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41"/>
  </p:notesMasterIdLst>
  <p:sldIdLst>
    <p:sldId id="304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96" r:id="rId10"/>
    <p:sldId id="264" r:id="rId11"/>
    <p:sldId id="266" r:id="rId12"/>
    <p:sldId id="294" r:id="rId13"/>
    <p:sldId id="307" r:id="rId14"/>
    <p:sldId id="267" r:id="rId15"/>
    <p:sldId id="268" r:id="rId16"/>
    <p:sldId id="305" r:id="rId17"/>
    <p:sldId id="306" r:id="rId18"/>
    <p:sldId id="272" r:id="rId19"/>
    <p:sldId id="292" r:id="rId20"/>
    <p:sldId id="293" r:id="rId21"/>
    <p:sldId id="303" r:id="rId22"/>
    <p:sldId id="271" r:id="rId23"/>
    <p:sldId id="29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308" r:id="rId36"/>
    <p:sldId id="309" r:id="rId37"/>
    <p:sldId id="290" r:id="rId38"/>
    <p:sldId id="297" r:id="rId39"/>
    <p:sldId id="301" r:id="rId40"/>
  </p:sldIdLst>
  <p:sldSz cx="9144000" cy="5143500" type="screen16x9"/>
  <p:notesSz cx="9144000" cy="5143500"/>
  <p:defaultText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E7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473ADF7-B993-F867-406D-58082678A837}">
  <a:tblStyle styleId="{1473ADF7-B993-F867-406D-58082678A837}" styleName="Table_0">
    <a:wholeTbl>
      <a:tcTxStyle>
        <a:srgbClr val="000000"/>
      </a:tcTxStyle>
      <a:tcStyle>
        <a:tcBdr>
          <a:left>
            <a:ln w="9525">
              <a:solidFill>
                <a:srgbClr val="9E9E9E"/>
              </a:solidFill>
            </a:ln>
          </a:left>
          <a:right>
            <a:ln w="9525">
              <a:solidFill>
                <a:srgbClr val="9E9E9E"/>
              </a:solidFill>
            </a:ln>
          </a:right>
          <a:top>
            <a:ln w="9525">
              <a:solidFill>
                <a:srgbClr val="9E9E9E"/>
              </a:solidFill>
            </a:ln>
          </a:top>
          <a:bottom>
            <a:ln w="9525">
              <a:solidFill>
                <a:srgbClr val="9E9E9E"/>
              </a:solidFill>
            </a:ln>
          </a:bottom>
          <a:insideH>
            <a:ln w="9525">
              <a:solidFill>
                <a:srgbClr val="9E9E9E"/>
              </a:solidFill>
            </a:ln>
          </a:insideH>
          <a:insideV>
            <a:ln w="9525">
              <a:solidFill>
                <a:srgbClr val="9E9E9E"/>
              </a:solidFill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0" autoAdjust="0"/>
    <p:restoredTop sz="94403" autoAdjust="0"/>
  </p:normalViewPr>
  <p:slideViewPr>
    <p:cSldViewPr>
      <p:cViewPr varScale="1">
        <p:scale>
          <a:sx n="108" d="100"/>
          <a:sy n="108" d="100"/>
        </p:scale>
        <p:origin x="912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524300" y="385750"/>
            <a:ext cx="6096300" cy="192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 bwMode="auto">
          <a:xfrm>
            <a:off x="914400" y="2443150"/>
            <a:ext cx="7315200" cy="231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pPr>
              <a:defRPr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57500" y="385763"/>
            <a:ext cx="3429000" cy="19288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6273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857500" y="385763"/>
            <a:ext cx="3429000" cy="19288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https://www.psyonic.io/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57500" y="385763"/>
            <a:ext cx="3429000" cy="19288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Рисунок продублировать на предплечье - 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6734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57500" y="385763"/>
            <a:ext cx="3429000" cy="19288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Добавить рисунков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5810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slide" type="title" userDrawn="1">
  <p:cSld name="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ctrTitle"/>
          </p:nvPr>
        </p:nvSpPr>
        <p:spPr bwMode="auto"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pPr>
              <a:defRPr/>
            </a:pPr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subTitle" idx="1"/>
          </p:nvPr>
        </p:nvSpPr>
        <p:spPr bwMode="auto"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pPr>
              <a:defRPr/>
            </a:pPr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Blank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" name="Google Shape;49;p21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and body" type="tx" userDrawn="1">
  <p:cSld name="TITLE_AND_BOD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Google Shape;14;p12"/>
          <p:cNvSpPr txBox="1">
            <a:spLocks noGrp="1"/>
          </p:cNvSpPr>
          <p:nvPr>
            <p:ph type="title"/>
          </p:nvPr>
        </p:nvSpPr>
        <p:spPr bwMode="auto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body" idx="1"/>
          </p:nvPr>
        </p:nvSpPr>
        <p:spPr bwMode="auto"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ection header" type="secHead" userDrawn="1">
  <p:cSld name="SECTION_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 bwMode="auto"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pPr>
              <a:defRPr/>
            </a:pPr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only" type="titleOnly" userDrawn="1">
  <p:cSld name="TITLE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" name="Google Shape;26;p15"/>
          <p:cNvSpPr txBox="1">
            <a:spLocks noGrp="1"/>
          </p:cNvSpPr>
          <p:nvPr>
            <p:ph type="title"/>
          </p:nvPr>
        </p:nvSpPr>
        <p:spPr bwMode="auto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One column text" userDrawn="1">
  <p:cSld name="ONE_COLUMN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" name="Google Shape;29;p16"/>
          <p:cNvSpPr txBox="1">
            <a:spLocks noGrp="1"/>
          </p:cNvSpPr>
          <p:nvPr>
            <p:ph type="title"/>
          </p:nvPr>
        </p:nvSpPr>
        <p:spPr bwMode="auto"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pPr>
              <a:defRPr/>
            </a:pPr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body" idx="1"/>
          </p:nvPr>
        </p:nvSpPr>
        <p:spPr bwMode="auto"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>
              <a:defRPr/>
            </a:pPr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Main point" userDrawn="1">
  <p:cSld name="MAIN_POI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" name="Google Shape;33;p17"/>
          <p:cNvSpPr txBox="1">
            <a:spLocks noGrp="1"/>
          </p:cNvSpPr>
          <p:nvPr>
            <p:ph type="title"/>
          </p:nvPr>
        </p:nvSpPr>
        <p:spPr bwMode="auto"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pPr>
              <a:defRPr/>
            </a:pPr>
            <a:endParaRPr/>
          </a:p>
        </p:txBody>
      </p:sp>
      <p:sp>
        <p:nvSpPr>
          <p:cNvPr id="34" name="Google Shape;34;p17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ection title and description" userDrawn="1">
  <p:cSld name="SECTION_TITLE_AND_DESCRI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" name="Google Shape;36;p18"/>
          <p:cNvSpPr/>
          <p:nvPr/>
        </p:nvSpPr>
        <p:spPr bwMode="auto"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7" name="Google Shape;37;p18"/>
          <p:cNvSpPr txBox="1">
            <a:spLocks noGrp="1"/>
          </p:cNvSpPr>
          <p:nvPr>
            <p:ph type="title"/>
          </p:nvPr>
        </p:nvSpPr>
        <p:spPr bwMode="auto">
          <a:xfrm>
            <a:off x="265500" y="1233175"/>
            <a:ext cx="4045199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pPr>
              <a:defRPr/>
            </a:pPr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subTitle" idx="1"/>
          </p:nvPr>
        </p:nvSpPr>
        <p:spPr bwMode="auto">
          <a:xfrm>
            <a:off x="265500" y="2803075"/>
            <a:ext cx="4045199" cy="123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pPr>
              <a:defRPr/>
            </a:pPr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body" idx="2"/>
          </p:nvPr>
        </p:nvSpPr>
        <p:spPr bwMode="auto"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0" name="Google Shape;40;p18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Caption" userDrawn="1">
  <p:cSld name="CAPTION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" name="Google Shape;42;p19"/>
          <p:cNvSpPr txBox="1">
            <a:spLocks noGrp="1"/>
          </p:cNvSpPr>
          <p:nvPr>
            <p:ph type="body" idx="1"/>
          </p:nvPr>
        </p:nvSpPr>
        <p:spPr bwMode="auto"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Big number" userDrawn="1">
  <p:cSld name="BIG_NUMB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5" name="Google Shape;45;p20"/>
          <p:cNvSpPr txBox="1">
            <a:spLocks noGrp="1"/>
          </p:cNvSpPr>
          <p:nvPr>
            <p:ph type="title" hasCustomPrompt="1"/>
          </p:nvPr>
        </p:nvSpPr>
        <p:spPr bwMode="auto"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pPr>
              <a:defRPr/>
            </a:pPr>
            <a:r>
              <a:rPr/>
              <a:t>xx%</a:t>
            </a:r>
          </a:p>
        </p:txBody>
      </p:sp>
      <p:sp>
        <p:nvSpPr>
          <p:cNvPr id="46" name="Google Shape;46;p20"/>
          <p:cNvSpPr txBox="1">
            <a:spLocks noGrp="1"/>
          </p:cNvSpPr>
          <p:nvPr>
            <p:ph type="body" idx="1"/>
          </p:nvPr>
        </p:nvSpPr>
        <p:spPr bwMode="auto"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>
            <a:spLocks noGrp="1"/>
          </p:cNvSpPr>
          <p:nvPr>
            <p:ph type="title"/>
          </p:nvPr>
        </p:nvSpPr>
        <p:spPr bwMode="auto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7;p10"/>
          <p:cNvSpPr txBox="1">
            <a:spLocks noGrp="1"/>
          </p:cNvSpPr>
          <p:nvPr>
            <p:ph type="body" idx="1"/>
          </p:nvPr>
        </p:nvSpPr>
        <p:spPr bwMode="auto"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1pPr>
            <a:lvl2pPr marL="914400" marR="0" lvl="1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1371600" marR="0" lvl="2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8;p10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7.png"/><Relationship Id="rId5" Type="http://schemas.openxmlformats.org/officeDocument/2006/relationships/image" Target="../media/image56.wmf"/><Relationship Id="rId4" Type="http://schemas.openxmlformats.org/officeDocument/2006/relationships/oleObject" Target="../embeddings/oleObject1.bin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>
            <a:spLocks noGrp="1"/>
          </p:cNvSpPr>
          <p:nvPr>
            <p:ph type="ctrTitle"/>
          </p:nvPr>
        </p:nvSpPr>
        <p:spPr bwMode="auto"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  <a:defRPr/>
            </a:pPr>
            <a:r>
              <a:rPr lang="ru" sz="3200" b="1" dirty="0"/>
              <a:t>Реализация системы обратной связи для миоэлектрических протезов верхней конечности</a:t>
            </a:r>
            <a:endParaRPr sz="3200" b="1" dirty="0"/>
          </a:p>
        </p:txBody>
      </p:sp>
      <p:sp>
        <p:nvSpPr>
          <p:cNvPr id="55" name="Google Shape;55;p1"/>
          <p:cNvSpPr txBox="1">
            <a:spLocks noGrp="1"/>
          </p:cNvSpPr>
          <p:nvPr>
            <p:ph type="subTitle" idx="1"/>
          </p:nvPr>
        </p:nvSpPr>
        <p:spPr bwMode="auto">
          <a:xfrm>
            <a:off x="351875" y="3199464"/>
            <a:ext cx="8520600" cy="17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2857"/>
              <a:buNone/>
              <a:defRPr/>
            </a:pPr>
            <a:r>
              <a:rPr lang="ru" sz="1400" dirty="0" smtClean="0">
                <a:solidFill>
                  <a:schemeClr val="tx1"/>
                </a:solidFill>
              </a:rPr>
              <a:t> Докладчик</a:t>
            </a:r>
            <a:r>
              <a:rPr lang="ru-RU" sz="1400" dirty="0">
                <a:solidFill>
                  <a:schemeClr val="tx1"/>
                </a:solidFill>
              </a:rPr>
              <a:t>:</a:t>
            </a:r>
            <a:r>
              <a:rPr lang="ru" sz="1400" dirty="0" smtClean="0">
                <a:solidFill>
                  <a:schemeClr val="tx1"/>
                </a:solidFill>
              </a:rPr>
              <a:t> С</a:t>
            </a:r>
            <a:r>
              <a:rPr lang="ru" sz="1400" dirty="0">
                <a:solidFill>
                  <a:schemeClr val="tx1"/>
                </a:solidFill>
              </a:rPr>
              <a:t>. С. </a:t>
            </a:r>
            <a:r>
              <a:rPr lang="ru" sz="1400" dirty="0" smtClean="0">
                <a:solidFill>
                  <a:schemeClr val="tx1"/>
                </a:solidFill>
              </a:rPr>
              <a:t>Крупенин, </a:t>
            </a:r>
            <a:r>
              <a:rPr lang="ru" sz="1400" dirty="0">
                <a:solidFill>
                  <a:schemeClr val="tx1"/>
                </a:solidFill>
              </a:rPr>
              <a:t>email: semyon.krupenin@bk.ru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2857"/>
              <a:buNone/>
              <a:defRPr/>
            </a:pPr>
            <a:endParaRPr lang="ru" sz="1400" dirty="0">
              <a:solidFill>
                <a:schemeClr val="tx1"/>
              </a:solidFill>
            </a:endParaRPr>
          </a:p>
          <a:p>
            <a:pPr marL="0" indent="0">
              <a:buSzPct val="142857"/>
              <a:defRPr/>
            </a:pPr>
            <a:r>
              <a:rPr lang="ru-RU" sz="1400" dirty="0" smtClean="0">
                <a:solidFill>
                  <a:schemeClr val="tx1"/>
                </a:solidFill>
              </a:rPr>
              <a:t>Я. А. </a:t>
            </a:r>
            <a:r>
              <a:rPr lang="ru-RU" sz="1400" dirty="0" err="1" smtClean="0">
                <a:solidFill>
                  <a:schemeClr val="tx1"/>
                </a:solidFill>
              </a:rPr>
              <a:t>Туровский</a:t>
            </a:r>
            <a:r>
              <a:rPr lang="ru-RU" sz="1400" dirty="0" smtClean="0">
                <a:solidFill>
                  <a:schemeClr val="tx1"/>
                </a:solidFill>
              </a:rPr>
              <a:t>, д-р </a:t>
            </a:r>
            <a:r>
              <a:rPr lang="ru-RU" sz="1400" dirty="0" err="1" smtClean="0">
                <a:solidFill>
                  <a:schemeClr val="tx1"/>
                </a:solidFill>
              </a:rPr>
              <a:t>техн</a:t>
            </a:r>
            <a:r>
              <a:rPr lang="ru-RU" sz="1400" dirty="0" smtClean="0">
                <a:solidFill>
                  <a:schemeClr val="tx1"/>
                </a:solidFill>
              </a:rPr>
              <a:t>. наук, канд. мед. наук, доц., зав </a:t>
            </a:r>
            <a:r>
              <a:rPr lang="ru-RU" sz="1400" dirty="0" err="1" smtClean="0">
                <a:solidFill>
                  <a:schemeClr val="tx1"/>
                </a:solidFill>
              </a:rPr>
              <a:t>лаб</a:t>
            </a:r>
            <a:r>
              <a:rPr lang="ru-RU" sz="1400" dirty="0" smtClean="0">
                <a:solidFill>
                  <a:schemeClr val="tx1"/>
                </a:solidFill>
              </a:rPr>
              <a:t> ФКН ВГУ, и </a:t>
            </a:r>
            <a:r>
              <a:rPr lang="ru-RU" sz="1400" dirty="0" err="1" smtClean="0">
                <a:solidFill>
                  <a:schemeClr val="tx1"/>
                </a:solidFill>
              </a:rPr>
              <a:t>в.н.с</a:t>
            </a:r>
            <a:r>
              <a:rPr lang="ru-RU" sz="1400" dirty="0" smtClean="0">
                <a:solidFill>
                  <a:schemeClr val="tx1"/>
                </a:solidFill>
              </a:rPr>
              <a:t>. ИПУ </a:t>
            </a:r>
            <a:r>
              <a:rPr lang="ru-RU" sz="1400" dirty="0">
                <a:solidFill>
                  <a:schemeClr val="tx1"/>
                </a:solidFill>
              </a:rPr>
              <a:t>РАН имени В. А. </a:t>
            </a:r>
            <a:r>
              <a:rPr lang="ru-RU" sz="1400" dirty="0" smtClean="0">
                <a:solidFill>
                  <a:schemeClr val="tx1"/>
                </a:solidFill>
              </a:rPr>
              <a:t>Трапезникова, </a:t>
            </a:r>
            <a:r>
              <a:rPr lang="ru-RU" sz="1400" dirty="0" err="1" smtClean="0">
                <a:solidFill>
                  <a:schemeClr val="tx1"/>
                </a:solidFill>
              </a:rPr>
              <a:t>email</a:t>
            </a:r>
            <a:r>
              <a:rPr lang="ru-RU" sz="1400" dirty="0" smtClean="0">
                <a:solidFill>
                  <a:schemeClr val="tx1"/>
                </a:solidFill>
              </a:rPr>
              <a:t>: Yaroslav_turovsk@mail.ru</a:t>
            </a:r>
            <a:endParaRPr dirty="0" smtClean="0"/>
          </a:p>
          <a:p>
            <a:pPr marL="0" indent="0">
              <a:buSzPct val="142857"/>
              <a:defRPr/>
            </a:pPr>
            <a:endParaRPr lang="ru" sz="1400" dirty="0">
              <a:solidFill>
                <a:schemeClr val="tx1"/>
              </a:solidFill>
            </a:endParaRPr>
          </a:p>
          <a:p>
            <a:pPr marL="0" lvl="0" indent="0">
              <a:buSzPct val="142857"/>
              <a:defRPr/>
            </a:pPr>
            <a:r>
              <a:rPr lang="ru-RU" sz="1400" dirty="0">
                <a:solidFill>
                  <a:schemeClr val="tx1"/>
                </a:solidFill>
              </a:rPr>
              <a:t>Институт проблем управления, </a:t>
            </a:r>
            <a:r>
              <a:rPr lang="ru" sz="1400" dirty="0" smtClean="0">
                <a:solidFill>
                  <a:schemeClr val="tx1"/>
                </a:solidFill>
              </a:rPr>
              <a:t>Воронежский </a:t>
            </a:r>
            <a:r>
              <a:rPr lang="ru" sz="1400" dirty="0">
                <a:solidFill>
                  <a:schemeClr val="tx1"/>
                </a:solidFill>
              </a:rPr>
              <a:t>государственный университет</a:t>
            </a:r>
            <a:endParaRPr sz="1400" dirty="0">
              <a:solidFill>
                <a:schemeClr val="tx1"/>
              </a:solidFill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2857"/>
              <a:buNone/>
              <a:defRPr/>
            </a:pPr>
            <a:r>
              <a:rPr lang="ru" sz="1400" dirty="0">
                <a:solidFill>
                  <a:schemeClr val="tx1"/>
                </a:solidFill>
              </a:rPr>
              <a:t>2025</a:t>
            </a:r>
            <a:endParaRPr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35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11700" y="295200"/>
            <a:ext cx="8520600" cy="5727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/>
              <a:t>П</a:t>
            </a:r>
            <a:r>
              <a:rPr lang="ru-RU" dirty="0" smtClean="0"/>
              <a:t>ространственные </a:t>
            </a:r>
            <a:r>
              <a:rPr lang="ru-RU" dirty="0"/>
              <a:t>пороги тактильных </a:t>
            </a:r>
            <a:r>
              <a:rPr lang="ru-RU" dirty="0" smtClean="0"/>
              <a:t>рецепторов предплечья (мм) (выборка из 100 человек)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10</a:t>
            </a:fld>
            <a:endParaRPr lang="ru"/>
          </a:p>
        </p:txBody>
      </p:sp>
      <p:pic>
        <p:nvPicPr>
          <p:cNvPr id="1028" name="Picture 4" descr="D:\Dowland\schem10.drawi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03598"/>
            <a:ext cx="3312368" cy="339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0" name="Google Shape;200;g2d907b71677_0_15"/>
          <p:cNvSpPr txBox="1">
            <a:spLocks noGrp="1"/>
          </p:cNvSpPr>
          <p:nvPr>
            <p:ph type="title"/>
          </p:nvPr>
        </p:nvSpPr>
        <p:spPr bwMode="auto">
          <a:xfrm>
            <a:off x="311700" y="2952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>
              <a:defRPr/>
            </a:pPr>
            <a:r>
              <a:rPr lang="ru"/>
              <a:t>Различия тактильной чувствительности на предплечье здорового человека</a:t>
            </a:r>
            <a:endParaRPr/>
          </a:p>
        </p:txBody>
      </p:sp>
      <p:sp>
        <p:nvSpPr>
          <p:cNvPr id="201" name="Google Shape;201;g2d907b71677_0_15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fld id="{00000000-1234-1234-1234-123412341234}" type="slidenum">
              <a:rPr lang="ru"/>
              <a:t>11</a:t>
            </a:fld>
            <a:endParaRPr/>
          </a:p>
        </p:txBody>
      </p:sp>
      <p:pic>
        <p:nvPicPr>
          <p:cNvPr id="202" name="Google Shape;202;g2d907b71677_0_15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925994" y="1352563"/>
            <a:ext cx="3536200" cy="349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2d907b71677_0_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4495769" y="1352563"/>
            <a:ext cx="1732450" cy="185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g2d907b71677_0_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4462194" y="2987963"/>
            <a:ext cx="1732450" cy="186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g2d907b71677_0_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6338394" y="1159562"/>
            <a:ext cx="1751550" cy="1648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g2d907b71677_0_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6328844" y="2983113"/>
            <a:ext cx="1761100" cy="1888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ru-RU" dirty="0"/>
              <a:t>Реализация </a:t>
            </a:r>
            <a:r>
              <a:rPr lang="ru-RU" dirty="0" err="1" smtClean="0"/>
              <a:t>неинвазивной</a:t>
            </a:r>
            <a:r>
              <a:rPr lang="ru-RU" dirty="0" smtClean="0"/>
              <a:t> обратной связи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12</a:t>
            </a:fld>
            <a:endParaRPr lang="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126423"/>
              </p:ext>
            </p:extLst>
          </p:nvPr>
        </p:nvGraphicFramePr>
        <p:xfrm>
          <a:off x="683568" y="1514252"/>
          <a:ext cx="7438575" cy="2652438"/>
        </p:xfrm>
        <a:graphic>
          <a:graphicData uri="http://schemas.openxmlformats.org/drawingml/2006/table">
            <a:tbl>
              <a:tblPr firstRow="1" bandRow="1">
                <a:tableStyleId>{1473ADF7-B993-F867-406D-58082678A837}</a:tableStyleId>
              </a:tblPr>
              <a:tblGrid>
                <a:gridCol w="37325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6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13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b="1" dirty="0" smtClean="0"/>
                        <a:t>Вид поступающего сигнала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b="1" dirty="0" smtClean="0"/>
                        <a:t>Вид сигнала, воздействующего на человека</a:t>
                      </a:r>
                      <a:endParaRPr lang="ru-RU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6347745"/>
                  </a:ext>
                </a:extLst>
              </a:tr>
              <a:tr h="65213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dirty="0" err="1" smtClean="0"/>
                        <a:t>Проприоцептивный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dirty="0" smtClean="0"/>
                        <a:t>Тактильный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213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dirty="0" smtClean="0"/>
                        <a:t>Тактильный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dirty="0" smtClean="0"/>
                        <a:t>Тактильный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604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dirty="0" smtClean="0"/>
                        <a:t>Температурный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dirty="0" smtClean="0"/>
                        <a:t>Температурный</a:t>
                      </a:r>
                      <a:endParaRPr lang="ru-RU" sz="16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257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700" y="339502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Инвазивные </a:t>
            </a:r>
            <a:r>
              <a:rPr lang="ru-RU" dirty="0"/>
              <a:t>интерфейсы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13</a:t>
            </a:fld>
            <a:endParaRPr lang="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1422593"/>
            <a:ext cx="3900486" cy="3077186"/>
          </a:xfrm>
          <a:prstGeom prst="rect">
            <a:avLst/>
          </a:prstGeom>
        </p:spPr>
      </p:pic>
      <p:sp>
        <p:nvSpPr>
          <p:cNvPr id="6" name="Текст 2"/>
          <p:cNvSpPr>
            <a:spLocks noGrp="1"/>
          </p:cNvSpPr>
          <p:nvPr>
            <p:ph type="body" idx="1"/>
          </p:nvPr>
        </p:nvSpPr>
        <p:spPr bwMode="auto">
          <a:xfrm>
            <a:off x="311700" y="1446342"/>
            <a:ext cx="4548332" cy="3416400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Хирургический риск</a:t>
            </a:r>
          </a:p>
          <a:p>
            <a:pPr>
              <a:defRPr/>
            </a:pPr>
            <a:r>
              <a:rPr lang="ru-RU" dirty="0" smtClean="0"/>
              <a:t>Биологическая несовместимость</a:t>
            </a:r>
          </a:p>
          <a:p>
            <a:pPr>
              <a:defRPr/>
            </a:pPr>
            <a:r>
              <a:rPr lang="ru-RU" dirty="0" smtClean="0"/>
              <a:t>Сложность проведения процедуры</a:t>
            </a:r>
          </a:p>
          <a:p>
            <a:pPr>
              <a:defRPr/>
            </a:pPr>
            <a:r>
              <a:rPr lang="ru-RU" dirty="0" smtClean="0"/>
              <a:t>Высокая стоимость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19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Овал 24"/>
          <p:cNvSpPr/>
          <p:nvPr/>
        </p:nvSpPr>
        <p:spPr bwMode="auto">
          <a:xfrm>
            <a:off x="1011356" y="1327836"/>
            <a:ext cx="1426763" cy="1426763"/>
          </a:xfrm>
          <a:prstGeom prst="ellipse">
            <a:avLst/>
          </a:prstGeom>
          <a:solidFill>
            <a:srgbClr val="5FD79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3" name="Группа 2"/>
          <p:cNvGrpSpPr/>
          <p:nvPr/>
        </p:nvGrpSpPr>
        <p:grpSpPr bwMode="auto">
          <a:xfrm>
            <a:off x="6380393" y="1367695"/>
            <a:ext cx="1523545" cy="1426763"/>
            <a:chOff x="6024793" y="1284632"/>
            <a:chExt cx="1523545" cy="1426763"/>
          </a:xfrm>
        </p:grpSpPr>
        <p:sp>
          <p:nvSpPr>
            <p:cNvPr id="20" name="Овал 19"/>
            <p:cNvSpPr/>
            <p:nvPr/>
          </p:nvSpPr>
          <p:spPr bwMode="auto">
            <a:xfrm>
              <a:off x="6024793" y="1284632"/>
              <a:ext cx="1426763" cy="1426763"/>
            </a:xfrm>
            <a:prstGeom prst="ellipse">
              <a:avLst/>
            </a:prstGeom>
            <a:solidFill>
              <a:srgbClr val="5FD792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2" name="Google Shape;151;g347d00c1899_0_0"/>
            <p:cNvPicPr/>
            <p:nvPr/>
          </p:nvPicPr>
          <p:blipFill>
            <a:blip r:embed="rId2">
              <a:alphaModFix/>
            </a:blip>
            <a:stretch/>
          </p:blipFill>
          <p:spPr bwMode="auto">
            <a:xfrm>
              <a:off x="6024793" y="1304147"/>
              <a:ext cx="1523545" cy="13140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07975" y="154187"/>
            <a:ext cx="8520600" cy="5727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/>
              <a:t>Подходы к </a:t>
            </a:r>
            <a:r>
              <a:rPr lang="ru-RU" dirty="0" smtClean="0"/>
              <a:t>реализации </a:t>
            </a:r>
            <a:r>
              <a:rPr lang="ru-RU" b="1" dirty="0" err="1" smtClean="0"/>
              <a:t>неинвазивной</a:t>
            </a:r>
            <a:r>
              <a:rPr lang="ru-RU" dirty="0" smtClean="0"/>
              <a:t> сенсорной обратной связи. </a:t>
            </a:r>
            <a:r>
              <a:rPr lang="ru-RU" dirty="0" err="1" smtClean="0"/>
              <a:t>Тактильн</a:t>
            </a:r>
            <a:r>
              <a:rPr lang="en-US" dirty="0" smtClean="0"/>
              <a:t>o-</a:t>
            </a:r>
            <a:r>
              <a:rPr lang="ru-RU" dirty="0" smtClean="0"/>
              <a:t>тактильная, </a:t>
            </a:r>
            <a:r>
              <a:rPr lang="ru-RU" dirty="0" err="1" smtClean="0"/>
              <a:t>проприоцептивно</a:t>
            </a:r>
            <a:r>
              <a:rPr lang="ru-RU" dirty="0" smtClean="0"/>
              <a:t>-тактильная </a:t>
            </a:r>
            <a:r>
              <a:rPr lang="ru-RU" dirty="0"/>
              <a:t>обратная связь</a:t>
            </a:r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14</a:t>
            </a:fld>
            <a:endParaRPr lang="ru" dirty="0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826350" y="2724347"/>
            <a:ext cx="15757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algn="ctr">
              <a:defRPr/>
            </a:pPr>
            <a:r>
              <a:rPr lang="ru-RU" sz="1600" b="1" dirty="0" err="1">
                <a:solidFill>
                  <a:schemeClr val="dk2"/>
                </a:solidFill>
              </a:rPr>
              <a:t>Вибромотор</a:t>
            </a:r>
            <a:endParaRPr lang="ru-RU" sz="1600" b="1" dirty="0">
              <a:solidFill>
                <a:schemeClr val="dk2"/>
              </a:solidFill>
            </a:endParaRPr>
          </a:p>
        </p:txBody>
      </p:sp>
      <p:sp>
        <p:nvSpPr>
          <p:cNvPr id="7" name="AutoShape 6" descr="blob:https://nuwildcat.sharepoint.com/efa564e6-6e91-4627-a5fb-36e52843b81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grpSp>
        <p:nvGrpSpPr>
          <p:cNvPr id="5" name="Группа 4"/>
          <p:cNvGrpSpPr/>
          <p:nvPr/>
        </p:nvGrpSpPr>
        <p:grpSpPr bwMode="auto">
          <a:xfrm>
            <a:off x="3059832" y="1002275"/>
            <a:ext cx="2093964" cy="1777858"/>
            <a:chOff x="2712618" y="899801"/>
            <a:chExt cx="2093964" cy="1777858"/>
          </a:xfrm>
        </p:grpSpPr>
        <p:sp>
          <p:nvSpPr>
            <p:cNvPr id="9" name="Овал 8"/>
            <p:cNvSpPr/>
            <p:nvPr/>
          </p:nvSpPr>
          <p:spPr bwMode="auto">
            <a:xfrm>
              <a:off x="3379819" y="1250896"/>
              <a:ext cx="1426763" cy="1426763"/>
            </a:xfrm>
            <a:prstGeom prst="ellipse">
              <a:avLst/>
            </a:prstGeom>
            <a:solidFill>
              <a:srgbClr val="5FD792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2056" name="Picture 8" descr="Пьезоэлемент 12мм"/>
            <p:cNvPicPr>
              <a:picLocks noChangeAspect="1" noChangeArrowheads="1"/>
            </p:cNvPicPr>
            <p:nvPr/>
          </p:nvPicPr>
          <p:blipFill>
            <a:blip r:embed="rId3"/>
            <a:srcRect t="9440"/>
            <a:stretch/>
          </p:blipFill>
          <p:spPr bwMode="auto">
            <a:xfrm>
              <a:off x="2712618" y="899801"/>
              <a:ext cx="1780234" cy="1612180"/>
            </a:xfrm>
            <a:prstGeom prst="rect">
              <a:avLst/>
            </a:prstGeom>
            <a:noFill/>
          </p:spPr>
        </p:pic>
      </p:grpSp>
      <p:sp>
        <p:nvSpPr>
          <p:cNvPr id="10" name="Прямоугольник 9"/>
          <p:cNvSpPr/>
          <p:nvPr/>
        </p:nvSpPr>
        <p:spPr bwMode="auto">
          <a:xfrm>
            <a:off x="3440516" y="2739270"/>
            <a:ext cx="19598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algn="ctr">
              <a:defRPr/>
            </a:pPr>
            <a:r>
              <a:rPr lang="ru-RU" sz="1600" b="1" dirty="0" err="1">
                <a:solidFill>
                  <a:schemeClr val="dk2"/>
                </a:solidFill>
              </a:rPr>
              <a:t>Пьезоэлемент</a:t>
            </a:r>
            <a:endParaRPr lang="ru-RU" sz="1600" b="1" dirty="0">
              <a:solidFill>
                <a:schemeClr val="dk2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83568" y="3308933"/>
            <a:ext cx="1839257" cy="142003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auto">
          <a:xfrm>
            <a:off x="6214510" y="2734920"/>
            <a:ext cx="1689427" cy="342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algn="ctr">
              <a:defRPr/>
            </a:pPr>
            <a:r>
              <a:rPr lang="ru-RU" sz="1600" b="1">
                <a:solidFill>
                  <a:schemeClr val="dk2"/>
                </a:solidFill>
              </a:rPr>
              <a:t>Сервомотор</a:t>
            </a: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683568" y="4721459"/>
            <a:ext cx="17498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algn="ctr">
              <a:defRPr/>
            </a:pPr>
            <a:r>
              <a:rPr lang="ru-RU" sz="1600">
                <a:solidFill>
                  <a:schemeClr val="dk2"/>
                </a:solidFill>
              </a:rPr>
              <a:t>Электромагнит</a:t>
            </a:r>
          </a:p>
        </p:txBody>
      </p:sp>
      <p:pic>
        <p:nvPicPr>
          <p:cNvPr id="2050" name="Picture 2" descr="ВИБРОМОТОР 3V D=4.5 ММ L=11 ММ | купить в &quot;Радио&quot;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58" b="95483" l="1900" r="100000">
                        <a14:backgroundMark x1="25400" y1="84735" x2="25400" y2="84735"/>
                        <a14:backgroundMark x1="29200" y1="80997" x2="29200" y2="80997"/>
                        <a14:backgroundMark x1="15600" y1="89875" x2="15600" y2="89875"/>
                        <a14:backgroundMark x1="44700" y1="66511" x2="44700" y2="66511"/>
                      </a14:backgroundRemoval>
                    </a14:imgEffect>
                  </a14:imgLayer>
                </a14:imgProps>
              </a:ext>
            </a:extLst>
          </a:blip>
          <a:stretch/>
        </p:blipFill>
        <p:spPr bwMode="auto">
          <a:xfrm>
            <a:off x="1213197" y="1374644"/>
            <a:ext cx="1772079" cy="1137675"/>
          </a:xfrm>
          <a:prstGeom prst="rect">
            <a:avLst/>
          </a:prstGeom>
          <a:noFill/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7"/>
          <a:srcRect t="9635" b="6838"/>
          <a:stretch/>
        </p:blipFill>
        <p:spPr bwMode="auto">
          <a:xfrm>
            <a:off x="6457477" y="3193041"/>
            <a:ext cx="1369374" cy="1296145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 bwMode="auto">
          <a:xfrm>
            <a:off x="5844739" y="4489186"/>
            <a:ext cx="25948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algn="ctr"/>
            <a:r>
              <a:rPr lang="ru-RU" sz="1600" dirty="0" err="1">
                <a:solidFill>
                  <a:schemeClr val="dk2"/>
                </a:solidFill>
              </a:rPr>
              <a:t>Электротактильная</a:t>
            </a:r>
            <a:r>
              <a:rPr lang="ru-RU" sz="1600" dirty="0">
                <a:solidFill>
                  <a:schemeClr val="dk2"/>
                </a:solidFill>
              </a:rPr>
              <a:t> </a:t>
            </a:r>
            <a:r>
              <a:rPr lang="ru-RU" sz="1600" dirty="0" smtClean="0">
                <a:solidFill>
                  <a:schemeClr val="dk2"/>
                </a:solidFill>
              </a:rPr>
              <a:t>стимуляция</a:t>
            </a:r>
            <a:endParaRPr lang="ru-RU" sz="1600" dirty="0">
              <a:solidFill>
                <a:schemeClr val="dk2"/>
              </a:solidFill>
            </a:endParaRPr>
          </a:p>
        </p:txBody>
      </p:sp>
      <p:sp>
        <p:nvSpPr>
          <p:cNvPr id="23" name="Google Shape;160;g347d00c1899_0_12"/>
          <p:cNvSpPr txBox="1"/>
          <p:nvPr/>
        </p:nvSpPr>
        <p:spPr bwMode="auto">
          <a:xfrm>
            <a:off x="2618811" y="4505432"/>
            <a:ext cx="3573841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algn="ctr">
              <a:defRPr sz="1600">
                <a:solidFill>
                  <a:schemeClr val="dk2"/>
                </a:solidFill>
              </a:defRPr>
            </a:lvl1pPr>
          </a:lstStyle>
          <a:p>
            <a:pPr>
              <a:defRPr/>
            </a:pPr>
            <a:r>
              <a:rPr lang="ru" b="1" dirty="0"/>
              <a:t>Актуатор касания на основе ферромагнитной жидкости</a:t>
            </a:r>
            <a:endParaRPr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5698" y="3152841"/>
            <a:ext cx="1609432" cy="1376543"/>
          </a:xfrm>
          <a:prstGeom prst="rect">
            <a:avLst/>
          </a:prstGeom>
          <a:ln w="57150">
            <a:solidFill>
              <a:srgbClr val="9FE7BE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11700" y="295200"/>
            <a:ext cx="8520600" cy="83639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/>
              <a:t>Подходы к реализации сенсорной обратной </a:t>
            </a:r>
            <a:r>
              <a:rPr lang="ru-RU" dirty="0" smtClean="0"/>
              <a:t>связи. </a:t>
            </a:r>
            <a:r>
              <a:rPr lang="ru-RU" dirty="0" smtClean="0">
                <a:solidFill>
                  <a:schemeClr val="tx1"/>
                </a:solidFill>
              </a:rPr>
              <a:t>Тактильно-тактильная </a:t>
            </a:r>
            <a:r>
              <a:rPr lang="ru-RU" dirty="0">
                <a:solidFill>
                  <a:schemeClr val="tx1"/>
                </a:solidFill>
              </a:rPr>
              <a:t>обратная </a:t>
            </a:r>
            <a:r>
              <a:rPr lang="ru-RU" dirty="0" smtClean="0">
                <a:solidFill>
                  <a:schemeClr val="tx1"/>
                </a:solidFill>
              </a:rPr>
              <a:t>связь.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15</a:t>
            </a:fld>
            <a:endParaRPr lang="ru"/>
          </a:p>
        </p:txBody>
      </p:sp>
      <p:sp>
        <p:nvSpPr>
          <p:cNvPr id="7" name="AutoShape 6" descr="blob:https://nuwildcat.sharepoint.com/efa564e6-6e91-4627-a5fb-36e52843b81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2058" name="Picture 10" descr="Искусственные мышцы на 3D-принтере: новая методика изготовления мягких  актуаторов для робототехники"/>
          <p:cNvPicPr>
            <a:picLocks noChangeAspect="1" noChangeArrowheads="1" noCrop="1"/>
          </p:cNvPicPr>
          <p:nvPr/>
        </p:nvPicPr>
        <p:blipFill>
          <a:blip r:embed="rId2"/>
          <a:stretch/>
        </p:blipFill>
        <p:spPr bwMode="auto">
          <a:xfrm>
            <a:off x="3033968" y="1635646"/>
            <a:ext cx="3126105" cy="187911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 bwMode="auto">
          <a:xfrm>
            <a:off x="2879104" y="3602729"/>
            <a:ext cx="33612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algn="ctr">
              <a:defRPr/>
            </a:pPr>
            <a:r>
              <a:rPr lang="ru-RU" sz="1600" dirty="0">
                <a:solidFill>
                  <a:schemeClr val="dk2"/>
                </a:solidFill>
              </a:rPr>
              <a:t>Ионные полимер-металлические композиты</a:t>
            </a:r>
            <a:endParaRPr dirty="0"/>
          </a:p>
        </p:txBody>
      </p:sp>
      <p:sp>
        <p:nvSpPr>
          <p:cNvPr id="10" name="Google Shape;160;g347d00c1899_0_12"/>
          <p:cNvSpPr txBox="1"/>
          <p:nvPr/>
        </p:nvSpPr>
        <p:spPr bwMode="auto">
          <a:xfrm>
            <a:off x="6573836" y="3602729"/>
            <a:ext cx="1886374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algn="ctr">
              <a:defRPr sz="1600">
                <a:solidFill>
                  <a:schemeClr val="dk2"/>
                </a:solidFill>
              </a:defRPr>
            </a:lvl1pPr>
          </a:lstStyle>
          <a:p>
            <a:pPr>
              <a:defRPr/>
            </a:pPr>
            <a:r>
              <a:rPr lang="ru-RU" dirty="0" err="1"/>
              <a:t>Электроосмос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4696"/>
          <a:stretch/>
        </p:blipFill>
        <p:spPr bwMode="auto">
          <a:xfrm>
            <a:off x="6302974" y="1635646"/>
            <a:ext cx="2534446" cy="1896444"/>
          </a:xfrm>
          <a:prstGeom prst="rect">
            <a:avLst/>
          </a:prstGeom>
        </p:spPr>
      </p:pic>
      <p:pic>
        <p:nvPicPr>
          <p:cNvPr id="11" name="Picture 2" descr="Вот такой фокус... | Пикабу"/>
          <p:cNvPicPr>
            <a:picLocks noChangeAspect="1" noChangeArrowheads="1" noCrop="1"/>
          </p:cNvPicPr>
          <p:nvPr/>
        </p:nvPicPr>
        <p:blipFill>
          <a:blip r:embed="rId4"/>
          <a:stretch/>
        </p:blipFill>
        <p:spPr bwMode="auto">
          <a:xfrm>
            <a:off x="288850" y="1635646"/>
            <a:ext cx="2590254" cy="187911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 bwMode="auto">
          <a:xfrm>
            <a:off x="-265024" y="3602729"/>
            <a:ext cx="36980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algn="ctr">
              <a:defRPr/>
            </a:pPr>
            <a:r>
              <a:rPr lang="ru-RU" sz="1600" dirty="0">
                <a:solidFill>
                  <a:schemeClr val="dk2"/>
                </a:solidFill>
              </a:rPr>
              <a:t>Сплавы с </a:t>
            </a:r>
            <a:r>
              <a:rPr lang="ru-RU" sz="1600" dirty="0" smtClean="0">
                <a:solidFill>
                  <a:schemeClr val="dk2"/>
                </a:solidFill>
              </a:rPr>
              <a:t>эффектом </a:t>
            </a:r>
            <a:r>
              <a:rPr lang="ru-RU" sz="1600" dirty="0">
                <a:solidFill>
                  <a:schemeClr val="dk2"/>
                </a:solidFill>
              </a:rPr>
              <a:t>памяти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11700" y="295200"/>
            <a:ext cx="8520600" cy="5727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err="1" smtClean="0"/>
              <a:t>Феромагнитный</a:t>
            </a:r>
            <a:r>
              <a:rPr lang="ru-RU" dirty="0" smtClean="0"/>
              <a:t> </a:t>
            </a:r>
            <a:r>
              <a:rPr lang="ru-RU" dirty="0" err="1" smtClean="0"/>
              <a:t>актуатор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16</a:t>
            </a:fld>
            <a:endParaRPr lang="ru"/>
          </a:p>
        </p:txBody>
      </p:sp>
      <p:grpSp>
        <p:nvGrpSpPr>
          <p:cNvPr id="8" name="Группа 7"/>
          <p:cNvGrpSpPr/>
          <p:nvPr/>
        </p:nvGrpSpPr>
        <p:grpSpPr>
          <a:xfrm>
            <a:off x="1979712" y="1086322"/>
            <a:ext cx="4824047" cy="3777629"/>
            <a:chOff x="1901350" y="868300"/>
            <a:chExt cx="5598525" cy="4449105"/>
          </a:xfrm>
        </p:grpSpPr>
        <p:cxnSp>
          <p:nvCxnSpPr>
            <p:cNvPr id="9" name="Скругленная соединительная линия 8"/>
            <p:cNvCxnSpPr/>
            <p:nvPr/>
          </p:nvCxnSpPr>
          <p:spPr>
            <a:xfrm flipH="1">
              <a:off x="7019575" y="2952050"/>
              <a:ext cx="480300" cy="250200"/>
            </a:xfrm>
            <a:prstGeom prst="curvedConnector3">
              <a:avLst>
                <a:gd name="adj1" fmla="val 50000"/>
              </a:avLst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" name="Скругленная соединительная линия 9"/>
            <p:cNvCxnSpPr/>
            <p:nvPr/>
          </p:nvCxnSpPr>
          <p:spPr>
            <a:xfrm flipH="1">
              <a:off x="7019575" y="3082150"/>
              <a:ext cx="480300" cy="250200"/>
            </a:xfrm>
            <a:prstGeom prst="curvedConnector3">
              <a:avLst>
                <a:gd name="adj1" fmla="val 50000"/>
              </a:avLst>
            </a:prstGeom>
            <a:noFill/>
            <a:ln w="2857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1" name="Цилиндр 10"/>
            <p:cNvSpPr/>
            <p:nvPr/>
          </p:nvSpPr>
          <p:spPr>
            <a:xfrm>
              <a:off x="2511672" y="3422425"/>
              <a:ext cx="1165800" cy="780600"/>
            </a:xfrm>
            <a:prstGeom prst="can">
              <a:avLst>
                <a:gd name="adj" fmla="val 25000"/>
              </a:avLst>
            </a:prstGeom>
            <a:solidFill>
              <a:srgbClr val="CFE2F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10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 </a:t>
              </a:r>
            </a:p>
          </p:txBody>
        </p:sp>
        <p:sp>
          <p:nvSpPr>
            <p:cNvPr id="12" name="Блок-схема: магнитный диск 11"/>
            <p:cNvSpPr/>
            <p:nvPr/>
          </p:nvSpPr>
          <p:spPr>
            <a:xfrm>
              <a:off x="1901350" y="2862025"/>
              <a:ext cx="2521825" cy="400275"/>
            </a:xfrm>
            <a:prstGeom prst="flowChartMagneticDisk">
              <a:avLst/>
            </a:prstGeom>
            <a:solidFill>
              <a:srgbClr val="999999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10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 </a:t>
              </a:r>
            </a:p>
          </p:txBody>
        </p:sp>
        <p:sp>
          <p:nvSpPr>
            <p:cNvPr id="13" name="Блок-схема: узел 12"/>
            <p:cNvSpPr/>
            <p:nvPr/>
          </p:nvSpPr>
          <p:spPr>
            <a:xfrm rot="5400000">
              <a:off x="5468850" y="2551824"/>
              <a:ext cx="2131500" cy="1210800"/>
            </a:xfrm>
            <a:prstGeom prst="flowChartConnector">
              <a:avLst/>
            </a:prstGeom>
            <a:solidFill>
              <a:srgbClr val="999999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10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 </a:t>
              </a:r>
            </a:p>
          </p:txBody>
        </p:sp>
        <p:sp>
          <p:nvSpPr>
            <p:cNvPr id="14" name="Овал 13"/>
            <p:cNvSpPr/>
            <p:nvPr/>
          </p:nvSpPr>
          <p:spPr>
            <a:xfrm>
              <a:off x="5951700" y="2626800"/>
              <a:ext cx="1165800" cy="1030800"/>
            </a:xfrm>
            <a:prstGeom prst="ellipse">
              <a:avLst/>
            </a:prstGeom>
            <a:solidFill>
              <a:srgbClr val="CFE2F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10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 </a:t>
              </a:r>
            </a:p>
          </p:txBody>
        </p:sp>
        <p:cxnSp>
          <p:nvCxnSpPr>
            <p:cNvPr id="15" name="Прямая со стрелкой 14"/>
            <p:cNvCxnSpPr/>
            <p:nvPr/>
          </p:nvCxnSpPr>
          <p:spPr>
            <a:xfrm flipH="1">
              <a:off x="3592550" y="1871325"/>
              <a:ext cx="980700" cy="11109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" name="Прямая со стрелкой 15"/>
            <p:cNvCxnSpPr/>
            <p:nvPr/>
          </p:nvCxnSpPr>
          <p:spPr>
            <a:xfrm>
              <a:off x="4573250" y="1871325"/>
              <a:ext cx="1446300" cy="7758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7" name="Надпись 305"/>
            <p:cNvSpPr txBox="1"/>
            <p:nvPr/>
          </p:nvSpPr>
          <p:spPr>
            <a:xfrm>
              <a:off x="2461763" y="868300"/>
              <a:ext cx="1400479" cy="385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4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вид сбоку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8" name="Надпись 306"/>
            <p:cNvSpPr txBox="1"/>
            <p:nvPr/>
          </p:nvSpPr>
          <p:spPr>
            <a:xfrm>
              <a:off x="5833897" y="868300"/>
              <a:ext cx="1401112" cy="385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4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вид сверху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cxnSp>
          <p:nvCxnSpPr>
            <p:cNvPr id="19" name="Прямая со стрелкой 18"/>
            <p:cNvCxnSpPr/>
            <p:nvPr/>
          </p:nvCxnSpPr>
          <p:spPr>
            <a:xfrm rot="10800000">
              <a:off x="3352325" y="3172125"/>
              <a:ext cx="1591200" cy="8007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0" name="Прямая со стрелкой 19"/>
            <p:cNvCxnSpPr/>
            <p:nvPr/>
          </p:nvCxnSpPr>
          <p:spPr>
            <a:xfrm rot="10800000" flipH="1">
              <a:off x="4943525" y="3822625"/>
              <a:ext cx="1441200" cy="1602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1" name="Скругленная соединительная линия 20"/>
            <p:cNvCxnSpPr/>
            <p:nvPr/>
          </p:nvCxnSpPr>
          <p:spPr>
            <a:xfrm rot="-5400000" flipH="1">
              <a:off x="2609175" y="4167950"/>
              <a:ext cx="480300" cy="250200"/>
            </a:xfrm>
            <a:prstGeom prst="curvedConnector3">
              <a:avLst>
                <a:gd name="adj1" fmla="val 50000"/>
              </a:avLst>
            </a:prstGeom>
            <a:noFill/>
            <a:ln w="2857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Скругленная соединительная линия 21"/>
            <p:cNvCxnSpPr/>
            <p:nvPr/>
          </p:nvCxnSpPr>
          <p:spPr>
            <a:xfrm rot="-5400000" flipH="1">
              <a:off x="2479075" y="4167950"/>
              <a:ext cx="480300" cy="250200"/>
            </a:xfrm>
            <a:prstGeom prst="curvedConnector3">
              <a:avLst>
                <a:gd name="adj1" fmla="val 50000"/>
              </a:avLst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3" name="Надпись 311"/>
            <p:cNvSpPr txBox="1"/>
            <p:nvPr/>
          </p:nvSpPr>
          <p:spPr>
            <a:xfrm>
              <a:off x="4227978" y="1183311"/>
              <a:ext cx="1701221" cy="385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ru-RU" sz="14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гибкая оболочка</a:t>
              </a:r>
              <a:endParaRPr lang="ru-RU" sz="1100" dirty="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24" name="Надпись 312"/>
            <p:cNvSpPr txBox="1"/>
            <p:nvPr/>
          </p:nvSpPr>
          <p:spPr>
            <a:xfrm>
              <a:off x="3950294" y="3985250"/>
              <a:ext cx="2001330" cy="5887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ru-RU" sz="14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ферромагнитная жидкость</a:t>
              </a:r>
              <a:endParaRPr lang="ru-RU" sz="110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cxnSp>
          <p:nvCxnSpPr>
            <p:cNvPr id="25" name="Прямая со стрелкой 24"/>
            <p:cNvCxnSpPr/>
            <p:nvPr/>
          </p:nvCxnSpPr>
          <p:spPr>
            <a:xfrm rot="10800000">
              <a:off x="3094575" y="4203050"/>
              <a:ext cx="0" cy="6051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6" name="Надпись 314"/>
            <p:cNvSpPr txBox="1"/>
            <p:nvPr/>
          </p:nvSpPr>
          <p:spPr>
            <a:xfrm>
              <a:off x="2373951" y="4808150"/>
              <a:ext cx="1741683" cy="5092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ru-RU" sz="14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электромагнит</a:t>
              </a:r>
              <a:endParaRPr lang="ru-RU" sz="1100" dirty="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115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Сравнение характеристик </a:t>
            </a:r>
            <a:r>
              <a:rPr lang="ru-RU" dirty="0" err="1" smtClean="0"/>
              <a:t>ферромагнитного</a:t>
            </a:r>
            <a:r>
              <a:rPr lang="ru-RU" dirty="0" smtClean="0"/>
              <a:t> </a:t>
            </a:r>
            <a:r>
              <a:rPr lang="ru-RU" dirty="0" err="1" smtClean="0"/>
              <a:t>актуатора</a:t>
            </a:r>
            <a:r>
              <a:rPr lang="ru-RU" dirty="0" smtClean="0"/>
              <a:t> и сервопривода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 smtClean="0"/>
              <a:t>17</a:t>
            </a:fld>
            <a:endParaRPr lang="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505057"/>
              </p:ext>
            </p:extLst>
          </p:nvPr>
        </p:nvGraphicFramePr>
        <p:xfrm>
          <a:off x="467544" y="1345486"/>
          <a:ext cx="8136904" cy="3169920"/>
        </p:xfrm>
        <a:graphic>
          <a:graphicData uri="http://schemas.openxmlformats.org/drawingml/2006/table">
            <a:tbl>
              <a:tblPr firstRow="1" bandRow="1">
                <a:tableStyleId>{1473ADF7-B993-F867-406D-58082678A837}</a:tableStyleId>
              </a:tblPr>
              <a:tblGrid>
                <a:gridCol w="4425334">
                  <a:extLst>
                    <a:ext uri="{9D8B030D-6E8A-4147-A177-3AD203B41FA5}">
                      <a16:colId xmlns:a16="http://schemas.microsoft.com/office/drawing/2014/main" val="4256403908"/>
                    </a:ext>
                  </a:extLst>
                </a:gridCol>
                <a:gridCol w="1936245">
                  <a:extLst>
                    <a:ext uri="{9D8B030D-6E8A-4147-A177-3AD203B41FA5}">
                      <a16:colId xmlns:a16="http://schemas.microsoft.com/office/drawing/2014/main" val="2017373702"/>
                    </a:ext>
                  </a:extLst>
                </a:gridCol>
                <a:gridCol w="1775325">
                  <a:extLst>
                    <a:ext uri="{9D8B030D-6E8A-4147-A177-3AD203B41FA5}">
                      <a16:colId xmlns:a16="http://schemas.microsoft.com/office/drawing/2014/main" val="2450430689"/>
                    </a:ext>
                  </a:extLst>
                </a:gridCol>
              </a:tblGrid>
              <a:tr h="506184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600" b="0" i="0" u="none" strike="noStrike" cap="non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Ферромагнитный</a:t>
                      </a:r>
                      <a:r>
                        <a:rPr lang="ru-RU" sz="1600" b="0" i="0" u="none" strike="noStrike" cap="non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u="none" strike="noStrike" cap="non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актуатор</a:t>
                      </a:r>
                      <a:endParaRPr lang="ru-RU" sz="1600" b="0" i="0" u="none" strike="noStrike" cap="none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Сервопривод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377854"/>
                  </a:ext>
                </a:extLst>
              </a:tr>
              <a:tr h="265647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Напряжение, 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9724673"/>
                  </a:ext>
                </a:extLst>
              </a:tr>
              <a:tr h="265647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Минимальная потребляемая мощность, Вт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4015860"/>
                  </a:ext>
                </a:extLst>
              </a:tr>
              <a:tr h="265647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Потребляемая мощность сохранения состояния, Вт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0,05 – 1,</a:t>
                      </a:r>
                      <a:r>
                        <a:rPr lang="en-US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600" b="0" i="0" u="none" strike="noStrike" cap="none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5179884"/>
                  </a:ext>
                </a:extLst>
              </a:tr>
              <a:tr h="265647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Максимальная потребляемая мощность, Вт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600" b="0" i="0" u="none" strike="noStrike" cap="non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7961934"/>
                  </a:ext>
                </a:extLst>
              </a:tr>
              <a:tr h="265647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Максимальное отклонение, мм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3926042"/>
                  </a:ext>
                </a:extLst>
              </a:tr>
              <a:tr h="265647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Вес, 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8171445"/>
                  </a:ext>
                </a:extLst>
              </a:tr>
              <a:tr h="265647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Вес 10 </a:t>
                      </a:r>
                      <a:r>
                        <a:rPr lang="ru-RU" sz="16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актуаторов</a:t>
                      </a:r>
                      <a:r>
                        <a:rPr lang="ru-RU" sz="16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23780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412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11700" y="295200"/>
            <a:ext cx="8520600" cy="5727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/>
              <a:t>Информационная система обратной связи в миоэлектрических протезах верхних конечностей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18</a:t>
            </a:fld>
            <a:endParaRPr lang="ru"/>
          </a:p>
        </p:txBody>
      </p:sp>
      <p:sp>
        <p:nvSpPr>
          <p:cNvPr id="7" name="Текст 2"/>
          <p:cNvSpPr txBox="1"/>
          <p:nvPr/>
        </p:nvSpPr>
        <p:spPr bwMode="auto">
          <a:xfrm>
            <a:off x="311699" y="1246816"/>
            <a:ext cx="5725846" cy="3629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1pPr>
            <a:lvl2pPr marL="914400" marR="0" lvl="1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1371600" marR="0" lvl="2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r>
              <a:rPr lang="ru-RU" dirty="0" smtClean="0"/>
              <a:t>Разработка </a:t>
            </a:r>
            <a:r>
              <a:rPr lang="ru-RU" dirty="0"/>
              <a:t>протеза кисти с </a:t>
            </a:r>
            <a:r>
              <a:rPr lang="ru-RU" dirty="0" err="1"/>
              <a:t>вибро</a:t>
            </a:r>
            <a:r>
              <a:rPr lang="ru-RU" dirty="0"/>
              <a:t>-тактильной и температурной обратной связью (Лаборатория медицинской кибернетики ФКН ВГУ, 2015 г).</a:t>
            </a:r>
            <a:endParaRPr dirty="0"/>
          </a:p>
          <a:p>
            <a:pPr>
              <a:defRPr/>
            </a:pPr>
            <a:r>
              <a:rPr lang="ru-RU" dirty="0"/>
              <a:t>По результатам исследования, были разработаны подходы к расположению и количеству тактильных датчиков на </a:t>
            </a:r>
            <a:r>
              <a:rPr lang="ru-RU" dirty="0" smtClean="0"/>
              <a:t>кисти.</a:t>
            </a:r>
            <a:endParaRPr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rcRect b="14165"/>
          <a:stretch/>
        </p:blipFill>
        <p:spPr bwMode="auto">
          <a:xfrm>
            <a:off x="6316894" y="1083428"/>
            <a:ext cx="2792776" cy="27551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1698" y="3700354"/>
            <a:ext cx="73566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dirty="0"/>
              <a:t>Информационная система обратной связи в миоэлектрических протезах верхних </a:t>
            </a:r>
            <a:r>
              <a:rPr lang="ru-RU" sz="1200" dirty="0" smtClean="0"/>
              <a:t>конечностей. </a:t>
            </a:r>
            <a:r>
              <a:rPr lang="ru-RU" sz="1200" dirty="0" err="1"/>
              <a:t>Туровский</a:t>
            </a:r>
            <a:r>
              <a:rPr lang="ru-RU" sz="1200" dirty="0"/>
              <a:t> Я.А., Фисенко К.И., Вестник новых </a:t>
            </a:r>
            <a:r>
              <a:rPr lang="ru-RU" sz="1200" dirty="0" smtClean="0"/>
              <a:t>медицинских </a:t>
            </a:r>
            <a:r>
              <a:rPr lang="ru-RU" sz="1200" dirty="0"/>
              <a:t>технологий, 2018</a:t>
            </a:r>
            <a:r>
              <a:rPr lang="ru-RU" sz="1200" dirty="0" smtClean="0"/>
              <a:t>.</a:t>
            </a:r>
          </a:p>
          <a:p>
            <a:pPr>
              <a:defRPr/>
            </a:pPr>
            <a:endParaRPr lang="ru-RU" sz="1200" dirty="0"/>
          </a:p>
          <a:p>
            <a:pPr>
              <a:defRPr/>
            </a:pPr>
            <a:r>
              <a:rPr lang="ru-RU" sz="1200" dirty="0" smtClean="0"/>
              <a:t>Локализация сигналов в системе тактильной обратной связи для миоэлектрических протезов верхних конечностей.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err="1"/>
              <a:t>Туровский</a:t>
            </a:r>
            <a:r>
              <a:rPr lang="ru-RU" sz="1200" dirty="0"/>
              <a:t> Я.А., Фисенко К.И., Мамаев </a:t>
            </a:r>
            <a:r>
              <a:rPr lang="ru-RU" sz="1200" dirty="0" smtClean="0"/>
              <a:t>А.В. Журнал </a:t>
            </a:r>
            <a:r>
              <a:rPr lang="ru-RU" sz="1200" dirty="0"/>
              <a:t>медико-биологических исследований. 2019.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11700" y="295200"/>
            <a:ext cx="8520600" cy="5727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/>
              <a:t>Визуализация усредненных результатов испытаний по точности распознавания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19</a:t>
            </a:fld>
            <a:endParaRPr lang="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131590"/>
            <a:ext cx="4824536" cy="30949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7504" y="4204368"/>
            <a:ext cx="8832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а </a:t>
            </a:r>
            <a:r>
              <a:rPr lang="ru-RU" dirty="0"/>
              <a:t>– схема установки датчиков на лабораторной установке миоэлектрического протеза; б – схема установки стимуляторов на манжете </a:t>
            </a:r>
          </a:p>
        </p:txBody>
      </p:sp>
    </p:spTree>
    <p:extLst>
      <p:ext uri="{BB962C8B-B14F-4D97-AF65-F5344CB8AC3E}">
        <p14:creationId xmlns:p14="http://schemas.microsoft.com/office/powerpoint/2010/main" val="405593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11700" y="295200"/>
            <a:ext cx="8520600" cy="5727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/>
              <a:t>Актуальность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311700" y="1152475"/>
            <a:ext cx="3764113" cy="3416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600"/>
              <a:t>По данным статистики, ежегодно в мире проводится более 1 млн ампутаций, из них более 70 тыс. в России.</a:t>
            </a:r>
            <a:endParaRPr/>
          </a:p>
          <a:p>
            <a:pPr>
              <a:defRPr/>
            </a:pPr>
            <a:r>
              <a:rPr lang="ru-RU" sz="1600"/>
              <a:t>Потеря конечности снижает качество жизни.</a:t>
            </a:r>
            <a:endParaRPr/>
          </a:p>
          <a:p>
            <a:pPr>
              <a:defRPr/>
            </a:pPr>
            <a:r>
              <a:rPr lang="ru-RU" sz="1600"/>
              <a:t>Протез как средство автономии.</a:t>
            </a:r>
            <a:endParaRPr/>
          </a:p>
          <a:p>
            <a:pPr>
              <a:defRPr/>
            </a:pPr>
            <a:r>
              <a:rPr lang="ru-RU" sz="1600"/>
              <a:t>Без обратной связи существенно снижается функциональность.</a:t>
            </a:r>
            <a:endParaRPr/>
          </a:p>
          <a:p>
            <a:pPr>
              <a:defRPr/>
            </a:pPr>
            <a:endParaRPr lang="ru-RU" sz="160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2</a:t>
            </a:fld>
            <a:endParaRPr lang="ru"/>
          </a:p>
        </p:txBody>
      </p:sp>
      <p:pic>
        <p:nvPicPr>
          <p:cNvPr id="1026" name="Picture 2" descr="Протез руки: Каталог протезов рук и цены на сайте компании Моторика |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165346" y="1312505"/>
            <a:ext cx="4581462" cy="305593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11700" y="295200"/>
            <a:ext cx="8520600" cy="5727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/>
              <a:t>Результаты кластерного анализа, проведенного по данным выполненных испытаний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20</a:t>
            </a:fld>
            <a:endParaRPr lang="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136" y="1131590"/>
            <a:ext cx="4997035" cy="301516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17271" y="4146750"/>
            <a:ext cx="87094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Различными </a:t>
            </a:r>
            <a:r>
              <a:rPr lang="ru-RU" dirty="0"/>
              <a:t>маркерами (сплошная, пунктирная и штрих-пунктирная линии) ограничены группы датчиков, которые субъективно воспринимаются пользователем как генерирующие похожие сигналы</a:t>
            </a:r>
          </a:p>
        </p:txBody>
      </p:sp>
    </p:spTree>
    <p:extLst>
      <p:ext uri="{BB962C8B-B14F-4D97-AF65-F5344CB8AC3E}">
        <p14:creationId xmlns:p14="http://schemas.microsoft.com/office/powerpoint/2010/main" val="363564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95200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Демонстрация работы </a:t>
            </a:r>
            <a:r>
              <a:rPr lang="ru-RU" dirty="0" err="1" smtClean="0"/>
              <a:t>проприоцептивного</a:t>
            </a:r>
            <a:r>
              <a:rPr lang="ru-RU" dirty="0" smtClean="0"/>
              <a:t> канала обратной связи с манипулятором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 smtClean="0"/>
              <a:t>21</a:t>
            </a:fld>
            <a:endParaRPr lang="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203598"/>
            <a:ext cx="6142204" cy="309634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 bwMode="auto">
          <a:xfrm>
            <a:off x="107504" y="4358113"/>
            <a:ext cx="7356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dirty="0" smtClean="0"/>
              <a:t>Лаборатория медицинской кибернетики, ВГУ.</a:t>
            </a:r>
          </a:p>
          <a:p>
            <a:pPr>
              <a:defRPr/>
            </a:pPr>
            <a:r>
              <a:rPr lang="ru-RU" sz="1200" dirty="0" err="1"/>
              <a:t>Туровский</a:t>
            </a:r>
            <a:r>
              <a:rPr lang="ru-RU" sz="1200" dirty="0"/>
              <a:t> Я.А., Глущенко А.С., Рыбалкин Е.А., Пикалов В.В. Оценка освоения "</a:t>
            </a:r>
            <a:r>
              <a:rPr lang="ru-RU" sz="1200" dirty="0" err="1"/>
              <a:t>проприоцептивно</a:t>
            </a:r>
            <a:r>
              <a:rPr lang="ru-RU" sz="1200" dirty="0"/>
              <a:t>"-тактильного канала обратной связи протеза верхних конечностей // Сенсорные системы. 2017</a:t>
            </a:r>
          </a:p>
        </p:txBody>
      </p:sp>
    </p:spTree>
    <p:extLst>
      <p:ext uri="{BB962C8B-B14F-4D97-AF65-F5344CB8AC3E}">
        <p14:creationId xmlns:p14="http://schemas.microsoft.com/office/powerpoint/2010/main" val="100859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11700" y="295200"/>
            <a:ext cx="8520600" cy="88085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/>
              <a:t>Исследования по </a:t>
            </a:r>
            <a:r>
              <a:rPr lang="ru-RU" dirty="0" smtClean="0"/>
              <a:t>разработке обратной связи для </a:t>
            </a:r>
            <a:r>
              <a:rPr lang="ru-RU" dirty="0"/>
              <a:t>бионических протезов </a:t>
            </a:r>
            <a:r>
              <a:rPr lang="ru-RU" dirty="0" smtClean="0"/>
              <a:t>рук</a:t>
            </a:r>
            <a:r>
              <a:rPr lang="en-US" dirty="0" smtClean="0"/>
              <a:t> </a:t>
            </a:r>
            <a:r>
              <a:rPr lang="ru-RU" dirty="0" smtClean="0"/>
              <a:t>в мире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311700" y="1152475"/>
            <a:ext cx="5971900" cy="3416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dirty="0"/>
              <a:t>Разработка компании </a:t>
            </a:r>
            <a:r>
              <a:rPr lang="en-US" dirty="0" err="1"/>
              <a:t>Psyonic</a:t>
            </a:r>
            <a:r>
              <a:rPr lang="ru-RU" dirty="0"/>
              <a:t> (США), заявляется как первая в мире бионическая </a:t>
            </a:r>
            <a:r>
              <a:rPr lang="ru-RU" dirty="0" smtClean="0"/>
              <a:t>рука</a:t>
            </a:r>
            <a:r>
              <a:rPr lang="en-US" dirty="0" smtClean="0"/>
              <a:t> c</a:t>
            </a:r>
            <a:r>
              <a:rPr lang="ru-RU" dirty="0" smtClean="0"/>
              <a:t> </a:t>
            </a:r>
            <a:r>
              <a:rPr lang="ru-RU" dirty="0" err="1"/>
              <a:t>вибро</a:t>
            </a:r>
            <a:r>
              <a:rPr lang="ru-RU" dirty="0"/>
              <a:t>-тактильной обратной </a:t>
            </a:r>
            <a:r>
              <a:rPr lang="ru-RU" dirty="0" smtClean="0"/>
              <a:t>связью</a:t>
            </a:r>
            <a:r>
              <a:rPr lang="en-US" dirty="0" smtClean="0"/>
              <a:t> </a:t>
            </a:r>
            <a:r>
              <a:rPr lang="ru-RU" dirty="0" smtClean="0"/>
              <a:t>(</a:t>
            </a:r>
            <a:r>
              <a:rPr lang="ru-RU" dirty="0"/>
              <a:t>разработка </a:t>
            </a:r>
            <a:r>
              <a:rPr lang="ru-RU" dirty="0" smtClean="0"/>
              <a:t>с 2015г., первая </a:t>
            </a:r>
            <a:r>
              <a:rPr lang="ru-RU" dirty="0"/>
              <a:t>реализация – 2020 </a:t>
            </a:r>
            <a:r>
              <a:rPr lang="ru-RU" dirty="0" smtClean="0"/>
              <a:t>г.).</a:t>
            </a: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ru-RU" dirty="0" smtClean="0"/>
              <a:t>Российская </a:t>
            </a:r>
            <a:r>
              <a:rPr lang="ru-RU" dirty="0"/>
              <a:t>компания Моторика совместно с учеными из </a:t>
            </a:r>
            <a:r>
              <a:rPr lang="ru-RU" dirty="0" err="1"/>
              <a:t>Сколтеха</a:t>
            </a:r>
            <a:r>
              <a:rPr lang="ru-RU" dirty="0"/>
              <a:t> и Медицинским центром ДВФУ с 2021 года проводят исследования по технологиям «оживления» протезов и купированию фантомных болей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22</a:t>
            </a:fld>
            <a:endParaRPr lang="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490658" y="1105304"/>
            <a:ext cx="2539216" cy="35107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Макет миоэлектрического протеза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23</a:t>
            </a:fld>
            <a:endParaRPr lang="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0" y="1101333"/>
            <a:ext cx="2608709" cy="34782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723" y="1101331"/>
            <a:ext cx="2608710" cy="34782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749" y="1101330"/>
            <a:ext cx="2608709" cy="347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8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ru-RU"/>
              <a:t>Реализация обратной связи по типу взаимодействия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24</a:t>
            </a:fld>
            <a:endParaRPr lang="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00436" y="1396734"/>
          <a:ext cx="7810443" cy="3171228"/>
        </p:xfrm>
        <a:graphic>
          <a:graphicData uri="http://schemas.openxmlformats.org/drawingml/2006/table">
            <a:tbl>
              <a:tblPr firstRow="1" bandRow="1">
                <a:tableStyleId>{1473ADF7-B993-F867-406D-58082678A837}</a:tableStyleId>
              </a:tblPr>
              <a:tblGrid>
                <a:gridCol w="39191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91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254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1"/>
                        <a:t>Датчик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1"/>
                        <a:t>Актуатор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3074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/>
                        <a:t>Проприоцептивный</a:t>
                      </a:r>
                      <a:br>
                        <a:rPr lang="ru-RU" sz="1600"/>
                      </a:br>
                      <a:r>
                        <a:rPr lang="ru-RU" sz="1600"/>
                        <a:t>(датчик изгиба)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/>
                        <a:t>Тактильный</a:t>
                      </a:r>
                      <a:br>
                        <a:rPr lang="ru-RU" sz="1600"/>
                      </a:br>
                      <a:r>
                        <a:rPr lang="ru-RU" sz="1600"/>
                        <a:t>(сервомотор)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3074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dirty="0"/>
                        <a:t>Тактильный</a:t>
                      </a:r>
                      <a:br>
                        <a:rPr lang="ru-RU" sz="1600" dirty="0"/>
                      </a:br>
                      <a:r>
                        <a:rPr lang="ru-RU" sz="1600" dirty="0"/>
                        <a:t>(датчик касания)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/>
                        <a:t>Тактильный</a:t>
                      </a:r>
                      <a:br>
                        <a:rPr lang="ru-RU" sz="1600"/>
                      </a:br>
                      <a:r>
                        <a:rPr lang="ru-RU" sz="1600"/>
                        <a:t>(сервомотор)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2534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/>
                        <a:t>Температурный</a:t>
                      </a:r>
                      <a:br>
                        <a:rPr lang="ru-RU" sz="1600"/>
                      </a:br>
                      <a:r>
                        <a:rPr lang="ru-RU" sz="1600"/>
                        <a:t>(датчик температуры)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dirty="0"/>
                        <a:t>Температурный</a:t>
                      </a:r>
                      <a:br>
                        <a:rPr lang="ru-RU" sz="1600" dirty="0"/>
                      </a:br>
                      <a:r>
                        <a:rPr lang="ru-RU" sz="1600" dirty="0"/>
                        <a:t>(элемент </a:t>
                      </a:r>
                      <a:r>
                        <a:rPr lang="ru-RU" sz="16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Пельтье</a:t>
                      </a:r>
                      <a:r>
                        <a:rPr lang="ru-RU" sz="16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Google Shape;85;p5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2899885" y="1872140"/>
            <a:ext cx="915848" cy="822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90;p5"/>
          <p:cNvPicPr/>
          <p:nvPr/>
        </p:nvPicPr>
        <p:blipFill>
          <a:blip r:embed="rId3">
            <a:alphaModFix/>
          </a:blip>
          <a:stretch/>
        </p:blipFill>
        <p:spPr bwMode="auto">
          <a:xfrm rot="5400000">
            <a:off x="2946852" y="2764282"/>
            <a:ext cx="821913" cy="811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2;p5"/>
          <p:cNvPicPr/>
          <p:nvPr/>
        </p:nvPicPr>
        <p:blipFill>
          <a:blip r:embed="rId4">
            <a:alphaModFix/>
          </a:blip>
          <a:stretch/>
        </p:blipFill>
        <p:spPr bwMode="auto">
          <a:xfrm rot="5400000">
            <a:off x="2946515" y="3662939"/>
            <a:ext cx="874753" cy="863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1;g347d00c1899_0_0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6635792" y="1928818"/>
            <a:ext cx="895209" cy="755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26;g333d80a78df_2_6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6711444" y="3664353"/>
            <a:ext cx="819558" cy="771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51;g347d00c1899_0_0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6635793" y="2759080"/>
            <a:ext cx="895209" cy="755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7" name="Google Shape;67;g33430ee0d5d_2_0"/>
          <p:cNvSpPr txBox="1">
            <a:spLocks noGrp="1"/>
          </p:cNvSpPr>
          <p:nvPr>
            <p:ph type="title"/>
          </p:nvPr>
        </p:nvSpPr>
        <p:spPr bwMode="auto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  <a:defRPr/>
            </a:pPr>
            <a:r>
              <a:rPr lang="ru" sz="2100"/>
              <a:t>Схема работы системы обратной связи</a:t>
            </a:r>
            <a:endParaRPr sz="2100"/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  <a:defRPr/>
            </a:pPr>
            <a:endParaRPr sz="2100"/>
          </a:p>
        </p:txBody>
      </p:sp>
      <p:sp>
        <p:nvSpPr>
          <p:cNvPr id="68" name="Google Shape;68;g33430ee0d5d_2_0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pPr>
            <a:fld id="{00000000-1234-1234-1234-123412341234}" type="slidenum">
              <a:rPr lang="ru"/>
              <a:t>25</a:t>
            </a:fld>
            <a:endParaRPr/>
          </a:p>
        </p:txBody>
      </p:sp>
      <p:pic>
        <p:nvPicPr>
          <p:cNvPr id="69" name="Google Shape;69;g33430ee0d5d_2_0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3204863" y="997900"/>
            <a:ext cx="2734275" cy="372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" name="Google Shape;74;p4"/>
          <p:cNvSpPr txBox="1">
            <a:spLocks noGrp="1"/>
          </p:cNvSpPr>
          <p:nvPr>
            <p:ph type="title"/>
          </p:nvPr>
        </p:nvSpPr>
        <p:spPr bwMode="auto">
          <a:xfrm>
            <a:off x="311700" y="445024"/>
            <a:ext cx="8520600" cy="993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  <a:defRPr/>
            </a:pPr>
            <a:r>
              <a:rPr lang="ru"/>
              <a:t>Схема программно-аппаратного комплекса системы обратной связи миоэлектрического протеза</a:t>
            </a:r>
            <a:endParaRPr/>
          </a:p>
        </p:txBody>
      </p:sp>
      <p:sp>
        <p:nvSpPr>
          <p:cNvPr id="75" name="Google Shape;75;p4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pPr>
            <a:fld id="{00000000-1234-1234-1234-123412341234}" type="slidenum">
              <a:rPr lang="ru"/>
              <a:t>26</a:t>
            </a:fld>
            <a:endParaRPr/>
          </a:p>
        </p:txBody>
      </p:sp>
      <p:pic>
        <p:nvPicPr>
          <p:cNvPr id="76" name="Google Shape;76;p4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476006" y="1545218"/>
            <a:ext cx="8191962" cy="1998324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4"/>
          <p:cNvSpPr/>
          <p:nvPr/>
        </p:nvSpPr>
        <p:spPr bwMode="auto">
          <a:xfrm>
            <a:off x="361482" y="3812902"/>
            <a:ext cx="8470818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ДТ</a:t>
            </a: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 - датчик температуры; </a:t>
            </a:r>
            <a:r>
              <a:rPr lang="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ДК</a:t>
            </a: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 - датчик касания; </a:t>
            </a:r>
            <a:r>
              <a:rPr lang="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ДУ</a:t>
            </a: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 - датчик угла; </a:t>
            </a:r>
            <a:r>
              <a:rPr lang="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ПС</a:t>
            </a: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 - преобразователь сопротивления; </a:t>
            </a:r>
            <a:r>
              <a:rPr lang="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АИ</a:t>
            </a: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 - аналоговый интерфейс; </a:t>
            </a:r>
            <a:r>
              <a:rPr lang="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С</a:t>
            </a: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 - сумматор; </a:t>
            </a:r>
            <a:r>
              <a:rPr lang="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ЦИ</a:t>
            </a: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 - цифровой интерфейс; </a:t>
            </a:r>
            <a:r>
              <a:rPr lang="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ДП</a:t>
            </a: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 - драйвер питания; </a:t>
            </a:r>
            <a:r>
              <a:rPr lang="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ДЕШ</a:t>
            </a: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 - дешифратор, задающий адрес; </a:t>
            </a:r>
            <a:r>
              <a:rPr lang="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ШИМ</a:t>
            </a: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 - контроллер широтно-импульсной модуляции; </a:t>
            </a:r>
            <a:r>
              <a:rPr lang="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ЦМ</a:t>
            </a: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 - цифровой мультиплексор; </a:t>
            </a:r>
            <a:r>
              <a:rPr lang="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ЭП</a:t>
            </a: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 - элемент Пельтье; </a:t>
            </a:r>
            <a:r>
              <a:rPr lang="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Пр</a:t>
            </a: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 - электромеханический привод; </a:t>
            </a:r>
            <a:r>
              <a:rPr lang="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ПД </a:t>
            </a: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- привод давления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2" name="Google Shape;82;p5"/>
          <p:cNvSpPr txBox="1">
            <a:spLocks noGrp="1"/>
          </p:cNvSpPr>
          <p:nvPr>
            <p:ph type="title"/>
          </p:nvPr>
        </p:nvSpPr>
        <p:spPr bwMode="auto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  <a:defRPr/>
            </a:pPr>
            <a:r>
              <a:rPr lang="ru"/>
              <a:t>Система датчиков</a:t>
            </a:r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pPr>
            <a:fld id="{00000000-1234-1234-1234-123412341234}" type="slidenum">
              <a:rPr lang="ru"/>
              <a:t>27</a:t>
            </a:fld>
            <a:endParaRPr/>
          </a:p>
        </p:txBody>
      </p:sp>
      <p:pic>
        <p:nvPicPr>
          <p:cNvPr id="84" name="Google Shape;84;p5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4981655" y="852125"/>
            <a:ext cx="3754840" cy="414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427500" y="1017724"/>
            <a:ext cx="1391550" cy="139155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5"/>
          <p:cNvSpPr/>
          <p:nvPr/>
        </p:nvSpPr>
        <p:spPr bwMode="auto">
          <a:xfrm>
            <a:off x="1956596" y="2009167"/>
            <a:ext cx="1447500" cy="1062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chemeClr val="dk1"/>
              </a:solidFill>
              <a:highlight>
                <a:schemeClr val="dk1"/>
              </a:highlight>
            </a:endParaRPr>
          </a:p>
        </p:txBody>
      </p:sp>
      <p:sp>
        <p:nvSpPr>
          <p:cNvPr id="87" name="Google Shape;87;p5"/>
          <p:cNvSpPr/>
          <p:nvPr/>
        </p:nvSpPr>
        <p:spPr bwMode="auto">
          <a:xfrm>
            <a:off x="3361036" y="3073952"/>
            <a:ext cx="262668" cy="240892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8" name="Google Shape;88;p5"/>
          <p:cNvSpPr/>
          <p:nvPr/>
        </p:nvSpPr>
        <p:spPr bwMode="auto">
          <a:xfrm>
            <a:off x="3346345" y="4123148"/>
            <a:ext cx="328200" cy="318600"/>
          </a:xfrm>
          <a:prstGeom prst="triangle">
            <a:avLst>
              <a:gd name="adj" fmla="val 50000"/>
            </a:avLst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9" name="Google Shape;89;p5"/>
          <p:cNvSpPr txBox="1"/>
          <p:nvPr/>
        </p:nvSpPr>
        <p:spPr bwMode="auto">
          <a:xfrm>
            <a:off x="1847616" y="1559227"/>
            <a:ext cx="2982000" cy="392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500">
                <a:solidFill>
                  <a:schemeClr val="dk2"/>
                </a:solidFill>
              </a:rPr>
              <a:t>Гибкий переменный резистор</a:t>
            </a:r>
            <a:endParaRPr sz="1500">
              <a:solidFill>
                <a:schemeClr val="dk2"/>
              </a:solidFill>
            </a:endParaRPr>
          </a:p>
        </p:txBody>
      </p:sp>
      <p:pic>
        <p:nvPicPr>
          <p:cNvPr id="90" name="Google Shape;90;p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427500" y="2562208"/>
            <a:ext cx="1391550" cy="139155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5"/>
          <p:cNvSpPr txBox="1"/>
          <p:nvPr/>
        </p:nvSpPr>
        <p:spPr bwMode="auto">
          <a:xfrm>
            <a:off x="1850101" y="2985940"/>
            <a:ext cx="1510935" cy="378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500">
                <a:solidFill>
                  <a:schemeClr val="dk2"/>
                </a:solidFill>
              </a:rPr>
              <a:t>Тензорезистор</a:t>
            </a:r>
            <a:endParaRPr sz="1500">
              <a:solidFill>
                <a:schemeClr val="dk2"/>
              </a:solidFill>
            </a:endParaRPr>
          </a:p>
        </p:txBody>
      </p:sp>
      <p:pic>
        <p:nvPicPr>
          <p:cNvPr id="92" name="Google Shape;92;p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573525" y="3957317"/>
            <a:ext cx="1099500" cy="10995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5"/>
          <p:cNvSpPr txBox="1"/>
          <p:nvPr/>
        </p:nvSpPr>
        <p:spPr bwMode="auto">
          <a:xfrm>
            <a:off x="1845190" y="4073193"/>
            <a:ext cx="1626521" cy="43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500">
                <a:solidFill>
                  <a:schemeClr val="dk2"/>
                </a:solidFill>
              </a:rPr>
              <a:t>Терморезистор</a:t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14" name="Google Shape;89;p5"/>
          <p:cNvSpPr txBox="1"/>
          <p:nvPr/>
        </p:nvSpPr>
        <p:spPr bwMode="auto">
          <a:xfrm>
            <a:off x="1847616" y="1132570"/>
            <a:ext cx="2982000" cy="392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500">
                <a:solidFill>
                  <a:schemeClr val="dk2"/>
                </a:solidFill>
              </a:rPr>
              <a:t>Обозначения:</a:t>
            </a:r>
            <a:endParaRPr sz="1500">
              <a:solidFill>
                <a:schemeClr val="dk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8" name="Google Shape;98;g333d80a78df_2_55"/>
          <p:cNvSpPr txBox="1">
            <a:spLocks noGrp="1"/>
          </p:cNvSpPr>
          <p:nvPr>
            <p:ph type="title"/>
          </p:nvPr>
        </p:nvSpPr>
        <p:spPr bwMode="auto">
          <a:xfrm>
            <a:off x="311700" y="456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/>
              <a:t>Датчики касания</a:t>
            </a:r>
            <a:endParaRPr/>
          </a:p>
        </p:txBody>
      </p:sp>
      <p:sp>
        <p:nvSpPr>
          <p:cNvPr id="100" name="Google Shape;100;g333d80a78df_2_55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fld id="{00000000-1234-1234-1234-123412341234}" type="slidenum">
              <a:rPr lang="ru"/>
              <a:t>28</a:t>
            </a:fld>
            <a:endParaRPr/>
          </a:p>
        </p:txBody>
      </p:sp>
      <p:pic>
        <p:nvPicPr>
          <p:cNvPr id="101" name="Google Shape;101;g333d80a78df_2_55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5959600" y="1114996"/>
            <a:ext cx="2872700" cy="26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g333d80a78df_2_5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311700" y="1152479"/>
            <a:ext cx="2617100" cy="261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g333d80a78df_2_55"/>
          <p:cNvSpPr txBox="1"/>
          <p:nvPr/>
        </p:nvSpPr>
        <p:spPr bwMode="auto">
          <a:xfrm>
            <a:off x="5895950" y="38947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14999"/>
              </a:lnSpc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ru">
                <a:solidFill>
                  <a:schemeClr val="dk1"/>
                </a:solidFill>
              </a:rPr>
              <a:t>Датчик касания в протезе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4" name="Google Shape;104;g333d80a78df_2_55"/>
          <p:cNvSpPr txBox="1"/>
          <p:nvPr/>
        </p:nvSpPr>
        <p:spPr bwMode="auto">
          <a:xfrm>
            <a:off x="120250" y="39043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14999"/>
              </a:lnSpc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ru">
                <a:solidFill>
                  <a:schemeClr val="dk1"/>
                </a:solidFill>
              </a:rPr>
              <a:t>Тензодатчик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05" name="Google Shape;105;g333d80a78df_2_5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2613450" y="1267221"/>
            <a:ext cx="3268051" cy="2384649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g333d80a78df_2_55"/>
          <p:cNvSpPr txBox="1"/>
          <p:nvPr/>
        </p:nvSpPr>
        <p:spPr bwMode="auto">
          <a:xfrm>
            <a:off x="2747475" y="40242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14999"/>
              </a:lnSpc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ru">
                <a:solidFill>
                  <a:schemeClr val="dk1"/>
                </a:solidFill>
              </a:rPr>
              <a:t>Имитация подушечки пальца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1" name="Google Shape;111;g333d80a78df_2_43"/>
          <p:cNvSpPr txBox="1">
            <a:spLocks noGrp="1"/>
          </p:cNvSpPr>
          <p:nvPr>
            <p:ph type="title"/>
          </p:nvPr>
        </p:nvSpPr>
        <p:spPr bwMode="auto"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/>
              <a:t>Система датчиков изгиба</a:t>
            </a:r>
            <a:endParaRPr/>
          </a:p>
        </p:txBody>
      </p:sp>
      <p:sp>
        <p:nvSpPr>
          <p:cNvPr id="113" name="Google Shape;113;g333d80a78df_2_43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fld id="{00000000-1234-1234-1234-123412341234}" type="slidenum">
              <a:rPr lang="ru"/>
              <a:t>29</a:t>
            </a:fld>
            <a:endParaRPr/>
          </a:p>
        </p:txBody>
      </p:sp>
      <p:pic>
        <p:nvPicPr>
          <p:cNvPr id="114" name="Google Shape;114;g333d80a78df_2_43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5168993" y="1379932"/>
            <a:ext cx="3577815" cy="2257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g333d80a78df_2_43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311695" y="1601972"/>
            <a:ext cx="4338228" cy="194764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g333d80a78df_2_43"/>
          <p:cNvSpPr txBox="1"/>
          <p:nvPr/>
        </p:nvSpPr>
        <p:spPr bwMode="auto">
          <a:xfrm>
            <a:off x="900600" y="36379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ctr">
              <a:lnSpc>
                <a:spcPct val="114999"/>
              </a:lnSpc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ru">
                <a:solidFill>
                  <a:schemeClr val="dk1"/>
                </a:solidFill>
              </a:rPr>
              <a:t>Датчик изгиба в протезе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7" name="Google Shape;117;g333d80a78df_2_43"/>
          <p:cNvSpPr txBox="1"/>
          <p:nvPr/>
        </p:nvSpPr>
        <p:spPr bwMode="auto">
          <a:xfrm>
            <a:off x="5735388" y="36938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14999"/>
              </a:lnSpc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ru">
                <a:solidFill>
                  <a:schemeClr val="dk1"/>
                </a:solidFill>
              </a:rPr>
              <a:t>3D модель пальца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4872" y="296169"/>
            <a:ext cx="8936286" cy="5727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/>
              <a:t>Количество выданных технических средств реабилитации</a:t>
            </a: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3</a:t>
            </a:fld>
            <a:endParaRPr lang="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rcRect b="4298"/>
          <a:stretch/>
        </p:blipFill>
        <p:spPr bwMode="auto">
          <a:xfrm>
            <a:off x="215901" y="1030444"/>
            <a:ext cx="4248524" cy="3293467"/>
          </a:xfrm>
          <a:prstGeom prst="rect">
            <a:avLst/>
          </a:prstGeom>
          <a:ln w="19050"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rcRect l="22364" t="94466" r="23579" b="385"/>
          <a:stretch/>
        </p:blipFill>
        <p:spPr bwMode="auto">
          <a:xfrm>
            <a:off x="190289" y="4497583"/>
            <a:ext cx="4467657" cy="344724"/>
          </a:xfrm>
          <a:prstGeom prst="rect">
            <a:avLst/>
          </a:prstGeom>
          <a:ln w="19050"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561079" y="1030443"/>
            <a:ext cx="4254803" cy="3293467"/>
          </a:xfrm>
          <a:prstGeom prst="rect">
            <a:avLst/>
          </a:prstGeom>
          <a:ln w="19050">
            <a:solidFill>
              <a:schemeClr val="bg2">
                <a:lumMod val="20000"/>
                <a:lumOff val="8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" name="Google Shape;122;g333d80a78df_2_65"/>
          <p:cNvSpPr txBox="1">
            <a:spLocks noGrp="1"/>
          </p:cNvSpPr>
          <p:nvPr>
            <p:ph type="title"/>
          </p:nvPr>
        </p:nvSpPr>
        <p:spPr bwMode="auto"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/>
              <a:t>Система актуаторов</a:t>
            </a:r>
            <a:endParaRPr/>
          </a:p>
        </p:txBody>
      </p:sp>
      <p:sp>
        <p:nvSpPr>
          <p:cNvPr id="124" name="Google Shape;124;g333d80a78df_2_65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fld id="{00000000-1234-1234-1234-123412341234}" type="slidenum">
              <a:rPr lang="ru"/>
              <a:t>30</a:t>
            </a:fld>
            <a:endParaRPr/>
          </a:p>
        </p:txBody>
      </p:sp>
      <p:pic>
        <p:nvPicPr>
          <p:cNvPr id="126" name="Google Shape;126;g333d80a78df_2_6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1472938" y="2537238"/>
            <a:ext cx="1459225" cy="137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g333d80a78df_2_6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5663950" y="2285152"/>
            <a:ext cx="2086425" cy="1760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g333d80a78df_2_65"/>
          <p:cNvSpPr txBox="1"/>
          <p:nvPr/>
        </p:nvSpPr>
        <p:spPr bwMode="auto">
          <a:xfrm>
            <a:off x="1134712" y="3906120"/>
            <a:ext cx="3000000" cy="740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114999"/>
              </a:lnSpc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ru">
                <a:solidFill>
                  <a:schemeClr val="dk1"/>
                </a:solidFill>
              </a:rPr>
              <a:t>Термоактуатор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9" name="Google Shape;129;g333d80a78df_2_65"/>
          <p:cNvSpPr txBox="1"/>
          <p:nvPr/>
        </p:nvSpPr>
        <p:spPr bwMode="auto">
          <a:xfrm>
            <a:off x="5663950" y="3904325"/>
            <a:ext cx="3000000" cy="740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114999"/>
              </a:lnSpc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ru">
                <a:solidFill>
                  <a:schemeClr val="dk1"/>
                </a:solidFill>
              </a:rPr>
              <a:t>Сервомотор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0" name="Google Shape;130;g333d80a78df_2_65"/>
          <p:cNvSpPr/>
          <p:nvPr/>
        </p:nvSpPr>
        <p:spPr bwMode="auto">
          <a:xfrm>
            <a:off x="1273800" y="4467925"/>
            <a:ext cx="965100" cy="144900"/>
          </a:xfrm>
          <a:prstGeom prst="rect">
            <a:avLst/>
          </a:prstGeom>
          <a:solidFill>
            <a:srgbClr val="DD7E6B"/>
          </a:solidFill>
          <a:ln w="9525" cap="flat" cmpd="sng">
            <a:solidFill>
              <a:srgbClr val="EA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1" name="Google Shape;131;g333d80a78df_2_65"/>
          <p:cNvSpPr/>
          <p:nvPr/>
        </p:nvSpPr>
        <p:spPr bwMode="auto">
          <a:xfrm>
            <a:off x="5799700" y="4463455"/>
            <a:ext cx="463200" cy="214800"/>
          </a:xfrm>
          <a:prstGeom prst="rect">
            <a:avLst/>
          </a:prstGeom>
          <a:solidFill>
            <a:srgbClr val="A2C4C9"/>
          </a:solidFill>
          <a:ln w="9525" cap="flat" cmpd="sng">
            <a:solidFill>
              <a:srgbClr val="A2C4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2" name="Google Shape;132;g333d80a78df_2_65"/>
          <p:cNvSpPr/>
          <p:nvPr/>
        </p:nvSpPr>
        <p:spPr bwMode="auto">
          <a:xfrm>
            <a:off x="6475562" y="4463455"/>
            <a:ext cx="463200" cy="214800"/>
          </a:xfrm>
          <a:prstGeom prst="ellipse">
            <a:avLst/>
          </a:prstGeom>
          <a:solidFill>
            <a:srgbClr val="FFE599"/>
          </a:solidFill>
          <a:ln w="9525" cap="flat" cmpd="sng">
            <a:solidFill>
              <a:srgbClr val="FFE5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pic>
        <p:nvPicPr>
          <p:cNvPr id="12" name="Google Shape;125;g333d80a78df_2_6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00641" y="1318823"/>
            <a:ext cx="6519174" cy="10564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0;g333d80a78df_2_65"/>
          <p:cNvSpPr/>
          <p:nvPr/>
        </p:nvSpPr>
        <p:spPr bwMode="auto">
          <a:xfrm>
            <a:off x="2843808" y="1563638"/>
            <a:ext cx="432048" cy="57542"/>
          </a:xfrm>
          <a:prstGeom prst="rect">
            <a:avLst/>
          </a:prstGeom>
          <a:solidFill>
            <a:srgbClr val="DD7E6B"/>
          </a:solidFill>
          <a:ln w="9525" cap="flat" cmpd="sng">
            <a:solidFill>
              <a:srgbClr val="EA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" name="Google Shape;131;g333d80a78df_2_65"/>
          <p:cNvSpPr/>
          <p:nvPr/>
        </p:nvSpPr>
        <p:spPr bwMode="auto">
          <a:xfrm>
            <a:off x="3397027" y="1546690"/>
            <a:ext cx="288032" cy="45719"/>
          </a:xfrm>
          <a:prstGeom prst="rect">
            <a:avLst/>
          </a:prstGeom>
          <a:solidFill>
            <a:srgbClr val="A2C4C9"/>
          </a:solidFill>
          <a:ln w="9525" cap="flat" cmpd="sng">
            <a:solidFill>
              <a:srgbClr val="A2C4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" name="Google Shape;132;g333d80a78df_2_65"/>
          <p:cNvSpPr/>
          <p:nvPr/>
        </p:nvSpPr>
        <p:spPr bwMode="auto">
          <a:xfrm>
            <a:off x="3829953" y="1481953"/>
            <a:ext cx="302446" cy="111580"/>
          </a:xfrm>
          <a:prstGeom prst="ellipse">
            <a:avLst/>
          </a:prstGeom>
          <a:solidFill>
            <a:srgbClr val="FFE599"/>
          </a:solidFill>
          <a:ln w="9525" cap="flat" cmpd="sng">
            <a:solidFill>
              <a:srgbClr val="FFE5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" name="Google Shape;130;g333d80a78df_2_65"/>
          <p:cNvSpPr/>
          <p:nvPr/>
        </p:nvSpPr>
        <p:spPr bwMode="auto">
          <a:xfrm>
            <a:off x="2843808" y="2026566"/>
            <a:ext cx="432048" cy="57542"/>
          </a:xfrm>
          <a:prstGeom prst="rect">
            <a:avLst/>
          </a:prstGeom>
          <a:solidFill>
            <a:srgbClr val="DD7E6B"/>
          </a:solidFill>
          <a:ln w="9525" cap="flat" cmpd="sng">
            <a:solidFill>
              <a:srgbClr val="EA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" name="Google Shape;131;g333d80a78df_2_65"/>
          <p:cNvSpPr/>
          <p:nvPr/>
        </p:nvSpPr>
        <p:spPr bwMode="auto">
          <a:xfrm>
            <a:off x="3397027" y="2071016"/>
            <a:ext cx="288032" cy="45719"/>
          </a:xfrm>
          <a:prstGeom prst="rect">
            <a:avLst/>
          </a:prstGeom>
          <a:solidFill>
            <a:srgbClr val="A2C4C9"/>
          </a:solidFill>
          <a:ln w="9525" cap="flat" cmpd="sng">
            <a:solidFill>
              <a:srgbClr val="A2C4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" name="Google Shape;132;g333d80a78df_2_65"/>
          <p:cNvSpPr/>
          <p:nvPr/>
        </p:nvSpPr>
        <p:spPr bwMode="auto">
          <a:xfrm>
            <a:off x="3840654" y="2055337"/>
            <a:ext cx="302446" cy="111580"/>
          </a:xfrm>
          <a:prstGeom prst="ellipse">
            <a:avLst/>
          </a:prstGeom>
          <a:solidFill>
            <a:srgbClr val="FFE599"/>
          </a:solidFill>
          <a:ln w="9525" cap="flat" cmpd="sng">
            <a:solidFill>
              <a:srgbClr val="FFE5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" name="Google Shape;131;g333d80a78df_2_65"/>
          <p:cNvSpPr/>
          <p:nvPr/>
        </p:nvSpPr>
        <p:spPr bwMode="auto">
          <a:xfrm>
            <a:off x="3397027" y="1820506"/>
            <a:ext cx="288032" cy="45719"/>
          </a:xfrm>
          <a:prstGeom prst="rect">
            <a:avLst/>
          </a:prstGeom>
          <a:solidFill>
            <a:srgbClr val="A2C4C9"/>
          </a:solidFill>
          <a:ln w="9525" cap="flat" cmpd="sng">
            <a:solidFill>
              <a:srgbClr val="A2C4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1" name="Google Shape;132;g333d80a78df_2_65"/>
          <p:cNvSpPr/>
          <p:nvPr/>
        </p:nvSpPr>
        <p:spPr bwMode="auto">
          <a:xfrm>
            <a:off x="3829953" y="1787575"/>
            <a:ext cx="302446" cy="111580"/>
          </a:xfrm>
          <a:prstGeom prst="ellipse">
            <a:avLst/>
          </a:prstGeom>
          <a:solidFill>
            <a:srgbClr val="FFE599"/>
          </a:solidFill>
          <a:ln w="9525" cap="flat" cmpd="sng">
            <a:solidFill>
              <a:srgbClr val="FFE5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7" name="Google Shape;137;g333d80a78df_2_11"/>
          <p:cNvSpPr txBox="1">
            <a:spLocks noGrp="1"/>
          </p:cNvSpPr>
          <p:nvPr>
            <p:ph type="title"/>
          </p:nvPr>
        </p:nvSpPr>
        <p:spPr bwMode="auto"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/>
              <a:t>Термоактуаторы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9" name="Google Shape;139;g333d80a78df_2_11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fld id="{00000000-1234-1234-1234-123412341234}" type="slidenum">
              <a:rPr lang="ru"/>
              <a:t>31</a:t>
            </a:fld>
            <a:endParaRPr/>
          </a:p>
        </p:txBody>
      </p:sp>
      <p:pic>
        <p:nvPicPr>
          <p:cNvPr id="140" name="Google Shape;140;g333d80a78df_2_11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822950" y="1152475"/>
            <a:ext cx="2940875" cy="276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333d80a78df_2_11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5207799" y="1152475"/>
            <a:ext cx="3163448" cy="3163448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g333d80a78df_2_11"/>
          <p:cNvSpPr txBox="1"/>
          <p:nvPr/>
        </p:nvSpPr>
        <p:spPr bwMode="auto">
          <a:xfrm>
            <a:off x="311700" y="41686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ctr">
              <a:lnSpc>
                <a:spcPct val="114999"/>
              </a:lnSpc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ru">
                <a:solidFill>
                  <a:schemeClr val="dk1"/>
                </a:solidFill>
              </a:rPr>
              <a:t>Элемент Пельтье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3" name="Google Shape;143;g333d80a78df_2_11"/>
          <p:cNvSpPr txBox="1"/>
          <p:nvPr/>
        </p:nvSpPr>
        <p:spPr bwMode="auto">
          <a:xfrm>
            <a:off x="5433000" y="41686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14999"/>
              </a:lnSpc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ru">
                <a:solidFill>
                  <a:schemeClr val="dk1"/>
                </a:solidFill>
              </a:rPr>
              <a:t>Драйвер постоянного тока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6" name="Google Shape;166;g333d80a78df_2_26"/>
          <p:cNvSpPr txBox="1">
            <a:spLocks noGrp="1"/>
          </p:cNvSpPr>
          <p:nvPr>
            <p:ph type="title"/>
          </p:nvPr>
        </p:nvSpPr>
        <p:spPr bwMode="auto"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  <a:defRPr/>
            </a:pPr>
            <a:r>
              <a:rPr lang="ru"/>
              <a:t>Актуаторы касания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68" name="Google Shape;168;g333d80a78df_2_26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fld id="{00000000-1234-1234-1234-123412341234}" type="slidenum">
              <a:rPr lang="ru"/>
              <a:t>32</a:t>
            </a:fld>
            <a:endParaRPr/>
          </a:p>
        </p:txBody>
      </p:sp>
      <p:pic>
        <p:nvPicPr>
          <p:cNvPr id="169" name="Google Shape;169;g333d80a78df_2_26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673500" y="1157225"/>
            <a:ext cx="3296694" cy="27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333d80a78df_2_26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5469600" y="1154850"/>
            <a:ext cx="2781300" cy="278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g333d80a78df_2_26"/>
          <p:cNvSpPr txBox="1"/>
          <p:nvPr/>
        </p:nvSpPr>
        <p:spPr bwMode="auto">
          <a:xfrm>
            <a:off x="824663" y="41686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14999"/>
              </a:lnSpc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ru">
                <a:solidFill>
                  <a:schemeClr val="dk1"/>
                </a:solidFill>
              </a:rPr>
              <a:t>Сервомоторы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2" name="Google Shape;172;g333d80a78df_2_26"/>
          <p:cNvSpPr txBox="1"/>
          <p:nvPr/>
        </p:nvSpPr>
        <p:spPr bwMode="auto">
          <a:xfrm>
            <a:off x="5360250" y="41686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>
              <a:lnSpc>
                <a:spcPct val="114999"/>
              </a:lnSpc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ru">
                <a:solidFill>
                  <a:schemeClr val="dk1"/>
                </a:solidFill>
              </a:rPr>
              <a:t>Модуль расширения ШИМ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7" name="Google Shape;177;g347d00c1899_0_23"/>
          <p:cNvSpPr txBox="1">
            <a:spLocks noGrp="1"/>
          </p:cNvSpPr>
          <p:nvPr>
            <p:ph type="title"/>
          </p:nvPr>
        </p:nvSpPr>
        <p:spPr bwMode="auto"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/>
              <a:t>Актуаторы касания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9" name="Google Shape;179;g347d00c1899_0_23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fld id="{00000000-1234-1234-1234-123412341234}" type="slidenum">
              <a:rPr lang="ru"/>
              <a:t>33</a:t>
            </a:fld>
            <a:endParaRPr/>
          </a:p>
        </p:txBody>
      </p:sp>
      <p:sp>
        <p:nvSpPr>
          <p:cNvPr id="180" name="Google Shape;180;g347d00c1899_0_23"/>
          <p:cNvSpPr txBox="1"/>
          <p:nvPr/>
        </p:nvSpPr>
        <p:spPr bwMode="auto">
          <a:xfrm>
            <a:off x="3072000" y="4168675"/>
            <a:ext cx="3000000" cy="740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14999"/>
              </a:lnSpc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ru">
                <a:solidFill>
                  <a:schemeClr val="dk1"/>
                </a:solidFill>
              </a:rPr>
              <a:t>Сервомоторы на манжете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81" name="Google Shape;181;g347d00c1899_0_23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1435038" y="1152473"/>
            <a:ext cx="6273926" cy="267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 txBox="1">
            <a:spLocks noGrp="1"/>
          </p:cNvSpPr>
          <p:nvPr>
            <p:ph type="title"/>
          </p:nvPr>
        </p:nvSpPr>
        <p:spPr bwMode="auto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  <a:defRPr/>
            </a:pPr>
            <a:r>
              <a:rPr lang="ru"/>
              <a:t>Выбор микроконтроллера</a:t>
            </a:r>
            <a:endParaRPr/>
          </a:p>
        </p:txBody>
      </p:sp>
      <p:sp>
        <p:nvSpPr>
          <p:cNvPr id="187" name="Google Shape;187;p6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pPr>
            <a:fld id="{00000000-1234-1234-1234-123412341234}" type="slidenum">
              <a:rPr lang="ru"/>
              <a:t>34</a:t>
            </a:fld>
            <a:endParaRPr/>
          </a:p>
        </p:txBody>
      </p:sp>
      <p:graphicFrame>
        <p:nvGraphicFramePr>
          <p:cNvPr id="5" name="Google Shape;188;p6"/>
          <p:cNvGraphicFramePr>
            <a:graphicFrameLocks/>
          </p:cNvGraphicFramePr>
          <p:nvPr/>
        </p:nvGraphicFramePr>
        <p:xfrm>
          <a:off x="311700" y="1347026"/>
          <a:ext cx="3606739" cy="3108810"/>
        </p:xfrm>
        <a:graphic>
          <a:graphicData uri="http://schemas.openxmlformats.org/drawingml/2006/table">
            <a:tbl>
              <a:tblPr>
                <a:tableStyleId>{1473ADF7-B993-F867-406D-58082678A837}</a:tableStyleId>
              </a:tblPr>
              <a:tblGrid>
                <a:gridCol w="1569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85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85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5726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ru" sz="1600" b="0" u="none" strike="noStrike" cap="none">
                          <a:latin typeface="+mn-lt"/>
                        </a:rPr>
                        <a:t>Название</a:t>
                      </a:r>
                      <a:endParaRPr sz="1600" b="0" u="none" strike="noStrike" cap="none">
                        <a:latin typeface="+mn-l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en-US" sz="1600" b="1" u="none" strike="noStrike" cap="none">
                          <a:latin typeface="+mn-lt"/>
                        </a:rPr>
                        <a:t>Arduino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en-US" sz="1600" b="1" u="none" strike="noStrike" cap="none">
                          <a:latin typeface="+mn-lt"/>
                        </a:rPr>
                        <a:t>STM32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441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ru-RU" sz="1600" b="0" u="none" strike="noStrike" cap="none">
                          <a:latin typeface="+mn-lt"/>
                        </a:rPr>
                        <a:t>Тактовая частота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ru-RU" sz="1600" u="none" strike="noStrike" cap="none">
                          <a:latin typeface="+mn-lt"/>
                        </a:rPr>
                        <a:t>16 МГц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ru-RU" sz="1600" u="none" strike="noStrike" cap="none">
                          <a:latin typeface="+mn-lt"/>
                        </a:rPr>
                        <a:t>168 МГц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0441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ru-RU" sz="1600" b="0" u="none" strike="noStrike" cap="none">
                          <a:latin typeface="+mn-lt"/>
                        </a:rPr>
                        <a:t>Разрядность процессора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en-US" sz="1600" u="none" strike="noStrike" cap="none">
                          <a:latin typeface="+mn-lt"/>
                        </a:rPr>
                        <a:t>8 bit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defRPr/>
                      </a:pPr>
                      <a:r>
                        <a:rPr lang="en-US" sz="1600" u="none" strike="noStrike" cap="none">
                          <a:latin typeface="+mn-lt"/>
                        </a:rPr>
                        <a:t>32 bit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6763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r>
                        <a:rPr lang="ru-RU" sz="1600" b="0" u="none" strike="noStrike" cap="none">
                          <a:latin typeface="+mn-lt"/>
                        </a:rPr>
                        <a:t>Разрядность АЦП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r>
                        <a:rPr lang="en-US" sz="1600" u="none" strike="noStrike" cap="none">
                          <a:latin typeface="+mn-lt"/>
                        </a:rPr>
                        <a:t>10 bit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r>
                        <a:rPr lang="en-US" sz="1600" u="none" strike="noStrike" cap="none">
                          <a:latin typeface="+mn-lt"/>
                        </a:rPr>
                        <a:t>12 bit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8886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r>
                        <a:rPr lang="ru-RU" sz="1600" b="0" u="none" strike="noStrike" cap="none">
                          <a:latin typeface="+mn-lt"/>
                        </a:rPr>
                        <a:t>Поддержка </a:t>
                      </a:r>
                      <a:r>
                        <a:rPr lang="en-US" sz="1600" b="0" u="none" strike="noStrike" cap="none">
                          <a:latin typeface="+mn-lt"/>
                        </a:rPr>
                        <a:t>DMA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r>
                        <a:rPr lang="ru-RU" sz="1600" u="none" strike="noStrike" cap="none">
                          <a:latin typeface="+mn-lt"/>
                        </a:rPr>
                        <a:t>Отсутствует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r>
                        <a:rPr lang="ru" sz="1600" u="none" strike="noStrike" cap="none">
                          <a:latin typeface="+mn-lt"/>
                        </a:rPr>
                        <a:t>Имеется</a:t>
                      </a:r>
                      <a:endParaRPr sz="1600" u="none" strike="noStrike" cap="none">
                        <a:latin typeface="+mn-l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Google Shape;195;p7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4016218" y="1095394"/>
            <a:ext cx="4816082" cy="36120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 bwMode="auto">
          <a:xfrm>
            <a:off x="4436375" y="1193137"/>
            <a:ext cx="39757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"/>
              <a:t>Сравнение времени работы опроса датчиков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7" name="Google Shape;177;g347d00c1899_0_23"/>
          <p:cNvSpPr txBox="1">
            <a:spLocks noGrp="1"/>
          </p:cNvSpPr>
          <p:nvPr>
            <p:ph type="title"/>
          </p:nvPr>
        </p:nvSpPr>
        <p:spPr bwMode="auto"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dirty="0" smtClean="0"/>
              <a:t>Взаимодействие с виртуальной средой</a:t>
            </a:r>
            <a:endParaRPr dirty="0"/>
          </a:p>
        </p:txBody>
      </p:sp>
      <p:sp>
        <p:nvSpPr>
          <p:cNvPr id="179" name="Google Shape;179;g347d00c1899_0_23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fld id="{00000000-1234-1234-1234-123412341234}" type="slidenum">
              <a:rPr lang="ru"/>
              <a:t>35</a:t>
            </a:fld>
            <a:endParaRPr/>
          </a:p>
        </p:txBody>
      </p:sp>
      <p:sp>
        <p:nvSpPr>
          <p:cNvPr id="180" name="Google Shape;180;g347d00c1899_0_23"/>
          <p:cNvSpPr txBox="1"/>
          <p:nvPr/>
        </p:nvSpPr>
        <p:spPr bwMode="auto">
          <a:xfrm>
            <a:off x="2021800" y="4150620"/>
            <a:ext cx="5100400" cy="987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14999"/>
              </a:lnSpc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ru-RU" dirty="0"/>
              <a:t>Интерфейс для обрабатывания сигналов управления виртуальной рукой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4098" name="Рисунок 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62" y="1174920"/>
            <a:ext cx="5654675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238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7" name="Google Shape;177;g347d00c1899_0_23"/>
          <p:cNvSpPr txBox="1">
            <a:spLocks noGrp="1"/>
          </p:cNvSpPr>
          <p:nvPr>
            <p:ph type="title"/>
          </p:nvPr>
        </p:nvSpPr>
        <p:spPr bwMode="auto"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>
              <a:defRPr/>
            </a:pPr>
            <a:r>
              <a:rPr lang="ru-RU" dirty="0"/>
              <a:t>Взаимодействие с виртуальной средой</a:t>
            </a:r>
            <a:endParaRPr dirty="0"/>
          </a:p>
        </p:txBody>
      </p:sp>
      <p:sp>
        <p:nvSpPr>
          <p:cNvPr id="179" name="Google Shape;179;g347d00c1899_0_23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fld id="{00000000-1234-1234-1234-123412341234}" type="slidenum">
              <a:rPr lang="ru"/>
              <a:t>36</a:t>
            </a:fld>
            <a:endParaRPr/>
          </a:p>
        </p:txBody>
      </p:sp>
      <p:sp>
        <p:nvSpPr>
          <p:cNvPr id="180" name="Google Shape;180;g347d00c1899_0_23"/>
          <p:cNvSpPr txBox="1"/>
          <p:nvPr/>
        </p:nvSpPr>
        <p:spPr bwMode="auto">
          <a:xfrm>
            <a:off x="2597864" y="4293131"/>
            <a:ext cx="3948272" cy="740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14999"/>
              </a:lnSpc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ru-RU" dirty="0"/>
              <a:t>Интерфейс управления </a:t>
            </a:r>
            <a:r>
              <a:rPr lang="ru-RU" dirty="0" smtClean="0"/>
              <a:t>виртуальной </a:t>
            </a:r>
            <a:r>
              <a:rPr lang="ru-RU" dirty="0"/>
              <a:t>рукой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5122" name="Рисунок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31590"/>
            <a:ext cx="5746269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19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8" name="Google Shape;218;p8"/>
          <p:cNvSpPr txBox="1">
            <a:spLocks noGrp="1"/>
          </p:cNvSpPr>
          <p:nvPr>
            <p:ph type="title"/>
          </p:nvPr>
        </p:nvSpPr>
        <p:spPr bwMode="auto">
          <a:xfrm>
            <a:off x="311700" y="445024"/>
            <a:ext cx="8520600" cy="85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  <a:defRPr/>
            </a:pPr>
            <a:r>
              <a:rPr lang="ru" sz="2300" dirty="0"/>
              <a:t>Сведения о числе располагаемых </a:t>
            </a:r>
            <a:r>
              <a:rPr lang="ru" sz="2300" dirty="0" smtClean="0"/>
              <a:t>актуатор </a:t>
            </a:r>
            <a:r>
              <a:rPr lang="ru" sz="2300" dirty="0"/>
              <a:t>в зависимости от </a:t>
            </a:r>
            <a:r>
              <a:rPr lang="ru" sz="2300" dirty="0" smtClean="0"/>
              <a:t>степени </a:t>
            </a:r>
            <a:r>
              <a:rPr lang="ru" sz="2300" dirty="0"/>
              <a:t>ампутации</a:t>
            </a:r>
            <a:endParaRPr sz="2300" dirty="0"/>
          </a:p>
        </p:txBody>
      </p:sp>
      <p:sp>
        <p:nvSpPr>
          <p:cNvPr id="219" name="Google Shape;219;p8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pPr>
            <a:fld id="{00000000-1234-1234-1234-123412341234}" type="slidenum">
              <a:rPr lang="ru"/>
              <a:t>37</a:t>
            </a:fld>
            <a:endParaRPr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411760" y="278777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6938594"/>
              </p:ext>
            </p:extLst>
          </p:nvPr>
        </p:nvGraphicFramePr>
        <p:xfrm>
          <a:off x="2017837" y="3579862"/>
          <a:ext cx="4962525" cy="114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4" name="Уравнение" r:id="rId4" imgW="3162240" imgH="736560" progId="Equation.3">
                  <p:embed/>
                </p:oleObj>
              </mc:Choice>
              <mc:Fallback>
                <p:oleObj name="Уравнение" r:id="rId4" imgW="3162240" imgH="73656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7837" y="3579862"/>
                        <a:ext cx="4962525" cy="11477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395489" y="4252206"/>
            <a:ext cx="63530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Формула выражает допустимое число датчиков, которые можно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разместить на поверхности  </a:t>
            </a:r>
            <a:r>
              <a:rPr lang="ru-RU" altLang="ru-RU" sz="160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без </a:t>
            </a:r>
            <a:r>
              <a:rPr lang="ru-RU" altLang="ru-RU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взаимных </a:t>
            </a:r>
            <a:r>
              <a:rPr lang="ru-RU" altLang="ru-RU" sz="160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пересечений</a:t>
            </a:r>
            <a:endParaRPr lang="ru-RU" altLang="ru-RU" sz="1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099" name="Рисунок 10" descr="fig0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891" y="1194651"/>
            <a:ext cx="3744416" cy="239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8" name="Google Shape;218;p8"/>
          <p:cNvSpPr txBox="1">
            <a:spLocks noGrp="1"/>
          </p:cNvSpPr>
          <p:nvPr>
            <p:ph type="title"/>
          </p:nvPr>
        </p:nvSpPr>
        <p:spPr bwMode="auto">
          <a:xfrm>
            <a:off x="311700" y="445024"/>
            <a:ext cx="8520600" cy="85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  <a:defRPr/>
            </a:pPr>
            <a:r>
              <a:rPr lang="ru" sz="2300" dirty="0"/>
              <a:t>Сведения о числе располагаемых датчиков в зависимости от вида ампутации</a:t>
            </a:r>
            <a:endParaRPr sz="2300" dirty="0"/>
          </a:p>
        </p:txBody>
      </p:sp>
      <p:sp>
        <p:nvSpPr>
          <p:cNvPr id="219" name="Google Shape;219;p8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pPr>
            <a:fld id="{00000000-1234-1234-1234-123412341234}" type="slidenum">
              <a:rPr lang="ru"/>
              <a:t>38</a:t>
            </a:fld>
            <a:endParaRPr/>
          </a:p>
        </p:txBody>
      </p:sp>
      <p:graphicFrame>
        <p:nvGraphicFramePr>
          <p:cNvPr id="220" name="Google Shape;220;p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1462700"/>
              </p:ext>
            </p:extLst>
          </p:nvPr>
        </p:nvGraphicFramePr>
        <p:xfrm>
          <a:off x="497839" y="3150708"/>
          <a:ext cx="8117840" cy="1615440"/>
        </p:xfrm>
        <a:graphic>
          <a:graphicData uri="http://schemas.openxmlformats.org/drawingml/2006/table">
            <a:tbl>
              <a:tblPr bandRow="1" bandCol="1">
                <a:tableStyleId>{1473ADF7-B993-F867-406D-58082678A837}</a:tableStyleId>
              </a:tblPr>
              <a:tblGrid>
                <a:gridCol w="2316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7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03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3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6657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r>
                        <a:rPr lang="ru" sz="1600" b="1" u="none" strike="noStrike" cap="none" dirty="0" smtClean="0"/>
                        <a:t>Уровень  </a:t>
                      </a:r>
                      <a:r>
                        <a:rPr lang="ru" sz="1600" b="1" u="none" strike="noStrike" cap="none" dirty="0"/>
                        <a:t>ампутации</a:t>
                      </a:r>
                      <a:endParaRPr sz="1600" b="1" u="none" strike="noStrike" cap="none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r>
                        <a:rPr lang="ru" sz="1600" b="1" u="none" strike="noStrike" cap="none"/>
                        <a:t>Число термодатчиков</a:t>
                      </a:r>
                      <a:endParaRPr sz="1600" b="1" u="none" strike="noStrike" cap="none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r>
                        <a:rPr lang="ru" sz="1600" b="1" u="none" strike="noStrike" cap="none"/>
                        <a:t>Число проприоцептивных датчиков</a:t>
                      </a:r>
                      <a:endParaRPr sz="1600" b="1" u="none" strike="noStrike" cap="none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r>
                        <a:rPr lang="ru" sz="1600" b="1" u="none" strike="noStrike" cap="none"/>
                        <a:t>Число  датчиков касания</a:t>
                      </a:r>
                      <a:endParaRPr sz="1600" b="1" u="none" strike="noStrike" cap="none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19050" marB="1905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107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r>
                        <a:rPr lang="ru" sz="1600" u="none" strike="noStrike" cap="none"/>
                        <a:t>Кисти</a:t>
                      </a:r>
                      <a:endParaRPr sz="1600" u="none" strike="noStrike" cap="none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r>
                        <a:rPr lang="ru" sz="1600" u="none" strike="noStrike" cap="none"/>
                        <a:t>8</a:t>
                      </a:r>
                      <a:endParaRPr sz="1600" u="none" strike="noStrike" cap="none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r>
                        <a:rPr lang="ru" sz="1600" u="none" strike="noStrike" cap="none"/>
                        <a:t>5</a:t>
                      </a:r>
                      <a:endParaRPr sz="1600" u="none" strike="noStrike" cap="none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r>
                        <a:rPr lang="ru" sz="1600" u="none" strike="noStrike" cap="none"/>
                        <a:t>38</a:t>
                      </a:r>
                      <a:endParaRPr sz="1600" u="none" strike="noStrike" cap="none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107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r>
                        <a:rPr lang="ru" sz="1600" u="none" strike="noStrike" cap="none"/>
                        <a:t>Половины предплечья</a:t>
                      </a:r>
                      <a:endParaRPr sz="1600" u="none" strike="noStrike" cap="none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r>
                        <a:rPr lang="ru" sz="1600" u="none" strike="noStrike" cap="none"/>
                        <a:t>6</a:t>
                      </a:r>
                      <a:endParaRPr sz="1600" u="none" strike="noStrike" cap="none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r>
                        <a:rPr lang="ru" sz="1600" u="none" strike="noStrike" cap="none"/>
                        <a:t>5</a:t>
                      </a:r>
                      <a:endParaRPr sz="1600" u="none" strike="noStrike" cap="none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r>
                        <a:rPr lang="ru" sz="1600" u="none" strike="noStrike" cap="none"/>
                        <a:t>28</a:t>
                      </a:r>
                      <a:endParaRPr sz="1600" u="none" strike="noStrike" cap="none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3107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r>
                        <a:rPr lang="ru" sz="1600" u="none" strike="noStrike" cap="none"/>
                        <a:t>Предплечья</a:t>
                      </a:r>
                      <a:endParaRPr sz="1600" u="none" strike="noStrike" cap="none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r>
                        <a:rPr lang="ru" sz="1600" u="none" strike="noStrike" cap="none"/>
                        <a:t>3</a:t>
                      </a:r>
                      <a:endParaRPr sz="1600" u="none" strike="noStrike" cap="none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r>
                        <a:rPr lang="ru" sz="1600" u="none" strike="noStrike" cap="none"/>
                        <a:t>5</a:t>
                      </a:r>
                      <a:endParaRPr sz="1600" u="none" strike="noStrike" cap="none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r>
                        <a:rPr lang="ru" sz="1600" u="none" strike="noStrike" cap="none" dirty="0"/>
                        <a:t>17</a:t>
                      </a:r>
                      <a:endParaRPr sz="1600" u="none" strike="noStrike" cap="none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Google Shape;213;g333d80a78df_0_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0698850"/>
              </p:ext>
            </p:extLst>
          </p:nvPr>
        </p:nvGraphicFramePr>
        <p:xfrm>
          <a:off x="497839" y="1549772"/>
          <a:ext cx="8117841" cy="1487528"/>
        </p:xfrm>
        <a:graphic>
          <a:graphicData uri="http://schemas.openxmlformats.org/drawingml/2006/table">
            <a:tbl>
              <a:tblPr>
                <a:tableStyleId>{1473ADF7-B993-F867-406D-58082678A837}</a:tableStyleId>
              </a:tblPr>
              <a:tblGrid>
                <a:gridCol w="23266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1980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/>
                      </a:pPr>
                      <a:r>
                        <a:rPr lang="ru-RU" sz="1600" b="1" u="none" strike="noStrike" cap="none" dirty="0" smtClean="0"/>
                        <a:t>Уровень</a:t>
                      </a:r>
                      <a:r>
                        <a:rPr lang="ru-RU" sz="1600" b="1" u="none" strike="noStrike" cap="none" baseline="0" dirty="0" smtClean="0"/>
                        <a:t> </a:t>
                      </a:r>
                      <a:r>
                        <a:rPr lang="ru-RU" sz="1600" b="1" u="none" strike="noStrike" cap="none" dirty="0" smtClean="0"/>
                        <a:t>ампутации</a:t>
                      </a:r>
                      <a:endParaRPr lang="ru-RU" sz="1600" b="1" i="0" u="none" strike="noStrike" cap="none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600" b="1"/>
                        <a:t>Длина 1</a:t>
                      </a:r>
                      <a:endParaRPr sz="1600" b="1"/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600" b="1"/>
                        <a:t>Радиус 1</a:t>
                      </a:r>
                      <a:endParaRPr sz="1600" b="1"/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600" b="1"/>
                        <a:t>Длина 2</a:t>
                      </a:r>
                      <a:endParaRPr sz="1600" b="1"/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600" b="1"/>
                        <a:t>Радиус 2</a:t>
                      </a:r>
                      <a:endParaRPr sz="1600" b="1"/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911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600"/>
                        <a:t>Кисть</a:t>
                      </a:r>
                      <a:endParaRPr sz="1600"/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600"/>
                        <a:t>20 см</a:t>
                      </a:r>
                      <a:endParaRPr sz="1600"/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600"/>
                        <a:t>2,5 см</a:t>
                      </a:r>
                      <a:endParaRPr sz="1600"/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600"/>
                        <a:t>17,2 см</a:t>
                      </a:r>
                      <a:endParaRPr sz="1600"/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600"/>
                        <a:t>3,1 см</a:t>
                      </a:r>
                      <a:endParaRPr sz="1600"/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911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600"/>
                        <a:t>Половина предплечья</a:t>
                      </a:r>
                      <a:endParaRPr sz="1600"/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600"/>
                        <a:t>12 см</a:t>
                      </a:r>
                      <a:endParaRPr sz="1600"/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600"/>
                        <a:t>3 см</a:t>
                      </a:r>
                      <a:endParaRPr sz="1600"/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600"/>
                        <a:t>11 см</a:t>
                      </a:r>
                      <a:endParaRPr sz="1600"/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600"/>
                        <a:t>3,5 см</a:t>
                      </a:r>
                      <a:endParaRPr sz="1600"/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911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600"/>
                        <a:t>Предплечье</a:t>
                      </a:r>
                      <a:endParaRPr sz="1600"/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600"/>
                        <a:t>4,5 см </a:t>
                      </a:r>
                      <a:endParaRPr sz="1600"/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600"/>
                        <a:t>3,7 см</a:t>
                      </a:r>
                      <a:endParaRPr sz="1600"/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600"/>
                        <a:t>5 см</a:t>
                      </a:r>
                      <a:endParaRPr sz="1600"/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600" dirty="0"/>
                        <a:t>4,6 см</a:t>
                      </a:r>
                      <a:endParaRPr sz="1600" dirty="0"/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553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>
            <a:spLocks noGrp="1"/>
          </p:cNvSpPr>
          <p:nvPr>
            <p:ph type="ctrTitle"/>
          </p:nvPr>
        </p:nvSpPr>
        <p:spPr bwMode="auto"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  <a:defRPr/>
            </a:pPr>
            <a:r>
              <a:rPr lang="ru" sz="3200" b="1" dirty="0"/>
              <a:t>Реализация системы обратной связи для миоэлектрических протезов верхней конечности</a:t>
            </a:r>
            <a:endParaRPr sz="3200" b="1" dirty="0"/>
          </a:p>
        </p:txBody>
      </p:sp>
      <p:sp>
        <p:nvSpPr>
          <p:cNvPr id="55" name="Google Shape;55;p1"/>
          <p:cNvSpPr txBox="1">
            <a:spLocks noGrp="1"/>
          </p:cNvSpPr>
          <p:nvPr>
            <p:ph type="subTitle" idx="1"/>
          </p:nvPr>
        </p:nvSpPr>
        <p:spPr bwMode="auto">
          <a:xfrm>
            <a:off x="351875" y="3199464"/>
            <a:ext cx="8520600" cy="17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2857"/>
              <a:buNone/>
              <a:defRPr/>
            </a:pPr>
            <a:r>
              <a:rPr lang="ru" sz="1400" dirty="0" smtClean="0">
                <a:solidFill>
                  <a:schemeClr val="tx1"/>
                </a:solidFill>
              </a:rPr>
              <a:t> Докладчик</a:t>
            </a:r>
            <a:r>
              <a:rPr lang="ru-RU" sz="1400" dirty="0">
                <a:solidFill>
                  <a:schemeClr val="tx1"/>
                </a:solidFill>
              </a:rPr>
              <a:t>:</a:t>
            </a:r>
            <a:r>
              <a:rPr lang="ru" sz="1400" dirty="0" smtClean="0">
                <a:solidFill>
                  <a:schemeClr val="tx1"/>
                </a:solidFill>
              </a:rPr>
              <a:t> С</a:t>
            </a:r>
            <a:r>
              <a:rPr lang="ru" sz="1400" dirty="0">
                <a:solidFill>
                  <a:schemeClr val="tx1"/>
                </a:solidFill>
              </a:rPr>
              <a:t>. С. </a:t>
            </a:r>
            <a:r>
              <a:rPr lang="ru" sz="1400" dirty="0" smtClean="0">
                <a:solidFill>
                  <a:schemeClr val="tx1"/>
                </a:solidFill>
              </a:rPr>
              <a:t>Крупенин, </a:t>
            </a:r>
            <a:r>
              <a:rPr lang="ru" sz="1400" dirty="0">
                <a:solidFill>
                  <a:schemeClr val="tx1"/>
                </a:solidFill>
              </a:rPr>
              <a:t>email: semyon.krupenin@bk.ru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2857"/>
              <a:buNone/>
              <a:defRPr/>
            </a:pPr>
            <a:endParaRPr lang="ru" sz="1400" dirty="0">
              <a:solidFill>
                <a:schemeClr val="tx1"/>
              </a:solidFill>
            </a:endParaRPr>
          </a:p>
          <a:p>
            <a:pPr marL="0" indent="0">
              <a:buSzPct val="142857"/>
              <a:defRPr/>
            </a:pPr>
            <a:r>
              <a:rPr lang="ru-RU" sz="1400" dirty="0" smtClean="0">
                <a:solidFill>
                  <a:schemeClr val="tx1"/>
                </a:solidFill>
              </a:rPr>
              <a:t>Я. А. </a:t>
            </a:r>
            <a:r>
              <a:rPr lang="ru-RU" sz="1400" dirty="0" err="1" smtClean="0">
                <a:solidFill>
                  <a:schemeClr val="tx1"/>
                </a:solidFill>
              </a:rPr>
              <a:t>Туровский</a:t>
            </a:r>
            <a:r>
              <a:rPr lang="ru-RU" sz="1400" dirty="0" smtClean="0">
                <a:solidFill>
                  <a:schemeClr val="tx1"/>
                </a:solidFill>
              </a:rPr>
              <a:t>, д-р </a:t>
            </a:r>
            <a:r>
              <a:rPr lang="ru-RU" sz="1400" dirty="0" err="1" smtClean="0">
                <a:solidFill>
                  <a:schemeClr val="tx1"/>
                </a:solidFill>
              </a:rPr>
              <a:t>техн</a:t>
            </a:r>
            <a:r>
              <a:rPr lang="ru-RU" sz="1400" dirty="0" smtClean="0">
                <a:solidFill>
                  <a:schemeClr val="tx1"/>
                </a:solidFill>
              </a:rPr>
              <a:t>. наук, канд. мед. наук, доц., зав </a:t>
            </a:r>
            <a:r>
              <a:rPr lang="ru-RU" sz="1400" dirty="0" err="1" smtClean="0">
                <a:solidFill>
                  <a:schemeClr val="tx1"/>
                </a:solidFill>
              </a:rPr>
              <a:t>лаб</a:t>
            </a:r>
            <a:r>
              <a:rPr lang="ru-RU" sz="1400" dirty="0" smtClean="0">
                <a:solidFill>
                  <a:schemeClr val="tx1"/>
                </a:solidFill>
              </a:rPr>
              <a:t> ФКН ВГУ, и </a:t>
            </a:r>
            <a:r>
              <a:rPr lang="ru-RU" sz="1400" dirty="0" err="1" smtClean="0">
                <a:solidFill>
                  <a:schemeClr val="tx1"/>
                </a:solidFill>
              </a:rPr>
              <a:t>в.н.с</a:t>
            </a:r>
            <a:r>
              <a:rPr lang="ru-RU" sz="1400" dirty="0" smtClean="0">
                <a:solidFill>
                  <a:schemeClr val="tx1"/>
                </a:solidFill>
              </a:rPr>
              <a:t>. ИПУ </a:t>
            </a:r>
            <a:r>
              <a:rPr lang="ru-RU" sz="1400" dirty="0">
                <a:solidFill>
                  <a:schemeClr val="tx1"/>
                </a:solidFill>
              </a:rPr>
              <a:t>РАН имени В. А. </a:t>
            </a:r>
            <a:r>
              <a:rPr lang="ru-RU" sz="1400" dirty="0" smtClean="0">
                <a:solidFill>
                  <a:schemeClr val="tx1"/>
                </a:solidFill>
              </a:rPr>
              <a:t>Трапезникова, </a:t>
            </a:r>
            <a:r>
              <a:rPr lang="ru-RU" sz="1400" dirty="0" err="1" smtClean="0">
                <a:solidFill>
                  <a:schemeClr val="tx1"/>
                </a:solidFill>
              </a:rPr>
              <a:t>email</a:t>
            </a:r>
            <a:r>
              <a:rPr lang="ru-RU" sz="1400" dirty="0" smtClean="0">
                <a:solidFill>
                  <a:schemeClr val="tx1"/>
                </a:solidFill>
              </a:rPr>
              <a:t>: Yaroslav_turovsk@mail.ru</a:t>
            </a:r>
            <a:endParaRPr dirty="0" smtClean="0"/>
          </a:p>
          <a:p>
            <a:pPr marL="0" indent="0">
              <a:buSzPct val="142857"/>
              <a:defRPr/>
            </a:pPr>
            <a:endParaRPr lang="ru" sz="1400" dirty="0">
              <a:solidFill>
                <a:schemeClr val="tx1"/>
              </a:solidFill>
            </a:endParaRPr>
          </a:p>
          <a:p>
            <a:pPr marL="0" lvl="0" indent="0">
              <a:buSzPct val="142857"/>
              <a:defRPr/>
            </a:pPr>
            <a:r>
              <a:rPr lang="ru-RU" sz="1400" dirty="0">
                <a:solidFill>
                  <a:schemeClr val="tx1"/>
                </a:solidFill>
              </a:rPr>
              <a:t>Институт проблем управления, </a:t>
            </a:r>
            <a:r>
              <a:rPr lang="ru" sz="1400" dirty="0" smtClean="0">
                <a:solidFill>
                  <a:schemeClr val="tx1"/>
                </a:solidFill>
              </a:rPr>
              <a:t>Воронежский </a:t>
            </a:r>
            <a:r>
              <a:rPr lang="ru" sz="1400" dirty="0">
                <a:solidFill>
                  <a:schemeClr val="tx1"/>
                </a:solidFill>
              </a:rPr>
              <a:t>государственный университет</a:t>
            </a:r>
            <a:endParaRPr sz="1400" dirty="0">
              <a:solidFill>
                <a:schemeClr val="tx1"/>
              </a:solidFill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2857"/>
              <a:buNone/>
              <a:defRPr/>
            </a:pPr>
            <a:r>
              <a:rPr lang="ru" sz="1400" dirty="0">
                <a:solidFill>
                  <a:schemeClr val="tx1"/>
                </a:solidFill>
              </a:rPr>
              <a:t>2025</a:t>
            </a:r>
            <a:endParaRPr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8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11700" y="295200"/>
            <a:ext cx="8520600" cy="5727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/>
              <a:t>Классификация протезов по управлению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4</a:t>
            </a:fld>
            <a:endParaRPr lang="ru"/>
          </a:p>
        </p:txBody>
      </p:sp>
      <p:pic>
        <p:nvPicPr>
          <p:cNvPr id="2058" name="Picture 10" descr="Как стать киборгом в России (и сколько это стоит) / Хабр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11700" y="1284913"/>
            <a:ext cx="3943476" cy="263490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 bwMode="auto">
          <a:xfrm>
            <a:off x="800500" y="4122240"/>
            <a:ext cx="29658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indent="0">
              <a:buNone/>
              <a:defRPr/>
            </a:pPr>
            <a:r>
              <a:rPr lang="ru-RU" sz="1600">
                <a:solidFill>
                  <a:schemeClr val="dk2"/>
                </a:solidFill>
              </a:rPr>
              <a:t>Пассивные (косметические)</a:t>
            </a:r>
            <a:endParaRPr/>
          </a:p>
        </p:txBody>
      </p:sp>
      <p:pic>
        <p:nvPicPr>
          <p:cNvPr id="2060" name="Picture 12" descr="Активные тяговые протезы предплечья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602756" y="1284913"/>
            <a:ext cx="3954829" cy="2634905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 bwMode="auto">
          <a:xfrm>
            <a:off x="5743242" y="4122240"/>
            <a:ext cx="16738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>
              <a:defRPr/>
            </a:pPr>
            <a:r>
              <a:rPr lang="ru-RU" sz="1600">
                <a:solidFill>
                  <a:schemeClr val="dk2"/>
                </a:solidFill>
              </a:rPr>
              <a:t>Механические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11700" y="295200"/>
            <a:ext cx="8520600" cy="5727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/>
              <a:t>Классификация протезов по управлению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5</a:t>
            </a:fld>
            <a:endParaRPr lang="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90201" y="4122000"/>
            <a:ext cx="39045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algn="ctr">
              <a:defRPr/>
            </a:pPr>
            <a:r>
              <a:rPr lang="ru-RU" sz="1600">
                <a:solidFill>
                  <a:schemeClr val="dk2"/>
                </a:solidFill>
              </a:rPr>
              <a:t>Специальные протезы для конкретных видов деятельности</a:t>
            </a:r>
            <a:endParaRPr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4342675" y="4122000"/>
            <a:ext cx="42841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algn="ctr">
              <a:defRPr/>
            </a:pPr>
            <a:r>
              <a:rPr lang="ru-RU" sz="1600">
                <a:solidFill>
                  <a:schemeClr val="dk2"/>
                </a:solidFill>
              </a:rPr>
              <a:t>Миоэлектрические </a:t>
            </a:r>
            <a:endParaRPr/>
          </a:p>
          <a:p>
            <a:pPr marL="114300" algn="ctr">
              <a:defRPr/>
            </a:pPr>
            <a:r>
              <a:rPr lang="ru-RU" sz="1600">
                <a:solidFill>
                  <a:schemeClr val="dk2"/>
                </a:solidFill>
              </a:rPr>
              <a:t>(биоэлектрические, бионические</a:t>
            </a:r>
            <a:r>
              <a:rPr lang="en-US" sz="1600">
                <a:solidFill>
                  <a:schemeClr val="dk2"/>
                </a:solidFill>
              </a:rPr>
              <a:t>, </a:t>
            </a:r>
            <a:r>
              <a:rPr lang="ru-RU" sz="1600">
                <a:solidFill>
                  <a:schemeClr val="dk2"/>
                </a:solidFill>
              </a:rPr>
              <a:t>протезы с внешним источником энергии)</a:t>
            </a:r>
          </a:p>
        </p:txBody>
      </p:sp>
      <p:pic>
        <p:nvPicPr>
          <p:cNvPr id="3074" name="Picture 2" descr="Рабочие протезы предплечья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42278" y="1284912"/>
            <a:ext cx="4000398" cy="2635200"/>
          </a:xfrm>
          <a:prstGeom prst="rect">
            <a:avLst/>
          </a:prstGeom>
          <a:noFill/>
        </p:spPr>
      </p:pic>
      <p:pic>
        <p:nvPicPr>
          <p:cNvPr id="3076" name="Picture 4" descr="✓ 2025 Современные протезы рук » Luxmed"/>
          <p:cNvPicPr>
            <a:picLocks noChangeAspect="1" noChangeArrowheads="1"/>
          </p:cNvPicPr>
          <p:nvPr/>
        </p:nvPicPr>
        <p:blipFill>
          <a:blip r:embed="rId3"/>
          <a:srcRect l="1846" t="1731" r="1168" b="3469"/>
          <a:stretch/>
        </p:blipFill>
        <p:spPr bwMode="auto">
          <a:xfrm>
            <a:off x="4576656" y="1277163"/>
            <a:ext cx="3895802" cy="26352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11700" y="295200"/>
            <a:ext cx="8520600" cy="5727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/>
              <a:t>Проблема отсутствия сенсорной обратной связи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3993266" y="1246817"/>
            <a:ext cx="5069769" cy="3416400"/>
          </a:xfrm>
        </p:spPr>
        <p:txBody>
          <a:bodyPr/>
          <a:lstStyle/>
          <a:p>
            <a:pPr>
              <a:defRPr sz="1800"/>
            </a:pPr>
            <a:r>
              <a:rPr lang="ru-RU"/>
              <a:t>Большинство современных протезов могут восстановить только моторные функции. </a:t>
            </a:r>
            <a:endParaRPr/>
          </a:p>
          <a:p>
            <a:pPr>
              <a:defRPr sz="1800"/>
            </a:pPr>
            <a:r>
              <a:rPr lang="ru-RU"/>
              <a:t>Зависимость от зрения.</a:t>
            </a:r>
            <a:endParaRPr/>
          </a:p>
          <a:p>
            <a:pPr>
              <a:defRPr sz="1800"/>
            </a:pPr>
            <a:r>
              <a:rPr lang="ru-RU"/>
              <a:t>Нет тактильной/температурной информации.</a:t>
            </a:r>
          </a:p>
          <a:p>
            <a:pPr>
              <a:defRPr sz="1800"/>
            </a:pPr>
            <a:r>
              <a:rPr lang="ru-RU"/>
              <a:t>Снижение точности и автономности.</a:t>
            </a:r>
          </a:p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6</a:t>
            </a:fld>
            <a:endParaRPr lang="ru"/>
          </a:p>
        </p:txBody>
      </p:sp>
      <p:pic>
        <p:nvPicPr>
          <p:cNvPr id="4098" name="Picture 2" descr="Бионический протез с обратной связью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02913" y="1184223"/>
            <a:ext cx="2857500" cy="28575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11700" y="295200"/>
            <a:ext cx="8520600" cy="5727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/>
              <a:t>Сенсорная система человека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7</a:t>
            </a:fld>
            <a:endParaRPr lang="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94410" y="1388333"/>
            <a:ext cx="7155180" cy="30457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11700" y="295200"/>
            <a:ext cx="8520600" cy="5727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/>
              <a:t>Рецепторные аппараты кожи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8</a:t>
            </a:fld>
            <a:endParaRPr lang="ru"/>
          </a:p>
        </p:txBody>
      </p:sp>
      <p:pic>
        <p:nvPicPr>
          <p:cNvPr id="1026" name="Picture 2" descr="https://static.wikia.nocookie.net/science/images/f/fc/Ris34_02.gif/revision/latest?cb=20170202104626&amp;path-prefix=ru"/>
          <p:cNvPicPr>
            <a:picLocks noChangeAspect="1" noChangeArrowheads="1"/>
          </p:cNvPicPr>
          <p:nvPr/>
        </p:nvPicPr>
        <p:blipFill>
          <a:blip r:embed="rId2"/>
          <a:srcRect l="52105" b="54565"/>
          <a:stretch/>
        </p:blipFill>
        <p:spPr bwMode="auto">
          <a:xfrm>
            <a:off x="2667118" y="2882703"/>
            <a:ext cx="2258443" cy="1551422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 l="45997"/>
          <a:stretch/>
        </p:blipFill>
        <p:spPr bwMode="auto">
          <a:xfrm>
            <a:off x="5145945" y="1246817"/>
            <a:ext cx="3465971" cy="3493231"/>
          </a:xfrm>
          <a:prstGeom prst="rect">
            <a:avLst/>
          </a:prstGeom>
        </p:spPr>
      </p:pic>
      <p:pic>
        <p:nvPicPr>
          <p:cNvPr id="8" name="Picture 2" descr="https://static.wikia.nocookie.net/science/images/f/fc/Ris34_02.gif/revision/latest?cb=20170202104626&amp;path-prefix=ru"/>
          <p:cNvPicPr>
            <a:picLocks noChangeAspect="1" noChangeArrowheads="1"/>
          </p:cNvPicPr>
          <p:nvPr/>
        </p:nvPicPr>
        <p:blipFill>
          <a:blip r:embed="rId2"/>
          <a:srcRect r="51205" b="54565"/>
          <a:stretch/>
        </p:blipFill>
        <p:spPr bwMode="auto">
          <a:xfrm>
            <a:off x="366254" y="2882703"/>
            <a:ext cx="2300864" cy="1551422"/>
          </a:xfrm>
          <a:prstGeom prst="rect">
            <a:avLst/>
          </a:prstGeom>
          <a:noFill/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311700" y="1017724"/>
            <a:ext cx="8520600" cy="3416400"/>
          </a:xfrm>
        </p:spPr>
        <p:txBody>
          <a:bodyPr/>
          <a:lstStyle/>
          <a:p>
            <a:pPr>
              <a:defRPr/>
            </a:pPr>
            <a:r>
              <a:rPr lang="ru-RU" dirty="0"/>
              <a:t>Тельца </a:t>
            </a:r>
            <a:r>
              <a:rPr lang="ru-RU" dirty="0" err="1"/>
              <a:t>Мейснера</a:t>
            </a:r>
            <a:r>
              <a:rPr lang="ru-RU" dirty="0"/>
              <a:t> (прикосновение, давление)</a:t>
            </a:r>
            <a:endParaRPr dirty="0"/>
          </a:p>
          <a:p>
            <a:pPr>
              <a:defRPr/>
            </a:pPr>
            <a:r>
              <a:rPr lang="ru-RU" dirty="0"/>
              <a:t>Тельца </a:t>
            </a:r>
            <a:r>
              <a:rPr lang="ru-RU" dirty="0" err="1"/>
              <a:t>Пачини</a:t>
            </a:r>
            <a:r>
              <a:rPr lang="ru-RU" dirty="0"/>
              <a:t> (давление, вибрации)</a:t>
            </a:r>
            <a:endParaRPr dirty="0"/>
          </a:p>
          <a:p>
            <a:pPr>
              <a:defRPr/>
            </a:pPr>
            <a:r>
              <a:rPr lang="ru-RU" dirty="0"/>
              <a:t>Диски </a:t>
            </a:r>
            <a:r>
              <a:rPr lang="ru-RU" dirty="0" err="1"/>
              <a:t>Меркеля</a:t>
            </a:r>
            <a:r>
              <a:rPr lang="ru-RU" dirty="0"/>
              <a:t> (давление)</a:t>
            </a:r>
            <a:endParaRPr lang="en-US" dirty="0"/>
          </a:p>
          <a:p>
            <a:pPr>
              <a:defRPr/>
            </a:pPr>
            <a:r>
              <a:rPr lang="ru-RU" dirty="0"/>
              <a:t>Тельца </a:t>
            </a:r>
            <a:r>
              <a:rPr lang="ru-RU" dirty="0" err="1"/>
              <a:t>Руффини</a:t>
            </a:r>
            <a:r>
              <a:rPr lang="ru-RU" dirty="0"/>
              <a:t> (растяжение, тепло)</a:t>
            </a:r>
            <a:endParaRPr dirty="0"/>
          </a:p>
          <a:p>
            <a:pPr>
              <a:defRPr/>
            </a:pPr>
            <a:r>
              <a:rPr lang="ru-RU" dirty="0"/>
              <a:t>Свободные нервные окончания (боль)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>
              <a:defRPr/>
            </a:pPr>
            <a:r>
              <a:rPr lang="ru-RU" dirty="0">
                <a:solidFill>
                  <a:schemeClr val="tx1"/>
                </a:solidFill>
              </a:rPr>
              <a:t>Цель исследования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14300" indent="0">
              <a:buNone/>
              <a:defRPr/>
            </a:pPr>
            <a:r>
              <a:rPr lang="ru-RU" dirty="0"/>
              <a:t>Целью исследования </a:t>
            </a:r>
            <a:r>
              <a:rPr lang="ru-RU" dirty="0" smtClean="0"/>
              <a:t>является разработка и апробация </a:t>
            </a:r>
            <a:r>
              <a:rPr lang="ru-RU" dirty="0"/>
              <a:t>систем обратной связи в аспекте программно-аппаратного </a:t>
            </a:r>
            <a:r>
              <a:rPr lang="ru-RU" dirty="0" smtClean="0"/>
              <a:t>обеспечения, </a:t>
            </a:r>
            <a:r>
              <a:rPr lang="ru-RU" dirty="0"/>
              <a:t>необходимого для синтеза информационной системы обратной связи применительно к миоэлектрическому </a:t>
            </a:r>
            <a:r>
              <a:rPr lang="ru-RU" dirty="0" smtClean="0"/>
              <a:t>протезу, а также оценка всех видов чувствительности.</a:t>
            </a:r>
            <a:endParaRPr dirty="0"/>
          </a:p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 bwMode="auto"/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9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06160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700</TotalTime>
  <Words>1122</Words>
  <Application>Microsoft Office PowerPoint</Application>
  <DocSecurity>0</DocSecurity>
  <PresentationFormat>Экран (16:9)</PresentationFormat>
  <Paragraphs>256</Paragraphs>
  <Slides>39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4" baseType="lpstr">
      <vt:lpstr>Arial</vt:lpstr>
      <vt:lpstr>Calibri</vt:lpstr>
      <vt:lpstr>Times New Roman</vt:lpstr>
      <vt:lpstr>Simple Light</vt:lpstr>
      <vt:lpstr>Уравнение</vt:lpstr>
      <vt:lpstr>Реализация системы обратной связи для миоэлектрических протезов верхней конечности</vt:lpstr>
      <vt:lpstr>Актуальность</vt:lpstr>
      <vt:lpstr>Количество выданных технических средств реабилитации</vt:lpstr>
      <vt:lpstr>Классификация протезов по управлению</vt:lpstr>
      <vt:lpstr>Классификация протезов по управлению</vt:lpstr>
      <vt:lpstr>Проблема отсутствия сенсорной обратной связи</vt:lpstr>
      <vt:lpstr>Сенсорная система человека</vt:lpstr>
      <vt:lpstr>Рецепторные аппараты кожи</vt:lpstr>
      <vt:lpstr>Цель исследования</vt:lpstr>
      <vt:lpstr>Пространственные пороги тактильных рецепторов предплечья (мм) (выборка из 100 человек)</vt:lpstr>
      <vt:lpstr>Различия тактильной чувствительности на предплечье здорового человека</vt:lpstr>
      <vt:lpstr>Реализация неинвазивной обратной связи</vt:lpstr>
      <vt:lpstr>Инвазивные интерфейсы</vt:lpstr>
      <vt:lpstr>Подходы к реализации неинвазивной сенсорной обратной связи. Тактильнo-тактильная, проприоцептивно-тактильная обратная связь </vt:lpstr>
      <vt:lpstr>Подходы к реализации сенсорной обратной связи. Тактильно-тактильная обратная связь. </vt:lpstr>
      <vt:lpstr>Феромагнитный актуатор </vt:lpstr>
      <vt:lpstr>Сравнение характеристик ферромагнитного актуатора и сервопривода</vt:lpstr>
      <vt:lpstr>Информационная система обратной связи в миоэлектрических протезах верхних конечностей</vt:lpstr>
      <vt:lpstr>Визуализация усредненных результатов испытаний по точности распознавания</vt:lpstr>
      <vt:lpstr>Результаты кластерного анализа, проведенного по данным выполненных испытаний</vt:lpstr>
      <vt:lpstr>Демонстрация работы проприоцептивного канала обратной связи с манипулятором</vt:lpstr>
      <vt:lpstr>Исследования по разработке обратной связи для бионических протезов рук в мире</vt:lpstr>
      <vt:lpstr>Макет миоэлектрического протеза</vt:lpstr>
      <vt:lpstr>Реализация обратной связи по типу взаимодействия</vt:lpstr>
      <vt:lpstr>Схема работы системы обратной связи </vt:lpstr>
      <vt:lpstr>Схема программно-аппаратного комплекса системы обратной связи миоэлектрического протеза</vt:lpstr>
      <vt:lpstr>Система датчиков</vt:lpstr>
      <vt:lpstr>Датчики касания</vt:lpstr>
      <vt:lpstr>Система датчиков изгиба</vt:lpstr>
      <vt:lpstr>Система актуаторов</vt:lpstr>
      <vt:lpstr>Термоактуаторы </vt:lpstr>
      <vt:lpstr>Актуаторы касания </vt:lpstr>
      <vt:lpstr>Актуаторы касания </vt:lpstr>
      <vt:lpstr>Выбор микроконтроллера</vt:lpstr>
      <vt:lpstr>Взаимодействие с виртуальной средой</vt:lpstr>
      <vt:lpstr>Взаимодействие с виртуальной средой</vt:lpstr>
      <vt:lpstr>Сведения о числе располагаемых актуатор в зависимости от степени ампутации</vt:lpstr>
      <vt:lpstr>Сведения о числе располагаемых датчиков в зависимости от вида ампутации</vt:lpstr>
      <vt:lpstr>Реализация системы обратной связи для миоэлектрических протезов верхней конечности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системы обратной связи для миоэлектрических протезов верхней конечности</dc:title>
  <dc:subject/>
  <dc:creator>Anastasia L</dc:creator>
  <cp:keywords/>
  <dc:description/>
  <cp:lastModifiedBy>Лазуткина Анастасия</cp:lastModifiedBy>
  <cp:revision>155</cp:revision>
  <dcterms:modified xsi:type="dcterms:W3CDTF">2025-04-14T17:37:53Z</dcterms:modified>
  <cp:category/>
  <dc:identifier/>
  <cp:contentStatus/>
  <dc:language/>
  <cp:version/>
</cp:coreProperties>
</file>