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83" r:id="rId4"/>
    <p:sldId id="284" r:id="rId5"/>
    <p:sldId id="285" r:id="rId6"/>
    <p:sldId id="286" r:id="rId7"/>
    <p:sldId id="289" r:id="rId8"/>
    <p:sldId id="290" r:id="rId9"/>
    <p:sldId id="291" r:id="rId10"/>
    <p:sldId id="287" r:id="rId11"/>
    <p:sldId id="298" r:id="rId12"/>
    <p:sldId id="292" r:id="rId13"/>
    <p:sldId id="288" r:id="rId14"/>
    <p:sldId id="297" r:id="rId15"/>
    <p:sldId id="280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09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1661" userDrawn="1">
          <p15:clr>
            <a:srgbClr val="A4A3A4"/>
          </p15:clr>
        </p15:guide>
        <p15:guide id="4" pos="295" userDrawn="1">
          <p15:clr>
            <a:srgbClr val="A4A3A4"/>
          </p15:clr>
        </p15:guide>
        <p15:guide id="5" pos="3833" userDrawn="1">
          <p15:clr>
            <a:srgbClr val="A4A3A4"/>
          </p15:clr>
        </p15:guide>
        <p15:guide id="6" pos="2064" userDrawn="1">
          <p15:clr>
            <a:srgbClr val="A4A3A4"/>
          </p15:clr>
        </p15:guide>
        <p15:guide id="7" pos="2200">
          <p15:clr>
            <a:srgbClr val="A4A3A4"/>
          </p15:clr>
        </p15:guide>
        <p15:guide id="8" orient="horz" pos="1888" userDrawn="1">
          <p15:clr>
            <a:srgbClr val="A4A3A4"/>
          </p15:clr>
        </p15:guide>
        <p15:guide id="9" orient="horz" pos="2432" userDrawn="1">
          <p15:clr>
            <a:srgbClr val="A4A3A4"/>
          </p15:clr>
        </p15:guide>
        <p15:guide id="10" pos="40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634"/>
    <a:srgbClr val="632E8F"/>
    <a:srgbClr val="1F75BC"/>
    <a:srgbClr val="7F4E9C"/>
    <a:srgbClr val="000000"/>
    <a:srgbClr val="0A9140"/>
    <a:srgbClr val="FCA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79195" autoAdjust="0"/>
  </p:normalViewPr>
  <p:slideViewPr>
    <p:cSldViewPr showGuides="1">
      <p:cViewPr>
        <p:scale>
          <a:sx n="61" d="100"/>
          <a:sy n="61" d="100"/>
        </p:scale>
        <p:origin x="-756" y="-72"/>
      </p:cViewPr>
      <p:guideLst>
        <p:guide orient="horz" pos="709"/>
        <p:guide orient="horz" pos="4110"/>
        <p:guide orient="horz" pos="1661"/>
        <p:guide orient="horz" pos="1888"/>
        <p:guide orient="horz" pos="2432"/>
        <p:guide pos="295"/>
        <p:guide pos="3833"/>
        <p:guide pos="2064"/>
        <p:guide pos="2200"/>
        <p:guide pos="4014"/>
      </p:guideLst>
    </p:cSldViewPr>
  </p:slideViewPr>
  <p:outlineViewPr>
    <p:cViewPr>
      <p:scale>
        <a:sx n="33" d="100"/>
        <a:sy n="33" d="100"/>
      </p:scale>
      <p:origin x="0" y="-58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23FB1-5DAA-4FBF-B9C6-CE21035D1D16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A3198-93FD-41F1-AACC-78F107901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3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A3198-93FD-41F1-AACC-78F1079017D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936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64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50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8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53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2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02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12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77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12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99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8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792FD-2262-416E-8E90-AF4168FFC37C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691D1-0B6E-4FAE-B8CC-2B234274D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3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4984"/>
            <a:ext cx="3661001" cy="35730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9073008" cy="864096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International Energy Forum </a:t>
            </a:r>
            <a:b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St.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Gallen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, November 27, 2014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293096"/>
            <a:ext cx="5544616" cy="2448272"/>
          </a:xfrm>
        </p:spPr>
        <p:txBody>
          <a:bodyPr>
            <a:noAutofit/>
          </a:bodyPr>
          <a:lstStyle/>
          <a:p>
            <a:pPr algn="r"/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Alexei Ispolinov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r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Head of International Law department </a:t>
            </a:r>
          </a:p>
          <a:p>
            <a:pPr algn="r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Moscow State University     </a:t>
            </a:r>
          </a:p>
          <a:p>
            <a:pPr algn="r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-mail: ispolinov@inbox.ru 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6741368"/>
            <a:ext cx="55081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0" y="2133835"/>
            <a:ext cx="903649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 smtClean="0">
                <a:ln/>
                <a:solidFill>
                  <a:schemeClr val="accent4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The EU-Russia energy relations: Russian view</a:t>
            </a:r>
            <a:endParaRPr lang="ru-RU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008112"/>
          </a:xfrm>
        </p:spPr>
        <p:txBody>
          <a:bodyPr anchor="t">
            <a:normAutofit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> 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Changes </a:t>
            </a:r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of 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the Russian strategy 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3491880" cy="482453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diversification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of the routes and buyers 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ipelines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from Russian Western  Siberia to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Europe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“Power of Siberia”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(“Eastern route”)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– gas from Eastern Siberia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– to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China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and Japan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 “Altay”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(“Western route”)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– gas from Western Siberia (currently to Europe exclusively) - to China   without any transit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countries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Creation of the new playing field for the EU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10</a:t>
            </a:r>
            <a:endParaRPr lang="ru-RU" dirty="0">
              <a:solidFill>
                <a:srgbClr val="17375E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304" y="1268760"/>
            <a:ext cx="5661695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6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759774" cy="47158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“Altay” (Western route): overview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980729"/>
            <a:ext cx="7826607" cy="5877272"/>
          </a:xfrm>
        </p:spPr>
      </p:pic>
    </p:spTree>
    <p:extLst>
      <p:ext uri="{BB962C8B-B14F-4D97-AF65-F5344CB8AC3E}">
        <p14:creationId xmlns:p14="http://schemas.microsoft.com/office/powerpoint/2010/main" val="13149969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57606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Changes </a:t>
            </a:r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in the Russian gas market 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/>
            </a:r>
            <a:b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</a:b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15452"/>
            <a:ext cx="8843640" cy="4104457"/>
          </a:xfrm>
        </p:spPr>
        <p:txBody>
          <a:bodyPr>
            <a:noAutofit/>
          </a:bodyPr>
          <a:lstStyle/>
          <a:p>
            <a:pPr marL="0" indent="0" algn="ctr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1800" i="1" dirty="0" smtClean="0">
                <a:solidFill>
                  <a:schemeClr val="tx2">
                    <a:lumMod val="75000"/>
                  </a:schemeClr>
                </a:solidFill>
              </a:rPr>
              <a:t>The EU as an example of successful transformation </a:t>
            </a:r>
          </a:p>
          <a:p>
            <a:pPr marL="0" indent="0" algn="ctr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1800" b="1" u="sng" dirty="0" smtClean="0">
                <a:solidFill>
                  <a:schemeClr val="tx2">
                    <a:lumMod val="75000"/>
                  </a:schemeClr>
                </a:solidFill>
              </a:rPr>
              <a:t>Russian liberalization </a:t>
            </a:r>
            <a:r>
              <a:rPr lang="en-US" sz="1800" b="1" u="sng" dirty="0">
                <a:solidFill>
                  <a:schemeClr val="tx2">
                    <a:lumMod val="75000"/>
                  </a:schemeClr>
                </a:solidFill>
              </a:rPr>
              <a:t>of the gas </a:t>
            </a:r>
            <a:r>
              <a:rPr lang="en-US" sz="1800" b="1" u="sng" dirty="0" smtClean="0">
                <a:solidFill>
                  <a:schemeClr val="tx2">
                    <a:lumMod val="75000"/>
                  </a:schemeClr>
                </a:solidFill>
              </a:rPr>
              <a:t>market: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Introduction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of competition , 3</a:t>
            </a:r>
            <a:r>
              <a:rPr lang="en-US" sz="1800" baseline="30000" dirty="0">
                <a:solidFill>
                  <a:schemeClr val="tx2">
                    <a:lumMod val="75000"/>
                  </a:schemeClr>
                </a:solidFill>
              </a:rPr>
              <a:t>rd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party access to the networks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Gazprom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is rapidly losing its market share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In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2014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66% (2013 -69%, 2010 -79%)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In 2014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</a:rPr>
              <a:t>NovaTEK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-12%,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Rosneft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– 6,5%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By 2020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NovaTEK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- 20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%,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Rosneft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– 20%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Stock exchange trade with gas  – re-launched 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in 2014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Up to 10% of the domestic market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Abolishment of export monopoly  - LNG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export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New LNG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export facilities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17375E"/>
                </a:solidFill>
              </a:rPr>
              <a:t>11</a:t>
            </a:r>
            <a:endParaRPr lang="ru-RU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04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68067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Creation </a:t>
            </a:r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of the common gas market in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the Eurasian </a:t>
            </a:r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Union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8136904" cy="3711809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January 1,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2015 - Eurasian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Union will be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established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January 1, 2015 -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approval of the concept of the creation of the common gas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market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January 2017 – action program elaboration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January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2024 - deadline for implementation of the action plan   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F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rom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January 1,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2025 - Eurasian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common gas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market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12</a:t>
            </a:r>
            <a:endParaRPr lang="ru-RU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13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008112"/>
          </a:xfrm>
        </p:spPr>
        <p:txBody>
          <a:bodyPr anchor="t"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Conclusions  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64524"/>
            <a:ext cx="8136904" cy="2212548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The EU and Russia – competitors or partners? 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Russian - EU partnership agreement?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The EU – EEU agreement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on equal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basis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17</a:t>
            </a:r>
            <a:endParaRPr lang="ru-RU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2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383588" y="2708920"/>
            <a:ext cx="1008112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Изображение 3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52" y="2695146"/>
            <a:ext cx="4293420" cy="41902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81524" y="1484784"/>
            <a:ext cx="4966940" cy="2162671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Thank You</a:t>
            </a:r>
            <a:b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 for </a:t>
            </a:r>
            <a:b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 attention!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6741368"/>
            <a:ext cx="4860032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3869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26622" cy="864096"/>
          </a:xfrm>
        </p:spPr>
        <p:txBody>
          <a:bodyPr anchor="t"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Statistics of gas supply from Russia 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4" cy="4176464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30 %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of gas import to Europe comes from Russia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50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% of Russian gas goes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via Ukrainian territory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   *(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before the start of the Nord Stream pipeline) – 80%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Almost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40% of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Gazprom’s 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revenues – from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export to Europe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20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% revenues 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- gas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delivered through Ukraine 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2</a:t>
            </a:r>
            <a:endParaRPr lang="ru-RU" dirty="0">
              <a:solidFill>
                <a:srgbClr val="17375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58417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	EU reform of energy market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-successful </a:t>
            </a:r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transformation of the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energy industry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1"/>
            <a:ext cx="8064896" cy="4680521"/>
          </a:xfrm>
        </p:spPr>
        <p:txBody>
          <a:bodyPr>
            <a:noAutofit/>
          </a:bodyPr>
          <a:lstStyle/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3 pillars of the EU liberalization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monopoly to competition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Networks unbundling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baseline="30000" dirty="0" smtClean="0">
                <a:solidFill>
                  <a:schemeClr val="tx2">
                    <a:lumMod val="75000"/>
                  </a:schemeClr>
                </a:solidFill>
              </a:rPr>
              <a:t>rd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party access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RESULT: changes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in the mentality of the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energy market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3</a:t>
            </a:r>
            <a:endParaRPr lang="ru-RU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85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008112"/>
          </a:xfrm>
        </p:spPr>
        <p:txBody>
          <a:bodyPr anchor="t"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Critical voices from Russia    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136904" cy="4680520"/>
          </a:xfrm>
        </p:spPr>
        <p:txBody>
          <a:bodyPr>
            <a:noAutofit/>
          </a:bodyPr>
          <a:lstStyle/>
          <a:p>
            <a:pPr marL="457200" indent="-457200" algn="just">
              <a:buClr>
                <a:schemeClr val="tx2">
                  <a:lumMod val="60000"/>
                  <a:lumOff val="40000"/>
                </a:schemeClr>
              </a:buClr>
              <a:buAutoNum type="arabicParenR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“Gazprom clause” and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energy security  for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Europe - new subjective factor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in the EU certification process?</a:t>
            </a: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2) Open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clash with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Gazprom’s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model of doing business in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Europe 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3) Threat to Gazprom’s active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use of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bilateral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agreements and arrangements with EU member states 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4) Lack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of proper understanding of the EU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logic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and the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specific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of EU law 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4</a:t>
            </a:r>
            <a:endParaRPr lang="ru-RU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30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80920" cy="90872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 EU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and Russia concerns: </a:t>
            </a:r>
            <a:b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well- </a:t>
            </a:r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grounded or not? 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43444"/>
            <a:ext cx="8136904" cy="4761820"/>
          </a:xfrm>
        </p:spPr>
        <p:txBody>
          <a:bodyPr>
            <a:noAutofit/>
          </a:bodyPr>
          <a:lstStyle/>
          <a:p>
            <a:pPr marL="0" indent="0" algn="ctr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2400" b="1" u="sng" dirty="0" smtClean="0">
                <a:solidFill>
                  <a:schemeClr val="accent4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EU worries: 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Energy import dependency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Energy security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Energy dependence will be transformed into political influence </a:t>
            </a:r>
          </a:p>
          <a:p>
            <a:pPr algn="ctr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b="1" u="sng" dirty="0" smtClean="0">
                <a:solidFill>
                  <a:schemeClr val="accent4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Russian </a:t>
            </a:r>
            <a:r>
              <a:rPr lang="en-US" sz="2400" b="1" u="sng" dirty="0">
                <a:solidFill>
                  <a:schemeClr val="accent4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concerns</a:t>
            </a:r>
            <a:r>
              <a:rPr lang="en-US" sz="2400" b="1" u="sng" dirty="0" smtClean="0">
                <a:solidFill>
                  <a:schemeClr val="accent4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Political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influence: steps and decisions have no economic rationale but purely politically motivated 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buyer unilaterally changes the rules for the biggest seller  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Discrimination   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Double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standards – OPAL and North Stream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TAP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–fully exempted from TEP 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5</a:t>
            </a:r>
            <a:endParaRPr lang="ru-RU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08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008112"/>
          </a:xfrm>
        </p:spPr>
        <p:txBody>
          <a:bodyPr anchor="t">
            <a:normAutofit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South Stream pipeline 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4" cy="3312368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Inside or outside the TEP? 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Under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all TEP requirements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- impossible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to build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Could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be build using the exemptions to be granted by NRA and the Commissions  (preferable solution of the EU) even after FID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Gazprom 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suggestion - “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open seasons” approach  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Russia’s complain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WTO as additional  constrain  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Project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of common interests (PCI)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approach,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but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South Stream is not in the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list 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6</a:t>
            </a:r>
            <a:endParaRPr lang="ru-RU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57200"/>
            <a:ext cx="8388423" cy="60382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South Stream: general considerations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Рисунок 6"/>
          <p:cNvSpPr>
            <a:spLocks noGrp="1"/>
          </p:cNvSpPr>
          <p:nvPr>
            <p:ph type="pic" idx="1"/>
          </p:nvPr>
        </p:nvSpPr>
        <p:spPr>
          <a:xfrm>
            <a:off x="3887391" y="1412777"/>
            <a:ext cx="5256608" cy="4104456"/>
          </a:xfrm>
        </p:spPr>
      </p:sp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594306" y="1061022"/>
            <a:ext cx="2969582" cy="5176289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- increase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of dependency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   from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Russia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? 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- way to avoid transit via Ukraine and other countries? 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1)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economic view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both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treams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will improve the EU energy security   (no transit risks, no transit payments)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2)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political view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: in light of Ukrainian crisis: possible consequences for EU-Russian relations 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7</a:t>
            </a:r>
            <a:endParaRPr lang="ru-RU" dirty="0">
              <a:solidFill>
                <a:srgbClr val="17375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390" y="1268760"/>
            <a:ext cx="5256609" cy="460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90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00811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Future </a:t>
            </a:r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of the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EU-Russia </a:t>
            </a:r>
            <a:r>
              <a:rPr lang="en-US" sz="4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energy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relations    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136904" cy="3855824"/>
          </a:xfrm>
        </p:spPr>
        <p:txBody>
          <a:bodyPr>
            <a:noAutofit/>
          </a:bodyPr>
          <a:lstStyle/>
          <a:p>
            <a:pPr marL="0" indent="0" algn="ctr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Energy security is a main target for EU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EU as a single buyer, one gas contract with EU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Policy of diversification: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 diversification of the gas suppliers: Azeri and Iranian gas   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 diversification of the routes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Prevalence of political considerations      </a:t>
            </a: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8</a:t>
            </a:r>
            <a:endParaRPr lang="ru-RU" dirty="0">
              <a:solidFill>
                <a:srgbClr val="17375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908720"/>
            <a:ext cx="597666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Decisive factors</a:t>
            </a: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951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008112"/>
          </a:xfrm>
        </p:spPr>
        <p:txBody>
          <a:bodyPr anchor="t">
            <a:normAutofit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Arial" pitchFamily="34" charset="0"/>
              </a:rPr>
              <a:t>  </a:t>
            </a:r>
            <a:r>
              <a:rPr lang="en-US" sz="4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Russian view and priorities      </a:t>
            </a:r>
            <a:endParaRPr lang="ru-RU" sz="4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4" cy="3312368"/>
          </a:xfrm>
        </p:spPr>
        <p:txBody>
          <a:bodyPr>
            <a:noAutofit/>
          </a:bodyPr>
          <a:lstStyle/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</a:rPr>
              <a:t>Change 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</a:rPr>
              <a:t>of political </a:t>
            </a: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</a:rPr>
              <a:t>logic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no partnership, but competition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</a:rPr>
              <a:t>Change of the business model: 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diversification of the buyers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diversification of the routes  </a:t>
            </a:r>
          </a:p>
        </p:txBody>
      </p:sp>
      <p:pic>
        <p:nvPicPr>
          <p:cNvPr id="8" name="Изображение 7" descr="mg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641"/>
            <a:ext cx="1259632" cy="12293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6" y="6741368"/>
            <a:ext cx="9141804" cy="116632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04448" y="62373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375E"/>
                </a:solidFill>
              </a:rPr>
              <a:t>9</a:t>
            </a:r>
            <a:endParaRPr lang="ru-RU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42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2067</TotalTime>
  <Words>746</Words>
  <Application>Microsoft Office PowerPoint</Application>
  <PresentationFormat>Экран (4:3)</PresentationFormat>
  <Paragraphs>121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International Energy Forum  St. Gallen, November 27, 2014</vt:lpstr>
      <vt:lpstr> Statistics of gas supply from Russia </vt:lpstr>
      <vt:lpstr>  EU reform of energy market -successful transformation of the energy industry</vt:lpstr>
      <vt:lpstr> Critical voices from Russia    </vt:lpstr>
      <vt:lpstr> EU and Russia concerns:  well- grounded or not? </vt:lpstr>
      <vt:lpstr> South Stream pipeline </vt:lpstr>
      <vt:lpstr>South Stream: general considerations</vt:lpstr>
      <vt:lpstr> Future of the EU-Russia energy relations    </vt:lpstr>
      <vt:lpstr>  Russian view and priorities      </vt:lpstr>
      <vt:lpstr>  Changes of  the Russian strategy </vt:lpstr>
      <vt:lpstr>“Altay” (Western route): overview </vt:lpstr>
      <vt:lpstr> Changes in the Russian gas market  </vt:lpstr>
      <vt:lpstr> Creation of the common gas market in the Eurasian Union</vt:lpstr>
      <vt:lpstr> Conclusions  </vt:lpstr>
      <vt:lpstr>Thank You  for   attention!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202</cp:revision>
  <cp:lastPrinted>2014-04-22T06:41:50Z</cp:lastPrinted>
  <dcterms:created xsi:type="dcterms:W3CDTF">2013-10-10T11:29:57Z</dcterms:created>
  <dcterms:modified xsi:type="dcterms:W3CDTF">2014-11-27T16:16:04Z</dcterms:modified>
</cp:coreProperties>
</file>