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6" r:id="rId4"/>
    <p:sldId id="263" r:id="rId5"/>
    <p:sldId id="270" r:id="rId6"/>
    <p:sldId id="258" r:id="rId7"/>
    <p:sldId id="265" r:id="rId8"/>
    <p:sldId id="264" r:id="rId9"/>
    <p:sldId id="271" r:id="rId10"/>
    <p:sldId id="266" r:id="rId11"/>
    <p:sldId id="2147327875" r:id="rId12"/>
    <p:sldId id="2147327876" r:id="rId13"/>
    <p:sldId id="272" r:id="rId14"/>
    <p:sldId id="273" r:id="rId15"/>
    <p:sldId id="275" r:id="rId16"/>
    <p:sldId id="278" r:id="rId17"/>
    <p:sldId id="279" r:id="rId18"/>
    <p:sldId id="277" r:id="rId19"/>
    <p:sldId id="280" r:id="rId20"/>
    <p:sldId id="2147327877" r:id="rId21"/>
    <p:sldId id="399" r:id="rId22"/>
    <p:sldId id="405" r:id="rId23"/>
    <p:sldId id="402" r:id="rId24"/>
    <p:sldId id="403" r:id="rId25"/>
    <p:sldId id="21473278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472C-3893-4409-93D8-4FDAA279E07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5688C-2F70-40B3-9BEE-044B8E809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8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5688C-2F70-40B3-9BEE-044B8E809F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5688C-2F70-40B3-9BEE-044B8E809F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4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5688C-2F70-40B3-9BEE-044B8E809F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92C20-4C06-4A67-AEDA-193415F0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BD3E3-A848-4949-B851-DF7954BDB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C5647-D4AE-485B-822E-8EA799B3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0C71C-D552-4214-A32D-D245FE9B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1C4D0-1B3D-4C9E-8CB7-EFC2F77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3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E181-3955-40A7-9A2F-65540344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6A2B79-E572-4075-9C24-F0ED5EB27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8B294-7E67-4E2C-BB2E-E6535514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91DEA-07A1-4AC2-B9B2-10DB1BB7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3C5D1-45AE-441A-8517-D6BD0960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1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8D2107-9B27-4F2D-B984-70BCEC6CB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A2859F-3EED-4284-A6EC-53860FDEA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76728-A3E9-4185-BE8A-A66EB377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35A72-AC66-4766-99F9-3AE78DC3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3D704-AEFD-446F-B77C-8334B914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8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92C20-4C06-4A67-AEDA-193415F0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BD3E3-A848-4949-B851-DF7954BDB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C5647-D4AE-485B-822E-8EA799B3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9542-078A-485A-A071-3DB8151014AA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0C71C-D552-4214-A32D-D245FE9B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1C4D0-1B3D-4C9E-8CB7-EFC2F77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6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21893-F454-484F-BDC9-ABCE1A22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61391-E1C8-4117-95FE-AA6E0E02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2CA6A-236F-4616-8F80-B8C67AB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EA47-877D-43FF-BE70-9D43420E54BF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DE410-4F80-4C82-81A9-804070B7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95F30-0FC4-4966-912E-612EC4C9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6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9E4F-BC89-4705-BF4B-62DF334F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1A0766-1E88-425C-B7F4-2949A437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9A725-C3F6-4663-A002-3FEBAB7E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8E5F-FA35-4E42-BFDD-902DFE773C70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261C9-5EEC-4DB9-9867-E4F894EF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FC182-FAFE-4ED3-906E-C5078925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1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15310-8701-4ED3-BBD3-49E68B75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7E2C6-A2F1-4F93-957E-42918551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0AD47C-5C65-4C39-ADB8-058A7B5F6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368DD-EACA-4D75-B79D-9ED3D779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0062-B2F3-445C-9B0F-CCC0B6E8DBDE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763DE-1D6F-4201-86D2-D5DBDF8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9D1B3C-F68F-44DC-B5B3-D0369DDB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2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37CE-D591-4041-B90D-9E0DDEB6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983A40-2C79-4BA2-9C3A-473EF515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185EEC-163A-4675-B3C6-8B004271A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29BE99-78DA-4CEB-B29D-4DDE682A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775093-3FC9-4944-8639-128CF1CC6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FD1AAE-2D01-412B-9684-DEAC09B7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1287-0B6A-47B8-8824-024327D7FEB9}" type="datetime1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545B8A-B0BF-440A-970B-92D7A57E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4C6626-3960-4DD8-993D-84603ABC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0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831FE-EE68-4687-A8D5-42584C45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FD7F93-B6E5-461E-95EA-2F7A9352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0818-2A21-47AA-835A-17503DC9FCD6}" type="datetime1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EB29A9-AE9F-4C51-A1EA-74002021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25AF5F-6CB1-4CEB-8A8B-80AEFFBE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084E97-C456-4779-9977-987639A4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7B7-A55C-483F-8E4F-0793A718F971}" type="datetime1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399CCA-4231-478C-A1FD-301F04C2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0FEAAA-80E4-4FC5-8ADC-FB681890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0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D7AEE-5E01-4F35-973D-F1E5033C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7EF1D-0C86-4B5F-AED5-514234DC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FF071-1574-4E1A-AEE1-9A8BBDE1C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56DAAA-0A93-4023-842E-6DFD06B8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A059-B459-4DF6-AED8-B4EA1F6300F4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7D81BE-D369-4145-866E-9B549C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A05D1-E42D-43E1-87CA-CE3088DB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7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21893-F454-484F-BDC9-ABCE1A22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61391-E1C8-4117-95FE-AA6E0E02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2CA6A-236F-4616-8F80-B8C67AB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DE410-4F80-4C82-81A9-804070B7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95F30-0FC4-4966-912E-612EC4C9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72DA9-E7E1-420C-82EF-C3DE2E32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E9FF70-043C-4CFE-B252-841159EC7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F98F7-ECF6-4689-8CD6-95E490A5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74526-1630-4FCA-B237-D3A7A535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B97-0A5C-4E90-BCF4-3B8CAD40AF85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00B77-4947-4D69-98C7-5682DADF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179E39-EE01-4C48-982B-FEA94C49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6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E181-3955-40A7-9A2F-65540344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6A2B79-E572-4075-9C24-F0ED5EB27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8B294-7E67-4E2C-BB2E-E6535514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77D1-4B10-41F7-843A-ACD98CD1475E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91DEA-07A1-4AC2-B9B2-10DB1BB7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3C5D1-45AE-441A-8517-D6BD0960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9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8D2107-9B27-4F2D-B984-70BCEC6CB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A2859F-3EED-4284-A6EC-53860FDEA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76728-A3E9-4185-BE8A-A66EB377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26AD-170B-4D25-80D3-D0E7599CDE76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35A72-AC66-4766-99F9-3AE78DC3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3D704-AEFD-446F-B77C-8334B914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9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13.2.2019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05825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84FB1-249F-8ECE-9588-740F9DC9E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4B704F-6686-514B-DD67-61E002C30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AD494-8A72-D6D0-B31A-195E0A74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D9E9F-1E8C-1190-456B-1FAFA68F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B4C56-BD97-7C14-5951-C8C57B78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3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C0EA2-FC15-A9F2-D09C-271642DD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C0F8D-6DCC-EB49-7BD6-BA79E18B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39971-CCE8-3A7C-7B1C-9C9228B0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DA632-A7B0-6153-29DC-97B6AFD4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BCF27-8E01-C1F2-9B99-72767D8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6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56D95-1F18-8E25-190D-F3E646DA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D25FF-D256-F5EC-6060-BFF2CAE28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532BC-F500-77AD-5917-19B3AF39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B9FA8-6D5A-30EA-4728-64E0DA56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90715-9088-9348-D943-55DB0CE3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6D81E-C1F6-3AAC-0452-828404AA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DFB924-ABCD-5B71-875B-096A61890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22BBCD-5A27-FAC7-8E24-5549CB58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AFDDD8-5A06-FE67-9FF4-69596CC9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380BD-0D44-AB47-AA90-19F8C7C2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B8AF32-2AC2-F5E0-0AD5-32B85833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6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B6777-EE89-137B-8DBD-30DA022C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9B2AF-A310-8AEF-DAB8-5078D972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2C6C56-D5AA-742F-6DFF-51D4500BD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55C062-678F-A330-6868-5E45F637C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DAF193-9267-1DDD-7A54-4FA3E0C0F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8859D2-38BD-AD7F-19F1-55F6FE72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3F5BC2-47E8-5391-F2DE-5D4BABA4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7234D9-405A-06F2-D9CD-6E5BA129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51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AAA32-8148-BAA6-79B6-66C390AF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26BBD0-0647-1E88-FBC2-67750918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08E709-CF57-9187-AE39-5131183F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FE62C-AB61-C438-CC1B-4B603904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0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9E4F-BC89-4705-BF4B-62DF334F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1A0766-1E88-425C-B7F4-2949A437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9A725-C3F6-4663-A002-3FEBAB7E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261C9-5EEC-4DB9-9867-E4F894EF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FC182-FAFE-4ED3-906E-C5078925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9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38399-8804-86B8-56EF-563A4696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F50ABD-9516-7176-D55B-42E813DD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7C6252-F827-01A4-83E0-E8F97FD6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49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F8BB8-4AEE-A7BC-5B39-5065C842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E3DBA-3B3E-629C-049C-602A6DD5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2CBB0-49FB-BB69-1CFF-33791EFEC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3E311-580D-9F03-C5EA-7EFCF409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ECB40-07C8-CB6B-8E4F-BB6FF95B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6B2D8C-B306-A78C-2632-AF61EAB3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99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F0E7-F4DD-4795-5EDC-0A9FC2B1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685363-BDF3-F850-3CA8-8BBDB5574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0DF93-6788-A791-2BED-3CDAAB705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C2B7F0-1AC2-B05B-2D05-CFAA75E9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5650E-0967-D020-1464-C1871BF4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2EEDEA-9C76-3187-4236-7269B50A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5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0E601-621B-3587-8B41-5A413307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306D5A-6A36-B5E4-1EBD-A7C7D7669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2FEC9-B6CF-B524-8923-2FA4C6CA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77414-07A8-14AA-3FD7-FB949B94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F9ED5-2BF7-0852-32FB-2A21E9F1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13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699A4-8557-94DD-619A-B77D7367A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829508-B8F8-06F8-1DD4-86FEF085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80B99-A0E5-6EAB-FC66-EB3D78BA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41BFC-F05B-AAE5-12C2-7BC62666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C2D68-4064-088A-F208-B8519986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0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15310-8701-4ED3-BBD3-49E68B75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7E2C6-A2F1-4F93-957E-42918551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0AD47C-5C65-4C39-ADB8-058A7B5F6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368DD-EACA-4D75-B79D-9ED3D779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763DE-1D6F-4201-86D2-D5DBDF8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9D1B3C-F68F-44DC-B5B3-D0369DDB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37CE-D591-4041-B90D-9E0DDEB6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983A40-2C79-4BA2-9C3A-473EF515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185EEC-163A-4675-B3C6-8B004271A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29BE99-78DA-4CEB-B29D-4DDE682A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775093-3FC9-4944-8639-128CF1CC6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FD1AAE-2D01-412B-9684-DEAC09B7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545B8A-B0BF-440A-970B-92D7A57E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4C6626-3960-4DD8-993D-84603ABC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0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831FE-EE68-4687-A8D5-42584C45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FD7F93-B6E5-461E-95EA-2F7A9352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EB29A9-AE9F-4C51-A1EA-74002021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25AF5F-6CB1-4CEB-8A8B-80AEFFBE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7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084E97-C456-4779-9977-987639A4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399CCA-4231-478C-A1FD-301F04C2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0FEAAA-80E4-4FC5-8ADC-FB681890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1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D7AEE-5E01-4F35-973D-F1E5033C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7EF1D-0C86-4B5F-AED5-514234DC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FF071-1574-4E1A-AEE1-9A8BBDE1C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56DAAA-0A93-4023-842E-6DFD06B8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7D81BE-D369-4145-866E-9B549C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A05D1-E42D-43E1-87CA-CE3088DB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72DA9-E7E1-420C-82EF-C3DE2E32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E9FF70-043C-4CFE-B252-841159EC7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F98F7-ECF6-4689-8CD6-95E490A5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74526-1630-4FCA-B237-D3A7A535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00B77-4947-4D69-98C7-5682DADF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179E39-EE01-4C48-982B-FEA94C49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9FB8-7415-4790-996C-69939A40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86D7D-1D8E-4A95-AC67-A9B2A36B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7AC27-23DB-4BFF-B2F6-3866EF21D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548B-1665-4FA7-8855-0EA5BAE86E3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19180-F313-42FD-99BD-839A109E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E66F-F7CD-43DB-A2C8-BC1F52C68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9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9FB8-7415-4790-996C-69939A40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86D7D-1D8E-4A95-AC67-A9B2A36B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7AC27-23DB-4BFF-B2F6-3866EF21D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DAEA-D0F3-478E-9780-526ECCAA1056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19180-F313-42FD-99BD-839A109E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E66F-F7CD-43DB-A2C8-BC1F52C68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13D5-9D5A-470E-9C4B-783990001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52CC3-51D6-B6CD-7951-F73D5F53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0D5B3-C058-BEA8-92ED-513C83EC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07C85-FADB-1AC9-DCE2-CF1354677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0249A-217A-40BA-822E-AA4E93EA6DC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1FA46-EAC9-08C8-453D-1676CDB3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BCCD1-D980-FE5E-2B2E-A14B104C7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CC91D-4E80-41DE-B6ED-3602ED08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02FA6-C9D3-458E-8033-76EBB83D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110" y="909529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/>
              <a:t>Переход от монолитных информационных систем к модульной архитектуре. 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2800" b="1" dirty="0"/>
              <a:t>Возможности в условиях импортозамещения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68F78A-78B4-4564-BD20-7C81ED84DC45}"/>
              </a:ext>
            </a:extLst>
          </p:cNvPr>
          <p:cNvSpPr/>
          <p:nvPr/>
        </p:nvSpPr>
        <p:spPr>
          <a:xfrm>
            <a:off x="1087821" y="4423441"/>
            <a:ext cx="1032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Липунцов</a:t>
            </a:r>
            <a:r>
              <a:rPr lang="ru-RU" dirty="0"/>
              <a:t> Юрий Павлович – д-р </a:t>
            </a:r>
            <a:r>
              <a:rPr lang="ru-RU" dirty="0" err="1"/>
              <a:t>экон</a:t>
            </a:r>
            <a:r>
              <a:rPr lang="ru-RU" dirty="0"/>
              <a:t>. наук, проф., и. о. заведующего кафедрой экономической информатики МГУ имени М. В. Ломоносова</a:t>
            </a:r>
          </a:p>
          <a:p>
            <a:endParaRPr lang="ru-RU" dirty="0"/>
          </a:p>
          <a:p>
            <a:r>
              <a:rPr lang="ru-RU" dirty="0"/>
              <a:t>Некрасов Иван Васильевич – канд. </a:t>
            </a:r>
            <a:r>
              <a:rPr lang="ru-RU" dirty="0" err="1"/>
              <a:t>техн</a:t>
            </a:r>
            <a:r>
              <a:rPr lang="ru-RU" dirty="0"/>
              <a:t>. наук, доцент МГУ имени М. 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257003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169452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Модель «Рынок требований»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735DB-2B2E-4E6C-ADCC-EF710517462B}"/>
              </a:ext>
            </a:extLst>
          </p:cNvPr>
          <p:cNvSpPr txBox="1"/>
          <p:nvPr/>
        </p:nvSpPr>
        <p:spPr>
          <a:xfrm>
            <a:off x="830318" y="1048407"/>
            <a:ext cx="1060552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Трансформация предприятий в 2010-2020х:</a:t>
            </a:r>
          </a:p>
          <a:p>
            <a:pPr algn="ctr"/>
            <a:r>
              <a:rPr lang="ru-RU" sz="2000" dirty="0"/>
              <a:t>фокусировка на своих бизнес-задачах и потребностях, </a:t>
            </a:r>
          </a:p>
          <a:p>
            <a:pPr algn="ctr"/>
            <a:r>
              <a:rPr lang="ru-RU" sz="2000" dirty="0"/>
              <a:t>Девиз «автоматизация для бизнеса, а не бизнес для автоматизации»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CA6AE-B636-4FD5-B219-8D95941B70B1}"/>
              </a:ext>
            </a:extLst>
          </p:cNvPr>
          <p:cNvSpPr txBox="1"/>
          <p:nvPr/>
        </p:nvSpPr>
        <p:spPr>
          <a:xfrm>
            <a:off x="830318" y="4353457"/>
            <a:ext cx="8914815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>
                <a:highlight>
                  <a:srgbClr val="00FF00"/>
                </a:highlight>
              </a:rPr>
              <a:t>Плюсы: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Проработка решений ведется внешними профессионалами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Есть единая методология построения и внедрения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Гибкость технологий и интеграций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Свобода выбора решений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BB5C1-E137-40D9-A959-FFF69500B142}"/>
              </a:ext>
            </a:extLst>
          </p:cNvPr>
          <p:cNvSpPr txBox="1"/>
          <p:nvPr/>
        </p:nvSpPr>
        <p:spPr>
          <a:xfrm>
            <a:off x="4711552" y="3489316"/>
            <a:ext cx="27688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Модельные решения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4608285-2F65-4AC8-8858-3613E485A82E}"/>
              </a:ext>
            </a:extLst>
          </p:cNvPr>
          <p:cNvSpPr/>
          <p:nvPr/>
        </p:nvSpPr>
        <p:spPr>
          <a:xfrm rot="5400000">
            <a:off x="5847240" y="2646957"/>
            <a:ext cx="512523" cy="9208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D41326-4402-4DAC-8472-B0C6074084AE}"/>
              </a:ext>
            </a:extLst>
          </p:cNvPr>
          <p:cNvSpPr/>
          <p:nvPr/>
        </p:nvSpPr>
        <p:spPr>
          <a:xfrm>
            <a:off x="4157103" y="2220324"/>
            <a:ext cx="3877793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/>
              <a:t>Заказчик → Вендор → </a:t>
            </a:r>
            <a:r>
              <a:rPr lang="ru-RU" sz="2000" dirty="0" err="1"/>
              <a:t>Внедренец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196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739D-C400-461E-8160-F04A5460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Часть 3. Переход к рынку функциональных требований и модульности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4259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78" y="177335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Исходная ситуация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E86FE-3D17-498E-8C5F-5AC9BDA001E0}"/>
              </a:ext>
            </a:extLst>
          </p:cNvPr>
          <p:cNvSpPr txBox="1"/>
          <p:nvPr/>
        </p:nvSpPr>
        <p:spPr>
          <a:xfrm>
            <a:off x="9565195" y="1095704"/>
            <a:ext cx="2454167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Есть локальные системы и необходимость их интеграции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Есть острова монолитных конфигураций (прежде всего, </a:t>
            </a:r>
            <a:r>
              <a:rPr lang="en-US" dirty="0"/>
              <a:t>ERP)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Связи многие-ко-многим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3BEB4-A00C-4BD3-B9B1-53B075EF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1" y="1095704"/>
            <a:ext cx="9408781" cy="58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169452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Изменение технологического подхода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E86FE-3D17-498E-8C5F-5AC9BDA001E0}"/>
              </a:ext>
            </a:extLst>
          </p:cNvPr>
          <p:cNvSpPr txBox="1"/>
          <p:nvPr/>
        </p:nvSpPr>
        <p:spPr>
          <a:xfrm>
            <a:off x="1064174" y="1119552"/>
            <a:ext cx="61905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Web-</a:t>
            </a:r>
            <a:r>
              <a:rPr lang="ru-RU" dirty="0"/>
              <a:t>интерфейс решил проблему «одного окна»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B7F7A-C00E-4797-A0B1-9E2B804DAC7B}"/>
              </a:ext>
            </a:extLst>
          </p:cNvPr>
          <p:cNvSpPr txBox="1"/>
          <p:nvPr/>
        </p:nvSpPr>
        <p:spPr>
          <a:xfrm>
            <a:off x="1064175" y="2215580"/>
            <a:ext cx="61905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Интеграционные шины и системы класса </a:t>
            </a:r>
            <a:r>
              <a:rPr lang="en-US" dirty="0"/>
              <a:t>MDM</a:t>
            </a:r>
            <a:r>
              <a:rPr lang="ru-RU" dirty="0"/>
              <a:t> решили проблему обмена и структуризации данных (пример – </a:t>
            </a:r>
            <a:r>
              <a:rPr lang="en-US" dirty="0"/>
              <a:t>Kafka)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83A25-C9E4-40CD-9FE0-2EDCD2269084}"/>
              </a:ext>
            </a:extLst>
          </p:cNvPr>
          <p:cNvSpPr txBox="1"/>
          <p:nvPr/>
        </p:nvSpPr>
        <p:spPr>
          <a:xfrm>
            <a:off x="1064174" y="3588607"/>
            <a:ext cx="61905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Движки </a:t>
            </a:r>
            <a:r>
              <a:rPr lang="en-US" dirty="0"/>
              <a:t>BPM </a:t>
            </a:r>
            <a:r>
              <a:rPr lang="ru-RU" dirty="0"/>
              <a:t>решили проблему </a:t>
            </a:r>
            <a:r>
              <a:rPr lang="ru-RU" dirty="0" err="1"/>
              <a:t>оркестрации</a:t>
            </a:r>
            <a:r>
              <a:rPr lang="ru-RU" dirty="0"/>
              <a:t>/синхронизации работы локальных систем и организации работы по принципу «сквозных процессов»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FACAF2F-BC72-4A2B-B20B-B587C9ACBD2D}"/>
              </a:ext>
            </a:extLst>
          </p:cNvPr>
          <p:cNvSpPr/>
          <p:nvPr/>
        </p:nvSpPr>
        <p:spPr>
          <a:xfrm>
            <a:off x="7843344" y="3286385"/>
            <a:ext cx="906518" cy="60697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FD495-B67A-4B61-AA9C-CDE67ABE2E13}"/>
              </a:ext>
            </a:extLst>
          </p:cNvPr>
          <p:cNvSpPr txBox="1"/>
          <p:nvPr/>
        </p:nvSpPr>
        <p:spPr>
          <a:xfrm>
            <a:off x="9080937" y="2988442"/>
            <a:ext cx="29218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Любую совокупность систем можно представить как виртуальную единую среду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4B6CA-0251-4DAC-A195-1A3743E23165}"/>
              </a:ext>
            </a:extLst>
          </p:cNvPr>
          <p:cNvSpPr txBox="1"/>
          <p:nvPr/>
        </p:nvSpPr>
        <p:spPr>
          <a:xfrm>
            <a:off x="1064174" y="4961634"/>
            <a:ext cx="61905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Наличие широкого спектра </a:t>
            </a:r>
            <a:r>
              <a:rPr lang="en-US" dirty="0" err="1"/>
              <a:t>OpenSource</a:t>
            </a:r>
            <a:r>
              <a:rPr lang="en-US" dirty="0"/>
              <a:t> </a:t>
            </a:r>
            <a:r>
              <a:rPr lang="ru-RU" dirty="0"/>
              <a:t>решений и библиотек, а также средств быстрой разработки (</a:t>
            </a:r>
            <a:r>
              <a:rPr lang="en-US" dirty="0"/>
              <a:t>No-Code</a:t>
            </a:r>
            <a:r>
              <a:rPr lang="ru-RU" dirty="0"/>
              <a:t>, </a:t>
            </a:r>
            <a:r>
              <a:rPr lang="en-US" dirty="0"/>
              <a:t>Low-Code) </a:t>
            </a:r>
            <a:r>
              <a:rPr lang="ru-RU" dirty="0"/>
              <a:t>решили проблему скорости разработки и повысили независимость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54224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256163"/>
            <a:ext cx="10899228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В качестве итога: новая типовая ИТ-архитектура предприятия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8F5D-24F4-429A-B553-6833C4A148A8}"/>
              </a:ext>
            </a:extLst>
          </p:cNvPr>
          <p:cNvSpPr txBox="1"/>
          <p:nvPr/>
        </p:nvSpPr>
        <p:spPr>
          <a:xfrm>
            <a:off x="9573661" y="1164858"/>
            <a:ext cx="2454167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Есть локальные системы, интегрированные через центральную шину данных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Все системы выполняют локальные задачи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Связь осуществляется по архитектуре звезда через одну точку входа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B7250-EE4C-4EEA-B74B-A002CA7F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9821"/>
            <a:ext cx="9262532" cy="58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256163"/>
            <a:ext cx="10899228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Требования новой архитектуры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F170EF-52DE-4071-A41B-5CA65BF05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2592317" cy="3901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6838D-F727-4050-875F-DFF03D23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09" y="1628800"/>
            <a:ext cx="3730409" cy="390167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BD047E1-B24B-4EDA-8A46-7417AD0E6798}"/>
              </a:ext>
            </a:extLst>
          </p:cNvPr>
          <p:cNvSpPr/>
          <p:nvPr/>
        </p:nvSpPr>
        <p:spPr>
          <a:xfrm>
            <a:off x="3136669" y="3032918"/>
            <a:ext cx="432048" cy="7921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ABAA3-F8D7-4B63-A124-B47009A3E8CF}"/>
              </a:ext>
            </a:extLst>
          </p:cNvPr>
          <p:cNvSpPr txBox="1"/>
          <p:nvPr/>
        </p:nvSpPr>
        <p:spPr>
          <a:xfrm>
            <a:off x="7968208" y="1642646"/>
            <a:ext cx="388843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Дополнительные требования к ПО.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Покупаемое решение должно быть прикладным, платформа как технологическая основа уже есть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Внедрение решений возможно только после описания процессов предприятия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Покупаемым решениям и системам необходимы широкие возможности интеграции </a:t>
            </a:r>
            <a:r>
              <a:rPr lang="en-US" sz="1600" dirty="0"/>
              <a:t>(API, REST </a:t>
            </a:r>
            <a:r>
              <a:rPr lang="ru-RU" sz="1600" dirty="0"/>
              <a:t>и т.п.)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Работа приложений с «чужими» базами данных (без создания своих отдельных больших моделей)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109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B100CF06-F6C3-4149-A90A-32B488EE1B7E}"/>
              </a:ext>
            </a:extLst>
          </p:cNvPr>
          <p:cNvSpPr txBox="1">
            <a:spLocks/>
          </p:cNvSpPr>
          <p:nvPr/>
        </p:nvSpPr>
        <p:spPr>
          <a:xfrm>
            <a:off x="550864" y="6345240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Fortum Sans TT Light" panose="020104040101010101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5A77-D385-4CDE-8FE8-D3E3CBE93E71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DD02C603-F650-4921-AD47-B7F7BDD792E0}"/>
              </a:ext>
            </a:extLst>
          </p:cNvPr>
          <p:cNvSpPr txBox="1">
            <a:spLocks/>
          </p:cNvSpPr>
          <p:nvPr/>
        </p:nvSpPr>
        <p:spPr>
          <a:xfrm>
            <a:off x="407368" y="206215"/>
            <a:ext cx="11449272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Fortum Sans TT Bold" panose="020108040101010101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AAC46"/>
                </a:solidFill>
                <a:effectLst/>
                <a:uLnTx/>
                <a:uFillTx/>
                <a:latin typeface="Arial Black"/>
                <a:ea typeface="+mj-ea"/>
              </a:rPr>
              <a:t>Ежедневные задачи ИТ в условиях перехода на российское ПО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87AA14-7892-4FA3-AEBD-0EA3C9C8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582112"/>
            <a:ext cx="4890873" cy="4536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095EDC-1CB6-48C8-B01D-F562AF3CFDBA}"/>
              </a:ext>
            </a:extLst>
          </p:cNvPr>
          <p:cNvSpPr txBox="1"/>
          <p:nvPr/>
        </p:nvSpPr>
        <p:spPr>
          <a:xfrm>
            <a:off x="263352" y="1438096"/>
            <a:ext cx="2664296" cy="830997"/>
          </a:xfrm>
          <a:prstGeom prst="rect">
            <a:avLst/>
          </a:prstGeom>
          <a:noFill/>
          <a:ln w="38100">
            <a:solidFill>
              <a:srgbClr val="6AAC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Остались высокими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(на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досанкционном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уровне)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D798AFA-E713-4559-85F1-3591CB6B8580}"/>
              </a:ext>
            </a:extLst>
          </p:cNvPr>
          <p:cNvCxnSpPr>
            <a:cxnSpLocks/>
          </p:cNvCxnSpPr>
          <p:nvPr/>
        </p:nvCxnSpPr>
        <p:spPr>
          <a:xfrm>
            <a:off x="2927648" y="2269093"/>
            <a:ext cx="648072" cy="414398"/>
          </a:xfrm>
          <a:prstGeom prst="straightConnector1">
            <a:avLst/>
          </a:prstGeom>
          <a:noFill/>
          <a:ln w="38100" cap="flat" cmpd="sng" algn="ctr">
            <a:solidFill>
              <a:srgbClr val="6AAC4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6FC95F-1CE7-4B23-AEAB-3BA544FFC3B6}"/>
              </a:ext>
            </a:extLst>
          </p:cNvPr>
          <p:cNvSpPr txBox="1"/>
          <p:nvPr/>
        </p:nvSpPr>
        <p:spPr>
          <a:xfrm>
            <a:off x="391309" y="5278491"/>
            <a:ext cx="2664296" cy="830997"/>
          </a:xfrm>
          <a:prstGeom prst="rect">
            <a:avLst/>
          </a:prstGeom>
          <a:noFill/>
          <a:ln w="38100">
            <a:solidFill>
              <a:srgbClr val="6AAC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Значительно снизились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 уходом импортных производителей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A1EE6DF-CFC0-4D75-A2EE-FF4A8C3E7880}"/>
              </a:ext>
            </a:extLst>
          </p:cNvPr>
          <p:cNvCxnSpPr>
            <a:cxnSpLocks/>
          </p:cNvCxnSpPr>
          <p:nvPr/>
        </p:nvCxnSpPr>
        <p:spPr>
          <a:xfrm flipV="1">
            <a:off x="3055605" y="4750464"/>
            <a:ext cx="1384211" cy="528027"/>
          </a:xfrm>
          <a:prstGeom prst="straightConnector1">
            <a:avLst/>
          </a:prstGeom>
          <a:noFill/>
          <a:ln w="38100" cap="flat" cmpd="sng" algn="ctr">
            <a:solidFill>
              <a:srgbClr val="6AAC4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A7FF06-D369-4AAE-B936-6D4960224461}"/>
              </a:ext>
            </a:extLst>
          </p:cNvPr>
          <p:cNvSpPr txBox="1"/>
          <p:nvPr/>
        </p:nvSpPr>
        <p:spPr>
          <a:xfrm>
            <a:off x="9271315" y="1321378"/>
            <a:ext cx="2664296" cy="1323439"/>
          </a:xfrm>
          <a:prstGeom prst="rect">
            <a:avLst/>
          </a:prstGeom>
          <a:noFill/>
          <a:ln w="38100">
            <a:solidFill>
              <a:srgbClr val="6AAC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Радикально возросли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инф.безопасность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импортозамещение, цифровизация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гос.функций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96494DF-4E14-4034-9971-B2982581293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8256240" y="1983098"/>
            <a:ext cx="1015075" cy="700393"/>
          </a:xfrm>
          <a:prstGeom prst="straightConnector1">
            <a:avLst/>
          </a:prstGeom>
          <a:noFill/>
          <a:ln w="38100" cap="flat" cmpd="sng" algn="ctr">
            <a:solidFill>
              <a:srgbClr val="6AAC4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FA772E-A5E9-46EF-BAC3-435655EFD8CB}"/>
              </a:ext>
            </a:extLst>
          </p:cNvPr>
          <p:cNvSpPr txBox="1"/>
          <p:nvPr/>
        </p:nvSpPr>
        <p:spPr>
          <a:xfrm>
            <a:off x="9278278" y="4750464"/>
            <a:ext cx="265733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u="sng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1600" b="1" u="sng" dirty="0">
                <a:solidFill>
                  <a:srgbClr val="FF0000"/>
                </a:solidFill>
                <a:latin typeface="Arial"/>
              </a:rPr>
              <a:t>Мы здесь</a:t>
            </a:r>
          </a:p>
          <a:p>
            <a:pPr algn="ctr"/>
            <a:endParaRPr lang="ru-RU" sz="1600" b="1" u="sng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05BA0BE-1AEE-4D23-8750-CB96E526831E}"/>
              </a:ext>
            </a:extLst>
          </p:cNvPr>
          <p:cNvCxnSpPr>
            <a:cxnSpLocks/>
          </p:cNvCxnSpPr>
          <p:nvPr/>
        </p:nvCxnSpPr>
        <p:spPr>
          <a:xfrm flipH="1" flipV="1">
            <a:off x="5949148" y="3598336"/>
            <a:ext cx="3329130" cy="1152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375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B100CF06-F6C3-4149-A90A-32B488EE1B7E}"/>
              </a:ext>
            </a:extLst>
          </p:cNvPr>
          <p:cNvSpPr txBox="1">
            <a:spLocks/>
          </p:cNvSpPr>
          <p:nvPr/>
        </p:nvSpPr>
        <p:spPr>
          <a:xfrm>
            <a:off x="550864" y="6345240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Fortum Sans TT Light" panose="020104040101010101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5A77-D385-4CDE-8FE8-D3E3CBE93E71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17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id="{0F5828DA-A7F4-42E0-9A44-A23588593715}"/>
              </a:ext>
            </a:extLst>
          </p:cNvPr>
          <p:cNvSpPr txBox="1">
            <a:spLocks/>
          </p:cNvSpPr>
          <p:nvPr/>
        </p:nvSpPr>
        <p:spPr>
          <a:xfrm>
            <a:off x="550864" y="6345240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Fortum Sans TT Light" panose="020104040101010101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5A77-D385-4CDE-8FE8-D3E3CBE93E71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17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B7F39D0E-D90C-47FA-8DEC-DD899A4BE046}"/>
              </a:ext>
            </a:extLst>
          </p:cNvPr>
          <p:cNvSpPr txBox="1">
            <a:spLocks/>
          </p:cNvSpPr>
          <p:nvPr/>
        </p:nvSpPr>
        <p:spPr>
          <a:xfrm>
            <a:off x="1021401" y="393120"/>
            <a:ext cx="9878571" cy="480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Fortum Sans TT Bold" panose="020108040101010101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AAC46"/>
                </a:solidFill>
                <a:effectLst/>
                <a:uLnTx/>
                <a:uFillTx/>
                <a:latin typeface="Arial Black"/>
                <a:ea typeface="+mj-ea"/>
              </a:rPr>
              <a:t>Потребности «вчера-сегодня-завтра»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07E12C17-E37F-46F0-94CE-67AD7F0C6BF3}"/>
              </a:ext>
            </a:extLst>
          </p:cNvPr>
          <p:cNvSpPr txBox="1">
            <a:spLocks/>
          </p:cNvSpPr>
          <p:nvPr/>
        </p:nvSpPr>
        <p:spPr bwMode="auto">
          <a:xfrm>
            <a:off x="367728" y="1767322"/>
            <a:ext cx="11660384" cy="292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Fortum Sans TT Bold" panose="02010804010101010104" pitchFamily="2" charset="0"/>
              </a:defRPr>
            </a:lvl1pPr>
          </a:lstStyle>
          <a:p>
            <a:r>
              <a:rPr lang="ru-RU" dirty="0">
                <a:solidFill>
                  <a:srgbClr val="6AAC46"/>
                </a:solidFill>
                <a:latin typeface="Arial Black"/>
              </a:rPr>
              <a:t>Вчера 			    Сегодня 			 Завтра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194B9-D082-47DF-A31E-4436B8138739}"/>
              </a:ext>
            </a:extLst>
          </p:cNvPr>
          <p:cNvSpPr txBox="1"/>
          <p:nvPr/>
        </p:nvSpPr>
        <p:spPr>
          <a:xfrm>
            <a:off x="230984" y="271877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Годами «обкатанные» решения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«Тяжелые» глобальные ИТ-системы и проекты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endParaRPr lang="en-US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Прогнозируемый вектор развития 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Широкий рынок узких специалистов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56F89-710D-4CC6-93BD-1525CD122549}"/>
              </a:ext>
            </a:extLst>
          </p:cNvPr>
          <p:cNvSpPr txBox="1"/>
          <p:nvPr/>
        </p:nvSpPr>
        <p:spPr>
          <a:xfrm>
            <a:off x="4448725" y="2718778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Обилие новых и неизвестных продуктов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Быстрые локальные задачи и решения для бизнеса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Непредсказуемые, перспективы развития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Трансформация рынка труда – требуется более широкий профиль специалистов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A9A0E-4FB8-4527-BF98-078B51850BC6}"/>
              </a:ext>
            </a:extLst>
          </p:cNvPr>
          <p:cNvSpPr txBox="1"/>
          <p:nvPr/>
        </p:nvSpPr>
        <p:spPr>
          <a:xfrm>
            <a:off x="8666466" y="2718778"/>
            <a:ext cx="28803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Полностью гетерогенный ИТ-ландшафт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Требования разработки «на лету» под текущие задачи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 err="1">
                <a:solidFill>
                  <a:srgbClr val="000000"/>
                </a:solidFill>
                <a:latin typeface="Arial"/>
              </a:rPr>
              <a:t>Оркетрированное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управление ИТ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Усиление роли внутренней экспертизы, свои разработчики</a:t>
            </a:r>
          </a:p>
          <a:p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5167FE3-692F-4970-A037-B8269C7F7848}"/>
              </a:ext>
            </a:extLst>
          </p:cNvPr>
          <p:cNvSpPr/>
          <p:nvPr/>
        </p:nvSpPr>
        <p:spPr>
          <a:xfrm>
            <a:off x="3365938" y="3531476"/>
            <a:ext cx="638503" cy="8276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C26724A8-3979-4D38-BF20-422762ADF136}"/>
              </a:ext>
            </a:extLst>
          </p:cNvPr>
          <p:cNvSpPr/>
          <p:nvPr/>
        </p:nvSpPr>
        <p:spPr>
          <a:xfrm>
            <a:off x="7773329" y="3478200"/>
            <a:ext cx="638503" cy="8276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5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739D-C400-461E-8160-F04A5460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/>
              <a:t>Часть </a:t>
            </a:r>
            <a:r>
              <a:rPr lang="en-US" b="1" dirty="0"/>
              <a:t>4</a:t>
            </a:r>
            <a:r>
              <a:rPr lang="ru-RU" b="1" dirty="0"/>
              <a:t>. Обеспечение модульности через онтологическую модель</a:t>
            </a:r>
          </a:p>
        </p:txBody>
      </p:sp>
    </p:spTree>
    <p:extLst>
      <p:ext uri="{BB962C8B-B14F-4D97-AF65-F5344CB8AC3E}">
        <p14:creationId xmlns:p14="http://schemas.microsoft.com/office/powerpoint/2010/main" val="193222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AE76A-2B17-6C2E-3F0A-29D7FBE2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создания прикладной онтологии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CFCF4-A78A-D7E0-CBA1-93012F3B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Интегрированное представление совокупности сведений предметной области из различных информационных систем и источников</a:t>
            </a:r>
          </a:p>
          <a:p>
            <a:pPr lvl="1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данных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Созданием семантического пространства для организации взаимодействия разрозненных участников предметной области </a:t>
            </a:r>
          </a:p>
          <a:p>
            <a:pPr lvl="1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архитектуры продукта и описание взаимодействия на этой основе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805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26" y="144409"/>
            <a:ext cx="10515600" cy="5965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06650-0CA7-48B5-84D0-892598C7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87" y="903341"/>
            <a:ext cx="11104472" cy="548957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Роль ИТ в жизни современного предприятия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Прикладные задачи информационных систем: традиционные и новые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Иерархия бизнес-задач и их связь с технической реализацией: понятие платформы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ru-RU" dirty="0"/>
              <a:t>Развитие стратегий построения ИТ-ландшафта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Модель «Натуральное хозяйство»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ru-RU" sz="2000" dirty="0"/>
              <a:t>Модель «Рынок вендоров ПО»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Модель «Рынок функциональных требований»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ru-RU" dirty="0"/>
              <a:t>Переход к рынку функциональных требований и модульности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Исходная ситуация</a:t>
            </a:r>
          </a:p>
          <a:p>
            <a:pPr lvl="1">
              <a:spcBef>
                <a:spcPts val="1200"/>
              </a:spcBef>
            </a:pPr>
            <a:r>
              <a:rPr lang="ru-RU" sz="2000" dirty="0"/>
              <a:t>Изменения в технологиях</a:t>
            </a:r>
          </a:p>
          <a:p>
            <a:pPr lvl="1">
              <a:spcBef>
                <a:spcPts val="1200"/>
              </a:spcBef>
            </a:pPr>
            <a:r>
              <a:rPr lang="ru-RU" sz="2100" dirty="0"/>
              <a:t>Влияние «Технологической изоляции» и импортозамещение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Обеспечение модульности через онтологическую модель</a:t>
            </a:r>
            <a:endParaRPr lang="ru-RU" sz="2100" dirty="0"/>
          </a:p>
          <a:p>
            <a:pPr lvl="1">
              <a:spcBef>
                <a:spcPts val="1200"/>
              </a:spcBef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65238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9FA61-E782-C99D-1773-D9563748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Сбор и трансформация данных из нескольких источников</a:t>
            </a:r>
            <a:endParaRPr lang="ru-RU" sz="7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47BC23-9071-43DE-853B-40B1E1EA2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720" y="1912344"/>
            <a:ext cx="6043423" cy="45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4125-6A03-A642-C510-16C2AB78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данных как область ответственности проекта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9CAA87-C6A3-B2E8-BCD6-F3EBA71D4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260" y="1937137"/>
            <a:ext cx="4020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9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612C6-434E-5815-4071-933C186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Совокупность компонент для создания процедур интеграции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E8FE-C85C-B973-7777-F7E6FA25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720E6-7410-0DC0-31B4-2619E7A9D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8" y="1825626"/>
            <a:ext cx="864997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>
            <a:extLst>
              <a:ext uri="{FF2B5EF4-FFF2-40B4-BE49-F238E27FC236}">
                <a16:creationId xmlns:a16="http://schemas.microsoft.com/office/drawing/2014/main" id="{3477DDA4-D545-4E85-8086-D7FDB1D7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13D5-9D5A-470E-9C4B-7839900019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BA4AF73-044A-4DA3-A9C8-431C7D56C6B8}"/>
              </a:ext>
            </a:extLst>
          </p:cNvPr>
          <p:cNvGrpSpPr/>
          <p:nvPr/>
        </p:nvGrpSpPr>
        <p:grpSpPr>
          <a:xfrm>
            <a:off x="9938746" y="1026634"/>
            <a:ext cx="1763307" cy="3807511"/>
            <a:chOff x="2189990" y="3104177"/>
            <a:chExt cx="1763307" cy="38075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113621-69CF-447A-83F9-531B418C46DA}"/>
                </a:ext>
              </a:extLst>
            </p:cNvPr>
            <p:cNvSpPr txBox="1"/>
            <p:nvPr/>
          </p:nvSpPr>
          <p:spPr>
            <a:xfrm>
              <a:off x="2189990" y="3104177"/>
              <a:ext cx="176330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Каталог оборудования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3334B73-F443-4670-A83A-8B348B48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90" y="3571969"/>
              <a:ext cx="1763307" cy="33397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AB0814F-26AF-458C-AC8E-AAD8F1690DB8}"/>
              </a:ext>
            </a:extLst>
          </p:cNvPr>
          <p:cNvCxnSpPr>
            <a:cxnSpLocks/>
          </p:cNvCxnSpPr>
          <p:nvPr/>
        </p:nvCxnSpPr>
        <p:spPr>
          <a:xfrm>
            <a:off x="6241409" y="1264276"/>
            <a:ext cx="3697337" cy="117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08E6F765-824F-41C3-AE67-D9765AAB7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8" y="1625048"/>
            <a:ext cx="3560334" cy="1935968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1A2F646-8AFA-41F6-B91E-55AE6F269637}"/>
              </a:ext>
            </a:extLst>
          </p:cNvPr>
          <p:cNvCxnSpPr>
            <a:cxnSpLocks/>
          </p:cNvCxnSpPr>
          <p:nvPr/>
        </p:nvCxnSpPr>
        <p:spPr>
          <a:xfrm flipH="1">
            <a:off x="6241409" y="1257206"/>
            <a:ext cx="7296" cy="58362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вверх-вниз 17">
            <a:extLst>
              <a:ext uri="{FF2B5EF4-FFF2-40B4-BE49-F238E27FC236}">
                <a16:creationId xmlns:a16="http://schemas.microsoft.com/office/drawing/2014/main" id="{AAC58D74-5859-4E47-88E7-F59D8575B611}"/>
              </a:ext>
            </a:extLst>
          </p:cNvPr>
          <p:cNvSpPr/>
          <p:nvPr/>
        </p:nvSpPr>
        <p:spPr>
          <a:xfrm>
            <a:off x="5594509" y="3094262"/>
            <a:ext cx="332967" cy="566611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9D8626D-D01E-4F47-9DB4-DF75D8824268}"/>
              </a:ext>
            </a:extLst>
          </p:cNvPr>
          <p:cNvCxnSpPr>
            <a:cxnSpLocks/>
          </p:cNvCxnSpPr>
          <p:nvPr/>
        </p:nvCxnSpPr>
        <p:spPr>
          <a:xfrm>
            <a:off x="3934036" y="4095858"/>
            <a:ext cx="122069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DA37AC2-2886-4242-95C4-DE7527B7B315}"/>
              </a:ext>
            </a:extLst>
          </p:cNvPr>
          <p:cNvCxnSpPr>
            <a:cxnSpLocks/>
          </p:cNvCxnSpPr>
          <p:nvPr/>
        </p:nvCxnSpPr>
        <p:spPr>
          <a:xfrm>
            <a:off x="3948322" y="4095858"/>
            <a:ext cx="6030" cy="114145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E7C2FDD-A4FB-4DAE-B8CB-388F0866F3BB}"/>
              </a:ext>
            </a:extLst>
          </p:cNvPr>
          <p:cNvGrpSpPr/>
          <p:nvPr/>
        </p:nvGrpSpPr>
        <p:grpSpPr>
          <a:xfrm>
            <a:off x="2955939" y="5237313"/>
            <a:ext cx="1968253" cy="1391663"/>
            <a:chOff x="1832133" y="5231565"/>
            <a:chExt cx="1968253" cy="1391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C83F77-16AC-415A-8370-936B1BB564FB}"/>
                </a:ext>
              </a:extLst>
            </p:cNvPr>
            <p:cNvSpPr txBox="1"/>
            <p:nvPr/>
          </p:nvSpPr>
          <p:spPr>
            <a:xfrm>
              <a:off x="1832133" y="5231565"/>
              <a:ext cx="196825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Каталог должностей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25EF6D7-8309-4955-87E6-200CFBC52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2133" y="5522401"/>
              <a:ext cx="1968253" cy="11008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E0702214-C89F-4CE5-A820-D433ADCEE941}"/>
              </a:ext>
            </a:extLst>
          </p:cNvPr>
          <p:cNvCxnSpPr>
            <a:cxnSpLocks/>
          </p:cNvCxnSpPr>
          <p:nvPr/>
        </p:nvCxnSpPr>
        <p:spPr>
          <a:xfrm>
            <a:off x="2393059" y="4784932"/>
            <a:ext cx="105960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 descr="Изображение выглядит как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6F1BA692-0A65-453D-BA2A-2D0E8B40D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57" y="4277830"/>
            <a:ext cx="1330976" cy="10142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1F538F0-4593-4123-9157-4AF5787F2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29" y="3787868"/>
            <a:ext cx="1259876" cy="1785438"/>
          </a:xfrm>
          <a:prstGeom prst="rect">
            <a:avLst/>
          </a:prstGeom>
        </p:spPr>
      </p:pic>
      <p:sp>
        <p:nvSpPr>
          <p:cNvPr id="62" name="Стрелка: вверх-вниз 61">
            <a:extLst>
              <a:ext uri="{FF2B5EF4-FFF2-40B4-BE49-F238E27FC236}">
                <a16:creationId xmlns:a16="http://schemas.microsoft.com/office/drawing/2014/main" id="{C6127017-A740-49E4-8EB4-83873D433A19}"/>
              </a:ext>
            </a:extLst>
          </p:cNvPr>
          <p:cNvSpPr/>
          <p:nvPr/>
        </p:nvSpPr>
        <p:spPr>
          <a:xfrm rot="5400000">
            <a:off x="6620632" y="4598310"/>
            <a:ext cx="332967" cy="630811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DF493CE-AD93-4CEE-9920-C764FD413D6E}"/>
              </a:ext>
            </a:extLst>
          </p:cNvPr>
          <p:cNvGrpSpPr/>
          <p:nvPr/>
        </p:nvGrpSpPr>
        <p:grpSpPr>
          <a:xfrm>
            <a:off x="8561749" y="5175394"/>
            <a:ext cx="3400963" cy="1527079"/>
            <a:chOff x="7273274" y="4803591"/>
            <a:chExt cx="3400963" cy="1527079"/>
          </a:xfrm>
        </p:grpSpPr>
        <p:pic>
          <p:nvPicPr>
            <p:cNvPr id="197638" name="Рисунок 19763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2B5A3F2-AB3C-4BE1-943C-AC3FD4409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274" y="5065975"/>
              <a:ext cx="3400963" cy="12646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729F0F-FF35-42EB-8119-C57D03439AB9}"/>
                </a:ext>
              </a:extLst>
            </p:cNvPr>
            <p:cNvSpPr txBox="1"/>
            <p:nvPr/>
          </p:nvSpPr>
          <p:spPr>
            <a:xfrm>
              <a:off x="7273274" y="4803591"/>
              <a:ext cx="1683238" cy="2539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Каталог контрагентов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A9AE521-EFC0-4F16-BCA2-A9BF3664BD19}"/>
              </a:ext>
            </a:extLst>
          </p:cNvPr>
          <p:cNvGrpSpPr/>
          <p:nvPr/>
        </p:nvGrpSpPr>
        <p:grpSpPr>
          <a:xfrm>
            <a:off x="7728577" y="1840828"/>
            <a:ext cx="1917761" cy="1720188"/>
            <a:chOff x="1107379" y="2898368"/>
            <a:chExt cx="1917761" cy="1720188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C983422-45B8-4B10-B3E1-C8A053A5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3729" y="3175367"/>
              <a:ext cx="1911411" cy="1443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5FC90E-1DFD-4DA0-B72F-4D7E48DCAC69}"/>
                </a:ext>
              </a:extLst>
            </p:cNvPr>
            <p:cNvSpPr txBox="1"/>
            <p:nvPr/>
          </p:nvSpPr>
          <p:spPr>
            <a:xfrm>
              <a:off x="1107379" y="2898368"/>
              <a:ext cx="191776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Каталог материалов </a:t>
              </a:r>
            </a:p>
          </p:txBody>
        </p:sp>
      </p:grp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E3D5542A-18E4-4645-B731-A4537D65F681}"/>
              </a:ext>
            </a:extLst>
          </p:cNvPr>
          <p:cNvCxnSpPr>
            <a:cxnSpLocks/>
          </p:cNvCxnSpPr>
          <p:nvPr/>
        </p:nvCxnSpPr>
        <p:spPr>
          <a:xfrm>
            <a:off x="8753667" y="3561016"/>
            <a:ext cx="0" cy="12014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D75B76-0D8B-4A52-9B18-520455412605}"/>
              </a:ext>
            </a:extLst>
          </p:cNvPr>
          <p:cNvSpPr txBox="1"/>
          <p:nvPr/>
        </p:nvSpPr>
        <p:spPr>
          <a:xfrm>
            <a:off x="265512" y="5622671"/>
            <a:ext cx="232997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Общие справочники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Каталог функций предприятия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Каталог вредности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Каталог ролей в ИС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564D8393-7E27-4649-A986-5E2D3F9077D9}"/>
              </a:ext>
            </a:extLst>
          </p:cNvPr>
          <p:cNvCxnSpPr>
            <a:cxnSpLocks/>
          </p:cNvCxnSpPr>
          <p:nvPr/>
        </p:nvCxnSpPr>
        <p:spPr>
          <a:xfrm>
            <a:off x="8445457" y="4747232"/>
            <a:ext cx="30821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55D857D8-4CF6-4594-9A4D-039AFDDA2A73}"/>
              </a:ext>
            </a:extLst>
          </p:cNvPr>
          <p:cNvCxnSpPr>
            <a:cxnSpLocks/>
          </p:cNvCxnSpPr>
          <p:nvPr/>
        </p:nvCxnSpPr>
        <p:spPr>
          <a:xfrm>
            <a:off x="9325167" y="3561016"/>
            <a:ext cx="0" cy="16143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башня&#10;&#10;Автоматически созданное описание">
            <a:extLst>
              <a:ext uri="{FF2B5EF4-FFF2-40B4-BE49-F238E27FC236}">
                <a16:creationId xmlns:a16="http://schemas.microsoft.com/office/drawing/2014/main" id="{92DBCEB2-CCA3-49C1-9D41-0F77BB7B1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1" y="1140966"/>
            <a:ext cx="2603905" cy="1736284"/>
          </a:xfrm>
          <a:prstGeom prst="rect">
            <a:avLst/>
          </a:prstGeom>
        </p:spPr>
      </p:pic>
      <p:sp>
        <p:nvSpPr>
          <p:cNvPr id="40" name="Стрелка: изогнутая 39">
            <a:extLst>
              <a:ext uri="{FF2B5EF4-FFF2-40B4-BE49-F238E27FC236}">
                <a16:creationId xmlns:a16="http://schemas.microsoft.com/office/drawing/2014/main" id="{3D9810AA-B490-493F-82B9-E0832042BFF6}"/>
              </a:ext>
            </a:extLst>
          </p:cNvPr>
          <p:cNvSpPr/>
          <p:nvPr/>
        </p:nvSpPr>
        <p:spPr>
          <a:xfrm rot="5400000">
            <a:off x="3316921" y="1255824"/>
            <a:ext cx="580015" cy="987358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36F76ED-0A61-468D-9ADC-145A73A35A06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430499" y="2879804"/>
            <a:ext cx="3680" cy="42891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46700A8-3C50-42AE-874B-039BE8D9CB6D}"/>
              </a:ext>
            </a:extLst>
          </p:cNvPr>
          <p:cNvCxnSpPr>
            <a:cxnSpLocks/>
          </p:cNvCxnSpPr>
          <p:nvPr/>
        </p:nvCxnSpPr>
        <p:spPr>
          <a:xfrm>
            <a:off x="3438374" y="4784932"/>
            <a:ext cx="0" cy="45873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014C61E-236F-4AE5-ADE1-37FA8B29C024}"/>
              </a:ext>
            </a:extLst>
          </p:cNvPr>
          <p:cNvGrpSpPr/>
          <p:nvPr/>
        </p:nvGrpSpPr>
        <p:grpSpPr>
          <a:xfrm>
            <a:off x="475298" y="3308720"/>
            <a:ext cx="1917761" cy="1720188"/>
            <a:chOff x="1107379" y="2898368"/>
            <a:chExt cx="1917761" cy="172018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5D28336-195A-4E91-A61A-3223E0B9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3729" y="3175367"/>
              <a:ext cx="1911411" cy="1443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7251D-FE0A-4E73-BFB1-AF15F1200CEE}"/>
                </a:ext>
              </a:extLst>
            </p:cNvPr>
            <p:cNvSpPr txBox="1"/>
            <p:nvPr/>
          </p:nvSpPr>
          <p:spPr>
            <a:xfrm>
              <a:off x="1107379" y="2898368"/>
              <a:ext cx="191776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Каталог 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орг.структуры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6D38B9E6-D070-4A0A-99A2-4E922141CD30}"/>
              </a:ext>
            </a:extLst>
          </p:cNvPr>
          <p:cNvCxnSpPr>
            <a:cxnSpLocks/>
            <a:stCxn id="36" idx="2"/>
            <a:endCxn id="9" idx="0"/>
          </p:cNvCxnSpPr>
          <p:nvPr/>
        </p:nvCxnSpPr>
        <p:spPr>
          <a:xfrm flipH="1">
            <a:off x="1430499" y="5028908"/>
            <a:ext cx="6855" cy="5937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B4AD4D2-3643-40BB-87B9-8E3B040F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89" y="200820"/>
            <a:ext cx="11441822" cy="6235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Пример: модель ресурсов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77915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739D-C400-461E-8160-F04A5460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/>
              <a:t>Часть 1. Роль ИТ в жизни современного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49499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390203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Традиционная иерархия задач ИУС предприятия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260E47-498A-46A2-A1C2-9B9E91C2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78210" y="1427481"/>
            <a:ext cx="6027087" cy="466613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540C1CB-A1B9-403E-85B1-BFA6CE4CFC5F}"/>
              </a:ext>
            </a:extLst>
          </p:cNvPr>
          <p:cNvCxnSpPr>
            <a:cxnSpLocks/>
          </p:cNvCxnSpPr>
          <p:nvPr/>
        </p:nvCxnSpPr>
        <p:spPr>
          <a:xfrm>
            <a:off x="2945236" y="1499489"/>
            <a:ext cx="4470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EC3FB7B-3D31-4485-8769-6F81173C49D1}"/>
              </a:ext>
            </a:extLst>
          </p:cNvPr>
          <p:cNvCxnSpPr>
            <a:cxnSpLocks/>
          </p:cNvCxnSpPr>
          <p:nvPr/>
        </p:nvCxnSpPr>
        <p:spPr>
          <a:xfrm>
            <a:off x="3891753" y="3580972"/>
            <a:ext cx="34732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8E9DEB-133F-4622-ADB6-6C98FC3A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445399" y="1499489"/>
            <a:ext cx="4024093" cy="21198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03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0" y="177335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ИТ-системы как инструмент управления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C22370-B267-47A4-8BC2-5C8F59E3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96" y="1018660"/>
            <a:ext cx="9750973" cy="54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9B892B0-DCE1-480F-A10A-3C9C80D8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973"/>
            <a:ext cx="12192000" cy="5610027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5ED0F59-2B95-426B-AEEE-6E44CE567342}"/>
              </a:ext>
            </a:extLst>
          </p:cNvPr>
          <p:cNvSpPr/>
          <p:nvPr/>
        </p:nvSpPr>
        <p:spPr>
          <a:xfrm>
            <a:off x="0" y="1247972"/>
            <a:ext cx="12192000" cy="5610028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5A85A43-A9DE-42D0-82CE-4306409F28D7}"/>
              </a:ext>
            </a:extLst>
          </p:cNvPr>
          <p:cNvSpPr/>
          <p:nvPr/>
        </p:nvSpPr>
        <p:spPr>
          <a:xfrm rot="16200000">
            <a:off x="8988168" y="3004269"/>
            <a:ext cx="1712017" cy="568542"/>
          </a:xfrm>
          <a:prstGeom prst="rect">
            <a:avLst/>
          </a:prstGeom>
          <a:solidFill>
            <a:srgbClr val="78A0D4">
              <a:lumMod val="75000"/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Ранняя диагностика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6BD7102-A6D0-4114-84C0-7F658CCA8958}"/>
              </a:ext>
            </a:extLst>
          </p:cNvPr>
          <p:cNvSpPr/>
          <p:nvPr/>
        </p:nvSpPr>
        <p:spPr>
          <a:xfrm rot="16200000">
            <a:off x="9420457" y="3076518"/>
            <a:ext cx="2863663" cy="568542"/>
          </a:xfrm>
          <a:prstGeom prst="rect">
            <a:avLst/>
          </a:prstGeom>
          <a:solidFill>
            <a:srgbClr val="78A0D4">
              <a:lumMod val="75000"/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white"/>
                </a:solidFill>
                <a:latin typeface="Fortum Sans TT Regular"/>
              </a:rPr>
              <a:t>Преобразование процессов предприятия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8112732-DE58-4928-B911-5069303383C6}"/>
              </a:ext>
            </a:extLst>
          </p:cNvPr>
          <p:cNvSpPr/>
          <p:nvPr/>
        </p:nvSpPr>
        <p:spPr>
          <a:xfrm>
            <a:off x="1073253" y="4163623"/>
            <a:ext cx="3882790" cy="600007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Реализация алгоритмов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550E6BB-A4CF-43D8-BBFD-E543C7609874}"/>
              </a:ext>
            </a:extLst>
          </p:cNvPr>
          <p:cNvSpPr/>
          <p:nvPr/>
        </p:nvSpPr>
        <p:spPr>
          <a:xfrm>
            <a:off x="1412839" y="3546950"/>
            <a:ext cx="3543203" cy="612555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Аналитика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4F59480-6940-4187-97C0-13A11AD00508}"/>
              </a:ext>
            </a:extLst>
          </p:cNvPr>
          <p:cNvSpPr/>
          <p:nvPr/>
        </p:nvSpPr>
        <p:spPr>
          <a:xfrm rot="16200000">
            <a:off x="7563537" y="2652757"/>
            <a:ext cx="1248911" cy="568542"/>
          </a:xfrm>
          <a:prstGeom prst="rect">
            <a:avLst/>
          </a:prstGeom>
          <a:solidFill>
            <a:srgbClr val="78A0D4">
              <a:lumMod val="75000"/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Прогноз рынка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4F1C8-54DE-404D-B6B8-9839321BE49E}"/>
              </a:ext>
            </a:extLst>
          </p:cNvPr>
          <p:cNvSpPr txBox="1"/>
          <p:nvPr/>
        </p:nvSpPr>
        <p:spPr>
          <a:xfrm>
            <a:off x="686459" y="683404"/>
            <a:ext cx="502684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5E1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Обеспечивающие проекты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8C2E460-3166-40BC-82E3-ECF6F64AFB31}"/>
              </a:ext>
            </a:extLst>
          </p:cNvPr>
          <p:cNvSpPr/>
          <p:nvPr/>
        </p:nvSpPr>
        <p:spPr>
          <a:xfrm>
            <a:off x="1772879" y="2940585"/>
            <a:ext cx="3183163" cy="600907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Большие данные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D7A8170-433F-4E65-8041-4C62188F51AD}"/>
              </a:ext>
            </a:extLst>
          </p:cNvPr>
          <p:cNvSpPr/>
          <p:nvPr/>
        </p:nvSpPr>
        <p:spPr>
          <a:xfrm rot="16200000">
            <a:off x="8268088" y="3004269"/>
            <a:ext cx="1712017" cy="568542"/>
          </a:xfrm>
          <a:prstGeom prst="rect">
            <a:avLst/>
          </a:prstGeom>
          <a:solidFill>
            <a:srgbClr val="78A0D4">
              <a:lumMod val="75000"/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Оптимизация своей работы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59B39F-50E3-4A7A-BC3F-BB6821BE5961}"/>
              </a:ext>
            </a:extLst>
          </p:cNvPr>
          <p:cNvSpPr txBox="1"/>
          <p:nvPr/>
        </p:nvSpPr>
        <p:spPr>
          <a:xfrm>
            <a:off x="6882165" y="692696"/>
            <a:ext cx="4542427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5E1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Прикладные проекты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E636A46-C4AA-4B03-AC6E-6BA4AEF65FFA}"/>
              </a:ext>
            </a:extLst>
          </p:cNvPr>
          <p:cNvSpPr/>
          <p:nvPr/>
        </p:nvSpPr>
        <p:spPr>
          <a:xfrm rot="16200000">
            <a:off x="6352703" y="1790212"/>
            <a:ext cx="1415908" cy="894045"/>
          </a:xfrm>
          <a:prstGeom prst="rect">
            <a:avLst/>
          </a:prstGeom>
          <a:solidFill>
            <a:srgbClr val="78A0D4">
              <a:lumMod val="75000"/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Автомат. принятие решений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64072C28-2C8F-4B76-8DCF-8CE9573D98DB}"/>
              </a:ext>
            </a:extLst>
          </p:cNvPr>
          <p:cNvSpPr txBox="1">
            <a:spLocks/>
          </p:cNvSpPr>
          <p:nvPr/>
        </p:nvSpPr>
        <p:spPr>
          <a:xfrm>
            <a:off x="62045" y="199730"/>
            <a:ext cx="9056788" cy="492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sz="2400" b="1">
                <a:solidFill>
                  <a:srgbClr val="9BBDB6">
                    <a:lumMod val="50000"/>
                  </a:srgbClr>
                </a:solidFill>
                <a:latin typeface="Arial"/>
                <a:ea typeface="+mj-ea"/>
                <a:cs typeface="Fortum Sans TT Medium" panose="02010604010101010104" pitchFamily="2" charset="0"/>
                <a:sym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9BBDB6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sym typeface="+mj-lt"/>
              </a:rPr>
              <a:t>Формирование цифровой платформы предприятия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C5D9CAA-F646-4938-85E5-19045302E9D7}"/>
              </a:ext>
            </a:extLst>
          </p:cNvPr>
          <p:cNvSpPr/>
          <p:nvPr/>
        </p:nvSpPr>
        <p:spPr>
          <a:xfrm>
            <a:off x="1515641" y="4765448"/>
            <a:ext cx="9620919" cy="1857982"/>
          </a:xfrm>
          <a:prstGeom prst="rect">
            <a:avLst/>
          </a:prstGeom>
          <a:solidFill>
            <a:sysClr val="window" lastClr="FFFFFF">
              <a:lumMod val="50000"/>
              <a:alpha val="4902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FE827D8-508F-4043-B242-B9C5EA7F0193}"/>
              </a:ext>
            </a:extLst>
          </p:cNvPr>
          <p:cNvSpPr/>
          <p:nvPr/>
        </p:nvSpPr>
        <p:spPr>
          <a:xfrm rot="16200000">
            <a:off x="7570563" y="5478296"/>
            <a:ext cx="1822597" cy="451242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/>
                </a:solidFill>
                <a:latin typeface="Fortum Sans TT Regular"/>
              </a:rPr>
              <a:t>Модели данных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DF220CF-473E-4C98-B5B1-0FABB1EB32E7}"/>
              </a:ext>
            </a:extLst>
          </p:cNvPr>
          <p:cNvSpPr/>
          <p:nvPr/>
        </p:nvSpPr>
        <p:spPr>
          <a:xfrm rot="16200000">
            <a:off x="3871924" y="5471261"/>
            <a:ext cx="1836659" cy="451253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Сбор данных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E9BDF95-41B9-4A8F-9D35-28490875FF3B}"/>
              </a:ext>
            </a:extLst>
          </p:cNvPr>
          <p:cNvSpPr/>
          <p:nvPr/>
        </p:nvSpPr>
        <p:spPr>
          <a:xfrm rot="16200000">
            <a:off x="2069452" y="5477137"/>
            <a:ext cx="1841214" cy="451241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Автоматизация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B0B2ED17-A49D-486F-BF4A-5DB6526EDE69}"/>
              </a:ext>
            </a:extLst>
          </p:cNvPr>
          <p:cNvCxnSpPr>
            <a:cxnSpLocks/>
          </p:cNvCxnSpPr>
          <p:nvPr/>
        </p:nvCxnSpPr>
        <p:spPr>
          <a:xfrm>
            <a:off x="1412839" y="3561484"/>
            <a:ext cx="7059425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3639F75-CB5F-471F-BDF1-C89399FE19B1}"/>
              </a:ext>
            </a:extLst>
          </p:cNvPr>
          <p:cNvCxnSpPr>
            <a:cxnSpLocks/>
          </p:cNvCxnSpPr>
          <p:nvPr/>
        </p:nvCxnSpPr>
        <p:spPr>
          <a:xfrm>
            <a:off x="1772879" y="2940585"/>
            <a:ext cx="573480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C793A56-A6EE-482F-8C5E-433B41EA9527}"/>
              </a:ext>
            </a:extLst>
          </p:cNvPr>
          <p:cNvCxnSpPr>
            <a:cxnSpLocks/>
          </p:cNvCxnSpPr>
          <p:nvPr/>
        </p:nvCxnSpPr>
        <p:spPr>
          <a:xfrm flipV="1">
            <a:off x="1071635" y="4149081"/>
            <a:ext cx="9056813" cy="10424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AB509DE-424F-47C4-863D-7C4111BC21CE}"/>
              </a:ext>
            </a:extLst>
          </p:cNvPr>
          <p:cNvSpPr/>
          <p:nvPr/>
        </p:nvSpPr>
        <p:spPr>
          <a:xfrm rot="16200000">
            <a:off x="5842372" y="5478297"/>
            <a:ext cx="1822596" cy="451242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Хранение и доступ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F7CF078-9698-4DDB-BD37-0E7008A7CB73}"/>
              </a:ext>
            </a:extLst>
          </p:cNvPr>
          <p:cNvSpPr/>
          <p:nvPr/>
        </p:nvSpPr>
        <p:spPr>
          <a:xfrm rot="16200000">
            <a:off x="386906" y="5481882"/>
            <a:ext cx="1820699" cy="451240"/>
          </a:xfrm>
          <a:prstGeom prst="rect">
            <a:avLst/>
          </a:prstGeom>
          <a:solidFill>
            <a:srgbClr val="5AC37D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Сетевая инфраструктура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59DFA8-5D9F-4277-8C67-FB756FFFB5CB}"/>
              </a:ext>
            </a:extLst>
          </p:cNvPr>
          <p:cNvSpPr txBox="1"/>
          <p:nvPr/>
        </p:nvSpPr>
        <p:spPr>
          <a:xfrm rot="16200000">
            <a:off x="-1024963" y="4516932"/>
            <a:ext cx="3678061" cy="525365"/>
          </a:xfrm>
          <a:prstGeom prst="rect">
            <a:avLst/>
          </a:prstGeom>
          <a:solidFill>
            <a:srgbClr val="FF0000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Инвестиции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05E8092-FE8B-4018-8E3C-4C4841A66E73}"/>
              </a:ext>
            </a:extLst>
          </p:cNvPr>
          <p:cNvSpPr txBox="1"/>
          <p:nvPr/>
        </p:nvSpPr>
        <p:spPr>
          <a:xfrm>
            <a:off x="9397447" y="5395142"/>
            <a:ext cx="1597246" cy="5965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Fortum Sans TT Regular"/>
                <a:cs typeface="Arial" pitchFamily="34" charset="0"/>
              </a:rPr>
              <a:t>Платформа</a:t>
            </a: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A3059A65-FA1D-44DF-8809-4688E75D337F}"/>
              </a:ext>
            </a:extLst>
          </p:cNvPr>
          <p:cNvCxnSpPr/>
          <p:nvPr/>
        </p:nvCxnSpPr>
        <p:spPr>
          <a:xfrm>
            <a:off x="9264352" y="4869160"/>
            <a:ext cx="0" cy="161847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256E78D2-F834-47B4-8E27-6BE21343C0E4}"/>
              </a:ext>
            </a:extLst>
          </p:cNvPr>
          <p:cNvSpPr/>
          <p:nvPr/>
        </p:nvSpPr>
        <p:spPr>
          <a:xfrm rot="5400000">
            <a:off x="2191678" y="427712"/>
            <a:ext cx="1769421" cy="3081026"/>
          </a:xfrm>
          <a:prstGeom prst="rightArrow">
            <a:avLst/>
          </a:prstGeom>
          <a:solidFill>
            <a:srgbClr val="A6A6A6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87" name="Стрелка: вправо 86">
            <a:extLst>
              <a:ext uri="{FF2B5EF4-FFF2-40B4-BE49-F238E27FC236}">
                <a16:creationId xmlns:a16="http://schemas.microsoft.com/office/drawing/2014/main" id="{E6778BA2-A687-423E-998E-40E2500FF884}"/>
              </a:ext>
            </a:extLst>
          </p:cNvPr>
          <p:cNvSpPr/>
          <p:nvPr/>
        </p:nvSpPr>
        <p:spPr>
          <a:xfrm rot="5400000">
            <a:off x="8692479" y="130308"/>
            <a:ext cx="1143746" cy="3081026"/>
          </a:xfrm>
          <a:prstGeom prst="rightArrow">
            <a:avLst/>
          </a:prstGeom>
          <a:solidFill>
            <a:srgbClr val="A6A6A6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rtum Sans TT Regular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B99138E-239B-4F96-96A9-E91FDB54203F}"/>
              </a:ext>
            </a:extLst>
          </p:cNvPr>
          <p:cNvSpPr txBox="1"/>
          <p:nvPr/>
        </p:nvSpPr>
        <p:spPr>
          <a:xfrm rot="16200000">
            <a:off x="9897842" y="2753412"/>
            <a:ext cx="3536247" cy="525365"/>
          </a:xfrm>
          <a:prstGeom prst="rect">
            <a:avLst/>
          </a:prstGeom>
          <a:solidFill>
            <a:srgbClr val="92D050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um Sans TT Regular"/>
                <a:ea typeface="+mn-ea"/>
                <a:cs typeface="+mn-cs"/>
              </a:rPr>
              <a:t>Прибыль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03CC1B1B-9314-479B-96EC-9E7AF69E103A}"/>
              </a:ext>
            </a:extLst>
          </p:cNvPr>
          <p:cNvCxnSpPr>
            <a:cxnSpLocks/>
          </p:cNvCxnSpPr>
          <p:nvPr/>
        </p:nvCxnSpPr>
        <p:spPr>
          <a:xfrm>
            <a:off x="1073253" y="4778557"/>
            <a:ext cx="10855395" cy="14212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51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739D-C400-461E-8160-F04A5460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Часть 2. Развитие стратегий построения ИТ-ландшафта</a:t>
            </a:r>
          </a:p>
        </p:txBody>
      </p:sp>
    </p:spTree>
    <p:extLst>
      <p:ext uri="{BB962C8B-B14F-4D97-AF65-F5344CB8AC3E}">
        <p14:creationId xmlns:p14="http://schemas.microsoft.com/office/powerpoint/2010/main" val="42312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169452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Модель «Натуральное Хозяйство»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735DB-2B2E-4E6C-ADCC-EF710517462B}"/>
              </a:ext>
            </a:extLst>
          </p:cNvPr>
          <p:cNvSpPr txBox="1"/>
          <p:nvPr/>
        </p:nvSpPr>
        <p:spPr>
          <a:xfrm>
            <a:off x="830318" y="1048407"/>
            <a:ext cx="106055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Внутреннее развитие предприятий в 1990-е:</a:t>
            </a:r>
          </a:p>
          <a:p>
            <a:pPr algn="ctr"/>
            <a:r>
              <a:rPr lang="ru-RU" sz="2000" dirty="0"/>
              <a:t>компьютеризация, информатизация, автоматизация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CA6AE-B636-4FD5-B219-8D95941B70B1}"/>
              </a:ext>
            </a:extLst>
          </p:cNvPr>
          <p:cNvSpPr txBox="1"/>
          <p:nvPr/>
        </p:nvSpPr>
        <p:spPr>
          <a:xfrm>
            <a:off x="830318" y="4353457"/>
            <a:ext cx="445375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>
                <a:highlight>
                  <a:srgbClr val="00FF00"/>
                </a:highlight>
              </a:rPr>
              <a:t>Плюсы: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Адаптивность под требования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Коммуникация заказчик-разработчик без ограничений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Скорость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BB5C1-E137-40D9-A959-FFF69500B142}"/>
              </a:ext>
            </a:extLst>
          </p:cNvPr>
          <p:cNvSpPr txBox="1"/>
          <p:nvPr/>
        </p:nvSpPr>
        <p:spPr>
          <a:xfrm>
            <a:off x="4992414" y="3484576"/>
            <a:ext cx="2207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Нишевые решения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A9E2F2-0927-4610-A809-89815BC6DFA4}"/>
              </a:ext>
            </a:extLst>
          </p:cNvPr>
          <p:cNvSpPr/>
          <p:nvPr/>
        </p:nvSpPr>
        <p:spPr>
          <a:xfrm>
            <a:off x="4138272" y="2269519"/>
            <a:ext cx="3930461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/>
              <a:t>Заказчик → Разработчик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4608285-2F65-4AC8-8858-3613E485A82E}"/>
              </a:ext>
            </a:extLst>
          </p:cNvPr>
          <p:cNvSpPr/>
          <p:nvPr/>
        </p:nvSpPr>
        <p:spPr>
          <a:xfrm rot="5400000">
            <a:off x="5847240" y="2646957"/>
            <a:ext cx="512523" cy="9208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1CF0B-1D43-4F6D-9DFA-C42ED2564C2C}"/>
              </a:ext>
            </a:extLst>
          </p:cNvPr>
          <p:cNvSpPr txBox="1"/>
          <p:nvPr/>
        </p:nvSpPr>
        <p:spPr>
          <a:xfrm>
            <a:off x="6982083" y="4353457"/>
            <a:ext cx="4453759" cy="22621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u="sng" dirty="0">
                <a:highlight>
                  <a:srgbClr val="FF0000"/>
                </a:highlight>
              </a:rPr>
              <a:t>Минусы: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Невозможность посчитать экономику (</a:t>
            </a:r>
            <a:r>
              <a:rPr lang="en-US" dirty="0"/>
              <a:t>Total Cost of Ownership)</a:t>
            </a:r>
            <a:endParaRPr lang="ru-RU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Изолированность/закрытость решений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Инкапсуляция знаний (отсутствие описания решений, увольнение разработчика = потеря контроля)</a:t>
            </a:r>
          </a:p>
        </p:txBody>
      </p:sp>
    </p:spTree>
    <p:extLst>
      <p:ext uri="{BB962C8B-B14F-4D97-AF65-F5344CB8AC3E}">
        <p14:creationId xmlns:p14="http://schemas.microsoft.com/office/powerpoint/2010/main" val="251860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AFEA-5EDA-48A4-A91A-2540B64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169452"/>
            <a:ext cx="10515600" cy="667516"/>
          </a:xfrm>
        </p:spPr>
        <p:txBody>
          <a:bodyPr>
            <a:normAutofit/>
          </a:bodyPr>
          <a:lstStyle/>
          <a:p>
            <a:r>
              <a:rPr lang="ru-RU" sz="3200" b="1" dirty="0"/>
              <a:t>Модель «Рынок вендоров ПО»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735DB-2B2E-4E6C-ADCC-EF710517462B}"/>
              </a:ext>
            </a:extLst>
          </p:cNvPr>
          <p:cNvSpPr txBox="1"/>
          <p:nvPr/>
        </p:nvSpPr>
        <p:spPr>
          <a:xfrm>
            <a:off x="830318" y="1048407"/>
            <a:ext cx="106055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Стандартизация ИТ предприятий в 2000-2010х:</a:t>
            </a:r>
          </a:p>
          <a:p>
            <a:pPr algn="ctr"/>
            <a:r>
              <a:rPr lang="ru-RU" sz="2000" dirty="0"/>
              <a:t>эпоха шаблонных решений, перестройка бизнес-процессов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CA6AE-B636-4FD5-B219-8D95941B70B1}"/>
              </a:ext>
            </a:extLst>
          </p:cNvPr>
          <p:cNvSpPr txBox="1"/>
          <p:nvPr/>
        </p:nvSpPr>
        <p:spPr>
          <a:xfrm>
            <a:off x="830318" y="4353457"/>
            <a:ext cx="445375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>
                <a:highlight>
                  <a:srgbClr val="00FF00"/>
                </a:highlight>
              </a:rPr>
              <a:t>Плюсы: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Проработка решений ведется внешними профессионалами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/>
              <a:t>Есть единая методология построения и внедрения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BB5C1-E137-40D9-A959-FFF69500B142}"/>
              </a:ext>
            </a:extLst>
          </p:cNvPr>
          <p:cNvSpPr txBox="1"/>
          <p:nvPr/>
        </p:nvSpPr>
        <p:spPr>
          <a:xfrm>
            <a:off x="4711552" y="3489316"/>
            <a:ext cx="27688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Стандартизованные монолитные решения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4608285-2F65-4AC8-8858-3613E485A82E}"/>
              </a:ext>
            </a:extLst>
          </p:cNvPr>
          <p:cNvSpPr/>
          <p:nvPr/>
        </p:nvSpPr>
        <p:spPr>
          <a:xfrm rot="5400000">
            <a:off x="5847240" y="2646957"/>
            <a:ext cx="512523" cy="9208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1CF0B-1D43-4F6D-9DFA-C42ED2564C2C}"/>
              </a:ext>
            </a:extLst>
          </p:cNvPr>
          <p:cNvSpPr txBox="1"/>
          <p:nvPr/>
        </p:nvSpPr>
        <p:spPr>
          <a:xfrm>
            <a:off x="6982083" y="4353457"/>
            <a:ext cx="445375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u="sng" dirty="0">
                <a:highlight>
                  <a:srgbClr val="FF0000"/>
                </a:highlight>
              </a:rPr>
              <a:t>Минусы: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Высокая стоимость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«Диктат» вендора (игла подрядчика)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Неповоротливость в сторону нестандартных задач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/>
              <a:t>Система ломает бизнес-процессы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D41326-4402-4DAC-8472-B0C6074084AE}"/>
              </a:ext>
            </a:extLst>
          </p:cNvPr>
          <p:cNvSpPr/>
          <p:nvPr/>
        </p:nvSpPr>
        <p:spPr>
          <a:xfrm>
            <a:off x="4157103" y="2220324"/>
            <a:ext cx="3877793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/>
              <a:t>Заказчик → Вендор → </a:t>
            </a:r>
            <a:r>
              <a:rPr lang="ru-RU" sz="2000" dirty="0" err="1"/>
              <a:t>Внедренец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3314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795</Words>
  <Application>Microsoft Office PowerPoint</Application>
  <PresentationFormat>Широкоэкранный</PresentationFormat>
  <Paragraphs>163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Aptos</vt:lpstr>
      <vt:lpstr>Aptos Display</vt:lpstr>
      <vt:lpstr>Arial</vt:lpstr>
      <vt:lpstr>Arial Black</vt:lpstr>
      <vt:lpstr>Calibri</vt:lpstr>
      <vt:lpstr>Calibri Light</vt:lpstr>
      <vt:lpstr>Fortum Sans TT Bold</vt:lpstr>
      <vt:lpstr>Fortum Sans TT Light</vt:lpstr>
      <vt:lpstr>Fortum Sans TT Medium</vt:lpstr>
      <vt:lpstr>Fortum Sans TT Regular</vt:lpstr>
      <vt:lpstr>Times New Roman</vt:lpstr>
      <vt:lpstr>Тема Office</vt:lpstr>
      <vt:lpstr>1_Тема Office</vt:lpstr>
      <vt:lpstr>2_Тема Office</vt:lpstr>
      <vt:lpstr>think-cell Slide</vt:lpstr>
      <vt:lpstr>Переход от монолитных информационных систем к модульной архитектуре.   Возможности в условиях импортозамещения</vt:lpstr>
      <vt:lpstr>План доклада</vt:lpstr>
      <vt:lpstr>Часть 1. Роль ИТ в жизни современного предприятия</vt:lpstr>
      <vt:lpstr>Традиционная иерархия задач ИУС предприятия </vt:lpstr>
      <vt:lpstr>ИТ-системы как инструмент управления</vt:lpstr>
      <vt:lpstr>Презентация PowerPoint</vt:lpstr>
      <vt:lpstr>Часть 2. Развитие стратегий построения ИТ-ландшафта</vt:lpstr>
      <vt:lpstr>Модель «Натуральное Хозяйство»</vt:lpstr>
      <vt:lpstr>Модель «Рынок вендоров ПО»</vt:lpstr>
      <vt:lpstr>Модель «Рынок требований»</vt:lpstr>
      <vt:lpstr>Часть 3. Переход к рынку функциональных требований и модульности</vt:lpstr>
      <vt:lpstr>Исходная ситуация</vt:lpstr>
      <vt:lpstr>Изменение технологического подхода</vt:lpstr>
      <vt:lpstr>В качестве итога: новая типовая ИТ-архитектура предприятия</vt:lpstr>
      <vt:lpstr>Требования новой архитектуры</vt:lpstr>
      <vt:lpstr>Презентация PowerPoint</vt:lpstr>
      <vt:lpstr>Презентация PowerPoint</vt:lpstr>
      <vt:lpstr>Часть 4. Обеспечение модульности через онтологическую модель</vt:lpstr>
      <vt:lpstr>Задачи создания прикладной онтологии</vt:lpstr>
      <vt:lpstr>Сбор и трансформация данных из нескольких источников</vt:lpstr>
      <vt:lpstr>Интеграция данных как область ответственности проекта</vt:lpstr>
      <vt:lpstr>Совокупность компонент для создания процедур интеграции данных</vt:lpstr>
      <vt:lpstr>Пример: модель ресурсов предприятия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комплексной аналитики и управления развитием территории региона/города</dc:title>
  <dc:creator>Пользователь</dc:creator>
  <cp:lastModifiedBy>Некрасов Иван</cp:lastModifiedBy>
  <cp:revision>36</cp:revision>
  <dcterms:created xsi:type="dcterms:W3CDTF">2025-04-10T05:44:58Z</dcterms:created>
  <dcterms:modified xsi:type="dcterms:W3CDTF">2025-04-24T09:58:45Z</dcterms:modified>
</cp:coreProperties>
</file>