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82" r:id="rId4"/>
    <p:sldId id="274" r:id="rId5"/>
    <p:sldId id="271" r:id="rId6"/>
    <p:sldId id="279" r:id="rId7"/>
    <p:sldId id="285" r:id="rId8"/>
    <p:sldId id="257" r:id="rId9"/>
    <p:sldId id="278" r:id="rId10"/>
    <p:sldId id="280" r:id="rId11"/>
    <p:sldId id="258" r:id="rId12"/>
    <p:sldId id="259" r:id="rId13"/>
    <p:sldId id="260" r:id="rId14"/>
    <p:sldId id="262" r:id="rId15"/>
    <p:sldId id="261" r:id="rId16"/>
    <p:sldId id="266" r:id="rId17"/>
    <p:sldId id="269" r:id="rId18"/>
    <p:sldId id="263" r:id="rId19"/>
    <p:sldId id="265" r:id="rId20"/>
    <p:sldId id="267" r:id="rId21"/>
    <p:sldId id="268" r:id="rId22"/>
    <p:sldId id="264" r:id="rId23"/>
    <p:sldId id="284" r:id="rId24"/>
    <p:sldId id="283" r:id="rId2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88DCC-C930-4890-AEBD-5B71EF0E7FBB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2318D-22F3-473B-9DE8-34124B52EFF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EAD85-82ED-4AB5-BA45-A30C8766C45C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42AB4-E9E7-4C09-ADD4-6E4553A2E3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6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39BC-2964-48B7-ACAC-74B883E41296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1F57E-3A38-42F1-9654-96D2DA55529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635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4FA4C-3CAC-4D78-9080-03E99951C5FF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C8619-F169-4D44-9F0E-EB03F555D30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42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7B89D-7D3A-4470-90C7-25B186316473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5C71E2-4158-429B-BBF2-00035E0156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68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22F5F-AD1C-4E6B-97AC-F1E13302021B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94570-5908-46F9-87A2-9DD8A022410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55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1C6AA-126D-4EB1-8FD2-703B9A22CD7D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2C6E4-D5BD-4FE1-87E4-111A6529478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29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DD477-8325-40F7-A78C-296CABDF9464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0E985-6892-4537-8EBE-40A0A0F4207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77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F17DE-14D5-448D-A086-B8842D8FB2A4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08E4F-934C-4F39-9270-1363894819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0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70FE0-E721-4781-B121-B017135A74EE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D9147-2B22-47E7-BB0F-A79A9F27481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74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52807-8B01-4B3D-845F-35F74443DC03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8565C-9105-4A61-9D7F-76E99F46B9E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74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6B8622-866B-48CC-92C2-DB67CAD9F3B0}" type="datetimeFigureOut">
              <a:rPr lang="ru-RU"/>
              <a:pPr>
                <a:defRPr/>
              </a:pPr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C970620-8CAD-4056-9A4E-BF0E7C35773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axo.drilobase.org/" TargetMode="Externa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65150"/>
            <a:ext cx="8388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308100"/>
            <a:ext cx="86868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301625" y="3960813"/>
            <a:ext cx="8572500" cy="1196975"/>
          </a:xfrm>
        </p:spPr>
        <p:txBody>
          <a:bodyPr/>
          <a:lstStyle/>
          <a:p>
            <a:r>
              <a:rPr lang="ru-RU" b="1" smtClean="0">
                <a:solidFill>
                  <a:schemeClr val="bg1"/>
                </a:solidFill>
                <a:latin typeface="Century Gothic" pitchFamily="34" charset="0"/>
              </a:rPr>
              <a:t>Фауна, экология и биотопическое распределение дождевых червей в верхних высотных поясах </a:t>
            </a:r>
            <a:r>
              <a:rPr lang="en-US" b="1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en-US" b="1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b="1" smtClean="0">
                <a:solidFill>
                  <a:schemeClr val="bg1"/>
                </a:solidFill>
                <a:latin typeface="Century Gothic" pitchFamily="34" charset="0"/>
              </a:rPr>
              <a:t>Северо-Восточного Кавказа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92088" y="5229225"/>
            <a:ext cx="9043987" cy="119697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6200" b="1" dirty="0">
                <a:latin typeface="Century Gothic" panose="020B0502020202020204" pitchFamily="34" charset="0"/>
              </a:rPr>
              <a:t>Пузаченко А.Ю., Рапопорт И.Б.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4800" b="1" dirty="0">
                <a:latin typeface="Century Gothic" panose="020B0502020202020204" pitchFamily="34" charset="0"/>
              </a:rPr>
              <a:t>Институт географии РАН, Москва,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4800" b="1" dirty="0">
                <a:latin typeface="Century Gothic" panose="020B0502020202020204" pitchFamily="34" charset="0"/>
              </a:rPr>
              <a:t>Институт экологии горных территорий им. А.К. Темботова РАН, г. Нальчик,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4800" b="1" dirty="0">
                <a:latin typeface="Century Gothic" panose="020B0502020202020204" pitchFamily="34" charset="0"/>
              </a:rPr>
              <a:t>e-mail: rap-ira777@rambler.ru; andreypuzak@gmail.com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Кавказа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727" y="2622982"/>
            <a:ext cx="1912077" cy="1416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7" r="56569" b="6496"/>
          <a:stretch>
            <a:fillRect/>
          </a:stretch>
        </p:blipFill>
        <p:spPr bwMode="auto">
          <a:xfrm>
            <a:off x="7669213" y="5243513"/>
            <a:ext cx="1204912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5229225"/>
            <a:ext cx="141922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6602" y="1801135"/>
            <a:ext cx="8142479" cy="4549645"/>
            <a:chOff x="641304" y="242934"/>
            <a:chExt cx="8142479" cy="4549645"/>
          </a:xfrm>
        </p:grpSpPr>
        <p:sp>
          <p:nvSpPr>
            <p:cNvPr id="9" name="Прямоугольник 1"/>
            <p:cNvSpPr/>
            <p:nvPr/>
          </p:nvSpPr>
          <p:spPr>
            <a:xfrm>
              <a:off x="641304" y="2185372"/>
              <a:ext cx="48365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Eisenia</a:t>
              </a:r>
              <a:r>
                <a:rPr lang="en-US" b="1" i="1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lagodechiensis</a:t>
              </a:r>
              <a:r>
                <a:rPr lang="en-US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r>
                <a:rPr lang="ru-RU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Michaelson</a:t>
              </a:r>
              <a:r>
                <a:rPr lang="ru-RU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1910) </a:t>
              </a:r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Прямоугольник 2"/>
            <p:cNvSpPr/>
            <p:nvPr/>
          </p:nvSpPr>
          <p:spPr>
            <a:xfrm>
              <a:off x="641304" y="4423247"/>
              <a:ext cx="43620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err="1" smtClean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Denrobaena</a:t>
              </a:r>
              <a:r>
                <a:rPr lang="ru-RU" b="1" i="1" dirty="0" smtClean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</a:t>
              </a:r>
              <a:r>
                <a:rPr lang="en-US" b="1" i="1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tellermanica</a:t>
              </a:r>
              <a:r>
                <a:rPr lang="en-US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r>
                <a:rPr lang="en-US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Perel</a:t>
              </a:r>
              <a:r>
                <a:rPr lang="ru-RU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, 1966</a:t>
              </a:r>
              <a:endParaRPr lang="ru-RU" dirty="0"/>
            </a:p>
          </p:txBody>
        </p:sp>
        <p:pic>
          <p:nvPicPr>
            <p:cNvPr id="11" name="Рисунок 3" descr="F:\Документы\в\убрала\Ирина\ирина\Турция, Месирхоглу\фото\D. tellemanca1.tif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1" t="13399" r="37061" b="13910"/>
            <a:stretch/>
          </p:blipFill>
          <p:spPr bwMode="auto">
            <a:xfrm>
              <a:off x="1550172" y="2561505"/>
              <a:ext cx="2745317" cy="1894007"/>
            </a:xfrm>
            <a:prstGeom prst="ellipse">
              <a:avLst/>
            </a:prstGeom>
            <a:ln>
              <a:noFill/>
            </a:ln>
            <a:effectLst>
              <a:softEdge rad="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400" y="346844"/>
              <a:ext cx="2492863" cy="1838528"/>
            </a:xfrm>
            <a:prstGeom prst="ellipse">
              <a:avLst/>
            </a:prstGeom>
            <a:ln>
              <a:noFill/>
            </a:ln>
            <a:effectLst>
              <a:softEdge rad="0"/>
            </a:effectLst>
          </p:spPr>
        </p:pic>
        <p:pic>
          <p:nvPicPr>
            <p:cNvPr id="13" name="Рисунок 5" descr="E:\Дагестан\1666000013907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8518" y="242934"/>
              <a:ext cx="3052756" cy="2311769"/>
            </a:xfrm>
            <a:prstGeom prst="ellipse">
              <a:avLst/>
            </a:prstGeom>
            <a:ln>
              <a:noFill/>
            </a:ln>
            <a:effectLst>
              <a:softEdge rad="0"/>
            </a:effectLst>
          </p:spPr>
        </p:pic>
        <p:pic>
          <p:nvPicPr>
            <p:cNvPr id="14" name="Рисунок 6" descr="20220630_12521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884" y="2561504"/>
              <a:ext cx="3305899" cy="2148747"/>
            </a:xfrm>
            <a:prstGeom prst="ellipse">
              <a:avLst/>
            </a:prstGeom>
            <a:ln>
              <a:noFill/>
            </a:ln>
            <a:effectLst>
              <a:softEdge rad="0"/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659002" y="477697"/>
            <a:ext cx="85551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latin typeface="Century Gothic" panose="020B0502020202020204" pitchFamily="34" charset="0"/>
              </a:rPr>
              <a:t>верхних поясах происходит замещение </a:t>
            </a:r>
            <a:r>
              <a:rPr lang="ru-RU" sz="2000" dirty="0">
                <a:latin typeface="Century Gothic" panose="020B0502020202020204" pitchFamily="34" charset="0"/>
              </a:rPr>
              <a:t>фонового вида</a:t>
            </a:r>
            <a:r>
              <a:rPr lang="ru-RU" sz="2000" i="1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Цент. и Сев.-Зап. Кавказа </a:t>
            </a:r>
            <a:r>
              <a:rPr lang="ru-RU" sz="2000" b="1" dirty="0">
                <a:latin typeface="Century Gothic" panose="020B0502020202020204" pitchFamily="34" charset="0"/>
              </a:rPr>
              <a:t>полиморфного </a:t>
            </a:r>
            <a:r>
              <a:rPr lang="en-US" sz="2000" b="1" i="1" dirty="0">
                <a:latin typeface="Century Gothic" panose="020B0502020202020204" pitchFamily="34" charset="0"/>
              </a:rPr>
              <a:t>D</a:t>
            </a:r>
            <a:r>
              <a:rPr lang="ru-RU" sz="2000" b="1" i="1" dirty="0">
                <a:latin typeface="Century Gothic" panose="020B0502020202020204" pitchFamily="34" charset="0"/>
              </a:rPr>
              <a:t>. </a:t>
            </a:r>
            <a:r>
              <a:rPr lang="en-US" sz="2000" b="1" i="1" dirty="0" err="1">
                <a:latin typeface="Century Gothic" panose="020B0502020202020204" pitchFamily="34" charset="0"/>
              </a:rPr>
              <a:t>schmidti</a:t>
            </a:r>
            <a:r>
              <a:rPr lang="ru-RU" sz="2000" dirty="0">
                <a:latin typeface="Century Gothic" panose="020B0502020202020204" pitchFamily="34" charset="0"/>
              </a:rPr>
              <a:t> на </a:t>
            </a:r>
            <a:r>
              <a:rPr lang="ru-RU" sz="2000" b="1" dirty="0">
                <a:latin typeface="Century Gothic" panose="020B0502020202020204" pitchFamily="34" charset="0"/>
              </a:rPr>
              <a:t>почвенно-подстилочный </a:t>
            </a:r>
            <a:r>
              <a:rPr lang="en-US" sz="2000" b="1" i="1" dirty="0">
                <a:latin typeface="Century Gothic" panose="020B0502020202020204" pitchFamily="34" charset="0"/>
              </a:rPr>
              <a:t>E. </a:t>
            </a:r>
            <a:r>
              <a:rPr lang="en-US" sz="2000" b="1" i="1" dirty="0" err="1">
                <a:latin typeface="Century Gothic" panose="020B0502020202020204" pitchFamily="34" charset="0"/>
              </a:rPr>
              <a:t>l</a:t>
            </a:r>
            <a:r>
              <a:rPr lang="en-US" sz="2000" b="1" i="1" dirty="0" err="1" smtClean="0">
                <a:latin typeface="Century Gothic" panose="020B0502020202020204" pitchFamily="34" charset="0"/>
              </a:rPr>
              <a:t>agodechiensis</a:t>
            </a:r>
            <a:r>
              <a:rPr lang="ru-RU" sz="2000" b="1" i="1" dirty="0" smtClean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(в Тлярате) или </a:t>
            </a:r>
            <a:r>
              <a:rPr lang="ru-RU" sz="2000" b="1" dirty="0">
                <a:latin typeface="Century Gothic" panose="020B0502020202020204" pitchFamily="34" charset="0"/>
              </a:rPr>
              <a:t>собственно почвенный вид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b="1" i="1" dirty="0" smtClean="0">
                <a:latin typeface="Century Gothic" panose="020B0502020202020204" pitchFamily="34" charset="0"/>
              </a:rPr>
              <a:t>D</a:t>
            </a:r>
            <a:r>
              <a:rPr lang="ru-RU" sz="2000" b="1" i="1" dirty="0">
                <a:latin typeface="Century Gothic" panose="020B0502020202020204" pitchFamily="34" charset="0"/>
              </a:rPr>
              <a:t>. </a:t>
            </a:r>
            <a:r>
              <a:rPr lang="en-GB" sz="2000" b="1" i="1" dirty="0" smtClean="0">
                <a:latin typeface="Century Gothic" panose="020B0502020202020204" pitchFamily="34" charset="0"/>
              </a:rPr>
              <a:t>t</a:t>
            </a:r>
            <a:r>
              <a:rPr lang="ru-RU" sz="2000" b="1" i="1" dirty="0" smtClean="0">
                <a:latin typeface="Century Gothic" panose="020B0502020202020204" pitchFamily="34" charset="0"/>
              </a:rPr>
              <a:t>ellermanica</a:t>
            </a:r>
            <a:r>
              <a:rPr lang="ru-RU" sz="20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(«Шалбуздаг»)</a:t>
            </a:r>
            <a:r>
              <a:rPr lang="ru-RU" sz="2000" i="1" dirty="0">
                <a:latin typeface="Century Gothic" panose="020B0502020202020204" pitchFamily="34" charset="0"/>
              </a:rPr>
              <a:t>.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Century Gothic" pitchFamily="34" charset="0"/>
              </a:rPr>
              <a:t>    </a:t>
            </a:r>
            <a:r>
              <a:rPr lang="ru-RU" sz="2800" b="1" dirty="0" smtClean="0">
                <a:latin typeface="Century Gothic" pitchFamily="34" charset="0"/>
              </a:rPr>
              <a:t>Число таксонов и</a:t>
            </a:r>
            <a:br>
              <a:rPr lang="ru-RU" sz="2800" b="1" dirty="0" smtClean="0">
                <a:latin typeface="Century Gothic" pitchFamily="34" charset="0"/>
              </a:rPr>
            </a:br>
            <a:r>
              <a:rPr lang="ru-RU" sz="2800" b="1" dirty="0" smtClean="0">
                <a:latin typeface="Century Gothic" pitchFamily="34" charset="0"/>
              </a:rPr>
              <a:t>       число особей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074" y="293293"/>
            <a:ext cx="1840661" cy="1357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8" y="1690688"/>
            <a:ext cx="8517563" cy="4805179"/>
          </a:xfr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732881" y="2837657"/>
            <a:ext cx="159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0070C0"/>
                </a:solidFill>
                <a:latin typeface="Century Gothic" pitchFamily="34" charset="0"/>
              </a:rPr>
              <a:t>Субальпика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276949" y="4533107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chemeClr val="accent6"/>
                </a:solidFill>
                <a:latin typeface="Century Gothic" pitchFamily="34" charset="0"/>
              </a:rPr>
              <a:t>Лес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2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198" y="2159731"/>
            <a:ext cx="6832036" cy="45124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457" y="134565"/>
            <a:ext cx="7886700" cy="687387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Century Gothic" panose="020B0502020202020204" pitchFamily="34" charset="0"/>
              </a:rPr>
              <a:t>   Таксономическое разнообразие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sp>
        <p:nvSpPr>
          <p:cNvPr id="12292" name="Rectangle 13"/>
          <p:cNvSpPr>
            <a:spLocks noChangeArrowheads="1"/>
          </p:cNvSpPr>
          <p:nvPr/>
        </p:nvSpPr>
        <p:spPr bwMode="auto">
          <a:xfrm>
            <a:off x="3509023" y="689768"/>
            <a:ext cx="222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400" b="1" dirty="0">
                <a:latin typeface="Century Gothic" pitchFamily="34" charset="0"/>
              </a:rPr>
              <a:t>«Шалбуздаг» </a:t>
            </a:r>
            <a:endParaRPr lang="ru-RU" sz="2400" dirty="0"/>
          </a:p>
        </p:txBody>
      </p:sp>
      <p:sp>
        <p:nvSpPr>
          <p:cNvPr id="15" name="Rectangle 14"/>
          <p:cNvSpPr/>
          <p:nvPr/>
        </p:nvSpPr>
        <p:spPr>
          <a:xfrm>
            <a:off x="1491236" y="2410695"/>
            <a:ext cx="3299922" cy="319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</a:rPr>
              <a:t>R </a:t>
            </a:r>
            <a:r>
              <a:rPr lang="en-GB" sz="1400" dirty="0" err="1">
                <a:latin typeface="+mn-lt"/>
              </a:rPr>
              <a:t>iNEXT</a:t>
            </a:r>
            <a:r>
              <a:rPr lang="en-GB" sz="1400" dirty="0">
                <a:latin typeface="+mn-lt"/>
              </a:rPr>
              <a:t> (</a:t>
            </a:r>
            <a:r>
              <a:rPr lang="en-GB" sz="1400" dirty="0" err="1">
                <a:latin typeface="+mn-lt"/>
              </a:rPr>
              <a:t>iNterpolation</a:t>
            </a:r>
            <a:r>
              <a:rPr lang="en-GB" sz="1400" dirty="0">
                <a:latin typeface="+mn-lt"/>
              </a:rPr>
              <a:t> </a:t>
            </a:r>
            <a:r>
              <a:rPr lang="en-GB" sz="1050" dirty="0">
                <a:latin typeface="+mn-lt"/>
              </a:rPr>
              <a:t>and</a:t>
            </a:r>
            <a:r>
              <a:rPr lang="en-GB" sz="1400" dirty="0">
                <a:latin typeface="+mn-lt"/>
              </a:rPr>
              <a:t> </a:t>
            </a:r>
            <a:r>
              <a:rPr lang="en-GB" sz="1400" dirty="0" err="1">
                <a:latin typeface="+mn-lt"/>
              </a:rPr>
              <a:t>EXTrapolation</a:t>
            </a:r>
            <a:r>
              <a:rPr lang="en-GB" sz="1400" dirty="0">
                <a:latin typeface="+mn-lt"/>
              </a:rPr>
              <a:t>)</a:t>
            </a:r>
            <a:endParaRPr lang="ru-RU" sz="1400" dirty="0">
              <a:latin typeface="+mn-lt"/>
            </a:endParaRPr>
          </a:p>
        </p:txBody>
      </p:sp>
      <p:sp>
        <p:nvSpPr>
          <p:cNvPr id="12294" name="Rectangle 15"/>
          <p:cNvSpPr>
            <a:spLocks noChangeArrowheads="1"/>
          </p:cNvSpPr>
          <p:nvPr/>
        </p:nvSpPr>
        <p:spPr bwMode="auto">
          <a:xfrm>
            <a:off x="5048180" y="2438862"/>
            <a:ext cx="3101054" cy="31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/>
              <a:t>PAST (</a:t>
            </a:r>
            <a:r>
              <a:rPr lang="en-US" sz="1400" dirty="0" err="1"/>
              <a:t>PAleontological</a:t>
            </a:r>
            <a:r>
              <a:rPr lang="en-US" sz="1400" dirty="0"/>
              <a:t> Statistics) v. 4.17 </a:t>
            </a:r>
            <a:endParaRPr lang="ru-RU" sz="1400" dirty="0"/>
          </a:p>
        </p:txBody>
      </p:sp>
      <p:sp>
        <p:nvSpPr>
          <p:cNvPr id="12295" name="Rectangle 18"/>
          <p:cNvSpPr>
            <a:spLocks noChangeArrowheads="1"/>
          </p:cNvSpPr>
          <p:nvPr/>
        </p:nvSpPr>
        <p:spPr bwMode="auto">
          <a:xfrm>
            <a:off x="723602" y="1038749"/>
            <a:ext cx="782796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1700" b="1" dirty="0" smtClean="0">
                <a:solidFill>
                  <a:sysClr val="windowText" lastClr="000000"/>
                </a:solidFill>
                <a:latin typeface="Century Gothic" pitchFamily="34" charset="0"/>
              </a:rPr>
              <a:t>Метод разрежения </a:t>
            </a:r>
            <a:r>
              <a:rPr lang="ru-RU" sz="1700" b="1" dirty="0">
                <a:solidFill>
                  <a:sysClr val="windowText" lastClr="000000"/>
                </a:solidFill>
                <a:latin typeface="Century Gothic" pitchFamily="34" charset="0"/>
              </a:rPr>
              <a:t>(</a:t>
            </a:r>
            <a:r>
              <a:rPr lang="en-GB" sz="1700" b="1" dirty="0">
                <a:solidFill>
                  <a:sysClr val="windowText" lastClr="000000"/>
                </a:solidFill>
                <a:latin typeface="Century Gothic" pitchFamily="34" charset="0"/>
              </a:rPr>
              <a:t>rarefaction</a:t>
            </a:r>
            <a:r>
              <a:rPr lang="ru-RU" sz="1700" b="1" dirty="0">
                <a:solidFill>
                  <a:sysClr val="windowText" lastClr="000000"/>
                </a:solidFill>
                <a:latin typeface="Century Gothic" pitchFamily="34" charset="0"/>
              </a:rPr>
              <a:t>) - </a:t>
            </a:r>
            <a:r>
              <a:rPr lang="ru-RU" sz="1600" dirty="0" smtClean="0">
                <a:solidFill>
                  <a:sysClr val="windowText" lastClr="000000"/>
                </a:solidFill>
                <a:latin typeface="Century Gothic" pitchFamily="34" charset="0"/>
              </a:rPr>
              <a:t>метод </a:t>
            </a:r>
            <a:r>
              <a:rPr lang="ru-RU" sz="1600" dirty="0">
                <a:solidFill>
                  <a:sysClr val="windowText" lastClr="000000"/>
                </a:solidFill>
                <a:latin typeface="Century Gothic" pitchFamily="34" charset="0"/>
              </a:rPr>
              <a:t>оценки видового богатства по результатам отбора проб. </a:t>
            </a:r>
            <a:endParaRPr lang="ru-RU" sz="1600" dirty="0" smtClean="0">
              <a:solidFill>
                <a:sysClr val="windowText" lastClr="000000"/>
              </a:solidFill>
              <a:latin typeface="Century Gothic" pitchFamily="34" charset="0"/>
            </a:endParaRPr>
          </a:p>
          <a:p>
            <a:pPr eaLnBrk="1" hangingPunct="1"/>
            <a:r>
              <a:rPr lang="ru-RU" sz="1600" dirty="0" smtClean="0">
                <a:solidFill>
                  <a:sysClr val="windowText" lastClr="000000"/>
                </a:solidFill>
                <a:latin typeface="Century Gothic" pitchFamily="34" charset="0"/>
              </a:rPr>
              <a:t>Ожидаемое </a:t>
            </a:r>
            <a:r>
              <a:rPr lang="ru-RU" sz="1600" dirty="0">
                <a:solidFill>
                  <a:sysClr val="windowText" lastClr="000000"/>
                </a:solidFill>
                <a:latin typeface="Century Gothic" pitchFamily="34" charset="0"/>
              </a:rPr>
              <a:t>число таксонов в небольшой коллекции из n особей (или n проб), взятых случайным образом из большого пула из N особей </a:t>
            </a:r>
            <a:r>
              <a:rPr lang="ru-RU" sz="1600" dirty="0" smtClean="0">
                <a:solidFill>
                  <a:sysClr val="windowText" lastClr="000000"/>
                </a:solidFill>
                <a:latin typeface="Century Gothic" pitchFamily="34" charset="0"/>
              </a:rPr>
              <a:t>или проб</a:t>
            </a:r>
            <a:r>
              <a:rPr lang="ru-RU" sz="1600" dirty="0">
                <a:solidFill>
                  <a:sysClr val="windowText" lastClr="000000"/>
                </a:solidFill>
                <a:latin typeface="Century Gothic" pitchFamily="34" charset="0"/>
              </a:rPr>
              <a:t>.</a:t>
            </a:r>
            <a:endParaRPr lang="ru-RU" sz="16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3"/>
          <p:cNvSpPr>
            <a:spLocks noChangeArrowheads="1"/>
          </p:cNvSpPr>
          <p:nvPr/>
        </p:nvSpPr>
        <p:spPr bwMode="auto">
          <a:xfrm>
            <a:off x="3055867" y="641207"/>
            <a:ext cx="2719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sz="2400" b="1" dirty="0" smtClean="0">
                <a:latin typeface="Century Gothic" pitchFamily="34" charset="0"/>
              </a:rPr>
              <a:t>«Тляратинский</a:t>
            </a:r>
            <a:r>
              <a:rPr lang="ru-RU" sz="2400" b="1" dirty="0">
                <a:latin typeface="Century Gothic" pitchFamily="34" charset="0"/>
              </a:rPr>
              <a:t>» </a:t>
            </a:r>
            <a:endParaRPr lang="ru-RU" sz="2400" dirty="0"/>
          </a:p>
        </p:txBody>
      </p:sp>
      <p:pic>
        <p:nvPicPr>
          <p:cNvPr id="13316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1669" y="1327315"/>
            <a:ext cx="5416244" cy="47567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849313" y="406400"/>
            <a:ext cx="7362825" cy="560388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   Сравнение видового богатства</a:t>
            </a:r>
          </a:p>
        </p:txBody>
      </p:sp>
      <p:sp>
        <p:nvSpPr>
          <p:cNvPr id="14339" name="Rectangle 13"/>
          <p:cNvSpPr>
            <a:spLocks noChangeArrowheads="1"/>
          </p:cNvSpPr>
          <p:nvPr/>
        </p:nvSpPr>
        <p:spPr bwMode="auto">
          <a:xfrm>
            <a:off x="1747442" y="966788"/>
            <a:ext cx="2220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400" b="1" dirty="0">
                <a:latin typeface="Century Gothic" pitchFamily="34" charset="0"/>
              </a:rPr>
              <a:t>«Шалбуздаг» </a:t>
            </a:r>
            <a:endParaRPr lang="ru-RU" sz="2400" dirty="0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5312462" y="935038"/>
            <a:ext cx="2682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sz="2400" b="1" dirty="0">
                <a:latin typeface="Century Gothic" pitchFamily="34" charset="0"/>
              </a:rPr>
              <a:t>«Тляратинский»</a:t>
            </a:r>
            <a:r>
              <a:rPr lang="ru-RU" sz="2400" dirty="0">
                <a:latin typeface="Century Gothic" pitchFamily="34" charset="0"/>
              </a:rPr>
              <a:t> </a:t>
            </a:r>
            <a:endParaRPr lang="ru-RU" sz="2400" dirty="0"/>
          </a:p>
        </p:txBody>
      </p:sp>
      <p:pic>
        <p:nvPicPr>
          <p:cNvPr id="14341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0033" y="1397001"/>
            <a:ext cx="7016750" cy="4699000"/>
          </a:xfrm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2933700" y="2614633"/>
            <a:ext cx="159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0070C0"/>
                </a:solidFill>
                <a:latin typeface="Century Gothic" pitchFamily="34" charset="0"/>
              </a:rPr>
              <a:t>Субальпика</a:t>
            </a: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3489325" y="472440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chemeClr val="accent6"/>
                </a:solidFill>
                <a:latin typeface="Century Gothic" pitchFamily="34" charset="0"/>
              </a:rPr>
              <a:t>Лес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46327" y="6096001"/>
            <a:ext cx="7904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b="1" dirty="0">
                <a:latin typeface="Century Gothic" pitchFamily="34" charset="0"/>
              </a:rPr>
              <a:t>Сравнение таксономического разнообразия в выборках разного размера.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4"/>
          <p:cNvSpPr>
            <a:spLocks noChangeArrowheads="1"/>
          </p:cNvSpPr>
          <p:nvPr/>
        </p:nvSpPr>
        <p:spPr bwMode="auto">
          <a:xfrm>
            <a:off x="419919" y="577454"/>
            <a:ext cx="8547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="1" dirty="0">
                <a:latin typeface="Century Gothic" pitchFamily="34" charset="0"/>
              </a:rPr>
              <a:t>SH</a:t>
            </a:r>
            <a:r>
              <a:rPr lang="ru-RU" b="1" dirty="0">
                <a:latin typeface="Century Gothic" pitchFamily="34" charset="0"/>
              </a:rPr>
              <a:t> метод </a:t>
            </a:r>
            <a:r>
              <a:rPr lang="en-US" sz="1600" b="1" dirty="0">
                <a:solidFill>
                  <a:srgbClr val="7030A0"/>
                </a:solidFill>
                <a:latin typeface="Century Gothic" pitchFamily="34" charset="0"/>
              </a:rPr>
              <a:t>– </a:t>
            </a:r>
            <a:r>
              <a:rPr lang="ru-RU" sz="1600" dirty="0">
                <a:latin typeface="Century Gothic" pitchFamily="34" charset="0"/>
              </a:rPr>
              <a:t>кумулята числа таксонов по высоте с параллелным расчетом энтропии. </a:t>
            </a:r>
            <a:endParaRPr lang="ru-RU" sz="1600" dirty="0" smtClean="0">
              <a:latin typeface="Century Gothic" pitchFamily="34" charset="0"/>
            </a:endParaRPr>
          </a:p>
          <a:p>
            <a:pPr eaLnBrk="1" hangingPunct="1"/>
            <a:r>
              <a:rPr lang="ru-RU" sz="1600" dirty="0" smtClean="0">
                <a:latin typeface="Century Gothic" pitchFamily="34" charset="0"/>
              </a:rPr>
              <a:t>Если </a:t>
            </a:r>
            <a:r>
              <a:rPr lang="ru-RU" sz="1600" dirty="0">
                <a:latin typeface="Century Gothic" pitchFamily="34" charset="0"/>
              </a:rPr>
              <a:t>пробы взяты по </a:t>
            </a:r>
            <a:r>
              <a:rPr lang="ru-RU" sz="1600" b="1" dirty="0">
                <a:latin typeface="Century Gothic" pitchFamily="34" charset="0"/>
              </a:rPr>
              <a:t>экологическому градиенту</a:t>
            </a:r>
            <a:r>
              <a:rPr lang="ru-RU" sz="1600" dirty="0">
                <a:latin typeface="Century Gothic" pitchFamily="34" charset="0"/>
              </a:rPr>
              <a:t>, то по изломам кривой можно сформулировать </a:t>
            </a:r>
            <a:r>
              <a:rPr lang="ru-RU" sz="1600" dirty="0" smtClean="0">
                <a:latin typeface="Century Gothic" pitchFamily="34" charset="0"/>
              </a:rPr>
              <a:t>гипотезы </a:t>
            </a:r>
            <a:r>
              <a:rPr lang="ru-RU" sz="1600" dirty="0">
                <a:latin typeface="Century Gothic" pitchFamily="34" charset="0"/>
              </a:rPr>
              <a:t>о «прерывистости» структуры сообщества.</a:t>
            </a:r>
            <a:endParaRPr lang="ru-RU" sz="1600" dirty="0"/>
          </a:p>
        </p:txBody>
      </p:sp>
      <p:pic>
        <p:nvPicPr>
          <p:cNvPr id="15362" name="Content Placeholder 2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571" y="2047875"/>
            <a:ext cx="7653595" cy="4565302"/>
          </a:xfrm>
        </p:spPr>
      </p:pic>
      <p:sp>
        <p:nvSpPr>
          <p:cNvPr id="15363" name="Rectangle 13"/>
          <p:cNvSpPr>
            <a:spLocks noChangeArrowheads="1"/>
          </p:cNvSpPr>
          <p:nvPr/>
        </p:nvSpPr>
        <p:spPr bwMode="auto">
          <a:xfrm>
            <a:off x="1878955" y="1547019"/>
            <a:ext cx="2220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400" b="1" dirty="0">
                <a:latin typeface="Century Gothic" pitchFamily="34" charset="0"/>
              </a:rPr>
              <a:t>«Шалбуздаг» </a:t>
            </a:r>
            <a:endParaRPr lang="ru-RU" sz="2400" dirty="0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5203180" y="1585913"/>
            <a:ext cx="2682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sz="2400" b="1" dirty="0">
                <a:latin typeface="Century Gothic" pitchFamily="34" charset="0"/>
              </a:rPr>
              <a:t>«Тляратинский»</a:t>
            </a:r>
            <a:r>
              <a:rPr lang="ru-RU" sz="2400" dirty="0">
                <a:latin typeface="Century Gothic" pitchFamily="34" charset="0"/>
              </a:rPr>
              <a:t> </a:t>
            </a:r>
            <a:endParaRPr lang="ru-RU" sz="2400" dirty="0"/>
          </a:p>
        </p:txBody>
      </p:sp>
      <p:sp>
        <p:nvSpPr>
          <p:cNvPr id="15366" name="Title 1"/>
          <p:cNvSpPr>
            <a:spLocks noGrp="1"/>
          </p:cNvSpPr>
          <p:nvPr>
            <p:ph type="title"/>
          </p:nvPr>
        </p:nvSpPr>
        <p:spPr>
          <a:xfrm>
            <a:off x="871538" y="153988"/>
            <a:ext cx="7361237" cy="561975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   </a:t>
            </a:r>
            <a:r>
              <a:rPr lang="en-US" sz="2800" b="1" dirty="0" smtClean="0">
                <a:latin typeface="Century Gothic" pitchFamily="34" charset="0"/>
              </a:rPr>
              <a:t>S(species)H(entropy) </a:t>
            </a:r>
            <a:r>
              <a:rPr lang="ru-RU" sz="2800" b="1" dirty="0" smtClean="0">
                <a:latin typeface="Century Gothic" pitchFamily="34" charset="0"/>
              </a:rPr>
              <a:t>метод</a:t>
            </a:r>
            <a:r>
              <a:rPr lang="en-US" sz="2800" b="1" dirty="0" smtClean="0">
                <a:latin typeface="Century Gothic" pitchFamily="34" charset="0"/>
              </a:rPr>
              <a:t> </a:t>
            </a:r>
            <a:endParaRPr lang="ru-RU" sz="2800" b="1" dirty="0" smtClean="0">
              <a:latin typeface="Century Gothic" pitchFamily="34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824620" y="2840037"/>
            <a:ext cx="159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0070C0"/>
                </a:solidFill>
                <a:latin typeface="Century Gothic" pitchFamily="34" charset="0"/>
              </a:rPr>
              <a:t>Субальпика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989411" y="4726606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chemeClr val="accent6"/>
                </a:solidFill>
                <a:latin typeface="Century Gothic" pitchFamily="34" charset="0"/>
              </a:rPr>
              <a:t>Лес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4"/>
          <p:cNvSpPr>
            <a:spLocks noChangeArrowheads="1"/>
          </p:cNvSpPr>
          <p:nvPr/>
        </p:nvSpPr>
        <p:spPr bwMode="auto">
          <a:xfrm>
            <a:off x="1063216" y="814299"/>
            <a:ext cx="68675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b="1" dirty="0">
                <a:latin typeface="Century Gothic" pitchFamily="34" charset="0"/>
              </a:rPr>
              <a:t>Сравнение состава сообществ между «соседними» высотами. </a:t>
            </a:r>
            <a:endParaRPr lang="ru-RU" dirty="0">
              <a:latin typeface="Century Gothic" pitchFamily="34" charset="0"/>
            </a:endParaRPr>
          </a:p>
          <a:p>
            <a:pPr algn="ctr" eaLnBrk="1" hangingPunct="1"/>
            <a:r>
              <a:rPr lang="en-GB" b="1" dirty="0" smtClean="0">
                <a:latin typeface="Century Gothic" pitchFamily="34" charset="0"/>
              </a:rPr>
              <a:t>Whittaker </a:t>
            </a:r>
            <a:r>
              <a:rPr lang="el-GR" b="1" dirty="0">
                <a:latin typeface="Century Gothic" pitchFamily="34" charset="0"/>
              </a:rPr>
              <a:t>β</a:t>
            </a:r>
            <a:r>
              <a:rPr lang="ru-RU" dirty="0">
                <a:latin typeface="Century Gothic" pitchFamily="34" charset="0"/>
              </a:rPr>
              <a:t> = </a:t>
            </a:r>
            <a:r>
              <a:rPr lang="en-US" dirty="0">
                <a:latin typeface="Century Gothic" pitchFamily="34" charset="0"/>
              </a:rPr>
              <a:t>[S/a]-1. </a:t>
            </a:r>
            <a:r>
              <a:rPr lang="en-US" dirty="0" smtClean="0">
                <a:latin typeface="Century Gothic" pitchFamily="34" charset="0"/>
              </a:rPr>
              <a:t>S</a:t>
            </a:r>
            <a:r>
              <a:rPr lang="ru-RU" dirty="0" smtClean="0">
                <a:latin typeface="Century Gothic" pitchFamily="34" charset="0"/>
              </a:rPr>
              <a:t> </a:t>
            </a:r>
            <a:r>
              <a:rPr lang="ru-RU" dirty="0">
                <a:latin typeface="Century Gothic" pitchFamily="34" charset="0"/>
              </a:rPr>
              <a:t>-</a:t>
            </a:r>
            <a:r>
              <a:rPr lang="en-US" dirty="0">
                <a:latin typeface="Century Gothic" pitchFamily="34" charset="0"/>
              </a:rPr>
              <a:t> </a:t>
            </a:r>
            <a:r>
              <a:rPr lang="ru-RU" dirty="0">
                <a:latin typeface="Century Gothic" pitchFamily="34" charset="0"/>
              </a:rPr>
              <a:t>число таксонов, </a:t>
            </a:r>
            <a:r>
              <a:rPr lang="en-US" i="1" dirty="0">
                <a:latin typeface="Century Gothic" pitchFamily="34" charset="0"/>
              </a:rPr>
              <a:t>a </a:t>
            </a:r>
            <a:r>
              <a:rPr lang="en-US" dirty="0">
                <a:latin typeface="Century Gothic" pitchFamily="34" charset="0"/>
              </a:rPr>
              <a:t>– </a:t>
            </a:r>
            <a:r>
              <a:rPr lang="ru-RU" dirty="0">
                <a:latin typeface="Century Gothic" pitchFamily="34" charset="0"/>
              </a:rPr>
              <a:t>среднее число видов</a:t>
            </a:r>
            <a:endParaRPr lang="ru-RU" dirty="0"/>
          </a:p>
        </p:txBody>
      </p:sp>
      <p:sp>
        <p:nvSpPr>
          <p:cNvPr id="16386" name="Rectangle 13"/>
          <p:cNvSpPr>
            <a:spLocks noChangeArrowheads="1"/>
          </p:cNvSpPr>
          <p:nvPr/>
        </p:nvSpPr>
        <p:spPr bwMode="auto">
          <a:xfrm>
            <a:off x="1988491" y="1917612"/>
            <a:ext cx="2220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400" b="1" dirty="0">
                <a:latin typeface="Century Gothic" pitchFamily="34" charset="0"/>
              </a:rPr>
              <a:t>«Шалбуздаг» </a:t>
            </a:r>
            <a:endParaRPr lang="ru-RU" sz="2400" dirty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5249454" y="1881905"/>
            <a:ext cx="2681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sz="2400" b="1" dirty="0">
                <a:latin typeface="Century Gothic" pitchFamily="34" charset="0"/>
              </a:rPr>
              <a:t>«Тляратинский»</a:t>
            </a:r>
            <a:r>
              <a:rPr lang="ru-RU" sz="2400" dirty="0">
                <a:latin typeface="Century Gothic" pitchFamily="34" charset="0"/>
              </a:rPr>
              <a:t> </a:t>
            </a:r>
            <a:endParaRPr lang="ru-RU" sz="2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93622" y="227806"/>
            <a:ext cx="7362825" cy="56197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2800" b="1" i="1" dirty="0" smtClean="0">
                <a:latin typeface="Century Gothic" panose="020B0502020202020204" pitchFamily="34" charset="0"/>
              </a:rPr>
              <a:t>β</a:t>
            </a:r>
            <a:r>
              <a:rPr lang="ru-RU" sz="2800" b="1" dirty="0" smtClean="0">
                <a:latin typeface="Century Gothic" panose="020B0502020202020204" pitchFamily="34" charset="0"/>
              </a:rPr>
              <a:t> разнообразие - изменение состава фауны на градиенте высот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pic>
        <p:nvPicPr>
          <p:cNvPr id="16390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367" y="2331157"/>
            <a:ext cx="7161213" cy="4124325"/>
          </a:xfrm>
        </p:spPr>
      </p:pic>
      <p:sp>
        <p:nvSpPr>
          <p:cNvPr id="5" name="Oval 4"/>
          <p:cNvSpPr/>
          <p:nvPr/>
        </p:nvSpPr>
        <p:spPr>
          <a:xfrm>
            <a:off x="3277542" y="2640719"/>
            <a:ext cx="931863" cy="8794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Oval 15"/>
          <p:cNvSpPr/>
          <p:nvPr/>
        </p:nvSpPr>
        <p:spPr>
          <a:xfrm>
            <a:off x="3820467" y="4293307"/>
            <a:ext cx="777875" cy="4619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Oval 17"/>
          <p:cNvSpPr/>
          <p:nvPr/>
        </p:nvSpPr>
        <p:spPr>
          <a:xfrm>
            <a:off x="7046267" y="2547057"/>
            <a:ext cx="777875" cy="4635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93592" y="3010607"/>
            <a:ext cx="2352675" cy="1514475"/>
          </a:xfrm>
          <a:prstGeom prst="line">
            <a:avLst/>
          </a:prstGeom>
          <a:ln w="12700">
            <a:prstDash val="dash"/>
            <a:headEnd type="arrow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819961" y="2895512"/>
            <a:ext cx="159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0070C0"/>
                </a:solidFill>
                <a:latin typeface="Century Gothic" pitchFamily="34" charset="0"/>
              </a:rPr>
              <a:t>Субальпика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246092" y="496258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chemeClr val="accent6"/>
                </a:solidFill>
                <a:latin typeface="Century Gothic" pitchFamily="34" charset="0"/>
              </a:rPr>
              <a:t>Лес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46138" y="344488"/>
            <a:ext cx="7362825" cy="56038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100" b="1" dirty="0" smtClean="0">
                <a:latin typeface="Century Gothic" panose="020B0502020202020204" pitchFamily="34" charset="0"/>
              </a:rPr>
              <a:t>Морфо-экологическая</a:t>
            </a:r>
            <a:r>
              <a:rPr lang="ru-RU" sz="2800" b="1" dirty="0" smtClean="0">
                <a:latin typeface="Century Gothic" panose="020B0502020202020204" pitchFamily="34" charset="0"/>
              </a:rPr>
              <a:t> структура населения дождевых червей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pic>
        <p:nvPicPr>
          <p:cNvPr id="17411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0" y="1203469"/>
            <a:ext cx="6475752" cy="53710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/>
          <p:cNvSpPr>
            <a:spLocks noChangeArrowheads="1"/>
          </p:cNvSpPr>
          <p:nvPr/>
        </p:nvSpPr>
        <p:spPr bwMode="auto">
          <a:xfrm>
            <a:off x="360363" y="797765"/>
            <a:ext cx="84851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000" b="1" dirty="0">
                <a:solidFill>
                  <a:sysClr val="windowText" lastClr="000000"/>
                </a:solidFill>
                <a:latin typeface="Century Gothic" pitchFamily="34" charset="0"/>
              </a:rPr>
              <a:t>Стандартизованная ширина экологической ниши </a:t>
            </a:r>
            <a:r>
              <a:rPr lang="en-US" sz="2000" dirty="0">
                <a:solidFill>
                  <a:sysClr val="windowText" lastClr="000000"/>
                </a:solidFill>
                <a:latin typeface="Century Gothic" pitchFamily="34" charset="0"/>
              </a:rPr>
              <a:t>– </a:t>
            </a:r>
            <a:r>
              <a:rPr lang="ru-RU" sz="2000" dirty="0">
                <a:solidFill>
                  <a:sysClr val="windowText" lastClr="000000"/>
                </a:solidFill>
                <a:latin typeface="Century Gothic" pitchFamily="34" charset="0"/>
              </a:rPr>
              <a:t>учитывает встречаемость «состояний» экологических факторов</a:t>
            </a:r>
            <a:br>
              <a:rPr lang="ru-RU" sz="2000" dirty="0">
                <a:solidFill>
                  <a:sysClr val="windowText" lastClr="000000"/>
                </a:solidFill>
                <a:latin typeface="Century Gothic" pitchFamily="34" charset="0"/>
              </a:rPr>
            </a:br>
            <a:r>
              <a:rPr lang="ru-RU" sz="2000" dirty="0">
                <a:solidFill>
                  <a:sysClr val="windowText" lastClr="000000"/>
                </a:solidFill>
                <a:latin typeface="Century Gothic" pitchFamily="34" charset="0"/>
              </a:rPr>
              <a:t>и распределение особей 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61347" y="237377"/>
            <a:ext cx="7362825" cy="560388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Century Gothic" panose="020B0502020202020204" pitchFamily="34" charset="0"/>
              </a:rPr>
              <a:t>   Экологические ниши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854" y="1863152"/>
            <a:ext cx="3332163" cy="4119563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3925886" y="2780902"/>
            <a:ext cx="4848225" cy="295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GB" b="1" u="sng">
                <a:latin typeface="Century Gothic" pitchFamily="34" charset="0"/>
              </a:rPr>
              <a:t>“</a:t>
            </a:r>
            <a:r>
              <a:rPr lang="ru-RU" b="1" u="sng">
                <a:latin typeface="Century Gothic" pitchFamily="34" charset="0"/>
              </a:rPr>
              <a:t>высота</a:t>
            </a:r>
            <a:r>
              <a:rPr lang="en-GB" b="1" u="sng">
                <a:latin typeface="Century Gothic" pitchFamily="34" charset="0"/>
              </a:rPr>
              <a:t>”</a:t>
            </a:r>
            <a:r>
              <a:rPr lang="ru-RU" b="1">
                <a:latin typeface="Century Gothic" pitchFamily="34" charset="0"/>
              </a:rPr>
              <a:t>: </a:t>
            </a:r>
            <a:r>
              <a:rPr lang="en-GB" b="1">
                <a:latin typeface="Century Gothic" pitchFamily="34" charset="0"/>
              </a:rPr>
              <a:t>1</a:t>
            </a:r>
            <a:r>
              <a:rPr lang="ru-RU">
                <a:latin typeface="Century Gothic" pitchFamily="34" charset="0"/>
              </a:rPr>
              <a:t> </a:t>
            </a:r>
            <a:r>
              <a:rPr lang="en-GB">
                <a:latin typeface="Century Gothic" pitchFamily="34" charset="0"/>
              </a:rPr>
              <a:t>–</a:t>
            </a:r>
            <a:r>
              <a:rPr lang="ru-RU">
                <a:latin typeface="Century Gothic" pitchFamily="34" charset="0"/>
              </a:rPr>
              <a:t> </a:t>
            </a:r>
            <a:r>
              <a:rPr lang="en-GB">
                <a:latin typeface="Century Gothic" pitchFamily="34" charset="0"/>
              </a:rPr>
              <a:t>1444–1500</a:t>
            </a:r>
            <a:r>
              <a:rPr lang="ru-RU">
                <a:latin typeface="Century Gothic" pitchFamily="34" charset="0"/>
              </a:rPr>
              <a:t> м;</a:t>
            </a:r>
            <a:r>
              <a:rPr lang="en-GB">
                <a:latin typeface="Century Gothic" pitchFamily="34" charset="0"/>
              </a:rPr>
              <a:t> </a:t>
            </a:r>
            <a:r>
              <a:rPr lang="en-GB" b="1">
                <a:latin typeface="Century Gothic" pitchFamily="34" charset="0"/>
              </a:rPr>
              <a:t>2</a:t>
            </a:r>
            <a:r>
              <a:rPr lang="ru-RU">
                <a:latin typeface="Century Gothic" pitchFamily="34" charset="0"/>
              </a:rPr>
              <a:t> </a:t>
            </a:r>
            <a:r>
              <a:rPr lang="en-GB">
                <a:latin typeface="Century Gothic" pitchFamily="34" charset="0"/>
              </a:rPr>
              <a:t>–</a:t>
            </a:r>
            <a:r>
              <a:rPr lang="ru-RU">
                <a:latin typeface="Century Gothic" pitchFamily="34" charset="0"/>
              </a:rPr>
              <a:t> </a:t>
            </a:r>
            <a:r>
              <a:rPr lang="en-GB">
                <a:latin typeface="Century Gothic" pitchFamily="34" charset="0"/>
              </a:rPr>
              <a:t>1700– 1900</a:t>
            </a:r>
            <a:r>
              <a:rPr lang="ru-RU">
                <a:latin typeface="Century Gothic" pitchFamily="34" charset="0"/>
              </a:rPr>
              <a:t> м, </a:t>
            </a:r>
            <a:r>
              <a:rPr lang="en-GB" b="1">
                <a:latin typeface="Century Gothic" pitchFamily="34" charset="0"/>
              </a:rPr>
              <a:t>3</a:t>
            </a:r>
            <a:r>
              <a:rPr lang="ru-RU">
                <a:latin typeface="Century Gothic" pitchFamily="34" charset="0"/>
              </a:rPr>
              <a:t> </a:t>
            </a:r>
            <a:r>
              <a:rPr lang="en-GB">
                <a:latin typeface="Century Gothic" pitchFamily="34" charset="0"/>
              </a:rPr>
              <a:t>–</a:t>
            </a:r>
            <a:r>
              <a:rPr lang="ru-RU">
                <a:latin typeface="Century Gothic" pitchFamily="34" charset="0"/>
              </a:rPr>
              <a:t> </a:t>
            </a:r>
            <a:r>
              <a:rPr lang="en-GB">
                <a:latin typeface="Century Gothic" pitchFamily="34" charset="0"/>
              </a:rPr>
              <a:t>1900–2000</a:t>
            </a:r>
            <a:r>
              <a:rPr lang="ru-RU">
                <a:latin typeface="Century Gothic" pitchFamily="34" charset="0"/>
              </a:rPr>
              <a:t> м</a:t>
            </a:r>
            <a:r>
              <a:rPr lang="en-GB">
                <a:latin typeface="Century Gothic" pitchFamily="34" charset="0"/>
              </a:rPr>
              <a:t>, </a:t>
            </a:r>
            <a:r>
              <a:rPr lang="en-GB" b="1">
                <a:latin typeface="Century Gothic" pitchFamily="34" charset="0"/>
              </a:rPr>
              <a:t>4</a:t>
            </a:r>
            <a:r>
              <a:rPr lang="ru-RU">
                <a:latin typeface="Century Gothic" pitchFamily="34" charset="0"/>
              </a:rPr>
              <a:t> </a:t>
            </a:r>
            <a:r>
              <a:rPr lang="en-GB">
                <a:latin typeface="Century Gothic" pitchFamily="34" charset="0"/>
              </a:rPr>
              <a:t>– 2400–2600</a:t>
            </a:r>
            <a:r>
              <a:rPr lang="ru-RU">
                <a:latin typeface="Century Gothic" pitchFamily="34" charset="0"/>
              </a:rPr>
              <a:t> м</a:t>
            </a:r>
            <a:r>
              <a:rPr lang="ru-RU" sz="2000">
                <a:latin typeface="Century Gothic" pitchFamily="34" charset="0"/>
              </a:rPr>
              <a:t>.</a:t>
            </a:r>
          </a:p>
          <a:p>
            <a:pPr eaLnBrk="1" hangingPunct="1"/>
            <a:r>
              <a:rPr lang="en-GB" b="1" u="sng">
                <a:latin typeface="Century Gothic" pitchFamily="34" charset="0"/>
              </a:rPr>
              <a:t>“</a:t>
            </a:r>
            <a:r>
              <a:rPr lang="ru-RU" b="1" u="sng">
                <a:latin typeface="Century Gothic" pitchFamily="34" charset="0"/>
              </a:rPr>
              <a:t>рельеф и экспозиция</a:t>
            </a:r>
            <a:r>
              <a:rPr lang="en-GB" b="1" u="sng">
                <a:latin typeface="Century Gothic" pitchFamily="34" charset="0"/>
              </a:rPr>
              <a:t>”</a:t>
            </a:r>
            <a:r>
              <a:rPr lang="ru-RU" b="1" u="sng">
                <a:latin typeface="Century Gothic" pitchFamily="34" charset="0"/>
              </a:rPr>
              <a:t>:</a:t>
            </a:r>
            <a:r>
              <a:rPr lang="en-GB" b="1" u="sng">
                <a:latin typeface="Century Gothic" pitchFamily="34" charset="0"/>
              </a:rPr>
              <a:t> </a:t>
            </a:r>
            <a:r>
              <a:rPr lang="en-GB" b="1">
                <a:latin typeface="Century Gothic" pitchFamily="34" charset="0"/>
              </a:rPr>
              <a:t>1</a:t>
            </a:r>
            <a:r>
              <a:rPr lang="ru-RU" b="1">
                <a:latin typeface="Century Gothic" pitchFamily="34" charset="0"/>
              </a:rPr>
              <a:t> </a:t>
            </a:r>
            <a:r>
              <a:rPr lang="ru-RU">
                <a:latin typeface="Century Gothic" pitchFamily="34" charset="0"/>
              </a:rPr>
              <a:t>–</a:t>
            </a:r>
            <a:r>
              <a:rPr lang="en-GB">
                <a:latin typeface="Century Gothic" pitchFamily="34" charset="0"/>
              </a:rPr>
              <a:t> “</a:t>
            </a:r>
            <a:r>
              <a:rPr lang="ru-RU">
                <a:latin typeface="Century Gothic" pitchFamily="34" charset="0"/>
              </a:rPr>
              <a:t>плакор</a:t>
            </a:r>
            <a:r>
              <a:rPr lang="en-GB">
                <a:latin typeface="Century Gothic" pitchFamily="34" charset="0"/>
              </a:rPr>
              <a:t>”, </a:t>
            </a:r>
            <a:r>
              <a:rPr lang="en-GB" b="1">
                <a:latin typeface="Century Gothic" pitchFamily="34" charset="0"/>
              </a:rPr>
              <a:t>2</a:t>
            </a:r>
            <a:r>
              <a:rPr lang="ru-RU">
                <a:latin typeface="Century Gothic" pitchFamily="34" charset="0"/>
              </a:rPr>
              <a:t> – освещ. склон,</a:t>
            </a:r>
            <a:r>
              <a:rPr lang="en-GB">
                <a:latin typeface="Century Gothic" pitchFamily="34" charset="0"/>
              </a:rPr>
              <a:t> </a:t>
            </a:r>
            <a:r>
              <a:rPr lang="en-GB" b="1">
                <a:latin typeface="Century Gothic" pitchFamily="34" charset="0"/>
              </a:rPr>
              <a:t>3</a:t>
            </a:r>
            <a:r>
              <a:rPr lang="en-GB">
                <a:latin typeface="Century Gothic" pitchFamily="34" charset="0"/>
              </a:rPr>
              <a:t> </a:t>
            </a:r>
            <a:r>
              <a:rPr lang="ru-RU">
                <a:latin typeface="Century Gothic" pitchFamily="34" charset="0"/>
              </a:rPr>
              <a:t>– тенев. склон</a:t>
            </a:r>
            <a:r>
              <a:rPr lang="en-GB">
                <a:latin typeface="Century Gothic" pitchFamily="34" charset="0"/>
              </a:rPr>
              <a:t>, </a:t>
            </a:r>
            <a:r>
              <a:rPr lang="en-GB" b="1">
                <a:latin typeface="Century Gothic" pitchFamily="34" charset="0"/>
              </a:rPr>
              <a:t>4</a:t>
            </a:r>
            <a:r>
              <a:rPr lang="en-GB">
                <a:latin typeface="Century Gothic" pitchFamily="34" charset="0"/>
              </a:rPr>
              <a:t> – </a:t>
            </a:r>
            <a:r>
              <a:rPr lang="ru-RU">
                <a:latin typeface="Century Gothic" pitchFamily="34" charset="0"/>
              </a:rPr>
              <a:t>депрессия.</a:t>
            </a:r>
          </a:p>
          <a:p>
            <a:pPr eaLnBrk="1" hangingPunct="1"/>
            <a:r>
              <a:rPr lang="en-GB" b="1" u="sng">
                <a:latin typeface="Century Gothic" pitchFamily="34" charset="0"/>
              </a:rPr>
              <a:t>“</a:t>
            </a:r>
            <a:r>
              <a:rPr lang="ru-RU" b="1" u="sng">
                <a:latin typeface="Century Gothic" pitchFamily="34" charset="0"/>
              </a:rPr>
              <a:t>высотная поясность</a:t>
            </a:r>
            <a:r>
              <a:rPr lang="en-GB" b="1" u="sng">
                <a:latin typeface="Century Gothic" pitchFamily="34" charset="0"/>
              </a:rPr>
              <a:t>”</a:t>
            </a:r>
            <a:r>
              <a:rPr lang="ru-RU" sz="2000" b="1">
                <a:latin typeface="Century Gothic" pitchFamily="34" charset="0"/>
              </a:rPr>
              <a:t>:</a:t>
            </a:r>
            <a:r>
              <a:rPr lang="ru-RU" sz="2000" b="1">
                <a:solidFill>
                  <a:srgbClr val="7030A0"/>
                </a:solidFill>
                <a:latin typeface="Century Gothic" pitchFamily="34" charset="0"/>
              </a:rPr>
              <a:t> </a:t>
            </a:r>
            <a:r>
              <a:rPr lang="en-GB" b="1">
                <a:latin typeface="Century Gothic" pitchFamily="34" charset="0"/>
              </a:rPr>
              <a:t>1</a:t>
            </a:r>
            <a:r>
              <a:rPr lang="en-GB">
                <a:latin typeface="Century Gothic" pitchFamily="34" charset="0"/>
              </a:rPr>
              <a:t>– </a:t>
            </a:r>
            <a:r>
              <a:rPr lang="ru-RU">
                <a:latin typeface="Century Gothic" pitchFamily="34" charset="0"/>
              </a:rPr>
              <a:t>широкол. леса</a:t>
            </a:r>
            <a:r>
              <a:rPr lang="en-GB">
                <a:latin typeface="Century Gothic" pitchFamily="34" charset="0"/>
              </a:rPr>
              <a:t>, </a:t>
            </a:r>
            <a:r>
              <a:rPr lang="en-GB" b="1">
                <a:latin typeface="Century Gothic" pitchFamily="34" charset="0"/>
              </a:rPr>
              <a:t>2</a:t>
            </a:r>
            <a:r>
              <a:rPr lang="en-GB">
                <a:latin typeface="Century Gothic" pitchFamily="34" charset="0"/>
              </a:rPr>
              <a:t> – </a:t>
            </a:r>
            <a:r>
              <a:rPr lang="ru-RU">
                <a:latin typeface="Century Gothic" pitchFamily="34" charset="0"/>
              </a:rPr>
              <a:t>субальпика</a:t>
            </a:r>
            <a:r>
              <a:rPr lang="en-GB">
                <a:latin typeface="Century Gothic" pitchFamily="34" charset="0"/>
              </a:rPr>
              <a:t>, </a:t>
            </a:r>
            <a:r>
              <a:rPr lang="en-GB" b="1">
                <a:latin typeface="Century Gothic" pitchFamily="34" charset="0"/>
              </a:rPr>
              <a:t>3</a:t>
            </a:r>
            <a:r>
              <a:rPr lang="en-GB">
                <a:latin typeface="Century Gothic" pitchFamily="34" charset="0"/>
              </a:rPr>
              <a:t> – </a:t>
            </a:r>
            <a:r>
              <a:rPr lang="ru-RU">
                <a:latin typeface="Century Gothic" pitchFamily="34" charset="0"/>
              </a:rPr>
              <a:t>альпика.</a:t>
            </a:r>
          </a:p>
          <a:p>
            <a:pPr eaLnBrk="1" hangingPunct="1"/>
            <a:r>
              <a:rPr lang="en-GB" b="1" u="sng">
                <a:latin typeface="Century Gothic" pitchFamily="34" charset="0"/>
              </a:rPr>
              <a:t>“</a:t>
            </a:r>
            <a:r>
              <a:rPr lang="ru-RU" b="1" u="sng">
                <a:latin typeface="Century Gothic" pitchFamily="34" charset="0"/>
              </a:rPr>
              <a:t>фитоценоз</a:t>
            </a:r>
            <a:r>
              <a:rPr lang="en-GB" b="1" u="sng">
                <a:latin typeface="Century Gothic" pitchFamily="34" charset="0"/>
              </a:rPr>
              <a:t>”</a:t>
            </a:r>
            <a:r>
              <a:rPr lang="ru-RU" b="1" u="sng">
                <a:latin typeface="Century Gothic" pitchFamily="34" charset="0"/>
              </a:rPr>
              <a:t>: </a:t>
            </a:r>
            <a:r>
              <a:rPr lang="en-GB" b="1">
                <a:latin typeface="Century Gothic" pitchFamily="34" charset="0"/>
              </a:rPr>
              <a:t>1</a:t>
            </a:r>
            <a:r>
              <a:rPr lang="ru-RU" b="1">
                <a:latin typeface="Century Gothic" pitchFamily="34" charset="0"/>
              </a:rPr>
              <a:t> </a:t>
            </a:r>
            <a:r>
              <a:rPr lang="en-GB">
                <a:latin typeface="Century Gothic" pitchFamily="34" charset="0"/>
              </a:rPr>
              <a:t>– </a:t>
            </a:r>
            <a:r>
              <a:rPr lang="ru-RU">
                <a:latin typeface="Century Gothic" pitchFamily="34" charset="0"/>
              </a:rPr>
              <a:t>лес</a:t>
            </a:r>
            <a:r>
              <a:rPr lang="en-GB" b="1">
                <a:latin typeface="Century Gothic" pitchFamily="34" charset="0"/>
              </a:rPr>
              <a:t>, 2 </a:t>
            </a:r>
            <a:r>
              <a:rPr lang="en-GB">
                <a:latin typeface="Century Gothic" pitchFamily="34" charset="0"/>
              </a:rPr>
              <a:t>–</a:t>
            </a:r>
            <a:r>
              <a:rPr lang="ru-RU">
                <a:latin typeface="Century Gothic" pitchFamily="34" charset="0"/>
              </a:rPr>
              <a:t> луг</a:t>
            </a:r>
            <a:r>
              <a:rPr lang="en-GB">
                <a:latin typeface="Century Gothic" pitchFamily="34" charset="0"/>
              </a:rPr>
              <a:t>, </a:t>
            </a:r>
            <a:r>
              <a:rPr lang="en-GB" b="1">
                <a:latin typeface="Century Gothic" pitchFamily="34" charset="0"/>
              </a:rPr>
              <a:t>3 </a:t>
            </a:r>
            <a:r>
              <a:rPr lang="en-GB">
                <a:latin typeface="Century Gothic" pitchFamily="34" charset="0"/>
              </a:rPr>
              <a:t>– </a:t>
            </a:r>
            <a:r>
              <a:rPr lang="ru-RU">
                <a:latin typeface="Century Gothic" pitchFamily="34" charset="0"/>
              </a:rPr>
              <a:t>экотон.</a:t>
            </a:r>
          </a:p>
          <a:p>
            <a:pPr eaLnBrk="1" hangingPunct="1"/>
            <a:r>
              <a:rPr lang="en-GB">
                <a:latin typeface="Century Gothic" pitchFamily="34" charset="0"/>
              </a:rPr>
              <a:t> </a:t>
            </a:r>
            <a:r>
              <a:rPr lang="en-GB" b="1" u="sng">
                <a:latin typeface="Century Gothic" pitchFamily="34" charset="0"/>
              </a:rPr>
              <a:t>“</a:t>
            </a:r>
            <a:r>
              <a:rPr lang="ru-RU" b="1" u="sng">
                <a:latin typeface="Century Gothic" pitchFamily="34" charset="0"/>
              </a:rPr>
              <a:t>источник увлажнения почвы</a:t>
            </a:r>
            <a:r>
              <a:rPr lang="en-GB" b="1" u="sng">
                <a:latin typeface="Century Gothic" pitchFamily="34" charset="0"/>
              </a:rPr>
              <a:t>”</a:t>
            </a:r>
            <a:r>
              <a:rPr lang="ru-RU" sz="2000" b="1" u="sng">
                <a:latin typeface="Century Gothic" pitchFamily="34" charset="0"/>
              </a:rPr>
              <a:t>:</a:t>
            </a:r>
            <a:r>
              <a:rPr lang="en-GB" sz="2000" b="1" u="sng">
                <a:solidFill>
                  <a:srgbClr val="7030A0"/>
                </a:solidFill>
                <a:latin typeface="Century Gothic" pitchFamily="34" charset="0"/>
              </a:rPr>
              <a:t> </a:t>
            </a:r>
            <a:r>
              <a:rPr lang="en-GB" b="1">
                <a:latin typeface="Century Gothic" pitchFamily="34" charset="0"/>
              </a:rPr>
              <a:t>1</a:t>
            </a:r>
            <a:r>
              <a:rPr lang="ru-RU" b="1">
                <a:latin typeface="Century Gothic" pitchFamily="34" charset="0"/>
              </a:rPr>
              <a:t> </a:t>
            </a:r>
            <a:r>
              <a:rPr lang="en-GB">
                <a:latin typeface="Century Gothic" pitchFamily="34" charset="0"/>
              </a:rPr>
              <a:t>– </a:t>
            </a:r>
            <a:r>
              <a:rPr lang="ru-RU">
                <a:latin typeface="Century Gothic" pitchFamily="34" charset="0"/>
              </a:rPr>
              <a:t>автоморфные, </a:t>
            </a:r>
            <a:r>
              <a:rPr lang="en-GB" b="1">
                <a:latin typeface="Century Gothic" pitchFamily="34" charset="0"/>
              </a:rPr>
              <a:t>2</a:t>
            </a:r>
            <a:r>
              <a:rPr lang="en-GB">
                <a:latin typeface="Century Gothic" pitchFamily="34" charset="0"/>
              </a:rPr>
              <a:t> – </a:t>
            </a:r>
            <a:r>
              <a:rPr lang="ru-RU">
                <a:latin typeface="Century Gothic" pitchFamily="34" charset="0"/>
              </a:rPr>
              <a:t>гидроморфная</a:t>
            </a:r>
          </a:p>
        </p:txBody>
      </p:sp>
      <p:sp>
        <p:nvSpPr>
          <p:cNvPr id="18438" name="Rectangle 10"/>
          <p:cNvSpPr>
            <a:spLocks noChangeArrowheads="1"/>
          </p:cNvSpPr>
          <p:nvPr/>
        </p:nvSpPr>
        <p:spPr bwMode="auto">
          <a:xfrm>
            <a:off x="4767262" y="1610638"/>
            <a:ext cx="3165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ru-RU" sz="2000" b="1" dirty="0">
                <a:latin typeface="Century Gothic" pitchFamily="34" charset="0"/>
              </a:rPr>
              <a:t>Градации (состояния) </a:t>
            </a:r>
            <a:br>
              <a:rPr lang="ru-RU" sz="2000" b="1" dirty="0">
                <a:latin typeface="Century Gothic" pitchFamily="34" charset="0"/>
              </a:rPr>
            </a:br>
            <a:r>
              <a:rPr lang="ru-RU" sz="2000" b="1" dirty="0">
                <a:latin typeface="Century Gothic" pitchFamily="34" charset="0"/>
              </a:rPr>
              <a:t>экологических</a:t>
            </a:r>
          </a:p>
          <a:p>
            <a:pPr algn="ctr" eaLnBrk="1" hangingPunct="1"/>
            <a:r>
              <a:rPr lang="ru-RU" sz="2000" b="1" dirty="0">
                <a:latin typeface="Century Gothic" pitchFamily="34" charset="0"/>
              </a:rPr>
              <a:t>факторов</a:t>
            </a:r>
            <a:endParaRPr lang="ru-RU" sz="2000" dirty="0"/>
          </a:p>
        </p:txBody>
      </p:sp>
      <p:sp>
        <p:nvSpPr>
          <p:cNvPr id="2" name="Rectangle 1"/>
          <p:cNvSpPr/>
          <p:nvPr/>
        </p:nvSpPr>
        <p:spPr>
          <a:xfrm>
            <a:off x="501445" y="5380212"/>
            <a:ext cx="2253554" cy="4070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9150" y="476250"/>
            <a:ext cx="5157788" cy="792163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Century Gothic" panose="020B0502020202020204" pitchFamily="34" charset="0"/>
              </a:rPr>
              <a:t>   Экологические </a:t>
            </a:r>
            <a:br>
              <a:rPr lang="ru-RU" sz="2800" b="1" dirty="0" smtClean="0">
                <a:latin typeface="Century Gothic" panose="020B0502020202020204" pitchFamily="34" charset="0"/>
              </a:rPr>
            </a:br>
            <a:r>
              <a:rPr lang="ru-RU" sz="2800" b="1" dirty="0" smtClean="0">
                <a:latin typeface="Century Gothic" panose="020B0502020202020204" pitchFamily="34" charset="0"/>
              </a:rPr>
              <a:t>ниши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pic>
        <p:nvPicPr>
          <p:cNvPr id="19459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438" y="1638300"/>
            <a:ext cx="5132387" cy="4297363"/>
          </a:xfrm>
        </p:spPr>
      </p:pic>
      <p:sp>
        <p:nvSpPr>
          <p:cNvPr id="8" name="Rectangle 7"/>
          <p:cNvSpPr/>
          <p:nvPr/>
        </p:nvSpPr>
        <p:spPr>
          <a:xfrm>
            <a:off x="4676775" y="2532063"/>
            <a:ext cx="957263" cy="31892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61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501650"/>
            <a:ext cx="1817688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522538"/>
            <a:ext cx="1890713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4487863"/>
            <a:ext cx="177800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02350" y="476250"/>
            <a:ext cx="1909763" cy="5981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600751" y="341612"/>
            <a:ext cx="813029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sz="2800" b="1" dirty="0">
                <a:solidFill>
                  <a:srgbClr val="5A9DFF"/>
                </a:solidFill>
                <a:latin typeface="Monotype Corsiva" pitchFamily="66" charset="0"/>
              </a:rPr>
              <a:t>Можно сомневаться, что найдется много других животных, сыгравших столь же важную роль в истории мира, как эти низкоорганизованные создания.</a:t>
            </a:r>
          </a:p>
          <a:p>
            <a:pPr algn="r" eaLnBrk="1" hangingPunct="1"/>
            <a:r>
              <a:rPr lang="ru-RU" sz="2800" b="1" i="1" dirty="0">
                <a:solidFill>
                  <a:srgbClr val="C00000"/>
                </a:solidFill>
                <a:latin typeface="Monotype Corsiva" pitchFamily="66" charset="0"/>
              </a:rPr>
              <a:t>Чарльз Дарвин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3789" y="2157494"/>
            <a:ext cx="7726260" cy="440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Century Gothic" panose="020B0502020202020204" pitchFamily="34" charset="0"/>
              </a:rPr>
              <a:t>Особенности дождевых червей, обуславливающие возможность их использования для индикации среды обитания: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dirty="0" smtClean="0">
                <a:latin typeface="Century Gothic" panose="020B0502020202020204" pitchFamily="34" charset="0"/>
              </a:rPr>
              <a:t>широко </a:t>
            </a:r>
            <a:r>
              <a:rPr lang="ru-RU" sz="2000" b="1" dirty="0">
                <a:latin typeface="Century Gothic" panose="020B0502020202020204" pitchFamily="34" charset="0"/>
              </a:rPr>
              <a:t>распространены </a:t>
            </a:r>
            <a:r>
              <a:rPr lang="ru-RU" sz="2000" dirty="0">
                <a:latin typeface="Century Gothic" panose="020B0502020202020204" pitchFamily="34" charset="0"/>
              </a:rPr>
              <a:t>практически на всех континентах, </a:t>
            </a:r>
            <a:endParaRPr lang="ru-RU" sz="2000" dirty="0" smtClean="0">
              <a:latin typeface="Century Gothic" panose="020B0502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dirty="0" smtClean="0">
                <a:latin typeface="Century Gothic" panose="020B0502020202020204" pitchFamily="34" charset="0"/>
              </a:rPr>
              <a:t>имеют </a:t>
            </a:r>
            <a:r>
              <a:rPr lang="ru-RU" sz="2000" b="1" dirty="0">
                <a:latin typeface="Century Gothic" panose="020B0502020202020204" pitchFamily="34" charset="0"/>
              </a:rPr>
              <a:t>высокую численность </a:t>
            </a:r>
            <a:r>
              <a:rPr lang="ru-RU" sz="2000" dirty="0">
                <a:latin typeface="Century Gothic" panose="020B0502020202020204" pitchFamily="34" charset="0"/>
              </a:rPr>
              <a:t>и биомассу;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latin typeface="Century Gothic" panose="020B0502020202020204" pitchFamily="34" charset="0"/>
              </a:rPr>
              <a:t>легко учитываются стандартными методами;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небольшая </a:t>
            </a:r>
            <a:r>
              <a:rPr lang="ru-RU" sz="2000" b="1" dirty="0" smtClean="0">
                <a:latin typeface="Century Gothic" panose="020B0502020202020204" pitchFamily="34" charset="0"/>
              </a:rPr>
              <a:t>расселительная </a:t>
            </a:r>
            <a:r>
              <a:rPr lang="ru-RU" sz="2000" b="1" dirty="0">
                <a:latin typeface="Century Gothic" panose="020B0502020202020204" pitchFamily="34" charset="0"/>
              </a:rPr>
              <a:t>способность</a:t>
            </a:r>
            <a:r>
              <a:rPr lang="ru-RU" sz="2000" dirty="0">
                <a:latin typeface="Century Gothic" panose="020B0502020202020204" pitchFamily="34" charset="0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dirty="0" smtClean="0">
                <a:latin typeface="Century Gothic" panose="020B0502020202020204" pitchFamily="34" charset="0"/>
              </a:rPr>
              <a:t>биология</a:t>
            </a:r>
            <a:r>
              <a:rPr lang="en-US" sz="2000" b="1" dirty="0" smtClean="0">
                <a:latin typeface="Century Gothic" panose="020B0502020202020204" pitchFamily="34" charset="0"/>
              </a:rPr>
              <a:t>/</a:t>
            </a:r>
            <a:r>
              <a:rPr lang="ru-RU" sz="2000" b="1" dirty="0" smtClean="0">
                <a:latin typeface="Century Gothic" panose="020B0502020202020204" pitchFamily="34" charset="0"/>
              </a:rPr>
              <a:t>экология большинства </a:t>
            </a:r>
            <a:r>
              <a:rPr lang="ru-RU" sz="2000" b="1" dirty="0">
                <a:latin typeface="Century Gothic" panose="020B0502020202020204" pitchFamily="34" charset="0"/>
              </a:rPr>
              <a:t>видов хорошо изучены</a:t>
            </a:r>
            <a:r>
              <a:rPr lang="ru-RU" sz="2000" dirty="0">
                <a:latin typeface="Century Gothic" panose="020B0502020202020204" pitchFamily="34" charset="0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dirty="0" smtClean="0">
                <a:latin typeface="Century Gothic" panose="020B0502020202020204" pitchFamily="34" charset="0"/>
              </a:rPr>
              <a:t>биологическая устойчивость</a:t>
            </a:r>
            <a:r>
              <a:rPr lang="ru-RU" sz="2000" dirty="0" smtClean="0">
                <a:latin typeface="Century Gothic" panose="020B0502020202020204" pitchFamily="34" charset="0"/>
              </a:rPr>
              <a:t> - вариации </a:t>
            </a:r>
            <a:r>
              <a:rPr lang="ru-RU" sz="2000" dirty="0">
                <a:latin typeface="Century Gothic" panose="020B0502020202020204" pitchFamily="34" charset="0"/>
              </a:rPr>
              <a:t>климата, за исключением самых катастрофических вариантов, не приводят к полному исчезновению видов.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325" y="935038"/>
            <a:ext cx="6719888" cy="5618162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81856" y="205843"/>
            <a:ext cx="7362825" cy="7921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Century Gothic" panose="020B0502020202020204" pitchFamily="34" charset="0"/>
              </a:rPr>
              <a:t>   Экологические ниши -ординация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2509" y="2582154"/>
            <a:ext cx="7559749" cy="1973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58147" y="289879"/>
            <a:ext cx="7886700" cy="6254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Century Gothic" panose="020B0502020202020204" pitchFamily="34" charset="0"/>
              </a:rPr>
              <a:t>Выводы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58147" y="915353"/>
            <a:ext cx="8238259" cy="5414021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«Шалбуздаг» - очень сложный вариант динамики видового богатства и  β разнообразия с двумя пиками (против монотонного снижения или одного пика).</a:t>
            </a:r>
          </a:p>
          <a:p>
            <a:r>
              <a:rPr lang="ru-RU" dirty="0" smtClean="0">
                <a:latin typeface="Century Gothic" panose="020B0502020202020204" pitchFamily="34" charset="0"/>
              </a:rPr>
              <a:t>Ниши собственно почвенных и подстилочных/почвенно-подстилочных видов разделены в экологическом и, повидимому, в физическом пространствах.</a:t>
            </a:r>
          </a:p>
          <a:p>
            <a:r>
              <a:rPr lang="ru-RU" dirty="0" smtClean="0">
                <a:latin typeface="Century Gothic" panose="020B0502020202020204" pitchFamily="34" charset="0"/>
              </a:rPr>
              <a:t>Морфо-экологические группы подстилочных и почвенно-подстилочных видов «расходяться» </a:t>
            </a:r>
            <a:r>
              <a:rPr lang="ru-RU" dirty="0">
                <a:latin typeface="Century Gothic" panose="020B0502020202020204" pitchFamily="34" charset="0"/>
              </a:rPr>
              <a:t>в основном относительно </a:t>
            </a:r>
            <a:r>
              <a:rPr lang="ru-RU" dirty="0" smtClean="0">
                <a:latin typeface="Century Gothic" panose="020B0502020202020204" pitchFamily="34" charset="0"/>
              </a:rPr>
              <a:t>фактора «Рельеф».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ChangeArrowheads="1"/>
          </p:cNvSpPr>
          <p:nvPr/>
        </p:nvSpPr>
        <p:spPr bwMode="auto">
          <a:xfrm>
            <a:off x="413457" y="352425"/>
            <a:ext cx="8485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2000" b="1" dirty="0">
                <a:latin typeface="Century Gothic" pitchFamily="34" charset="0"/>
              </a:rPr>
              <a:t>ПРОГРАМНОЕ ОБЕСПЕЧЕНИЕ, ИСПОЛЬЗОВАННОЕ ДЛЯ ВЫЧИСЛЕНИЙ</a:t>
            </a:r>
            <a:endParaRPr lang="ru-RU" sz="2000" dirty="0"/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63"/>
          <a:stretch>
            <a:fillRect/>
          </a:stretch>
        </p:blipFill>
        <p:spPr bwMode="auto">
          <a:xfrm>
            <a:off x="3495245" y="5483583"/>
            <a:ext cx="5560857" cy="65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3349624" y="1539470"/>
            <a:ext cx="52355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b="1" dirty="0">
                <a:latin typeface="Century Gothic" pitchFamily="34" charset="0"/>
              </a:rPr>
              <a:t>Hsieh, T.C., Ma, K.H.</a:t>
            </a:r>
            <a:r>
              <a:rPr lang="ru-RU" sz="1400" b="1" dirty="0">
                <a:latin typeface="Century Gothic" pitchFamily="34" charset="0"/>
              </a:rPr>
              <a:t>, </a:t>
            </a:r>
            <a:r>
              <a:rPr lang="en-US" sz="1400" b="1" dirty="0">
                <a:latin typeface="Century Gothic" pitchFamily="34" charset="0"/>
              </a:rPr>
              <a:t>Chao, A. (2016) </a:t>
            </a:r>
            <a:r>
              <a:rPr lang="en-US" sz="1400" b="1" dirty="0" err="1">
                <a:latin typeface="Century Gothic" pitchFamily="34" charset="0"/>
              </a:rPr>
              <a:t>iNEXT</a:t>
            </a:r>
            <a:r>
              <a:rPr lang="en-US" sz="1400" b="1" dirty="0">
                <a:latin typeface="Century Gothic" pitchFamily="34" charset="0"/>
              </a:rPr>
              <a:t>: An R package for interpolation and extrapolation of</a:t>
            </a:r>
            <a:r>
              <a:rPr lang="ru-RU" sz="1400" b="1" dirty="0">
                <a:latin typeface="Century Gothic" pitchFamily="34" charset="0"/>
              </a:rPr>
              <a:t> </a:t>
            </a:r>
            <a:r>
              <a:rPr lang="en-US" sz="1400" b="1" dirty="0">
                <a:latin typeface="Century Gothic" pitchFamily="34" charset="0"/>
              </a:rPr>
              <a:t>species diversity (Hill numbers). Methods in Ecology and Evolution, 7, 1451-1456.</a:t>
            </a:r>
            <a:endParaRPr lang="ru-RU" sz="1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00577" y="796414"/>
            <a:ext cx="3149048" cy="5869857"/>
            <a:chOff x="795337" y="1475581"/>
            <a:chExt cx="2395538" cy="4972844"/>
          </a:xfrm>
        </p:grpSpPr>
        <p:pic>
          <p:nvPicPr>
            <p:cNvPr id="22532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338" y="3125788"/>
              <a:ext cx="2395537" cy="1752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4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338" y="4713288"/>
              <a:ext cx="2395537" cy="17351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5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72"/>
            <a:stretch>
              <a:fillRect/>
            </a:stretch>
          </p:blipFill>
          <p:spPr bwMode="auto">
            <a:xfrm>
              <a:off x="795337" y="1475581"/>
              <a:ext cx="2395537" cy="16335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536" name="Rectangle 13"/>
          <p:cNvSpPr>
            <a:spLocks noChangeArrowheads="1"/>
          </p:cNvSpPr>
          <p:nvPr/>
        </p:nvSpPr>
        <p:spPr bwMode="auto">
          <a:xfrm>
            <a:off x="3448050" y="3137084"/>
            <a:ext cx="52371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b="1" dirty="0">
                <a:latin typeface="Century Gothic" pitchFamily="34" charset="0"/>
              </a:rPr>
              <a:t>Hammer, Ø., Harper, D.A.T., Ryan, P. D. 2001. PAST: Paleontological Statistics Software Package for Education and Data Analysis. </a:t>
            </a:r>
            <a:r>
              <a:rPr lang="en-US" sz="1400" b="1" dirty="0" err="1">
                <a:latin typeface="Century Gothic" pitchFamily="34" charset="0"/>
              </a:rPr>
              <a:t>Palaeontologia</a:t>
            </a:r>
            <a:r>
              <a:rPr lang="en-US" sz="1400" b="1" dirty="0">
                <a:latin typeface="Century Gothic" pitchFamily="34" charset="0"/>
              </a:rPr>
              <a:t> Electronica 4(1)</a:t>
            </a:r>
            <a:r>
              <a:rPr lang="ru-RU" sz="1400" b="1" dirty="0">
                <a:latin typeface="Century Gothic" pitchFamily="34" charset="0"/>
              </a:rPr>
              <a:t>, </a:t>
            </a:r>
            <a:r>
              <a:rPr lang="en-US" sz="1400" b="1" dirty="0">
                <a:latin typeface="Century Gothic" pitchFamily="34" charset="0"/>
              </a:rPr>
              <a:t>9pp.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Дагестан\16659998132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96"/>
            <a:ext cx="92055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442452" y="2542622"/>
            <a:ext cx="8123412" cy="8908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08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TC Zapf Chancery"/>
              </a:rPr>
              <a:t>Благодарим </a:t>
            </a:r>
            <a:r>
              <a:rPr lang="ru-RU" sz="3600" b="1" kern="10" dirty="0"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TC Zapf Chancery"/>
              </a:rPr>
              <a:t>за внимание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2562" y="4399236"/>
            <a:ext cx="88714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Работа выполнена при финансовой поддержке гранта РФФИ 20-54-56030 </a:t>
            </a:r>
            <a:r>
              <a:rPr lang="ru-RU" sz="2000" dirty="0" err="1" smtClean="0">
                <a:solidFill>
                  <a:schemeClr val="bg1"/>
                </a:solidFill>
              </a:rPr>
              <a:t>Иран_т</a:t>
            </a:r>
            <a:r>
              <a:rPr lang="ru-RU" sz="2000" dirty="0" smtClean="0">
                <a:solidFill>
                  <a:schemeClr val="bg1"/>
                </a:solidFill>
              </a:rPr>
              <a:t>, Договора на выполнение научно-исследовательской работы № 14/04/2022 H-G9, а также в рамках государственных заданий № 122011900453-0 и (№ 1021051703468-8).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0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88925"/>
            <a:ext cx="325278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7"/>
          <p:cNvSpPr txBox="1">
            <a:spLocks noChangeArrowheads="1"/>
          </p:cNvSpPr>
          <p:nvPr/>
        </p:nvSpPr>
        <p:spPr bwMode="auto">
          <a:xfrm>
            <a:off x="969963" y="-49213"/>
            <a:ext cx="779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C00000"/>
                </a:solidFill>
              </a:rPr>
              <a:t>Особенности видов, относящихся к разным морфо-экологическим группам</a:t>
            </a:r>
          </a:p>
        </p:txBody>
      </p:sp>
      <p:pic>
        <p:nvPicPr>
          <p:cNvPr id="23556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067050"/>
            <a:ext cx="8807450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257175"/>
            <a:ext cx="57896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10"/>
          <p:cNvSpPr txBox="1">
            <a:spLocks noChangeArrowheads="1"/>
          </p:cNvSpPr>
          <p:nvPr/>
        </p:nvSpPr>
        <p:spPr bwMode="auto">
          <a:xfrm>
            <a:off x="844550" y="5880100"/>
            <a:ext cx="250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1400">
                <a:latin typeface="Century Gothic" pitchFamily="34" charset="0"/>
              </a:rPr>
              <a:t>)</a:t>
            </a:r>
          </a:p>
        </p:txBody>
      </p:sp>
      <p:sp>
        <p:nvSpPr>
          <p:cNvPr id="23559" name="TextBox 11"/>
          <p:cNvSpPr txBox="1">
            <a:spLocks noChangeArrowheads="1"/>
          </p:cNvSpPr>
          <p:nvPr/>
        </p:nvSpPr>
        <p:spPr bwMode="auto">
          <a:xfrm>
            <a:off x="1368425" y="6478588"/>
            <a:ext cx="249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1400">
                <a:latin typeface="Century Gothic" pitchFamily="34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813" y="658813"/>
            <a:ext cx="1052512" cy="1384300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Подсти-лочные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и </a:t>
            </a:r>
            <a:r>
              <a:rPr lang="ru-RU" sz="1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почвен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-но-</a:t>
            </a:r>
            <a:r>
              <a:rPr lang="ru-RU" sz="1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подсти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ru-RU" sz="1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лочные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1575" y="1139825"/>
            <a:ext cx="1352550" cy="5222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Собственно</a:t>
            </a:r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почвенные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7850" y="2038350"/>
            <a:ext cx="965200" cy="3079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Норники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 flipV="1">
            <a:off x="5575300" y="-236538"/>
            <a:ext cx="3568700" cy="519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ru-RU"/>
          </a:p>
        </p:txBody>
      </p:sp>
      <p:pic>
        <p:nvPicPr>
          <p:cNvPr id="409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74738"/>
            <a:ext cx="963613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1" descr="20160517_1155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4" t="16881" r="30814" b="14970"/>
          <a:stretch>
            <a:fillRect/>
          </a:stretch>
        </p:blipFill>
        <p:spPr bwMode="auto">
          <a:xfrm>
            <a:off x="4576763" y="1368425"/>
            <a:ext cx="15144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3588" y="739775"/>
            <a:ext cx="1690687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Собственно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почвенные 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6276975" y="1819275"/>
            <a:ext cx="3429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4992688" y="381000"/>
            <a:ext cx="1331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7030A0"/>
                </a:solidFill>
                <a:latin typeface="Century Gothic" pitchFamily="34" charset="0"/>
              </a:rPr>
              <a:t>Диапауза</a:t>
            </a:r>
          </a:p>
        </p:txBody>
      </p:sp>
      <p:sp>
        <p:nvSpPr>
          <p:cNvPr id="4104" name="TextBox 8"/>
          <p:cNvSpPr txBox="1">
            <a:spLocks noChangeArrowheads="1"/>
          </p:cNvSpPr>
          <p:nvPr/>
        </p:nvSpPr>
        <p:spPr bwMode="auto">
          <a:xfrm>
            <a:off x="-50800" y="376238"/>
            <a:ext cx="474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7030A0"/>
                </a:solidFill>
                <a:latin typeface="Century Gothic" pitchFamily="34" charset="0"/>
              </a:rPr>
              <a:t>Обитают</a:t>
            </a:r>
            <a:r>
              <a:rPr lang="ru-RU" b="1" u="sng" dirty="0">
                <a:solidFill>
                  <a:srgbClr val="7030A0"/>
                </a:solidFill>
                <a:latin typeface="Century Gothic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Century Gothic" pitchFamily="34" charset="0"/>
              </a:rPr>
              <a:t>в глубоких почвенных слоях</a:t>
            </a:r>
          </a:p>
        </p:txBody>
      </p:sp>
      <p:sp>
        <p:nvSpPr>
          <p:cNvPr id="4105" name="TextBox 9"/>
          <p:cNvSpPr txBox="1">
            <a:spLocks noChangeArrowheads="1"/>
          </p:cNvSpPr>
          <p:nvPr/>
        </p:nvSpPr>
        <p:spPr bwMode="auto">
          <a:xfrm>
            <a:off x="3429000" y="717550"/>
            <a:ext cx="1252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>
                <a:latin typeface="Century Gothic" pitchFamily="34" charset="0"/>
              </a:rPr>
              <a:t>Норники </a:t>
            </a:r>
          </a:p>
        </p:txBody>
      </p:sp>
      <p:sp>
        <p:nvSpPr>
          <p:cNvPr id="13" name="Правая фигурная скобка 12"/>
          <p:cNvSpPr/>
          <p:nvPr/>
        </p:nvSpPr>
        <p:spPr>
          <a:xfrm rot="16200000">
            <a:off x="4747418" y="-35718"/>
            <a:ext cx="112713" cy="15748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07" name="Рисунок 3" descr="DSC01457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913188"/>
            <a:ext cx="1708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TextBox 14"/>
          <p:cNvSpPr txBox="1">
            <a:spLocks noChangeArrowheads="1"/>
          </p:cNvSpPr>
          <p:nvPr/>
        </p:nvSpPr>
        <p:spPr bwMode="auto">
          <a:xfrm>
            <a:off x="1136650" y="3582988"/>
            <a:ext cx="3116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B050"/>
                </a:solidFill>
                <a:latin typeface="Century Gothic" pitchFamily="34" charset="0"/>
              </a:rPr>
              <a:t>Почвенно-подстилочные</a:t>
            </a:r>
          </a:p>
        </p:txBody>
      </p:sp>
      <p:sp>
        <p:nvSpPr>
          <p:cNvPr id="4109" name="TextBox 15"/>
          <p:cNvSpPr txBox="1">
            <a:spLocks noChangeArrowheads="1"/>
          </p:cNvSpPr>
          <p:nvPr/>
        </p:nvSpPr>
        <p:spPr bwMode="auto">
          <a:xfrm>
            <a:off x="4513263" y="3560763"/>
            <a:ext cx="197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92D050"/>
                </a:solidFill>
                <a:latin typeface="Century Gothic" pitchFamily="34" charset="0"/>
              </a:rPr>
              <a:t>Подстилочные</a:t>
            </a:r>
            <a:r>
              <a:rPr lang="ru-RU">
                <a:latin typeface="Century Gothic" pitchFamily="34" charset="0"/>
              </a:rPr>
              <a:t> </a:t>
            </a:r>
          </a:p>
        </p:txBody>
      </p:sp>
      <p:sp>
        <p:nvSpPr>
          <p:cNvPr id="4110" name="Прямоугольник 16"/>
          <p:cNvSpPr>
            <a:spLocks noChangeArrowheads="1"/>
          </p:cNvSpPr>
          <p:nvPr/>
        </p:nvSpPr>
        <p:spPr bwMode="auto">
          <a:xfrm>
            <a:off x="265113" y="5178425"/>
            <a:ext cx="856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b="1" dirty="0">
                <a:solidFill>
                  <a:srgbClr val="7030A0"/>
                </a:solidFill>
                <a:latin typeface="Century Gothic" pitchFamily="34" charset="0"/>
              </a:rPr>
              <a:t>Более высокая скорость распространения из среды обитания низкого качества, более короткий жизненный цикл</a:t>
            </a:r>
          </a:p>
          <a:p>
            <a:pPr algn="ctr" eaLnBrk="1" hangingPunct="1"/>
            <a:endParaRPr lang="ru-RU" dirty="0">
              <a:solidFill>
                <a:srgbClr val="1F1F1F"/>
              </a:solidFill>
              <a:latin typeface="Century Gothic" pitchFamily="34" charset="0"/>
            </a:endParaRPr>
          </a:p>
          <a:p>
            <a:pPr algn="ctr" eaLnBrk="1" hangingPunct="1"/>
            <a:r>
              <a:rPr lang="ru-RU" b="1" u="sng" dirty="0">
                <a:solidFill>
                  <a:srgbClr val="FF0000"/>
                </a:solidFill>
                <a:latin typeface="Century Gothic" pitchFamily="34" charset="0"/>
              </a:rPr>
              <a:t>Уязвимы по отношению к неблагоприятным факторам среды</a:t>
            </a:r>
          </a:p>
        </p:txBody>
      </p:sp>
      <p:pic>
        <p:nvPicPr>
          <p:cNvPr id="4111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981450"/>
            <a:ext cx="13954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Box 18"/>
          <p:cNvSpPr txBox="1">
            <a:spLocks noChangeArrowheads="1"/>
          </p:cNvSpPr>
          <p:nvPr/>
        </p:nvSpPr>
        <p:spPr bwMode="auto">
          <a:xfrm>
            <a:off x="854075" y="2771775"/>
            <a:ext cx="7974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0000"/>
                </a:solidFill>
                <a:latin typeface="Century Gothic" pitchFamily="34" charset="0"/>
              </a:rPr>
              <a:t>Медленная скорость размножения, </a:t>
            </a:r>
            <a:r>
              <a:rPr lang="ru-RU" b="1" u="sng">
                <a:solidFill>
                  <a:srgbClr val="FF0000"/>
                </a:solidFill>
                <a:latin typeface="Century Gothic" pitchFamily="34" charset="0"/>
              </a:rPr>
              <a:t>более долгий жизненный цикл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3438525" y="4946650"/>
            <a:ext cx="0" cy="2746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5354638" y="4903788"/>
            <a:ext cx="0" cy="317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3438525" y="5756275"/>
            <a:ext cx="0" cy="317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5354638" y="5756275"/>
            <a:ext cx="0" cy="317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3952875" y="3460750"/>
            <a:ext cx="857250" cy="1698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8" name="TextBox 31"/>
          <p:cNvSpPr txBox="1">
            <a:spLocks noChangeArrowheads="1"/>
          </p:cNvSpPr>
          <p:nvPr/>
        </p:nvSpPr>
        <p:spPr bwMode="auto">
          <a:xfrm>
            <a:off x="1833563" y="3176588"/>
            <a:ext cx="541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7030A0"/>
                </a:solidFill>
                <a:latin typeface="Century Gothic" pitchFamily="34" charset="0"/>
              </a:rPr>
              <a:t>Средняя и высокая скорость размножения</a:t>
            </a:r>
            <a:r>
              <a:rPr lang="ru-RU">
                <a:latin typeface="Century Gothic" pitchFamily="34" charset="0"/>
              </a:rPr>
              <a:t> 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2206625" y="3498850"/>
            <a:ext cx="231775" cy="1968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0" name="Прямоугольник 38"/>
          <p:cNvSpPr>
            <a:spLocks noChangeArrowheads="1"/>
          </p:cNvSpPr>
          <p:nvPr/>
        </p:nvSpPr>
        <p:spPr bwMode="auto">
          <a:xfrm>
            <a:off x="6546850" y="203200"/>
            <a:ext cx="25463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b="1" dirty="0">
                <a:solidFill>
                  <a:srgbClr val="00B05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Широкий диапазон экологических условий, </a:t>
            </a:r>
            <a:r>
              <a:rPr lang="ru-RU" b="1" dirty="0" smtClean="0">
                <a:solidFill>
                  <a:srgbClr val="00B05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включающем </a:t>
            </a:r>
            <a:r>
              <a:rPr lang="ru-RU" b="1" dirty="0">
                <a:solidFill>
                  <a:srgbClr val="00B05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местообитания с амплитудным гидротермическим режимом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121" name="Прямоугольник 40"/>
          <p:cNvSpPr>
            <a:spLocks noChangeArrowheads="1"/>
          </p:cNvSpPr>
          <p:nvPr/>
        </p:nvSpPr>
        <p:spPr bwMode="auto">
          <a:xfrm>
            <a:off x="180975" y="6254750"/>
            <a:ext cx="86629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07000"/>
              </a:lnSpc>
            </a:pPr>
            <a:r>
              <a:rPr lang="ru-RU" sz="1600" b="1">
                <a:solidFill>
                  <a:srgbClr val="00B05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Обогащенные органикой почвы, хорошо увлажненные местообитания, высокая скорость разложения опада</a:t>
            </a:r>
            <a:endParaRPr lang="ru-RU" sz="1600" b="1">
              <a:solidFill>
                <a:srgbClr val="00B05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122" name="Прямоугольник 41"/>
          <p:cNvSpPr>
            <a:spLocks noChangeArrowheads="1"/>
          </p:cNvSpPr>
          <p:nvPr/>
        </p:nvSpPr>
        <p:spPr bwMode="auto">
          <a:xfrm>
            <a:off x="436563" y="712788"/>
            <a:ext cx="27051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b="1" dirty="0">
                <a:solidFill>
                  <a:srgbClr val="00B05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Дренированные почвы, высокая скорость разложения органики</a:t>
            </a:r>
          </a:p>
          <a:p>
            <a:pPr eaLnBrk="1" hangingPunct="1"/>
            <a:endParaRPr lang="ru-RU" dirty="0">
              <a:latin typeface="Century Gothic" pitchFamily="34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H="1" flipV="1">
            <a:off x="2190750" y="1890713"/>
            <a:ext cx="1017588" cy="111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24" name="Рисунок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216275"/>
            <a:ext cx="1863725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Прямая со стрелкой 48"/>
          <p:cNvCxnSpPr/>
          <p:nvPr/>
        </p:nvCxnSpPr>
        <p:spPr>
          <a:xfrm>
            <a:off x="4554538" y="571500"/>
            <a:ext cx="4540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авая фигурная скобка 54"/>
          <p:cNvSpPr/>
          <p:nvPr/>
        </p:nvSpPr>
        <p:spPr>
          <a:xfrm rot="16200000" flipH="1">
            <a:off x="4794251" y="1922462"/>
            <a:ext cx="76200" cy="1654175"/>
          </a:xfrm>
          <a:prstGeom prst="rightBrace">
            <a:avLst>
              <a:gd name="adj1" fmla="val 8333"/>
              <a:gd name="adj2" fmla="val 5149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27" name="TextBox 56"/>
          <p:cNvSpPr txBox="1">
            <a:spLocks noChangeArrowheads="1"/>
          </p:cNvSpPr>
          <p:nvPr/>
        </p:nvSpPr>
        <p:spPr bwMode="auto">
          <a:xfrm>
            <a:off x="1489075" y="-26194"/>
            <a:ext cx="5132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400" b="1" dirty="0">
                <a:latin typeface="Century Gothic" pitchFamily="34" charset="0"/>
              </a:rPr>
              <a:t>Морфо-экологические формы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researchgate.net/profile/Emma-Sherlock/publication/263556012/figure/fig1/AS:348187685605381@1460025821473/left-Wilhelm-Michaelsen-copyright-Archive-of-the-Zoological-Museum-Hamburg-Fig-4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8"/>
          <a:stretch>
            <a:fillRect/>
          </a:stretch>
        </p:blipFill>
        <p:spPr bwMode="auto">
          <a:xfrm>
            <a:off x="663575" y="468313"/>
            <a:ext cx="19780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Die Oligochäten der deutschen Tiefsee-Expedition от Johann Wilhelm Michael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3694113"/>
            <a:ext cx="12350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Всеволодова-Перель, Тамара Семёновна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68313"/>
            <a:ext cx="195738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2" t="26666" r="8846"/>
          <a:stretch>
            <a:fillRect/>
          </a:stretch>
        </p:blipFill>
        <p:spPr bwMode="auto">
          <a:xfrm>
            <a:off x="6719888" y="481013"/>
            <a:ext cx="1865312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657600"/>
            <a:ext cx="133985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Прямоугольник 3"/>
          <p:cNvSpPr>
            <a:spLocks noChangeArrowheads="1"/>
          </p:cNvSpPr>
          <p:nvPr/>
        </p:nvSpPr>
        <p:spPr bwMode="auto">
          <a:xfrm>
            <a:off x="314325" y="3073400"/>
            <a:ext cx="2289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600" b="1">
                <a:solidFill>
                  <a:srgbClr val="000000"/>
                </a:solidFill>
                <a:latin typeface="Century Gothic" pitchFamily="34" charset="0"/>
                <a:cs typeface="Times New Roman" pitchFamily="18" charset="0"/>
              </a:rPr>
              <a:t>Wilhelm Michaelsen</a:t>
            </a:r>
            <a:r>
              <a:rPr lang="ru-RU" sz="1600" b="1">
                <a:solidFill>
                  <a:srgbClr val="000000"/>
                </a:solidFill>
                <a:latin typeface="Century Gothic" pitchFamily="34" charset="0"/>
                <a:cs typeface="Times New Roman" pitchFamily="18" charset="0"/>
              </a:rPr>
              <a:t>, </a:t>
            </a:r>
          </a:p>
          <a:p>
            <a:pPr algn="ctr" eaLnBrk="1" hangingPunct="1"/>
            <a:r>
              <a:rPr lang="ru-RU" sz="1600" b="1">
                <a:solidFill>
                  <a:srgbClr val="000000"/>
                </a:solidFill>
                <a:latin typeface="Century Gothic" pitchFamily="34" charset="0"/>
                <a:cs typeface="Times New Roman" pitchFamily="18" charset="0"/>
              </a:rPr>
              <a:t>1907, 1910</a:t>
            </a:r>
            <a:endParaRPr lang="en-US" sz="1600" b="1">
              <a:solidFill>
                <a:srgbClr val="00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5128" name="TextBox 4"/>
          <p:cNvSpPr txBox="1">
            <a:spLocks noChangeArrowheads="1"/>
          </p:cNvSpPr>
          <p:nvPr/>
        </p:nvSpPr>
        <p:spPr bwMode="auto">
          <a:xfrm>
            <a:off x="2978150" y="3116263"/>
            <a:ext cx="3170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1600" b="1">
                <a:latin typeface="Century Gothic" pitchFamily="34" charset="0"/>
                <a:cs typeface="Times New Roman" pitchFamily="18" charset="0"/>
              </a:rPr>
              <a:t>Тамара Семеновна Перель, </a:t>
            </a:r>
          </a:p>
          <a:p>
            <a:pPr algn="ctr" eaLnBrk="1" hangingPunct="1"/>
            <a:r>
              <a:rPr lang="ru-RU" sz="1600" b="1">
                <a:latin typeface="Century Gothic" pitchFamily="34" charset="0"/>
                <a:cs typeface="Times New Roman" pitchFamily="18" charset="0"/>
              </a:rPr>
              <a:t>1979, 1997</a:t>
            </a:r>
          </a:p>
        </p:txBody>
      </p:sp>
      <p:pic>
        <p:nvPicPr>
          <p:cNvPr id="5129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690938"/>
            <a:ext cx="1190625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6"/>
          <p:cNvSpPr txBox="1">
            <a:spLocks noChangeArrowheads="1"/>
          </p:cNvSpPr>
          <p:nvPr/>
        </p:nvSpPr>
        <p:spPr bwMode="auto">
          <a:xfrm>
            <a:off x="6122988" y="3116263"/>
            <a:ext cx="3224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1600" b="1">
                <a:latin typeface="Century Gothic" pitchFamily="34" charset="0"/>
                <a:cs typeface="Times New Roman" pitchFamily="18" charset="0"/>
              </a:rPr>
              <a:t>Эристо Шалвович Квавадзе, </a:t>
            </a:r>
          </a:p>
          <a:p>
            <a:pPr algn="ctr" eaLnBrk="1" hangingPunct="1"/>
            <a:r>
              <a:rPr lang="ru-RU" sz="1600" b="1">
                <a:latin typeface="Century Gothic" pitchFamily="34" charset="0"/>
                <a:cs typeface="Times New Roman" pitchFamily="18" charset="0"/>
              </a:rPr>
              <a:t>1985</a:t>
            </a:r>
          </a:p>
        </p:txBody>
      </p:sp>
      <p:pic>
        <p:nvPicPr>
          <p:cNvPr id="5131" name="Picture 8" descr="Обложка Перель Т.С. Распространение и закономерности распределения дождевых червей фауны СССР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3690938"/>
            <a:ext cx="13128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Box 11"/>
          <p:cNvSpPr txBox="1">
            <a:spLocks noChangeArrowheads="1"/>
          </p:cNvSpPr>
          <p:nvPr/>
        </p:nvSpPr>
        <p:spPr bwMode="auto">
          <a:xfrm>
            <a:off x="663575" y="6350"/>
            <a:ext cx="7704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400" b="1">
                <a:latin typeface="Century Gothic" pitchFamily="34" charset="0"/>
              </a:rPr>
              <a:t>Изучение дождевых червей Северного Кавказа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5888" y="5594350"/>
            <a:ext cx="8923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dirty="0">
                <a:solidFill>
                  <a:srgbClr val="000000"/>
                </a:solidFill>
              </a:rPr>
              <a:t>Проконова, 2005, 2006; </a:t>
            </a:r>
            <a:r>
              <a:rPr lang="ru-RU" dirty="0">
                <a:solidFill>
                  <a:srgbClr val="000000"/>
                </a:solidFill>
              </a:rPr>
              <a:t>Рапопорт, 2005, 2009, 2009, 2010, 2011, 2012, 2013, 2014, 2016; Рапопорт</a:t>
            </a:r>
            <a:r>
              <a:rPr lang="ru-RU" i="1" dirty="0">
                <a:solidFill>
                  <a:srgbClr val="000000"/>
                </a:solidFill>
              </a:rPr>
              <a:t>, </a:t>
            </a:r>
            <a:r>
              <a:rPr lang="ru-RU" dirty="0">
                <a:solidFill>
                  <a:srgbClr val="000000"/>
                </a:solidFill>
              </a:rPr>
              <a:t>Комаров, 2017, 2024; </a:t>
            </a:r>
            <a:r>
              <a:rPr lang="uk-UA" dirty="0">
                <a:solidFill>
                  <a:srgbClr val="000000"/>
                </a:solidFill>
              </a:rPr>
              <a:t>Rapoport, Zenkova, Tsepkova, 2017; </a:t>
            </a:r>
            <a:r>
              <a:rPr lang="ru-RU" dirty="0">
                <a:solidFill>
                  <a:srgbClr val="000000"/>
                </a:solidFill>
              </a:rPr>
              <a:t>Гераськина, 2016, 2018; </a:t>
            </a:r>
            <a:r>
              <a:rPr lang="en-US" dirty="0" err="1">
                <a:solidFill>
                  <a:srgbClr val="000000"/>
                </a:solidFill>
              </a:rPr>
              <a:t>Geraskina</a:t>
            </a:r>
            <a:r>
              <a:rPr lang="en-US" dirty="0">
                <a:solidFill>
                  <a:srgbClr val="000000"/>
                </a:solidFill>
              </a:rPr>
              <a:t>, Shevchenko</a:t>
            </a:r>
            <a:r>
              <a:rPr lang="ru-RU" dirty="0">
                <a:solidFill>
                  <a:srgbClr val="000000"/>
                </a:solidFill>
              </a:rPr>
              <a:t>, 2019, 2019а, 2021; </a:t>
            </a:r>
            <a:r>
              <a:rPr lang="en-US" dirty="0">
                <a:solidFill>
                  <a:srgbClr val="000000"/>
                </a:solidFill>
              </a:rPr>
              <a:t>Shevchenko, </a:t>
            </a:r>
            <a:r>
              <a:rPr lang="en-US" dirty="0" err="1">
                <a:solidFill>
                  <a:srgbClr val="000000"/>
                </a:solidFill>
              </a:rPr>
              <a:t>Geraskina</a:t>
            </a:r>
            <a:r>
              <a:rPr lang="ru-RU" dirty="0">
                <a:solidFill>
                  <a:srgbClr val="000000"/>
                </a:solidFill>
              </a:rPr>
              <a:t>,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Kuprin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Grabenko</a:t>
            </a:r>
            <a:r>
              <a:rPr lang="ru-RU" dirty="0">
                <a:solidFill>
                  <a:srgbClr val="000000"/>
                </a:solidFill>
              </a:rPr>
              <a:t>, 2021 и др.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138113" y="100013"/>
            <a:ext cx="8867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ru-RU" sz="2000" b="1" dirty="0">
                <a:latin typeface="Century Gothic" pitchFamily="34" charset="0"/>
              </a:rPr>
              <a:t>Факторы, ограничивающие распространение дождевых червей в верхних высотных поясах </a:t>
            </a:r>
            <a:r>
              <a:rPr lang="ru-RU" sz="2000" b="1" dirty="0">
                <a:solidFill>
                  <a:srgbClr val="C00000"/>
                </a:solidFill>
                <a:latin typeface="Century Gothic" pitchFamily="34" charset="0"/>
              </a:rPr>
              <a:t>дагестанского варианта поясности</a:t>
            </a:r>
            <a:r>
              <a:rPr lang="ru-RU" sz="2000" dirty="0">
                <a:latin typeface="Century Gothic" pitchFamily="34" charset="0"/>
              </a:rPr>
              <a:t>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8113" y="4333291"/>
            <a:ext cx="8867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ru-RU" sz="2000" b="1" dirty="0">
                <a:latin typeface="Century Gothic" pitchFamily="34" charset="0"/>
              </a:rPr>
              <a:t>Факторы, способствующие распространению дождевых червей в верхних высотных поясах </a:t>
            </a:r>
            <a:r>
              <a:rPr lang="ru-RU" sz="2000" b="1" dirty="0">
                <a:solidFill>
                  <a:srgbClr val="C00000"/>
                </a:solidFill>
                <a:latin typeface="Century Gothic" pitchFamily="34" charset="0"/>
              </a:rPr>
              <a:t>дагестанского варианта поясности</a:t>
            </a:r>
            <a:r>
              <a:rPr lang="ru-RU" sz="2000" dirty="0">
                <a:latin typeface="Century Gothic" pitchFamily="34" charset="0"/>
              </a:rPr>
              <a:t>:</a:t>
            </a:r>
          </a:p>
        </p:txBody>
      </p:sp>
      <p:pic>
        <p:nvPicPr>
          <p:cNvPr id="6148" name="Рисунок 4" descr="C:\Users\arslan\11111\арслану\объекты\DSC01697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8" t="32001" r="9801" b="14114"/>
          <a:stretch>
            <a:fillRect/>
          </a:stretch>
        </p:blipFill>
        <p:spPr bwMode="auto">
          <a:xfrm>
            <a:off x="5535613" y="2032000"/>
            <a:ext cx="2641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5022850" y="1423988"/>
            <a:ext cx="0" cy="6159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25426" y="1070900"/>
            <a:ext cx="8780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 eaLnBrk="1" hangingPunct="1">
              <a:buFontTx/>
              <a:buChar char="-"/>
            </a:pPr>
            <a:r>
              <a:rPr lang="ru-RU" b="1" i="1" dirty="0">
                <a:solidFill>
                  <a:srgbClr val="C00000"/>
                </a:solidFill>
                <a:latin typeface="Century Gothic" pitchFamily="34" charset="0"/>
              </a:rPr>
              <a:t>Амплитудный характер гидротермического режима;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ru-RU" b="1" i="1" dirty="0">
                <a:solidFill>
                  <a:srgbClr val="C00000"/>
                </a:solidFill>
                <a:latin typeface="Century Gothic" pitchFamily="34" charset="0"/>
              </a:rPr>
              <a:t>Краткость безморозного периода. 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38113" y="5407025"/>
            <a:ext cx="8867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 eaLnBrk="1" hangingPunct="1">
              <a:buFontTx/>
              <a:buChar char="-"/>
            </a:pPr>
            <a:r>
              <a:rPr lang="ru-RU" b="1" i="1" dirty="0">
                <a:solidFill>
                  <a:srgbClr val="00B050"/>
                </a:solidFill>
                <a:latin typeface="Century Gothic" pitchFamily="34" charset="0"/>
              </a:rPr>
              <a:t>Мозаичность рельефа;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ru-RU" b="1" i="1" dirty="0">
                <a:solidFill>
                  <a:srgbClr val="00B050"/>
                </a:solidFill>
                <a:latin typeface="Century Gothic" pitchFamily="34" charset="0"/>
              </a:rPr>
              <a:t>Рост среднегодового количества осадков с высотой.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5022850" y="4019550"/>
            <a:ext cx="0" cy="4159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2" descr="DSC082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31" y="1851949"/>
            <a:ext cx="3197461" cy="21681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599595" y="1817572"/>
            <a:ext cx="7942671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3200" b="1" dirty="0">
                <a:latin typeface="Century Gothic" pitchFamily="34" charset="0"/>
              </a:rPr>
              <a:t>Цель работы: </a:t>
            </a:r>
            <a:r>
              <a:rPr lang="ru-RU" sz="3200" dirty="0" smtClean="0">
                <a:latin typeface="Century Gothic" pitchFamily="34" charset="0"/>
              </a:rPr>
              <a:t>инвентаризация фауны </a:t>
            </a:r>
            <a:r>
              <a:rPr lang="ru-RU" sz="3200" dirty="0">
                <a:latin typeface="Century Gothic" pitchFamily="34" charset="0"/>
              </a:rPr>
              <a:t>и </a:t>
            </a:r>
            <a:r>
              <a:rPr lang="ru-RU" sz="3200" dirty="0" smtClean="0">
                <a:latin typeface="Century Gothic" pitchFamily="34" charset="0"/>
              </a:rPr>
              <a:t>изучение структуры </a:t>
            </a:r>
            <a:r>
              <a:rPr lang="ru-RU" sz="3200" dirty="0">
                <a:latin typeface="Century Gothic" pitchFamily="34" charset="0"/>
              </a:rPr>
              <a:t>населения дождевых червей  </a:t>
            </a:r>
            <a:r>
              <a:rPr lang="ru-RU" sz="3200" dirty="0" smtClean="0">
                <a:latin typeface="Century Gothic" pitchFamily="34" charset="0"/>
              </a:rPr>
              <a:t>в дагестанском варианте высотной поясности - оценка </a:t>
            </a:r>
            <a:r>
              <a:rPr lang="ru-RU" sz="3200" dirty="0">
                <a:latin typeface="Century Gothic" pitchFamily="34" charset="0"/>
              </a:rPr>
              <a:t>влияния высоты и локальных </a:t>
            </a:r>
            <a:r>
              <a:rPr lang="ru-RU" sz="3200" dirty="0" smtClean="0">
                <a:latin typeface="Century Gothic" pitchFamily="34" charset="0"/>
              </a:rPr>
              <a:t>экологических факторов </a:t>
            </a:r>
            <a:r>
              <a:rPr lang="ru-RU" sz="3200" dirty="0">
                <a:latin typeface="Century Gothic" pitchFamily="34" charset="0"/>
              </a:rPr>
              <a:t>среды.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 descr="C:\Users\arslan\Desktop\Новая папка (3)\IMG_6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48" y="334672"/>
            <a:ext cx="2425242" cy="337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5944022" y="3704708"/>
            <a:ext cx="2670909" cy="78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60363" eaLnBrk="1" hangingPunct="1">
              <a:lnSpc>
                <a:spcPct val="107000"/>
              </a:lnSpc>
            </a:pPr>
            <a:r>
              <a:rPr lang="ru-RU" altLang="ru-RU" sz="14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Сбор </a:t>
            </a:r>
            <a:r>
              <a:rPr lang="ru-RU" altLang="ru-RU" sz="14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дождевых </a:t>
            </a:r>
            <a:r>
              <a:rPr lang="ru-RU" altLang="ru-RU" sz="14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червей </a:t>
            </a:r>
            <a:r>
              <a:rPr lang="ru-RU" altLang="ru-RU" sz="14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согласно (Гиляров, 1975; </a:t>
            </a:r>
            <a:r>
              <a:rPr lang="en-US" altLang="ru-RU" sz="14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Rombke</a:t>
            </a:r>
            <a:r>
              <a:rPr lang="en-US" altLang="ru-RU" sz="14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2005</a:t>
            </a:r>
            <a:r>
              <a:rPr lang="ru-RU" altLang="ru-RU" sz="14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). </a:t>
            </a:r>
            <a:endParaRPr lang="en-US" altLang="ru-RU" sz="14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2" name="Рисунок 4" descr="E:\14.03.2021\убрала\Ирина\ирина\дагестан, договор\2017\фото\объекты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45" y="4598645"/>
            <a:ext cx="1829905" cy="134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Прямоугольник 5"/>
          <p:cNvSpPr>
            <a:spLocks noChangeArrowheads="1"/>
          </p:cNvSpPr>
          <p:nvPr/>
        </p:nvSpPr>
        <p:spPr bwMode="auto">
          <a:xfrm>
            <a:off x="399015" y="2443714"/>
            <a:ext cx="50387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60363" eaLnBrk="1" hangingPunct="1">
              <a:lnSpc>
                <a:spcPct val="107000"/>
              </a:lnSpc>
            </a:pPr>
            <a:r>
              <a:rPr lang="ru-RU" altLang="ru-RU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Названия морфо-экологических </a:t>
            </a:r>
            <a:r>
              <a:rPr lang="ru-RU" altLang="ru-RU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форм – по Перель</a:t>
            </a:r>
            <a:r>
              <a:rPr lang="en-US" altLang="ru-RU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ru-RU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1975, </a:t>
            </a:r>
            <a:r>
              <a:rPr lang="en-US" altLang="ru-RU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1979</a:t>
            </a:r>
            <a:r>
              <a:rPr lang="ru-RU" altLang="ru-RU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en-US" dirty="0" err="1">
                <a:solidFill>
                  <a:srgbClr val="1F1F1F"/>
                </a:solidFill>
                <a:latin typeface="ElsevierGulliver"/>
                <a:ea typeface="Calibri" pitchFamily="34" charset="0"/>
                <a:cs typeface="Times New Roman" pitchFamily="18" charset="0"/>
              </a:rPr>
              <a:t>Bouché</a:t>
            </a:r>
            <a:r>
              <a:rPr lang="ru-RU" dirty="0">
                <a:solidFill>
                  <a:srgbClr val="1F1F1F"/>
                </a:solidFill>
                <a:latin typeface="ElsevierGulliver"/>
                <a:ea typeface="Calibri" pitchFamily="34" charset="0"/>
                <a:cs typeface="Times New Roman" pitchFamily="18" charset="0"/>
              </a:rPr>
              <a:t>, 1977; </a:t>
            </a:r>
            <a:r>
              <a:rPr lang="en-US" dirty="0">
                <a:solidFill>
                  <a:srgbClr val="1F1F1F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Lee</a:t>
            </a:r>
            <a:r>
              <a:rPr lang="ru-RU" dirty="0">
                <a:solidFill>
                  <a:srgbClr val="1F1F1F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1985; </a:t>
            </a:r>
            <a:r>
              <a:rPr lang="en-US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Edwards, Bolen</a:t>
            </a:r>
            <a:r>
              <a:rPr lang="ru-RU" dirty="0">
                <a:solidFill>
                  <a:srgbClr val="1F1F1F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1996</a:t>
            </a:r>
            <a:r>
              <a:rPr lang="ru-RU" altLang="ru-RU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altLang="ru-RU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indent="360363" algn="just" eaLnBrk="1" hangingPunct="1">
              <a:lnSpc>
                <a:spcPct val="107000"/>
              </a:lnSpc>
            </a:pPr>
            <a:r>
              <a:rPr lang="ru-RU" altLang="ru-RU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Географическое распространение</a:t>
            </a:r>
            <a:r>
              <a:rPr lang="ru-RU" altLang="ru-RU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: Рапопорт</a:t>
            </a:r>
            <a:r>
              <a:rPr lang="en-US" altLang="ru-RU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2013.</a:t>
            </a:r>
            <a:endParaRPr lang="ru-RU" dirty="0"/>
          </a:p>
        </p:txBody>
      </p:sp>
      <p:pic>
        <p:nvPicPr>
          <p:cNvPr id="7175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95" y="4308104"/>
            <a:ext cx="1781570" cy="133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Прямоугольник 1"/>
          <p:cNvSpPr>
            <a:spLocks noChangeArrowheads="1"/>
          </p:cNvSpPr>
          <p:nvPr/>
        </p:nvSpPr>
        <p:spPr bwMode="auto">
          <a:xfrm>
            <a:off x="241556" y="5698344"/>
            <a:ext cx="41868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Lumbricus 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rubellus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 Hoffmeister (верхняя особь) и </a:t>
            </a:r>
            <a:r>
              <a:rPr lang="en-US" sz="16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Dendrobaena</a:t>
            </a:r>
            <a:r>
              <a:rPr lang="en-US" sz="16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schmidti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(М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ichaelsen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1907) (нижняя особь);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9015" y="891032"/>
            <a:ext cx="5583238" cy="14754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И </a:t>
            </a:r>
            <a:r>
              <a:rPr lang="ru-RU" altLang="ru-RU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</a:t>
            </a: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Таксономия</a:t>
            </a:r>
            <a:r>
              <a:rPr lang="ru-RU" altLang="ru-RU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Всеволодовой-Перель</a:t>
            </a: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1997, 2003;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Csuzdi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alt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Zicsi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2003; Blakemore, 2008</a:t>
            </a: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Reynolds and </a:t>
            </a:r>
            <a:r>
              <a:rPr lang="en-US" alt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Mýsýrlýoðlu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2018; 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http://taxo.drilobase.org</a:t>
            </a: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database (version 20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24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)</a:t>
            </a: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др. 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34982" y="6049941"/>
            <a:ext cx="3516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i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Octolasion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lacteum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Orley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1885)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47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8699500" cy="1325562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Century Gothic" pitchFamily="34" charset="0"/>
              </a:rPr>
              <a:t>Территория исследования</a:t>
            </a:r>
          </a:p>
        </p:txBody>
      </p:sp>
      <p:pic>
        <p:nvPicPr>
          <p:cNvPr id="819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265238"/>
            <a:ext cx="31242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070350"/>
            <a:ext cx="668813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0"/>
          <p:cNvSpPr txBox="1">
            <a:spLocks noChangeArrowheads="1"/>
          </p:cNvSpPr>
          <p:nvPr/>
        </p:nvSpPr>
        <p:spPr bwMode="auto">
          <a:xfrm>
            <a:off x="4837113" y="1158875"/>
            <a:ext cx="3279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dirty="0">
                <a:latin typeface="Century Gothic" pitchFamily="34" charset="0"/>
              </a:rPr>
              <a:t>1 - </a:t>
            </a:r>
            <a:r>
              <a:rPr lang="ru-RU" b="1" dirty="0">
                <a:latin typeface="Century Gothic" pitchFamily="34" charset="0"/>
              </a:rPr>
              <a:t>Заказник «Тляратинский</a:t>
            </a:r>
            <a:r>
              <a:rPr lang="ru-RU" b="1" dirty="0" smtClean="0">
                <a:latin typeface="Century Gothic" pitchFamily="34" charset="0"/>
              </a:rPr>
              <a:t>»</a:t>
            </a:r>
            <a:r>
              <a:rPr lang="ru-RU" dirty="0" smtClean="0">
                <a:latin typeface="Century Gothic" pitchFamily="34" charset="0"/>
              </a:rPr>
              <a:t>, </a:t>
            </a:r>
            <a:endParaRPr lang="ru-RU" dirty="0">
              <a:latin typeface="Century Gothic" pitchFamily="34" charset="0"/>
            </a:endParaRPr>
          </a:p>
          <a:p>
            <a:pPr eaLnBrk="1" hangingPunct="1"/>
            <a:r>
              <a:rPr lang="ru-RU" dirty="0">
                <a:latin typeface="Century Gothic" pitchFamily="34" charset="0"/>
              </a:rPr>
              <a:t>1700 – 2000 м над ур. м.; </a:t>
            </a:r>
          </a:p>
          <a:p>
            <a:pPr eaLnBrk="1" hangingPunct="1"/>
            <a:r>
              <a:rPr lang="ru-RU" dirty="0">
                <a:latin typeface="Century Gothic" pitchFamily="34" charset="0"/>
              </a:rPr>
              <a:t>июль 2016 г.</a:t>
            </a:r>
          </a:p>
        </p:txBody>
      </p:sp>
      <p:sp>
        <p:nvSpPr>
          <p:cNvPr id="8198" name="TextBox 11"/>
          <p:cNvSpPr txBox="1">
            <a:spLocks noChangeArrowheads="1"/>
          </p:cNvSpPr>
          <p:nvPr/>
        </p:nvSpPr>
        <p:spPr bwMode="auto">
          <a:xfrm>
            <a:off x="4837113" y="2198688"/>
            <a:ext cx="32797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>
                <a:latin typeface="Century Gothic" pitchFamily="34" charset="0"/>
              </a:rPr>
              <a:t>2 - </a:t>
            </a:r>
            <a:r>
              <a:rPr lang="ru-RU" b="1">
                <a:latin typeface="Century Gothic" pitchFamily="34" charset="0"/>
              </a:rPr>
              <a:t>Высокогорный кластер «Шалбуздаг» </a:t>
            </a:r>
          </a:p>
          <a:p>
            <a:pPr eaLnBrk="1" hangingPunct="1"/>
            <a:r>
              <a:rPr lang="ru-RU">
                <a:latin typeface="Century Gothic" pitchFamily="34" charset="0"/>
              </a:rPr>
              <a:t>Национального парка «Самурский»: </a:t>
            </a:r>
          </a:p>
          <a:p>
            <a:pPr eaLnBrk="1" hangingPunct="1"/>
            <a:r>
              <a:rPr lang="ru-RU">
                <a:latin typeface="Century Gothic" pitchFamily="34" charset="0"/>
              </a:rPr>
              <a:t>1400 – 2600 м над ур. м; </a:t>
            </a:r>
          </a:p>
          <a:p>
            <a:pPr eaLnBrk="1" hangingPunct="1"/>
            <a:r>
              <a:rPr lang="ru-RU">
                <a:latin typeface="Century Gothic" pitchFamily="34" charset="0"/>
              </a:rPr>
              <a:t>июль 2022 г.</a:t>
            </a:r>
          </a:p>
        </p:txBody>
      </p:sp>
      <p:sp>
        <p:nvSpPr>
          <p:cNvPr id="13" name="Oval 12"/>
          <p:cNvSpPr/>
          <p:nvPr/>
        </p:nvSpPr>
        <p:spPr>
          <a:xfrm>
            <a:off x="1504950" y="4124325"/>
            <a:ext cx="358775" cy="3587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943475" y="4124325"/>
            <a:ext cx="360363" cy="3587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" name="Straight Arrow Connector 2"/>
          <p:cNvCxnSpPr>
            <a:stCxn id="8197" idx="1"/>
          </p:cNvCxnSpPr>
          <p:nvPr/>
        </p:nvCxnSpPr>
        <p:spPr>
          <a:xfrm flipH="1">
            <a:off x="2100170" y="1758950"/>
            <a:ext cx="2736943" cy="317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8198" idx="1"/>
          </p:cNvCxnSpPr>
          <p:nvPr/>
        </p:nvCxnSpPr>
        <p:spPr>
          <a:xfrm flipH="1">
            <a:off x="3834581" y="3075782"/>
            <a:ext cx="1002532" cy="980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2"/>
          <p:cNvSpPr>
            <a:spLocks noChangeArrowheads="1"/>
          </p:cNvSpPr>
          <p:nvPr/>
        </p:nvSpPr>
        <p:spPr bwMode="auto">
          <a:xfrm>
            <a:off x="260809" y="487198"/>
            <a:ext cx="8761413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just" eaLnBrk="1" hangingPunct="1"/>
            <a:r>
              <a:rPr lang="ru-RU" sz="1600" b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11 видов дождевых червей</a:t>
            </a:r>
            <a:r>
              <a:rPr lang="ru-RU" sz="16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: </a:t>
            </a:r>
            <a:r>
              <a:rPr lang="ru-RU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Aporrectodea caliginosa</a:t>
            </a:r>
            <a:r>
              <a:rPr lang="ru-RU" sz="1400" b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(Savigny, 1826), 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A</a:t>
            </a:r>
            <a:r>
              <a:rPr lang="ru-RU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.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trapezoides</a:t>
            </a:r>
            <a:r>
              <a:rPr lang="ru-RU" sz="1400" b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Dugesi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, 1828), 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A</a:t>
            </a:r>
            <a:r>
              <a:rPr lang="ru-RU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.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rosea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Savigny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1826),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Dendrobaena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octaedra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Savigny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, 1826), 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D</a:t>
            </a:r>
            <a:r>
              <a:rPr lang="ru-RU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.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schmidti</a:t>
            </a:r>
            <a:r>
              <a:rPr lang="en-US" sz="1400" b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М</a:t>
            </a: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ichaelsen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, 1907, 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D</a:t>
            </a:r>
            <a:r>
              <a:rPr lang="ru-RU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.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tellermanica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 </a:t>
            </a: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Perel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, 1966,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Dendrodrilus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rubidus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tenuis</a:t>
            </a:r>
            <a:r>
              <a:rPr lang="ru-RU" sz="1400" b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Eisen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, 1874),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Eisenia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lagodechiensis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Michaelson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1910), 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E</a:t>
            </a:r>
            <a:r>
              <a:rPr lang="ru-RU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.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fetida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Savigny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, 1826),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Eiseniella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tetraedra</a:t>
            </a:r>
            <a:r>
              <a:rPr lang="en-US" sz="1400" b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 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tetraedra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Savigny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1826),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Eiseniella</a:t>
            </a:r>
            <a:r>
              <a:rPr lang="en-US" sz="1400" b="1" i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tetraedra</a:t>
            </a:r>
            <a:r>
              <a:rPr lang="en-US" sz="1400" b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 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hercynia</a:t>
            </a:r>
            <a:r>
              <a:rPr lang="en-US" sz="1400" b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(Michaelson 1890), 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Octolasion</a:t>
            </a:r>
            <a:r>
              <a:rPr lang="en-US" sz="1400" b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 </a:t>
            </a:r>
            <a:r>
              <a:rPr lang="en-US" sz="1400" b="1" i="1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lacteum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Orley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1885). </a:t>
            </a:r>
          </a:p>
        </p:txBody>
      </p:sp>
      <p:pic>
        <p:nvPicPr>
          <p:cNvPr id="1024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48" y="3302127"/>
            <a:ext cx="4079257" cy="31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7" y="1610526"/>
            <a:ext cx="4029116" cy="241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7" y="4089038"/>
            <a:ext cx="4247085" cy="23657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8" name="Прямоугольник 12"/>
          <p:cNvSpPr/>
          <p:nvPr/>
        </p:nvSpPr>
        <p:spPr>
          <a:xfrm>
            <a:off x="3525252" y="1764528"/>
            <a:ext cx="65805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Доминируют: </a:t>
            </a:r>
          </a:p>
          <a:p>
            <a:pPr algn="ctr"/>
            <a:r>
              <a:rPr lang="ru-RU" sz="2000" b="1" dirty="0">
                <a:latin typeface="Century Gothic" panose="020B0502020202020204" pitchFamily="34" charset="0"/>
              </a:rPr>
              <a:t>к</a:t>
            </a:r>
            <a:r>
              <a:rPr lang="ru-RU" sz="2000" b="1" dirty="0" smtClean="0">
                <a:latin typeface="Century Gothic" panose="020B0502020202020204" pitchFamily="34" charset="0"/>
              </a:rPr>
              <a:t>осмополитные, </a:t>
            </a:r>
            <a:br>
              <a:rPr lang="ru-RU" sz="2000" b="1" dirty="0" smtClean="0">
                <a:latin typeface="Century Gothic" panose="020B0502020202020204" pitchFamily="34" charset="0"/>
              </a:rPr>
            </a:br>
            <a:r>
              <a:rPr lang="ru-RU" sz="2000" b="1" dirty="0" smtClean="0">
                <a:latin typeface="Century Gothic" panose="020B0502020202020204" pitchFamily="34" charset="0"/>
              </a:rPr>
              <a:t>собственно-почвенные и </a:t>
            </a:r>
            <a:br>
              <a:rPr lang="ru-RU" sz="2000" b="1" dirty="0" smtClean="0">
                <a:latin typeface="Century Gothic" panose="020B0502020202020204" pitchFamily="34" charset="0"/>
              </a:rPr>
            </a:br>
            <a:r>
              <a:rPr lang="ru-RU" sz="2000" b="1" dirty="0" smtClean="0">
                <a:latin typeface="Century Gothic" panose="020B0502020202020204" pitchFamily="34" charset="0"/>
              </a:rPr>
              <a:t>подстилочные 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виды.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8924" y="55973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  <a:ea typeface="+mj-ea"/>
                <a:cs typeface="+mj-cs"/>
              </a:rPr>
              <a:t>Результаты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узаченко, Рапопорт - Презентация -2024_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Рапопорт - Презентация -2024_3 [Режим совместимости]" id="{D7FFB69E-20BA-4F72-A99D-7E561743D25D}" vid="{358C3A8F-F947-49AB-9324-960A93B46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пузаченко, Рапопорт - Презентация -2024_3</Template>
  <TotalTime>1003</TotalTime>
  <Words>1101</Words>
  <Application>Microsoft Office PowerPoint</Application>
  <PresentationFormat>On-screen Show (4:3)</PresentationFormat>
  <Paragraphs>128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ElsevierGulliver</vt:lpstr>
      <vt:lpstr>ITC Zapf Chancery</vt:lpstr>
      <vt:lpstr>Monotype Corsiva</vt:lpstr>
      <vt:lpstr>Times New Roman</vt:lpstr>
      <vt:lpstr>пузаченко, Рапопорт - Презентация -2024_3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Территория исследования</vt:lpstr>
      <vt:lpstr>PowerPoint Presentation</vt:lpstr>
      <vt:lpstr>PowerPoint Presentation</vt:lpstr>
      <vt:lpstr>    Число таксонов и        число особей</vt:lpstr>
      <vt:lpstr>   Таксономическое разнообразие</vt:lpstr>
      <vt:lpstr>PowerPoint Presentation</vt:lpstr>
      <vt:lpstr>   Сравнение видового богатства</vt:lpstr>
      <vt:lpstr>   S(species)H(entropy) метод </vt:lpstr>
      <vt:lpstr>β разнообразие - изменение состава фауны на градиенте высот</vt:lpstr>
      <vt:lpstr>Морфо-экологическая структура населения дождевых червей</vt:lpstr>
      <vt:lpstr>   Экологические ниши</vt:lpstr>
      <vt:lpstr>   Экологические  ниши</vt:lpstr>
      <vt:lpstr>   Экологические ниши -ординация</vt:lpstr>
      <vt:lpstr>Выводы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Rapoport</dc:creator>
  <cp:lastModifiedBy>PUZAK</cp:lastModifiedBy>
  <cp:revision>19</cp:revision>
  <dcterms:created xsi:type="dcterms:W3CDTF">2024-09-23T04:44:22Z</dcterms:created>
  <dcterms:modified xsi:type="dcterms:W3CDTF">2024-09-24T00:17:41Z</dcterms:modified>
</cp:coreProperties>
</file>