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402" r:id="rId5"/>
    <p:sldId id="404" r:id="rId6"/>
    <p:sldId id="411" r:id="rId7"/>
    <p:sldId id="412" r:id="rId8"/>
    <p:sldId id="410" r:id="rId9"/>
    <p:sldId id="407" r:id="rId10"/>
    <p:sldId id="408" r:id="rId11"/>
    <p:sldId id="409" r:id="rId12"/>
    <p:sldId id="401" r:id="rId13"/>
    <p:sldId id="261" r:id="rId14"/>
    <p:sldId id="424" r:id="rId15"/>
    <p:sldId id="427" r:id="rId16"/>
    <p:sldId id="397" r:id="rId17"/>
    <p:sldId id="398" r:id="rId18"/>
    <p:sldId id="399" r:id="rId19"/>
    <p:sldId id="400" r:id="rId20"/>
    <p:sldId id="330" r:id="rId21"/>
    <p:sldId id="393" r:id="rId22"/>
    <p:sldId id="422" r:id="rId23"/>
    <p:sldId id="425" r:id="rId24"/>
    <p:sldId id="364" r:id="rId25"/>
    <p:sldId id="359" r:id="rId26"/>
    <p:sldId id="371" r:id="rId27"/>
    <p:sldId id="372" r:id="rId28"/>
    <p:sldId id="351" r:id="rId29"/>
    <p:sldId id="361" r:id="rId30"/>
    <p:sldId id="373" r:id="rId31"/>
    <p:sldId id="374" r:id="rId32"/>
    <p:sldId id="375" r:id="rId33"/>
    <p:sldId id="352" r:id="rId34"/>
    <p:sldId id="362" r:id="rId35"/>
    <p:sldId id="376" r:id="rId36"/>
    <p:sldId id="377" r:id="rId37"/>
    <p:sldId id="353" r:id="rId38"/>
    <p:sldId id="363" r:id="rId39"/>
    <p:sldId id="378" r:id="rId40"/>
    <p:sldId id="379" r:id="rId41"/>
    <p:sldId id="354" r:id="rId42"/>
    <p:sldId id="365" r:id="rId43"/>
    <p:sldId id="380" r:id="rId44"/>
    <p:sldId id="381" r:id="rId45"/>
    <p:sldId id="355" r:id="rId46"/>
    <p:sldId id="367" r:id="rId47"/>
    <p:sldId id="382" r:id="rId48"/>
    <p:sldId id="383" r:id="rId49"/>
    <p:sldId id="384" r:id="rId50"/>
    <p:sldId id="356" r:id="rId51"/>
    <p:sldId id="368" r:id="rId52"/>
    <p:sldId id="385" r:id="rId53"/>
    <p:sldId id="386" r:id="rId54"/>
    <p:sldId id="357" r:id="rId55"/>
    <p:sldId id="369" r:id="rId56"/>
    <p:sldId id="387" r:id="rId57"/>
    <p:sldId id="388" r:id="rId58"/>
    <p:sldId id="358" r:id="rId59"/>
    <p:sldId id="370" r:id="rId60"/>
    <p:sldId id="389" r:id="rId61"/>
    <p:sldId id="390" r:id="rId62"/>
    <p:sldId id="391" r:id="rId63"/>
    <p:sldId id="392" r:id="rId64"/>
    <p:sldId id="430" r:id="rId65"/>
    <p:sldId id="436" r:id="rId66"/>
    <p:sldId id="431" r:id="rId67"/>
    <p:sldId id="432" r:id="rId68"/>
    <p:sldId id="433" r:id="rId69"/>
    <p:sldId id="434" r:id="rId70"/>
    <p:sldId id="435" r:id="rId71"/>
    <p:sldId id="413" r:id="rId72"/>
    <p:sldId id="414" r:id="rId73"/>
    <p:sldId id="428" r:id="rId74"/>
    <p:sldId id="429" r:id="rId7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79F"/>
    <a:srgbClr val="E959DF"/>
    <a:srgbClr val="00C462"/>
    <a:srgbClr val="05A13D"/>
    <a:srgbClr val="00B058"/>
    <a:srgbClr val="1FD606"/>
    <a:srgbClr val="E53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1" autoAdjust="0"/>
    <p:restoredTop sz="94631" autoAdjust="0"/>
  </p:normalViewPr>
  <p:slideViewPr>
    <p:cSldViewPr snapToGrid="0">
      <p:cViewPr varScale="1">
        <p:scale>
          <a:sx n="75" d="100"/>
          <a:sy n="75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3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6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8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7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8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69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99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37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7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4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5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67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4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6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49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0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5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1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57F24-68B6-40D6-BD77-7310C6B8F858}" type="datetimeFigureOut">
              <a:rPr lang="ru-RU" smtClean="0"/>
              <a:t>10.12.24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0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291"/>
            <a:ext cx="6721434" cy="46807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09" y="365125"/>
            <a:ext cx="11415303" cy="1618054"/>
          </a:xfrm>
        </p:spPr>
        <p:txBody>
          <a:bodyPr>
            <a:noAutofit/>
          </a:bodyPr>
          <a:lstStyle/>
          <a:p>
            <a:pPr algn="ctr"/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“vowel harmony” in Tundra Nenets: </a:t>
            </a:r>
            <a:b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ultrasound articulation analysis of the consonant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x]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b="1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30202" y="2546529"/>
            <a:ext cx="54714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i="1" smtClean="0">
                <a:solidFill>
                  <a:schemeClr val="bg1"/>
                </a:solidFill>
                <a:latin typeface="Cambria" panose="02040503050406030204" pitchFamily="18" charset="0"/>
              </a:rPr>
              <a:t>Maria Amelina</a:t>
            </a:r>
            <a:r>
              <a:rPr lang="en-US" sz="2800" b="1" smtClean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</a:p>
          <a:p>
            <a:pPr algn="r"/>
            <a:r>
              <a:rPr lang="en-US" sz="2800" b="1" i="1" smtClean="0">
                <a:solidFill>
                  <a:schemeClr val="bg1"/>
                </a:solidFill>
                <a:latin typeface="Cambria" panose="02040503050406030204" pitchFamily="18" charset="0"/>
              </a:rPr>
              <a:t>Nadezhda Makeeva </a:t>
            </a:r>
          </a:p>
          <a:p>
            <a:pPr algn="r"/>
            <a:r>
              <a:rPr lang="en-US" sz="2800" b="1" smtClean="0">
                <a:solidFill>
                  <a:schemeClr val="bg1"/>
                </a:solidFill>
                <a:latin typeface="Cambria" panose="02040503050406030204" pitchFamily="18" charset="0"/>
              </a:rPr>
              <a:t>(Institute of Linguistics, RAS)</a:t>
            </a:r>
            <a:endParaRPr lang="ru-RU" sz="2800" b="1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8649" y="4895597"/>
            <a:ext cx="72470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smtClean="0">
                <a:solidFill>
                  <a:schemeClr val="bg1"/>
                </a:solidFill>
                <a:latin typeface="Cambria" panose="02040503050406030204" pitchFamily="18" charset="0"/>
              </a:rPr>
              <a:t>First Evrasian Congress of Linguists </a:t>
            </a:r>
          </a:p>
          <a:p>
            <a:pPr algn="r"/>
            <a:r>
              <a:rPr lang="en-US" sz="2200" b="1" smtClean="0">
                <a:solidFill>
                  <a:schemeClr val="bg1"/>
                </a:solidFill>
                <a:latin typeface="Cambria" panose="02040503050406030204" pitchFamily="18" charset="0"/>
              </a:rPr>
              <a:t>December </a:t>
            </a:r>
            <a:r>
              <a:rPr lang="en-US" sz="2200" b="1" smtClean="0">
                <a:solidFill>
                  <a:schemeClr val="bg1"/>
                </a:solidFill>
                <a:latin typeface="Cambria" panose="02040503050406030204" pitchFamily="18" charset="0"/>
              </a:rPr>
              <a:t>10</a:t>
            </a:r>
            <a:r>
              <a:rPr lang="en-US" sz="2200" b="1" baseline="30000" smtClean="0">
                <a:solidFill>
                  <a:schemeClr val="bg1"/>
                </a:solidFill>
                <a:latin typeface="Cambria" panose="02040503050406030204" pitchFamily="18" charset="0"/>
              </a:rPr>
              <a:t>th</a:t>
            </a:r>
            <a:r>
              <a:rPr lang="en-US" sz="2200" b="1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200" b="1">
                <a:solidFill>
                  <a:schemeClr val="bg1"/>
                </a:solidFill>
                <a:latin typeface="Cambria" panose="02040503050406030204" pitchFamily="18" charset="0"/>
              </a:rPr>
              <a:t>2024, </a:t>
            </a:r>
            <a:r>
              <a:rPr lang="en-US" sz="2200" b="1" smtClean="0">
                <a:solidFill>
                  <a:schemeClr val="bg1"/>
                </a:solidFill>
                <a:latin typeface="Cambria" panose="02040503050406030204" pitchFamily="18" charset="0"/>
              </a:rPr>
              <a:t>Moscow  </a:t>
            </a:r>
            <a:endParaRPr lang="en-US" sz="2200" b="1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Nenets: vowels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17]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6" y="2171700"/>
            <a:ext cx="9465871" cy="3429021"/>
          </a:xfrm>
        </p:spPr>
      </p:pic>
      <p:sp>
        <p:nvSpPr>
          <p:cNvPr id="9" name="Овал 8"/>
          <p:cNvSpPr/>
          <p:nvPr/>
        </p:nvSpPr>
        <p:spPr>
          <a:xfrm>
            <a:off x="3409814" y="3257565"/>
            <a:ext cx="406400" cy="6223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81414" y="3263900"/>
            <a:ext cx="406400" cy="6223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889500" y="3937423"/>
            <a:ext cx="406400" cy="6223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3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Data for the research</a:t>
            </a:r>
            <a:endParaRPr lang="ru-RU" sz="3600">
              <a:solidFill>
                <a:srgbClr val="FFC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62" y="1928509"/>
            <a:ext cx="7078684" cy="4929492"/>
          </a:xfrm>
        </p:spPr>
      </p:pic>
    </p:spTree>
    <p:extLst>
      <p:ext uri="{BB962C8B-B14F-4D97-AF65-F5344CB8AC3E}">
        <p14:creationId xmlns:p14="http://schemas.microsoft.com/office/powerpoint/2010/main" val="4551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4839" y="285008"/>
            <a:ext cx="6759862" cy="6329547"/>
          </a:xfrm>
        </p:spPr>
        <p:txBody>
          <a:bodyPr>
            <a:noAutofit/>
          </a:bodyPr>
          <a:lstStyle/>
          <a:p>
            <a:r>
              <a:rPr lang="en-US" sz="30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Ultrasound system</a:t>
            </a:r>
            <a:endParaRPr lang="ru-RU" sz="30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Ultrasound tongue imaging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(UTI)</a:t>
            </a:r>
            <a:endParaRPr lang="ru-RU" sz="2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tongue movements (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tip, middle part and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root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speech sounds 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pronouncing </a:t>
            </a:r>
            <a:endParaRPr lang="ru-RU" sz="2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on-invasive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program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Articulate Assistant Advanced</a:t>
            </a:r>
            <a:r>
              <a:rPr lang="ru-RU" sz="2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AAA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version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2.19.01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220.5.1,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Edinburgh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Articulate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endParaRPr lang="ru-RU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4842" cy="6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4839" y="285008"/>
            <a:ext cx="6759862" cy="6329547"/>
          </a:xfrm>
        </p:spPr>
        <p:txBody>
          <a:bodyPr>
            <a:noAutofit/>
          </a:bodyPr>
          <a:lstStyle/>
          <a:p>
            <a:pPr algn="l"/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996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06639" y="740251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Artyom (Khadri) Okotetto</a:t>
            </a:r>
          </a:p>
          <a:p>
            <a:r>
              <a:rPr 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1993</a:t>
            </a:r>
          </a:p>
          <a:p>
            <a:endParaRPr lang="en-US" sz="30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</a:t>
            </a:r>
            <a:r>
              <a:rPr 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3000"/>
          </a:p>
        </p:txBody>
      </p:sp>
    </p:spTree>
    <p:extLst>
      <p:ext uri="{BB962C8B-B14F-4D97-AF65-F5344CB8AC3E}">
        <p14:creationId xmlns:p14="http://schemas.microsoft.com/office/powerpoint/2010/main" val="26236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D:\Nenets Maps\Коряков\Nenets_5_a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0"/>
            <a:ext cx="1010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/>
          <p:cNvSpPr/>
          <p:nvPr/>
        </p:nvSpPr>
        <p:spPr>
          <a:xfrm>
            <a:off x="6096000" y="279400"/>
            <a:ext cx="1943100" cy="431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816600" y="393700"/>
            <a:ext cx="13970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67550" y="2019300"/>
            <a:ext cx="787400" cy="63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3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ə</a:t>
                      </a:r>
                      <a:endParaRPr lang="ru-RU" sz="27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a</a:t>
                      </a:r>
                      <a:endParaRPr lang="ru-RU" sz="27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æ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e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i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ī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o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u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ū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838200" y="3711163"/>
          <a:ext cx="1051560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ə</a:t>
                      </a:r>
                      <a:endParaRPr lang="ru-RU" sz="27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a</a:t>
                      </a:r>
                      <a:endParaRPr lang="ru-RU" sz="27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æ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e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i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ī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o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u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ū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927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ə</a:t>
                      </a:r>
                      <a:endParaRPr lang="ru-RU" sz="27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a</a:t>
                      </a:r>
                      <a:endParaRPr lang="ru-RU" sz="27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æ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e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i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ī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o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u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ū</a:t>
                      </a:r>
                      <a:endParaRPr lang="ru-RU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838200" y="3711163"/>
          <a:ext cx="1051560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ə</a:t>
                      </a:r>
                      <a:endParaRPr lang="ru-RU" sz="27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a</a:t>
                      </a:r>
                      <a:endParaRPr lang="ru-RU" sz="27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æ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e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i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ī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o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u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ū</a:t>
                      </a:r>
                      <a:endParaRPr lang="ru-RU" sz="27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486400" y="3384468"/>
            <a:ext cx="2386940" cy="154379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66860" y="1543793"/>
            <a:ext cx="2386940" cy="154379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66860" y="3384468"/>
            <a:ext cx="2386940" cy="154379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9" y="289002"/>
            <a:ext cx="10285021" cy="1405995"/>
          </a:xfrm>
        </p:spPr>
        <p:txBody>
          <a:bodyPr>
            <a:no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</a:t>
            </a:r>
            <a:endParaRPr lang="ru-RU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sz="3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нож)</a:t>
            </a:r>
            <a:endParaRPr lang="en-US" sz="3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&lt;knife&gt;</a:t>
            </a:r>
          </a:p>
          <a:p>
            <a:pPr marL="0" indent="0">
              <a:buNone/>
            </a:pPr>
            <a:endParaRPr lang="en-US" sz="3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Тюку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ӈарка.</a:t>
            </a:r>
            <a:endParaRPr lang="en-US" sz="3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&lt;This knife is big.&gt;</a:t>
            </a:r>
          </a:p>
          <a:p>
            <a:pPr marL="0" indent="0">
              <a:buNone/>
            </a:pPr>
            <a:endParaRPr lang="en-US" sz="3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en-US" sz="3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&lt;knife   knife   knife&gt;</a:t>
            </a:r>
          </a:p>
          <a:p>
            <a:pPr marL="0" indent="0">
              <a:buNone/>
            </a:pPr>
            <a:endParaRPr lang="en-US" sz="3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не’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en-US" sz="3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&lt;woman’s knife&gt;</a:t>
            </a: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400"/>
          </a:p>
        </p:txBody>
      </p:sp>
    </p:spTree>
    <p:extLst>
      <p:ext uri="{BB962C8B-B14F-4D97-AF65-F5344CB8AC3E}">
        <p14:creationId xmlns:p14="http://schemas.microsoft.com/office/powerpoint/2010/main" val="5021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9" y="289002"/>
            <a:ext cx="10285021" cy="1405995"/>
          </a:xfrm>
        </p:spPr>
        <p:txBody>
          <a:bodyPr>
            <a:no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</a:t>
            </a:r>
            <a:endParaRPr lang="ru-RU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sz="3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нож)</a:t>
            </a:r>
            <a:endParaRPr lang="en-US" sz="3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&lt;knife&gt;</a:t>
            </a:r>
          </a:p>
          <a:p>
            <a:pPr marL="0" indent="0">
              <a:buNone/>
            </a:pPr>
            <a:endParaRPr lang="en-US" sz="3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Тюку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ӈарка.</a:t>
            </a:r>
            <a:endParaRPr lang="en-US" sz="3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&lt;This knife is big.&gt;</a:t>
            </a:r>
          </a:p>
          <a:p>
            <a:pPr marL="0" indent="0">
              <a:buNone/>
            </a:pPr>
            <a:endParaRPr lang="en-US" sz="3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en-US" sz="3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&lt;knife   knife   knife&gt;</a:t>
            </a:r>
          </a:p>
          <a:p>
            <a:pPr marL="0" indent="0">
              <a:buNone/>
            </a:pPr>
            <a:endParaRPr lang="en-US" sz="3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не’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3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3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en-US" sz="3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&lt;woman’s knife&gt;</a:t>
            </a:r>
            <a:endParaRPr lang="ru-RU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400"/>
          </a:p>
        </p:txBody>
      </p:sp>
      <p:sp>
        <p:nvSpPr>
          <p:cNvPr id="4" name="Овал 3"/>
          <p:cNvSpPr/>
          <p:nvPr/>
        </p:nvSpPr>
        <p:spPr>
          <a:xfrm>
            <a:off x="496784" y="1482436"/>
            <a:ext cx="3823855" cy="1900052"/>
          </a:xfrm>
          <a:prstGeom prst="ellipse">
            <a:avLst/>
          </a:prstGeom>
          <a:noFill/>
          <a:ln w="38100">
            <a:solidFill>
              <a:srgbClr val="00B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726243" y="1364105"/>
            <a:ext cx="4320282" cy="2162865"/>
          </a:xfrm>
          <a:prstGeom prst="ellipse">
            <a:avLst/>
          </a:prstGeom>
          <a:noFill/>
          <a:ln w="38100">
            <a:solidFill>
              <a:srgbClr val="00B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11206_1421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31692" y="1584734"/>
            <a:ext cx="6592840" cy="3708389"/>
          </a:xfrm>
        </p:spPr>
      </p:pic>
    </p:spTree>
    <p:extLst>
      <p:ext uri="{BB962C8B-B14F-4D97-AF65-F5344CB8AC3E}">
        <p14:creationId xmlns:p14="http://schemas.microsoft.com/office/powerpoint/2010/main" val="7074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Introduction</a:t>
            </a:r>
            <a:endParaRPr lang="ru-RU" sz="360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dialects</a:t>
            </a: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→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Yamal dialect </a:t>
            </a:r>
          </a:p>
          <a:p>
            <a:pPr marL="457200" lvl="1" indent="0">
              <a:buNone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(one of the Eastern dialects of Tundra Nenets) 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8784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Analysis</a:t>
            </a:r>
            <a:endParaRPr lang="ru-RU" sz="36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5"/>
            <a:ext cx="12207521" cy="6492875"/>
          </a:xfrm>
        </p:spPr>
      </p:pic>
    </p:spTree>
    <p:extLst>
      <p:ext uri="{BB962C8B-B14F-4D97-AF65-F5344CB8AC3E}">
        <p14:creationId xmlns:p14="http://schemas.microsoft.com/office/powerpoint/2010/main" val="1963707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Results</a:t>
            </a:r>
            <a:endParaRPr lang="ru-RU" sz="36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#x (+ ə)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ноготь, коготь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‘nail,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claw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xǝli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(х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червь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‘worm’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n°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(х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нарта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‘sled, sledge’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r°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(х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нож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‘knife’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(х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изгиб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изогнутый, кривой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‘bending; curved’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384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(+ ə)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779916"/>
              </p:ext>
            </p:extLst>
          </p:nvPr>
        </p:nvGraphicFramePr>
        <p:xfrm>
          <a:off x="838200" y="1825625"/>
          <a:ext cx="1051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(ӈ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‘smell’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mca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мясо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‘meat’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mke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‘what’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‘boat’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ŋǝrtyih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рти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морской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заяц, лахтак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bearded seal</a:t>
                      </a:r>
                      <a:r>
                        <a:rPr lang="ru-RU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2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square flipper seal</a:t>
                      </a:r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697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ə)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ə)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12157456" cy="5511800"/>
          </a:xfr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905000" y="469900"/>
            <a:ext cx="4318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333500" y="4699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086600" y="469900"/>
            <a:ext cx="6858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8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#x (+ ə) 					#ŋ (+ ə)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137400" y="495300"/>
            <a:ext cx="6858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22400" y="4699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095500" y="4699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788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a)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854438"/>
              </p:ext>
            </p:extLst>
          </p:nvPr>
        </p:nvGraphicFramePr>
        <p:xfrm>
          <a:off x="838200" y="1825625"/>
          <a:ext cx="1051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‘ear’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xabt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(хабт)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кастрированный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олень-самец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castrated male deer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xada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хада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бабушка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‘grandmother’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xalya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халя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‘fish’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xampa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(хамба)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волна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‘wave’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781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(+ a)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285318"/>
              </p:ext>
            </p:extLst>
          </p:nvPr>
        </p:nvGraphicFramePr>
        <p:xfrm>
          <a:off x="838200" y="1825625"/>
          <a:ext cx="10515600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</a:t>
                      </a:r>
                      <a:endParaRPr lang="ru-RU" sz="22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подземного мира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‘God</a:t>
                      </a:r>
                    </a:p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the underworld’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(ӈ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ӈг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мочевой пузырь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‘urinary bladder’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aq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ӈо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утка-нырок, утка-морянка (вид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утки)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long-tailed duck</a:t>
                      </a:r>
                      <a:r>
                        <a:rPr lang="ru-RU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coween</a:t>
                      </a:r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arka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(ӈарка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‘big’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ŋaya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(ӈая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кожа (человека), тело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‘skin (human), body’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210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a)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a)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95400" y="4826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943100" y="4826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010400" y="472815"/>
            <a:ext cx="775116" cy="97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7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D:\Nenets Maps\Коряков\Nenets_5_a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0"/>
            <a:ext cx="10109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42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a)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a)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95400" y="4826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917700" y="4826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010400" y="472815"/>
            <a:ext cx="775116" cy="97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410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87325"/>
            <a:ext cx="111887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central vowels) 			#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central vowels)</a:t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#x (+ ə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#x (+ a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#ŋ (+ ə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#ŋ (+ a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0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71500" y="7620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92200" y="7620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311900" y="736600"/>
            <a:ext cx="5842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27400" y="7620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886200" y="7620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991600" y="736600"/>
            <a:ext cx="647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520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#x (+ æ)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472580"/>
              </p:ext>
            </p:extLst>
          </p:nvPr>
        </p:nvGraphicFramePr>
        <p:xfrm>
          <a:off x="838200" y="1825625"/>
          <a:ext cx="1051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н))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‘thunder’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хэм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короткий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short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qmya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ухода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place of departure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хэв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сторона,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половина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‘side, half’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(хэхэ)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покровитель,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идол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‘spirit, idol’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525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æ)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716224"/>
              </p:ext>
            </p:extLst>
          </p:nvPr>
        </p:nvGraphicFramePr>
        <p:xfrm>
          <a:off x="838200" y="1825625"/>
          <a:ext cx="10515600" cy="399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ŋæ (ӈэ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нога, лапа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‘leg, paw’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syah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(ӈэся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(н)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мешок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‘bag,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sack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(ӈэва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‘head’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wak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(ӈэвак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уменьш.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голова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узор «головки»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‘DIM from ‘head’; type of pattern’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ŋæ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wey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(ӈэвэй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головной мозг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‘brain’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5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4715" y="187325"/>
            <a:ext cx="11272603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æ)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æ)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95400" y="482600"/>
            <a:ext cx="381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47700" y="488013"/>
            <a:ext cx="381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465102" y="482600"/>
            <a:ext cx="68954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45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æ)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æ)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75282" y="460532"/>
            <a:ext cx="381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38200" y="482600"/>
            <a:ext cx="381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465102" y="482600"/>
            <a:ext cx="79447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2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e)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301189"/>
              </p:ext>
            </p:extLst>
          </p:nvPr>
        </p:nvGraphicFramePr>
        <p:xfrm>
          <a:off x="838200" y="1825625"/>
          <a:ext cx="10515600" cy="399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xeb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хэ̇б)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‘wasp’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xebt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хэ̇бт)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смородина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‘currant’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xed°q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хэ̇д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злой,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вредный, хитрый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evil, harmful, cunning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xem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хэ̇м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кровь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‘blood’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xeqnyo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(хэ̇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нё)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тихий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погоде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quiet (about the weather)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300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e)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264995"/>
              </p:ext>
            </p:extLst>
          </p:nvPr>
        </p:nvGraphicFramePr>
        <p:xfrm>
          <a:off x="838200" y="1825625"/>
          <a:ext cx="1051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ŋe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(ӈэ̇бт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волосы; грива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‘hair;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mane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ŋel°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(ӈэ̇л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мягкий, рыхлый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 снеге)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soft, loose</a:t>
                      </a:r>
                      <a:endParaRPr lang="ru-RU" sz="2200" b="0" i="0" kern="12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(about snow)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ŋerm° (ӈэ̇рм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‘north’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ŋeryo (ӈэ̇рё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осень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‘autumn’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ŋesoh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(ӈэ̇со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н)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сустав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‘joint’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699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e)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e)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95400" y="482600"/>
            <a:ext cx="381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79600" y="482600"/>
            <a:ext cx="381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061200" y="482600"/>
            <a:ext cx="660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366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e)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e)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409700" y="482600"/>
            <a:ext cx="381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981200" y="482600"/>
            <a:ext cx="381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035800" y="482600"/>
            <a:ext cx="6858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4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D:\Nenets Maps\Коряков\Nenets_5_a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0"/>
            <a:ext cx="1010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/>
          <p:cNvSpPr/>
          <p:nvPr/>
        </p:nvSpPr>
        <p:spPr>
          <a:xfrm>
            <a:off x="6096000" y="279400"/>
            <a:ext cx="1943100" cy="431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66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[ɨ])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770721"/>
              </p:ext>
            </p:extLst>
          </p:nvPr>
        </p:nvGraphicFramePr>
        <p:xfrm>
          <a:off x="838200" y="1825625"/>
          <a:ext cx="1051560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xidya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хыдя)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чашка, миска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‘cup, bowl’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xiŋk°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хыӈг)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ёмкость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‘container’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xinǝbc°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хын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бц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песня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‘song’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484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0031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/i/ [ɨ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990861"/>
              </p:ext>
            </p:extLst>
          </p:nvPr>
        </p:nvGraphicFramePr>
        <p:xfrm>
          <a:off x="838200" y="982477"/>
          <a:ext cx="10515600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ŋil° (ӈыл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(д)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подошва (обуви)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‘sole’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ilyeka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(ӈылека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миф.)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злое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страшное сверхъестественное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ущество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‘(myth.) 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evil scary supernatural being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ŋin° (ӈын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 (оружие)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‘bow</a:t>
                      </a:r>
                      <a:r>
                        <a:rPr lang="en-US" sz="2200" b="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(weapon)</a:t>
                      </a:r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ŋit</a:t>
                      </a:r>
                      <a:r>
                        <a:rPr lang="ru-RU" sz="2200" u="non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rma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(ӈыт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рма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Yamal)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‘(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этн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кукла, к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ую изготовляют после смерти взрослого человека; очень старый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doll made after an adult’s death</a:t>
                      </a:r>
                      <a:r>
                        <a:rPr lang="ru-RU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22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old’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ŋiyera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(ӈыера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канюк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common buzzard</a:t>
                      </a:r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666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4813" y="187325"/>
            <a:ext cx="11467476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/i/ [ɨ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 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/i/ [ɨ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12192000" cy="5540876"/>
          </a:xfr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077210" y="469900"/>
            <a:ext cx="3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57200" y="469900"/>
            <a:ext cx="3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045378" y="469900"/>
            <a:ext cx="70870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33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4800" y="187325"/>
            <a:ext cx="11531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/i/ [ɨ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  					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/i/ [ɨ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12192000" cy="5540875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92200" y="469900"/>
            <a:ext cx="3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46100" y="469900"/>
            <a:ext cx="3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946900" y="469900"/>
            <a:ext cx="8382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64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#x (+ ī) 		[xʲi:]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838176"/>
              </p:ext>
            </p:extLst>
          </p:nvPr>
        </p:nvGraphicFramePr>
        <p:xfrm>
          <a:off x="838200" y="1825625"/>
          <a:ext cx="10515600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bya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х͞ибя)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‘who’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byaryi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х͞ибяри)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кто-либо,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кто-нибудь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‘anyone’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byax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х͞ибях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рт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никто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‘nobody’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938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ī)</a:t>
            </a:r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[ŋɨ:]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037172"/>
              </p:ext>
            </p:extLst>
          </p:nvPr>
        </p:nvGraphicFramePr>
        <p:xfrm>
          <a:off x="838200" y="1825625"/>
          <a:ext cx="10515600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(ӈ͞ысы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Yamal)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стойбище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‘nomad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camp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(ӈ͞ыхы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далёкий, дальний;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давний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‘far, far away; </a:t>
                      </a:r>
                    </a:p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ago’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282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8900" y="161925"/>
            <a:ext cx="118110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ī)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xʲi:]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ī) [ŋɨ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:]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71500" y="469900"/>
            <a:ext cx="381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8900" y="469900"/>
            <a:ext cx="381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581900" y="469900"/>
            <a:ext cx="711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52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8900" y="187325"/>
            <a:ext cx="118237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ī)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xʲi:]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ī) [ŋɨ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:]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88900" y="469900"/>
            <a:ext cx="381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47700" y="469900"/>
            <a:ext cx="381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493000" y="469900"/>
            <a:ext cx="762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938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187325"/>
            <a:ext cx="11747500" cy="1616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front vowels) 				#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front vowels)</a:t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#x (+ æ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#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 (+ e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#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 (+ /i/ [ɨ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 		#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 (+ ī) [xʲi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:]</a:t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æ) 	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e) 	 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/i/ [ɨ]) 	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ī) [ŋɨ:]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0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3200" y="818213"/>
            <a:ext cx="3302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98500" y="818213"/>
            <a:ext cx="3302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3200" y="1206500"/>
            <a:ext cx="774700" cy="541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302000" y="836326"/>
            <a:ext cx="330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794832" y="836326"/>
            <a:ext cx="330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794832" y="1206500"/>
            <a:ext cx="837368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47698" y="818213"/>
            <a:ext cx="3302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98059" y="1206500"/>
            <a:ext cx="879839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498059" y="814465"/>
            <a:ext cx="3302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898327" y="814465"/>
            <a:ext cx="330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401570" y="814465"/>
            <a:ext cx="330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401570" y="1206500"/>
            <a:ext cx="826957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67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o)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108074"/>
              </p:ext>
            </p:extLst>
          </p:nvPr>
        </p:nvGraphicFramePr>
        <p:xfrm>
          <a:off x="838200" y="1825625"/>
          <a:ext cx="1051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берёза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‘birch’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xoba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хоба)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шкура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‘fur skin’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xoq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(д)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кашель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‘cough’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xora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хора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олень-самец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‘male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deer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xoy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(хой)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(вост.) тундра; гора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‘(Eastern) tundra;</a:t>
                      </a:r>
                    </a:p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mountain’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2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3" y="1779588"/>
            <a:ext cx="11418993" cy="49514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Nenets: consonants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19]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12" y="5207000"/>
            <a:ext cx="3143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565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o)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819752"/>
              </p:ext>
            </p:extLst>
          </p:nvPr>
        </p:nvGraphicFramePr>
        <p:xfrm>
          <a:off x="838200" y="1825625"/>
          <a:ext cx="10515600" cy="332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(ӈо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остров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‘island’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oba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(ӈоба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рукавица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‘glove’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odya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(ӈодя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ягода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‘berry’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ŋo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(ӈока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‘many’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ŋopoy°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(ӈопой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‘one’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344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o)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o)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79927" y="44616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38200" y="44949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543800" y="446165"/>
            <a:ext cx="643327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58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o)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o)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65200" y="44949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511300" y="44949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315200" y="449495"/>
            <a:ext cx="749300" cy="4995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452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u)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707848"/>
              </p:ext>
            </p:extLst>
          </p:nvPr>
        </p:nvGraphicFramePr>
        <p:xfrm>
          <a:off x="838200" y="1825625"/>
          <a:ext cx="10515600" cy="332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ложка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‘spoon’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xuli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хулы)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ворон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‘raven’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ko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хуӈго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дыхательное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горло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‘windpipe’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xurko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хурко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верёвка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‘rope’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(хухўр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‘gap,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slit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5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u)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582809"/>
              </p:ext>
            </p:extLst>
          </p:nvPr>
        </p:nvGraphicFramePr>
        <p:xfrm>
          <a:off x="838200" y="1457325"/>
          <a:ext cx="10515600" cy="499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шест,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жердь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чума)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‘pole’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uda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(ӈуда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‘arm’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ulyiq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(ӈули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вовсе, совсем, совершенно; весьма, вполне, очень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‘completely;</a:t>
                      </a:r>
                      <a:r>
                        <a:rPr lang="en-US" sz="2200" b="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um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(ӈум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трава, сено; стелька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обуви)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‘grass,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hay; </a:t>
                      </a:r>
                    </a:p>
                    <a:p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insole (for shoes)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uq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(ӈу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‘footprint’</a:t>
                      </a:r>
                      <a:endParaRPr lang="ru-RU" sz="2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079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u)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u)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025"/>
            <a:ext cx="12191925" cy="54432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08100" y="47489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38200" y="47489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569200" y="474895"/>
            <a:ext cx="711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896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u)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u)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414800"/>
            <a:ext cx="12191925" cy="5443200"/>
          </a:xfr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358900" y="46219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838200" y="46219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226300" y="462195"/>
            <a:ext cx="838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68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ū)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39734"/>
              </p:ext>
            </p:extLst>
          </p:nvPr>
        </p:nvGraphicFramePr>
        <p:xfrm>
          <a:off x="838200" y="1825625"/>
          <a:ext cx="10515600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xū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хӯ) (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Yamal)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плавник</a:t>
                      </a:r>
                      <a:r>
                        <a:rPr lang="ru-RU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(дерево, вынесенное на берег)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‘tree washed ashore’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хӯбт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(д))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свинец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‘lead,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plumbum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dyah 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ӯдя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(н)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грудная кость 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breast bone </a:t>
                      </a:r>
                      <a:endParaRPr lang="ru-RU" sz="2200" b="0" i="0" kern="12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(of a bird)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ri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хӯры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корыто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‘washtub’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 (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хӯты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2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‘c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апог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‘boot’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1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67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ū)</a:t>
            </a:r>
            <a:endParaRPr lang="ru-RU">
              <a:solidFill>
                <a:schemeClr val="accent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471560"/>
              </p:ext>
            </p:extLst>
          </p:nvPr>
        </p:nvGraphicFramePr>
        <p:xfrm>
          <a:off x="838200" y="1825625"/>
          <a:ext cx="105156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Tundra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Nenets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utterances</a:t>
                      </a:r>
                      <a:r>
                        <a:rPr lang="en-US" sz="2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ŋū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toq 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(ӈӯто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(д)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нарта без настила для перевозки шестов от чума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‘type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a </a:t>
                      </a:r>
                      <a:r>
                        <a:rPr lang="en-US" sz="22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sledge without a deck for transporting poles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370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ū)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ū)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900"/>
            <a:ext cx="12191925" cy="5443200"/>
          </a:xfr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308100" y="47489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838200" y="47489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480300" y="474895"/>
            <a:ext cx="7239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6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3" y="1779588"/>
            <a:ext cx="11418993" cy="49514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Nenets: consonants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19]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290050" y="4759200"/>
            <a:ext cx="565150" cy="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9290050" y="2977294"/>
            <a:ext cx="565150" cy="584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12" y="5207000"/>
            <a:ext cx="3143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96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73100" y="187325"/>
            <a:ext cx="10896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ū)  		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#ŋ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ū)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3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08100" y="47489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73100" y="47489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594600" y="474895"/>
            <a:ext cx="6731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6021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back vowels) 				#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back vowels)</a:t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#x (+ o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#x (+ 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#x (+ ū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o) 		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u) 		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(+ ū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00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205427" y="58586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684727" y="58586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684727" y="1017665"/>
            <a:ext cx="850900" cy="11035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991100" y="58586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57700" y="58586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57700" y="1028700"/>
            <a:ext cx="8636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785100" y="58586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200900" y="58586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200900" y="1028700"/>
            <a:ext cx="9144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055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all vowels) 				#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all vowels)</a:t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0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500"/>
            <a:ext cx="12191925" cy="5443200"/>
          </a:xfrm>
        </p:spPr>
      </p:pic>
    </p:spTree>
    <p:extLst>
      <p:ext uri="{BB962C8B-B14F-4D97-AF65-F5344CB8AC3E}">
        <p14:creationId xmlns:p14="http://schemas.microsoft.com/office/powerpoint/2010/main" val="4221920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504" y="106877"/>
            <a:ext cx="11804073" cy="1405027"/>
          </a:xfrm>
        </p:spPr>
        <p:txBody>
          <a:bodyPr numCol="2">
            <a:noAutofit/>
          </a:bodyPr>
          <a:lstStyle/>
          <a:p>
            <a:pPr algn="ctr"/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Degree 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тепень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изогнутости языка</a:t>
            </a: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Position 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изгиба языка)</a:t>
            </a:r>
            <a:endParaRPr lang="ru-RU" sz="2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8036" y="368981"/>
            <a:ext cx="8110847" cy="50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9" y="1495780"/>
            <a:ext cx="4545897" cy="227294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50" y="1475766"/>
            <a:ext cx="4445721" cy="22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879" y="475989"/>
            <a:ext cx="10689921" cy="5700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  <a:endParaRPr lang="ru-RU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were performed using the scipy library in Python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First, Shapiro-Wilk normality test was run in order to test whether the data are normally distributed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If both samples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comparison were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normally distributed, then a 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-test for independent samples was conducted, otherwise 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non-parametric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two-independent-samples Mann-Whitney test was run.</a:t>
            </a:r>
          </a:p>
          <a:p>
            <a:pPr marL="0" indent="0" algn="just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029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Curve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Degree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изогнутости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</a:t>
            </a:r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endParaRPr lang="ru-RU" sz="51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68900" y="4288936"/>
            <a:ext cx="4363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Significance codes for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-values: p&lt;0.001***,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p&lt;0.01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**, p&lt;0.05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97" y="2743053"/>
            <a:ext cx="5035376" cy="1545883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" y="1163256"/>
            <a:ext cx="6412374" cy="4809281"/>
          </a:xfrm>
        </p:spPr>
      </p:pic>
      <p:sp>
        <p:nvSpPr>
          <p:cNvPr id="3" name="Прямоугольник 2"/>
          <p:cNvSpPr/>
          <p:nvPr/>
        </p:nvSpPr>
        <p:spPr>
          <a:xfrm>
            <a:off x="7268900" y="2420669"/>
            <a:ext cx="314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groups</a:t>
            </a:r>
            <a:endParaRPr lang="ru-RU" sz="2400" b="1"/>
          </a:p>
        </p:txBody>
      </p:sp>
    </p:spTree>
    <p:extLst>
      <p:ext uri="{BB962C8B-B14F-4D97-AF65-F5344CB8AC3E}">
        <p14:creationId xmlns:p14="http://schemas.microsoft.com/office/powerpoint/2010/main" val="3345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055" y="349212"/>
            <a:ext cx="9936545" cy="8386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Curve Degree (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изогнутости языка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1187854"/>
            <a:ext cx="7204488" cy="540336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84" y="2635059"/>
            <a:ext cx="3534576" cy="29531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3822" y="2173394"/>
            <a:ext cx="314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groups</a:t>
            </a:r>
            <a:endParaRPr lang="ru-RU" sz="2400" b="1"/>
          </a:p>
        </p:txBody>
      </p:sp>
    </p:spTree>
    <p:extLst>
      <p:ext uri="{BB962C8B-B14F-4D97-AF65-F5344CB8AC3E}">
        <p14:creationId xmlns:p14="http://schemas.microsoft.com/office/powerpoint/2010/main" val="32583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964" y="513868"/>
            <a:ext cx="9701836" cy="663575"/>
          </a:xfrm>
        </p:spPr>
        <p:txBody>
          <a:bodyPr>
            <a:norm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 Position (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изгиба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</a:t>
            </a:r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6537" y="4382422"/>
            <a:ext cx="4642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Significance codes for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-values: p&lt;0.001***,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p&lt;0.01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**, p&lt;0.05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8" y="1206451"/>
            <a:ext cx="6112077" cy="45840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11" y="2023905"/>
            <a:ext cx="4521019" cy="22430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36537" y="1504528"/>
            <a:ext cx="314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groups</a:t>
            </a:r>
            <a:endParaRPr lang="ru-RU" sz="2400" b="1"/>
          </a:p>
        </p:txBody>
      </p:sp>
    </p:spTree>
    <p:extLst>
      <p:ext uri="{BB962C8B-B14F-4D97-AF65-F5344CB8AC3E}">
        <p14:creationId xmlns:p14="http://schemas.microsoft.com/office/powerpoint/2010/main" val="17085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731" y="405637"/>
            <a:ext cx="8896269" cy="8386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Curve Position (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изгиба языка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#x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3" y="1383970"/>
            <a:ext cx="6074284" cy="455571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32" y="1999716"/>
            <a:ext cx="3587920" cy="33242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4222" y="1665394"/>
            <a:ext cx="314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groups</a:t>
            </a:r>
            <a:endParaRPr lang="ru-RU" sz="2400" b="1"/>
          </a:p>
        </p:txBody>
      </p:sp>
    </p:spTree>
    <p:extLst>
      <p:ext uri="{BB962C8B-B14F-4D97-AF65-F5344CB8AC3E}">
        <p14:creationId xmlns:p14="http://schemas.microsoft.com/office/powerpoint/2010/main" val="27669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988"/>
            <a:ext cx="12192000" cy="23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3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Nenets: vowels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17]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6" y="2171700"/>
            <a:ext cx="9465871" cy="3429021"/>
          </a:xfrm>
        </p:spPr>
      </p:pic>
    </p:spTree>
    <p:extLst>
      <p:ext uri="{BB962C8B-B14F-4D97-AF65-F5344CB8AC3E}">
        <p14:creationId xmlns:p14="http://schemas.microsoft.com/office/powerpoint/2010/main" val="30231202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coarticulatory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flexibility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of [x] and </a:t>
            </a:r>
            <a:b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vowel progressive distant assimilation of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0" y="1825624"/>
            <a:ext cx="10960100" cy="47910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tux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туху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tux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ʊ]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ɣʊ]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fly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ux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ӈухуд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[ˌŋ</a:t>
            </a:r>
            <a:r>
              <a:rPr lang="ru-RU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[ˌŋʊˈ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xud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[ˌŋuˈɣ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[ˌŋʊˈɣ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lip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axa (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паха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pax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ɐ] 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ɣa] 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ɣɐ]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syexa 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(сехэ)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ɘ]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ɣɘ]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a large lump of snow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noxa (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нохо</a:t>
            </a:r>
            <a:r>
              <a:rPr lang="en-US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 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ɔ]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ɣɔ]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arctic fox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2774950" y="2186582"/>
            <a:ext cx="514350" cy="3683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низ стрелка 9"/>
          <p:cNvSpPr/>
          <p:nvPr/>
        </p:nvSpPr>
        <p:spPr>
          <a:xfrm>
            <a:off x="3460749" y="3212283"/>
            <a:ext cx="596900" cy="3683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>
            <a:off x="2949574" y="4239122"/>
            <a:ext cx="469900" cy="3683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>
            <a:off x="2970211" y="5264823"/>
            <a:ext cx="511175" cy="3683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>
            <a:off x="2970211" y="6314430"/>
            <a:ext cx="469900" cy="3683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48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Discussion: </a:t>
            </a:r>
            <a:b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coarticulatory flexibility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of [x] and </a:t>
            </a:r>
            <a:b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vowel progressive distant assimilation of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b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in Tundra Nenets</a:t>
            </a:r>
            <a:endParaRPr lang="ru-RU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0" y="1825624"/>
            <a:ext cx="10960100" cy="47910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land; ground; soil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jaxa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jax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ɐˌ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ɣɐˌ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(&gt;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ɐ])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wife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exe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ɘˌ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ɣɘˌ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(&gt;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ɐ])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island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‑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[ˈŋ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oxo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[ˈŋ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ox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ɞˌ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[ˈŋ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 / [ˈŋ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ɣɞˌ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(&gt;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[ˈŋ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ɐ])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island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[ˈtu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tux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ʊˌ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/ [ˈ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ɣʊˌ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(&gt;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[ˈtu: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ɐ])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2358969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ru-RU" sz="30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500"/>
            <a:ext cx="12191925" cy="5443200"/>
          </a:xfrm>
        </p:spPr>
      </p:pic>
    </p:spTree>
    <p:extLst>
      <p:ext uri="{BB962C8B-B14F-4D97-AF65-F5344CB8AC3E}">
        <p14:creationId xmlns:p14="http://schemas.microsoft.com/office/powerpoint/2010/main" val="12669254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</p:spPr>
        <p:txBody>
          <a:bodyPr>
            <a:norm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</a:t>
            </a:r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4100"/>
            <a:ext cx="10515600" cy="51228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Nikolaeva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I. A Grammar of Tundra Nenets. Berlin — Boston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Mouton de Gruyter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, 2014.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Salminen T. A Morphological Dictionary of Tundra Nenets. Helsinki: Suomalais-Ugrilainen Seura, 1998.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Очерк грамматики ненецкого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юрако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самоедского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Л.: Государственное учебно-педагогическое издательство Министерства просвещения РСФСР, 1947.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М. Ненецко-русский словарь: Около 22000 слов. С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приложением краткого грамматического очерка ненецкого языка. М.: Советская энциклопедия, 1965.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М. Ненецкий язык // Лыткин В. И., Майтинская К. Е. (отв. ред.) Языки народов СССР: в 5-ти тт. Т.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3. Финно-угорские и самодийские языки. М.: Наука, 1966. С. 376–395.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М. Ненецкий язык // Елисеев Ю. С., Майтинская К. Е. (отв. ред.) Языки мира. Уральские языки. М.: Наука, 1993. С. 326–343.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9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Nenets: vowels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17]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6" y="2171700"/>
            <a:ext cx="9465871" cy="3429021"/>
          </a:xfrm>
        </p:spPr>
      </p:pic>
      <p:sp>
        <p:nvSpPr>
          <p:cNvPr id="5" name="Овал 4"/>
          <p:cNvSpPr/>
          <p:nvPr/>
        </p:nvSpPr>
        <p:spPr>
          <a:xfrm>
            <a:off x="4236387" y="4488118"/>
            <a:ext cx="2565400" cy="876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9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Tundra Nenets: vowels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17]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6" y="2171700"/>
            <a:ext cx="9465871" cy="3429021"/>
          </a:xfrm>
        </p:spPr>
      </p:pic>
      <p:sp>
        <p:nvSpPr>
          <p:cNvPr id="13" name="Овал 12"/>
          <p:cNvSpPr/>
          <p:nvPr/>
        </p:nvSpPr>
        <p:spPr>
          <a:xfrm>
            <a:off x="3009900" y="3263900"/>
            <a:ext cx="406400" cy="622310"/>
          </a:xfrm>
          <a:prstGeom prst="ellipse">
            <a:avLst/>
          </a:prstGeom>
          <a:noFill/>
          <a:ln w="38100">
            <a:solidFill>
              <a:srgbClr val="05A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009900" y="4596339"/>
            <a:ext cx="533400" cy="685001"/>
          </a:xfrm>
          <a:prstGeom prst="ellipse">
            <a:avLst/>
          </a:prstGeom>
          <a:noFill/>
          <a:ln w="38100">
            <a:solidFill>
              <a:srgbClr val="05A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381500" y="3232155"/>
            <a:ext cx="406400" cy="622310"/>
          </a:xfrm>
          <a:prstGeom prst="ellipse">
            <a:avLst/>
          </a:prstGeom>
          <a:noFill/>
          <a:ln w="38100">
            <a:solidFill>
              <a:srgbClr val="05A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483100" y="3930112"/>
            <a:ext cx="406400" cy="622310"/>
          </a:xfrm>
          <a:prstGeom prst="ellipse">
            <a:avLst/>
          </a:prstGeom>
          <a:noFill/>
          <a:ln w="38100">
            <a:solidFill>
              <a:srgbClr val="05A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409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2395</Words>
  <Application>Microsoft Office PowerPoint</Application>
  <PresentationFormat>Широкоэкранный</PresentationFormat>
  <Paragraphs>652</Paragraphs>
  <Slides>73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82" baseType="lpstr">
      <vt:lpstr>Arial</vt:lpstr>
      <vt:lpstr>Calibri</vt:lpstr>
      <vt:lpstr>Calibri Light</vt:lpstr>
      <vt:lpstr>Cambria</vt:lpstr>
      <vt:lpstr>Times New Roman</vt:lpstr>
      <vt:lpstr>Times New Roman</vt:lpstr>
      <vt:lpstr>Wingdings</vt:lpstr>
      <vt:lpstr>Тема Office</vt:lpstr>
      <vt:lpstr>6_Тема Office</vt:lpstr>
      <vt:lpstr>On the “vowel harmony” in Tundra Nenets:  the ultrasound articulation analysis of the consonant [x]]</vt:lpstr>
      <vt:lpstr>1. Introduction</vt:lpstr>
      <vt:lpstr>Презентация PowerPoint</vt:lpstr>
      <vt:lpstr>Презентация PowerPoint</vt:lpstr>
      <vt:lpstr>Tundra Nenets: consonants  [Nikolaeva 2014: 19]</vt:lpstr>
      <vt:lpstr>Tundra Nenets: consonants  [Nikolaeva 2014: 19]</vt:lpstr>
      <vt:lpstr>Tundra Nenets: vowels  [Nikolaeva 2014: 17]</vt:lpstr>
      <vt:lpstr>Tundra Nenets: vowels  [Nikolaeva 2014: 17]</vt:lpstr>
      <vt:lpstr>Tundra Nenets: vowels  [Nikolaeva 2014: 17]</vt:lpstr>
      <vt:lpstr>Tundra Nenets: vowels  [Nikolaeva 2014: 17]</vt:lpstr>
      <vt:lpstr>2. Data for the research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Questionnaire</vt:lpstr>
      <vt:lpstr>Questionnaire</vt:lpstr>
      <vt:lpstr>Презентация PowerPoint</vt:lpstr>
      <vt:lpstr>3. Analysis</vt:lpstr>
      <vt:lpstr>Презентация PowerPoint</vt:lpstr>
      <vt:lpstr>4. Results</vt:lpstr>
      <vt:lpstr>#x (+ ə)</vt:lpstr>
      <vt:lpstr>#ŋ (+ ə)</vt:lpstr>
      <vt:lpstr>#x (+ ə)      #ŋ (+ ə) tip ←    → root</vt:lpstr>
      <vt:lpstr>#x (+ ə)      #ŋ (+ ə) tip ←    → root</vt:lpstr>
      <vt:lpstr>#x (+ a)</vt:lpstr>
      <vt:lpstr>#ŋ (+ a)</vt:lpstr>
      <vt:lpstr>#x (+ a)      #ŋ (+ a) tip ←    → root</vt:lpstr>
      <vt:lpstr>#x (+ a)      #ŋ (+ a) tip ←    → root</vt:lpstr>
      <vt:lpstr>#x (+ central vowels)    #ŋ (+ central vowels) #x (+ ə)   #x (+ a)   #ŋ (+ ə)   #ŋ (+ a) tip ←    → root</vt:lpstr>
      <vt:lpstr>#x (+ æ)</vt:lpstr>
      <vt:lpstr>#ŋ (+ æ)</vt:lpstr>
      <vt:lpstr>#x (+ æ)      #ŋ (+ æ) tip ←    → root</vt:lpstr>
      <vt:lpstr>#x (+ æ)      #ŋ (+ æ) tip ←    → root</vt:lpstr>
      <vt:lpstr>#x (+ e)</vt:lpstr>
      <vt:lpstr>#ŋ (+ e)</vt:lpstr>
      <vt:lpstr>#x (+ e)      #ŋ (+ e) tip ←    → root</vt:lpstr>
      <vt:lpstr>#x (+ e)      #ŋ (+ e) tip ←    → root</vt:lpstr>
      <vt:lpstr>#x (+ /i/ [ɨ])</vt:lpstr>
      <vt:lpstr>#ŋ (+ /i/ [ɨ])</vt:lpstr>
      <vt:lpstr>#x (+ /i/ [ɨ])       #ŋ (+ /i/ [ɨ]) tip ←    → root</vt:lpstr>
      <vt:lpstr>#x (+ /i/ [ɨ])       #ŋ (+ /i/ [ɨ]) tip ←    → root</vt:lpstr>
      <vt:lpstr>#x (+ ī)   [xʲi:]</vt:lpstr>
      <vt:lpstr>#ŋ (+ ī)  [ŋɨ:]</vt:lpstr>
      <vt:lpstr> #x (+ ī) [xʲi:]        #ŋ (+ ī) [ŋɨ:] tip ←    → root</vt:lpstr>
      <vt:lpstr> #x (+ ī) [xʲi:]        #ŋ (+ ī) [ŋɨ:] tip ←    → root</vt:lpstr>
      <vt:lpstr>#x (+ front vowels)     #ŋ (+ front vowels) #x (+ æ)   #x (+ e)    #x (+ /i/ [ɨ])   #x (+ ī) [xʲi:] #ŋ (+ æ)   #ŋ (+ e)    #ŋ (+ /i/ [ɨ])   #ŋ (+ ī) [ŋɨ:] tip ←    → root</vt:lpstr>
      <vt:lpstr>#x (+ o)</vt:lpstr>
      <vt:lpstr>#ŋ (+ o)</vt:lpstr>
      <vt:lpstr>#x (+ o)        #ŋ (+ o) tip ←    → root</vt:lpstr>
      <vt:lpstr>#x (+ o)        #ŋ (+ o) tip ←    → root</vt:lpstr>
      <vt:lpstr>#x (+ u)</vt:lpstr>
      <vt:lpstr>#ŋ (+ u)</vt:lpstr>
      <vt:lpstr>#x (+ u)        #ŋ (+ u) tip ←    → root</vt:lpstr>
      <vt:lpstr>#x (+ u)        #ŋ (+ u) tip ←    → root</vt:lpstr>
      <vt:lpstr>#x (+ ū)</vt:lpstr>
      <vt:lpstr>#ŋ (+ ū)</vt:lpstr>
      <vt:lpstr>#x (+ ū)        #ŋ (+ ū) tip ←    → root</vt:lpstr>
      <vt:lpstr>#x (+ ū)        #ŋ (+ ū) tip ←    → root</vt:lpstr>
      <vt:lpstr>#x (+ back vowels)     #ŋ (+ back vowels) #x (+ o)    #x (+ u)    #x (+ ū) #ŋ (+ o)    #ŋ (+ u)    #ŋ (+ ū) tip ←    → root</vt:lpstr>
      <vt:lpstr>#x (+ all vowels)     #ŋ (+ all vowels) tip ←    → root</vt:lpstr>
      <vt:lpstr>Curve Degree  (Cтепень изогнутости языка)  Curve Position  (Место изгиба языка)</vt:lpstr>
      <vt:lpstr>Презентация PowerPoint</vt:lpstr>
      <vt:lpstr>Curve Degree (Степень изогнутости языка): #ŋ_ (+ V)</vt:lpstr>
      <vt:lpstr>Curve Degree (Степень изогнутости языка): #x_ (+ V) </vt:lpstr>
      <vt:lpstr>Curve Position (Место изгиба языка): #ŋ_ (+ V) </vt:lpstr>
      <vt:lpstr>Curve Position (Место изгиба языка): #x_ (+ V) </vt:lpstr>
      <vt:lpstr>Презентация PowerPoint</vt:lpstr>
      <vt:lpstr>Discussion:  coarticulatory flexibility of [x] and  vowel progressive distant assimilation of °, ǝ, a after x  in Tundra Nenets</vt:lpstr>
      <vt:lpstr>Discussion:  coarticulatory flexibility of [x] and  vowel progressive distant assimilation of °, ǝ, a after x  in Tundra Nenets</vt:lpstr>
      <vt:lpstr>tip ←    → root</vt:lpstr>
      <vt:lpstr>Literature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Ультразвуковое исследование признака [ATR] в языке акан (ква)</dc:title>
  <dc:creator>Maria Amelina</dc:creator>
  <cp:lastModifiedBy>Maria Amelina</cp:lastModifiedBy>
  <cp:revision>361</cp:revision>
  <dcterms:created xsi:type="dcterms:W3CDTF">2024-03-02T10:41:58Z</dcterms:created>
  <dcterms:modified xsi:type="dcterms:W3CDTF">2024-12-10T06:47:20Z</dcterms:modified>
</cp:coreProperties>
</file>