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354" r:id="rId3"/>
    <p:sldId id="314" r:id="rId4"/>
    <p:sldId id="315" r:id="rId5"/>
    <p:sldId id="316" r:id="rId6"/>
    <p:sldId id="317" r:id="rId7"/>
    <p:sldId id="318" r:id="rId8"/>
    <p:sldId id="349" r:id="rId9"/>
    <p:sldId id="350" r:id="rId10"/>
    <p:sldId id="345" r:id="rId11"/>
    <p:sldId id="346" r:id="rId12"/>
    <p:sldId id="262" r:id="rId13"/>
    <p:sldId id="266" r:id="rId14"/>
    <p:sldId id="263" r:id="rId15"/>
    <p:sldId id="269" r:id="rId16"/>
    <p:sldId id="268" r:id="rId17"/>
    <p:sldId id="275" r:id="rId18"/>
    <p:sldId id="274" r:id="rId19"/>
    <p:sldId id="300" r:id="rId20"/>
    <p:sldId id="322" r:id="rId21"/>
    <p:sldId id="319" r:id="rId22"/>
    <p:sldId id="301" r:id="rId23"/>
    <p:sldId id="320" r:id="rId24"/>
    <p:sldId id="323" r:id="rId25"/>
    <p:sldId id="328" r:id="rId26"/>
    <p:sldId id="324" r:id="rId27"/>
    <p:sldId id="325" r:id="rId28"/>
    <p:sldId id="351" r:id="rId29"/>
    <p:sldId id="352" r:id="rId30"/>
    <p:sldId id="353" r:id="rId31"/>
    <p:sldId id="327" r:id="rId32"/>
    <p:sldId id="355" r:id="rId33"/>
    <p:sldId id="308" r:id="rId34"/>
    <p:sldId id="338" r:id="rId35"/>
    <p:sldId id="339" r:id="rId36"/>
    <p:sldId id="340" r:id="rId37"/>
    <p:sldId id="341" r:id="rId38"/>
    <p:sldId id="347" r:id="rId39"/>
    <p:sldId id="356" r:id="rId40"/>
    <p:sldId id="357" r:id="rId41"/>
    <p:sldId id="358" r:id="rId42"/>
    <p:sldId id="344" r:id="rId43"/>
    <p:sldId id="348" r:id="rId44"/>
    <p:sldId id="343" r:id="rId45"/>
    <p:sldId id="304" r:id="rId4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D606"/>
    <a:srgbClr val="00B058"/>
    <a:srgbClr val="05A13D"/>
    <a:srgbClr val="E538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621" autoAdjust="0"/>
    <p:restoredTop sz="94660"/>
  </p:normalViewPr>
  <p:slideViewPr>
    <p:cSldViewPr snapToGrid="0">
      <p:cViewPr varScale="1">
        <p:scale>
          <a:sx n="80" d="100"/>
          <a:sy n="80" d="100"/>
        </p:scale>
        <p:origin x="35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57F24-68B6-40D6-BD77-7310C6B8F858}" type="datetimeFigureOut">
              <a:rPr lang="ru-RU" smtClean="0"/>
              <a:t>13.04.24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F847A-9F2F-4BED-8AC0-CF31954C05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2230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57F24-68B6-40D6-BD77-7310C6B8F858}" type="datetimeFigureOut">
              <a:rPr lang="ru-RU" smtClean="0"/>
              <a:t>13.04.24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F847A-9F2F-4BED-8AC0-CF31954C05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52674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57F24-68B6-40D6-BD77-7310C6B8F858}" type="datetimeFigureOut">
              <a:rPr lang="ru-RU" smtClean="0"/>
              <a:t>13.04.24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F847A-9F2F-4BED-8AC0-CF31954C05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81814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57F24-68B6-40D6-BD77-7310C6B8F858}" type="datetimeFigureOut">
              <a:rPr lang="ru-RU" smtClean="0"/>
              <a:t>13.04.24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F847A-9F2F-4BED-8AC0-CF31954C05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219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57F24-68B6-40D6-BD77-7310C6B8F858}" type="datetimeFigureOut">
              <a:rPr lang="ru-RU" smtClean="0"/>
              <a:t>13.04.24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F847A-9F2F-4BED-8AC0-CF31954C05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12667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57F24-68B6-40D6-BD77-7310C6B8F858}" type="datetimeFigureOut">
              <a:rPr lang="ru-RU" smtClean="0"/>
              <a:t>13.04.24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F847A-9F2F-4BED-8AC0-CF31954C05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5496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57F24-68B6-40D6-BD77-7310C6B8F858}" type="datetimeFigureOut">
              <a:rPr lang="ru-RU" smtClean="0"/>
              <a:t>13.04.24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F847A-9F2F-4BED-8AC0-CF31954C05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37018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57F24-68B6-40D6-BD77-7310C6B8F858}" type="datetimeFigureOut">
              <a:rPr lang="ru-RU" smtClean="0"/>
              <a:t>13.04.24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F847A-9F2F-4BED-8AC0-CF31954C05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69542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57F24-68B6-40D6-BD77-7310C6B8F858}" type="datetimeFigureOut">
              <a:rPr lang="ru-RU" smtClean="0"/>
              <a:t>13.04.24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F847A-9F2F-4BED-8AC0-CF31954C05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3155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57F24-68B6-40D6-BD77-7310C6B8F858}" type="datetimeFigureOut">
              <a:rPr lang="ru-RU" smtClean="0"/>
              <a:t>13.04.24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F847A-9F2F-4BED-8AC0-CF31954C05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2124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57F24-68B6-40D6-BD77-7310C6B8F858}" type="datetimeFigureOut">
              <a:rPr lang="ru-RU" smtClean="0"/>
              <a:t>13.04.24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F847A-9F2F-4BED-8AC0-CF31954C05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33111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857F24-68B6-40D6-BD77-7310C6B8F858}" type="datetimeFigureOut">
              <a:rPr lang="ru-RU" smtClean="0"/>
              <a:t>13.04.24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2F847A-9F2F-4BED-8AC0-CF31954C05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6506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microsoft.com/office/2007/relationships/media" Target="../media/media2.wav"/><Relationship Id="rId7" Type="http://schemas.openxmlformats.org/officeDocument/2006/relationships/image" Target="../media/image15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14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18.png"/><Relationship Id="rId4" Type="http://schemas.openxmlformats.org/officeDocument/2006/relationships/audio" Target="../media/media2.wav"/><Relationship Id="rId9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microsoft.com/office/2007/relationships/media" Target="../media/media4.wav"/><Relationship Id="rId7" Type="http://schemas.openxmlformats.org/officeDocument/2006/relationships/image" Target="../media/image17.png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4.wav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microsoft.com/office/2007/relationships/media" Target="../media/media6.wav"/><Relationship Id="rId7" Type="http://schemas.openxmlformats.org/officeDocument/2006/relationships/image" Target="../media/image17.png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6" Type="http://schemas.openxmlformats.org/officeDocument/2006/relationships/image" Target="../media/image23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6.wav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microsoft.com/office/2007/relationships/media" Target="../media/media8.wav"/><Relationship Id="rId7" Type="http://schemas.openxmlformats.org/officeDocument/2006/relationships/image" Target="../media/image29.png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6" Type="http://schemas.openxmlformats.org/officeDocument/2006/relationships/image" Target="../media/image28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8.wav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microsoft.com/office/2007/relationships/media" Target="../media/media10.wav"/><Relationship Id="rId7" Type="http://schemas.openxmlformats.org/officeDocument/2006/relationships/image" Target="../media/image35.png"/><Relationship Id="rId2" Type="http://schemas.openxmlformats.org/officeDocument/2006/relationships/audio" Target="../media/media9.wav"/><Relationship Id="rId1" Type="http://schemas.microsoft.com/office/2007/relationships/media" Target="../media/media9.wav"/><Relationship Id="rId6" Type="http://schemas.openxmlformats.org/officeDocument/2006/relationships/image" Target="../media/image34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0.wav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8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8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thnologue.com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177291"/>
            <a:ext cx="6721434" cy="4680709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7512" y="365125"/>
            <a:ext cx="11367800" cy="1618054"/>
          </a:xfrm>
        </p:spPr>
        <p:txBody>
          <a:bodyPr>
            <a:noAutofit/>
          </a:bodyPr>
          <a:lstStyle/>
          <a:p>
            <a:pPr algn="ctr"/>
            <a:r>
              <a:rPr lang="ru-RU" sz="3600" b="1">
                <a:solidFill>
                  <a:srgbClr val="FFC000"/>
                </a:solidFill>
                <a:latin typeface="Cambria" panose="02040503050406030204" pitchFamily="18" charset="0"/>
              </a:rPr>
              <a:t>Ультразвуковое исследование признака продвинутости корня языка на материале диалекта ашанти языка акан (ква)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323902" y="2559229"/>
            <a:ext cx="547141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800" b="1" smtClean="0">
                <a:solidFill>
                  <a:schemeClr val="bg1"/>
                </a:solidFill>
                <a:latin typeface="Cambria" panose="02040503050406030204" pitchFamily="18" charset="0"/>
              </a:rPr>
              <a:t>Макеева Надежда (ИЯз РАН)</a:t>
            </a:r>
          </a:p>
          <a:p>
            <a:pPr algn="r"/>
            <a:r>
              <a:rPr lang="ru-RU" sz="2800" b="1" smtClean="0">
                <a:solidFill>
                  <a:schemeClr val="bg1"/>
                </a:solidFill>
                <a:latin typeface="Cambria" panose="02040503050406030204" pitchFamily="18" charset="0"/>
              </a:rPr>
              <a:t>Амелина Мария (ИЯз РАН)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203865" y="5623653"/>
            <a:ext cx="776957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100" b="1" smtClean="0">
                <a:solidFill>
                  <a:schemeClr val="bg1"/>
                </a:solidFill>
                <a:latin typeface="Cambria" panose="02040503050406030204" pitchFamily="18" charset="0"/>
              </a:rPr>
              <a:t>Конференция «Малые языки в большой лингвистике» </a:t>
            </a:r>
          </a:p>
          <a:p>
            <a:pPr algn="r"/>
            <a:r>
              <a:rPr lang="en-US" sz="2100" b="1" smtClean="0">
                <a:solidFill>
                  <a:schemeClr val="bg1"/>
                </a:solidFill>
                <a:latin typeface="Cambria" panose="02040503050406030204" pitchFamily="18" charset="0"/>
              </a:rPr>
              <a:t>13</a:t>
            </a:r>
            <a:r>
              <a:rPr lang="ru-RU" sz="2100" b="1" smtClean="0">
                <a:solidFill>
                  <a:schemeClr val="bg1"/>
                </a:solidFill>
                <a:latin typeface="Cambria" panose="02040503050406030204" pitchFamily="18" charset="0"/>
              </a:rPr>
              <a:t> апреля </a:t>
            </a:r>
            <a:r>
              <a:rPr lang="ru-RU" sz="21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2024 г., Институт </a:t>
            </a:r>
            <a:r>
              <a:rPr lang="ru-RU" sz="2100" b="1" smtClean="0">
                <a:solidFill>
                  <a:schemeClr val="bg1"/>
                </a:solidFill>
                <a:latin typeface="Cambria" panose="02040503050406030204" pitchFamily="18" charset="0"/>
              </a:rPr>
              <a:t>языкознания РАН</a:t>
            </a:r>
            <a:endParaRPr lang="en-US" sz="2100" b="1" smtClean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838200" y="5522024"/>
            <a:ext cx="523998" cy="470961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3713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5834537" cy="6857999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4591" y="1"/>
            <a:ext cx="578740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17405" y="237507"/>
            <a:ext cx="476899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600" b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Ladzro Faustina Lucy, </a:t>
            </a:r>
            <a:r>
              <a:rPr lang="en-US" sz="2600" b="1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1997</a:t>
            </a:r>
            <a:r>
              <a:rPr lang="ru-RU" sz="2600" b="1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г. р.</a:t>
            </a:r>
            <a:endParaRPr lang="ru-RU" sz="2600" b="1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819343" y="237506"/>
            <a:ext cx="476899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6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Nketiah Eugenia</a:t>
            </a:r>
            <a:r>
              <a:rPr lang="en-US" sz="2600" b="1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199</a:t>
            </a:r>
            <a:r>
              <a:rPr lang="ru-RU" sz="2600" b="1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г. р.</a:t>
            </a:r>
            <a:endParaRPr lang="ru-RU" sz="2600" b="1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821840" y="729949"/>
            <a:ext cx="437011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6370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005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481385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66791"/>
          </a:xfrm>
        </p:spPr>
        <p:txBody>
          <a:bodyPr>
            <a:normAutofit/>
          </a:bodyPr>
          <a:lstStyle/>
          <a:p>
            <a:pPr algn="ctr"/>
            <a:r>
              <a:rPr lang="ru-RU" sz="4000" b="1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 для анализа</a:t>
            </a:r>
            <a:endParaRPr lang="ru-RU" sz="4000" b="1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61313205"/>
              </p:ext>
            </p:extLst>
          </p:nvPr>
        </p:nvGraphicFramePr>
        <p:xfrm>
          <a:off x="463140" y="1805048"/>
          <a:ext cx="11258791" cy="4045331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2553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2622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2587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2587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2587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125879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125879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1125879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1125879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112587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717657">
                <a:tc>
                  <a:txBody>
                    <a:bodyPr/>
                    <a:lstStyle/>
                    <a:p>
                      <a:pPr algn="ctr"/>
                      <a:endParaRPr lang="ru-RU" sz="20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 </a:t>
                      </a:r>
                      <a:endParaRPr lang="ru-RU" sz="3000" b="1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2000" b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[+ATR]</a:t>
                      </a:r>
                      <a:endParaRPr lang="ru-RU" sz="20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f-ZA" sz="3000" b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ɪ</a:t>
                      </a:r>
                      <a:r>
                        <a:rPr lang="en-US" sz="3000" b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3000" b="1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2000" b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[-ATR]</a:t>
                      </a:r>
                      <a:endParaRPr lang="ru-RU" sz="20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 </a:t>
                      </a:r>
                      <a:endParaRPr lang="ru-RU" sz="3000" b="1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2000" b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[+ATR]</a:t>
                      </a:r>
                      <a:endParaRPr lang="ru-RU" sz="20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f-ZA" sz="3000" b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ɛ</a:t>
                      </a:r>
                      <a:r>
                        <a:rPr lang="en-US" sz="3000" b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3000" b="1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2000" b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[-ATR]</a:t>
                      </a:r>
                      <a:endParaRPr lang="ru-RU" sz="20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</a:t>
                      </a:r>
                      <a:r>
                        <a:rPr lang="en-US" sz="2000" b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2000" b="1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2000" b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[+ATR]</a:t>
                      </a:r>
                      <a:endParaRPr lang="ru-RU" sz="20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f-ZA" sz="3000" b="1" kern="120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ʊ</a:t>
                      </a:r>
                      <a:r>
                        <a:rPr lang="en-US" sz="3000" b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3000" b="1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2000" b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[-ATR]</a:t>
                      </a:r>
                      <a:endParaRPr lang="ru-RU" sz="20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 </a:t>
                      </a:r>
                      <a:endParaRPr lang="ru-RU" sz="3000" b="1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2000" b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[+ATR]</a:t>
                      </a:r>
                      <a:endParaRPr lang="ru-RU" sz="20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f-ZA" sz="3000" b="1" kern="120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ɔ</a:t>
                      </a:r>
                      <a:endParaRPr lang="ru-RU" sz="3000" b="1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2000" b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[-ATR]</a:t>
                      </a:r>
                      <a:endParaRPr lang="ru-RU" sz="20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000" b="1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3000" b="1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b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слов</a:t>
                      </a:r>
                      <a:endParaRPr lang="ru-RU" sz="20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000" b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30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000" b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30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000" b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30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000" b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30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30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30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30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30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</a:t>
                      </a:r>
                      <a:endParaRPr lang="ru-RU" sz="3000" b="1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b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произне-сений</a:t>
                      </a:r>
                      <a:endParaRPr lang="ru-RU" sz="20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000" b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</a:t>
                      </a:r>
                      <a:endParaRPr lang="ru-RU" sz="30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000" b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</a:t>
                      </a:r>
                      <a:endParaRPr lang="ru-RU" sz="30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000" b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</a:t>
                      </a:r>
                      <a:endParaRPr lang="ru-RU" sz="30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000" b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</a:t>
                      </a:r>
                      <a:endParaRPr lang="ru-RU" sz="30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</a:t>
                      </a:r>
                      <a:endParaRPr lang="ru-RU" sz="30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  <a:endParaRPr lang="ru-RU" sz="30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</a:t>
                      </a:r>
                      <a:endParaRPr lang="ru-RU" sz="30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RU" sz="30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383</a:t>
                      </a:r>
                      <a:endParaRPr lang="ru-RU" sz="3000" b="1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35331">
                <a:tc>
                  <a:txBody>
                    <a:bodyPr/>
                    <a:lstStyle/>
                    <a:p>
                      <a:pPr algn="ctr"/>
                      <a:endParaRPr lang="ru-RU" sz="1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" b="1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" b="1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" b="1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b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изолиро-ванных</a:t>
                      </a:r>
                      <a:endParaRPr lang="ru-RU" sz="2000" b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000" b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endParaRPr lang="ru-RU" sz="3000" b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000" b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</a:t>
                      </a:r>
                      <a:endParaRPr lang="ru-RU" sz="3000" b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000" b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ru-RU" sz="3000" b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000" b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RU" sz="3000" b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RU" sz="3000" b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3000" b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ru-RU" sz="30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30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</a:t>
                      </a:r>
                      <a:endParaRPr lang="ru-RU" sz="3000" b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b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 фразе</a:t>
                      </a:r>
                      <a:endParaRPr lang="ru-RU" sz="2000" b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000" b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3000" b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000" b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</a:t>
                      </a:r>
                      <a:endParaRPr lang="ru-RU" sz="3000" b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000" b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ru-RU" sz="3000" b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000" b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  <a:endParaRPr lang="ru-RU" sz="3000" b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  <a:endParaRPr lang="ru-RU" sz="3000" b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RU" sz="3000" b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30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30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183</a:t>
                      </a:r>
                      <a:endParaRPr lang="ru-RU" sz="3000" b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97333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51156"/>
          </a:xfrm>
        </p:spPr>
        <p:txBody>
          <a:bodyPr>
            <a:normAutofit/>
          </a:bodyPr>
          <a:lstStyle/>
          <a:p>
            <a:pPr algn="ctr"/>
            <a:r>
              <a:rPr lang="en-US" sz="40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[+ATR]</a:t>
            </a:r>
            <a:endParaRPr lang="ru-RU" sz="40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75279792"/>
              </p:ext>
            </p:extLst>
          </p:nvPr>
        </p:nvGraphicFramePr>
        <p:xfrm>
          <a:off x="838200" y="1326861"/>
          <a:ext cx="10515600" cy="53644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5621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2939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29193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90945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22068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200791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2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2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слово</a:t>
                      </a:r>
                      <a:endParaRPr lang="ru-RU" sz="2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перевод</a:t>
                      </a:r>
                      <a:endParaRPr lang="en-US" sz="220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22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английский</a:t>
                      </a:r>
                      <a:endParaRPr lang="ru-RU" sz="2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изолированных произнесений</a:t>
                      </a:r>
                      <a:endParaRPr lang="ru-RU" sz="2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произнесений во фразе  </a:t>
                      </a:r>
                      <a:endParaRPr lang="ru-RU" sz="2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2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  <a:endParaRPr lang="ru-RU" sz="2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f-ZA" sz="2200" kern="120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/pii/</a:t>
                      </a:r>
                      <a:endParaRPr lang="ru-RU" sz="2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f-ZA" sz="2200" kern="120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‘many’</a:t>
                      </a:r>
                      <a:endParaRPr lang="ru-RU" sz="2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2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2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2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NF</a:t>
                      </a:r>
                      <a:endParaRPr lang="ru-RU" sz="2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f-ZA" sz="2200" kern="120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/bisa/</a:t>
                      </a:r>
                      <a:endParaRPr lang="ru-RU" sz="2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f-ZA" sz="2200" kern="120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‘to ask’</a:t>
                      </a:r>
                      <a:endParaRPr lang="ru-RU" sz="2200" kern="120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  <a:endParaRPr lang="ru-RU" sz="2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f-ZA" sz="2200" kern="120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/fi/</a:t>
                      </a:r>
                      <a:endParaRPr lang="ru-RU" sz="2200" kern="120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f-ZA" sz="2200" kern="120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‘to move, to go out’</a:t>
                      </a:r>
                      <a:endParaRPr lang="ru-RU" sz="2200" kern="120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2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  <a:endParaRPr lang="ru-RU" sz="2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f-ZA" sz="2200" kern="120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/fri/</a:t>
                      </a:r>
                      <a:endParaRPr lang="ru-RU" sz="2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f-ZA" sz="2200" kern="120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‘to buy on credit’</a:t>
                      </a:r>
                      <a:endParaRPr lang="ru-RU" sz="2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2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  <a:endParaRPr lang="ru-RU" sz="2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f-ZA" sz="2200" kern="120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/di/</a:t>
                      </a:r>
                      <a:endParaRPr lang="ru-RU" sz="2200" kern="120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f-ZA" sz="2200" kern="120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‘to eat’</a:t>
                      </a:r>
                      <a:endParaRPr lang="ru-RU" sz="2200" kern="120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2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NF</a:t>
                      </a:r>
                      <a:endParaRPr lang="ru-RU" sz="2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f-ZA" sz="2200" kern="120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/t</a:t>
                      </a:r>
                      <a:r>
                        <a:rPr lang="af-ZA" sz="2200" kern="120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af-ZA" sz="2200" kern="120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tiriw/ </a:t>
                      </a:r>
                      <a:endParaRPr lang="ru-RU" sz="2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f-ZA" sz="2200" kern="120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‘important’</a:t>
                      </a:r>
                      <a:endParaRPr lang="ru-RU" sz="2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2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  <a:endParaRPr lang="ru-RU" sz="2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f-ZA" sz="2200" kern="120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/yi/</a:t>
                      </a:r>
                      <a:endParaRPr lang="ru-RU" sz="2200" kern="120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f-ZA" sz="2200" kern="120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‘to choose’</a:t>
                      </a:r>
                      <a:endParaRPr lang="ru-RU" sz="2200" kern="120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2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  <a:endParaRPr lang="ru-RU" sz="2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f-ZA" sz="2200" kern="120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/si/</a:t>
                      </a:r>
                      <a:endParaRPr lang="ru-RU" sz="2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f-ZA" sz="2200" kern="120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‘to build’</a:t>
                      </a:r>
                      <a:endParaRPr lang="ru-RU" sz="2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2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NF</a:t>
                      </a:r>
                      <a:endParaRPr lang="ru-RU" sz="2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f-ZA" sz="2200" kern="120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/sika/</a:t>
                      </a:r>
                      <a:endParaRPr lang="ru-RU" sz="2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f-ZA" sz="2200" kern="120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‘money’</a:t>
                      </a:r>
                      <a:endParaRPr lang="ru-RU" sz="2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70840">
                <a:tc gridSpan="6">
                  <a:txBody>
                    <a:bodyPr/>
                    <a:lstStyle/>
                    <a:p>
                      <a:r>
                        <a:rPr lang="ru-RU" sz="2200" b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Всего:</a:t>
                      </a:r>
                      <a:r>
                        <a:rPr lang="ru-RU" sz="2200" b="1" baseline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200" b="1" baseline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r>
                        <a:rPr lang="ru-RU" sz="2200" b="1" baseline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слов (6 </a:t>
                      </a:r>
                      <a:r>
                        <a:rPr lang="en-US" sz="2200" b="1" baseline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F</a:t>
                      </a:r>
                      <a:r>
                        <a:rPr lang="ru-RU" sz="2200" b="1" baseline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3 </a:t>
                      </a:r>
                      <a:r>
                        <a:rPr lang="en-US" sz="2200" b="1" baseline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NF)</a:t>
                      </a:r>
                      <a:r>
                        <a:rPr lang="ru-RU" sz="2200" b="1" baseline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 </a:t>
                      </a:r>
                      <a:r>
                        <a:rPr lang="ru-RU" sz="2200" b="1" baseline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</a:t>
                      </a:r>
                      <a:r>
                        <a:rPr lang="ru-RU" sz="2200" b="1" baseline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произнесениях (26 изолированных, 18 во фразе)</a:t>
                      </a:r>
                      <a:endParaRPr lang="ru-RU" sz="22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2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2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2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2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2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638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486888"/>
          </a:xfrm>
        </p:spPr>
        <p:txBody>
          <a:bodyPr>
            <a:normAutofit fontScale="90000"/>
          </a:bodyPr>
          <a:lstStyle/>
          <a:p>
            <a:pPr algn="ctr"/>
            <a:r>
              <a:rPr lang="af-ZA" sz="3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ɪ</a:t>
            </a:r>
            <a:r>
              <a:rPr lang="en-US" sz="30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[-ATR]</a:t>
            </a:r>
            <a:endParaRPr lang="ru-RU" sz="30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36618309"/>
              </p:ext>
            </p:extLst>
          </p:nvPr>
        </p:nvGraphicFramePr>
        <p:xfrm>
          <a:off x="724393" y="570015"/>
          <a:ext cx="10831287" cy="6125873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6990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4828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36074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99679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28735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206819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944273">
                <a:tc>
                  <a:txBody>
                    <a:bodyPr/>
                    <a:lstStyle/>
                    <a:p>
                      <a:pPr algn="ctr"/>
                      <a:r>
                        <a:rPr lang="ru-RU" sz="18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1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слово</a:t>
                      </a:r>
                      <a:endParaRPr lang="ru-RU" sz="1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перевод </a:t>
                      </a:r>
                      <a:endParaRPr lang="en-US" sz="180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8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английский</a:t>
                      </a:r>
                      <a:endParaRPr lang="ru-RU" sz="1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изолированных произнесений</a:t>
                      </a:r>
                      <a:endParaRPr lang="ru-RU" sz="1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произнесений</a:t>
                      </a:r>
                      <a:endParaRPr lang="en-US" sz="180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8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 фразе  </a:t>
                      </a:r>
                      <a:endParaRPr lang="ru-RU" sz="1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88717">
                <a:tc>
                  <a:txBody>
                    <a:bodyPr/>
                    <a:lstStyle/>
                    <a:p>
                      <a:r>
                        <a:rPr lang="ru-RU" sz="20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NF</a:t>
                      </a:r>
                      <a:endParaRPr lang="ru-RU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f-ZA" sz="2000" kern="120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/bɪpɔ/</a:t>
                      </a:r>
                      <a:endParaRPr lang="ru-RU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f-ZA" sz="2000" kern="120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‘mountain’</a:t>
                      </a:r>
                      <a:endParaRPr lang="ru-RU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88717">
                <a:tc>
                  <a:txBody>
                    <a:bodyPr/>
                    <a:lstStyle/>
                    <a:p>
                      <a:r>
                        <a:rPr lang="ru-RU" sz="20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  <a:endParaRPr lang="ru-RU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af-ZA" sz="2000" kern="120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fɪ/ </a:t>
                      </a:r>
                      <a:endParaRPr lang="ru-RU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f-ZA" sz="2000" kern="120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‘to vomit’</a:t>
                      </a:r>
                      <a:endParaRPr lang="ru-RU" sz="2000" kern="120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88717">
                <a:tc>
                  <a:txBody>
                    <a:bodyPr/>
                    <a:lstStyle/>
                    <a:p>
                      <a:r>
                        <a:rPr lang="en-US" sz="20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  <a:endParaRPr lang="ru-RU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f-ZA" sz="2000" kern="120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/tɪ/</a:t>
                      </a:r>
                      <a:endParaRPr lang="ru-RU" sz="2000" kern="120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f-ZA" sz="2000" kern="120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‘to live’</a:t>
                      </a:r>
                      <a:endParaRPr lang="ru-RU" sz="2000" kern="120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88717">
                <a:tc>
                  <a:txBody>
                    <a:bodyPr/>
                    <a:lstStyle/>
                    <a:p>
                      <a:r>
                        <a:rPr lang="en-US" sz="20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  <a:endParaRPr lang="ru-RU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f-ZA" sz="2000" kern="120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/dɪ/</a:t>
                      </a:r>
                      <a:endParaRPr lang="ru-RU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f-ZA" sz="2000" kern="120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‘to be called’</a:t>
                      </a:r>
                      <a:endParaRPr lang="ru-RU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88717">
                <a:tc>
                  <a:txBody>
                    <a:bodyPr/>
                    <a:lstStyle/>
                    <a:p>
                      <a:r>
                        <a:rPr lang="en-US" sz="20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  <a:endParaRPr lang="ru-RU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f-ZA" sz="2000" kern="120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/dɔrɪ/</a:t>
                      </a:r>
                      <a:endParaRPr lang="ru-RU" sz="2000" kern="120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f-ZA" sz="2000" kern="120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‘to be fat’</a:t>
                      </a:r>
                      <a:endParaRPr lang="ru-RU" sz="2000" kern="120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88717">
                <a:tc>
                  <a:txBody>
                    <a:bodyPr/>
                    <a:lstStyle/>
                    <a:p>
                      <a:r>
                        <a:rPr lang="en-US" sz="20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  <a:endParaRPr lang="ru-RU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f-ZA" sz="2000" kern="120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/fɛrɪ/</a:t>
                      </a:r>
                      <a:endParaRPr lang="ru-RU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f-ZA" sz="2000" kern="120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‘to be shy’</a:t>
                      </a:r>
                      <a:endParaRPr lang="ru-RU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88717">
                <a:tc>
                  <a:txBody>
                    <a:bodyPr/>
                    <a:lstStyle/>
                    <a:p>
                      <a:r>
                        <a:rPr lang="en-US" sz="20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  <a:endParaRPr lang="ru-RU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f-ZA" sz="2000" kern="120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/bɪr</a:t>
                      </a:r>
                      <a:r>
                        <a:rPr lang="af-ZA" sz="2000" kern="120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ɪ</a:t>
                      </a:r>
                      <a:r>
                        <a:rPr lang="af-ZA" sz="2000" kern="120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/</a:t>
                      </a:r>
                      <a:endParaRPr lang="ru-RU" sz="2000" kern="120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f-ZA" sz="2000" kern="120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‘ripe’</a:t>
                      </a:r>
                      <a:endParaRPr lang="ru-RU" sz="2000" kern="120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88717">
                <a:tc>
                  <a:txBody>
                    <a:bodyPr/>
                    <a:lstStyle/>
                    <a:p>
                      <a:r>
                        <a:rPr lang="en-US" sz="20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  <a:endParaRPr lang="ru-RU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f-ZA" sz="2000" kern="120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/kɛsɪ/</a:t>
                      </a:r>
                      <a:endParaRPr lang="ru-RU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f-ZA" sz="2000" kern="120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‘big’</a:t>
                      </a:r>
                      <a:endParaRPr lang="ru-RU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88717">
                <a:tc>
                  <a:txBody>
                    <a:bodyPr/>
                    <a:lstStyle/>
                    <a:p>
                      <a:r>
                        <a:rPr lang="en-US" sz="20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  <a:endParaRPr lang="ru-RU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f-ZA" sz="2000" kern="120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/sɪ̰/</a:t>
                      </a:r>
                      <a:endParaRPr lang="ru-RU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f-ZA" sz="2000" kern="120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‘to sharpen’</a:t>
                      </a:r>
                      <a:endParaRPr lang="ru-RU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88717">
                <a:tc>
                  <a:txBody>
                    <a:bodyPr/>
                    <a:lstStyle/>
                    <a:p>
                      <a:r>
                        <a:rPr lang="en-US" sz="20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  <a:endParaRPr lang="ru-RU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f-ZA" sz="2000" kern="120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/sɪr</a:t>
                      </a:r>
                      <a:r>
                        <a:rPr lang="af-ZA" sz="2000" kern="120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ɪ</a:t>
                      </a:r>
                      <a:r>
                        <a:rPr lang="af-ZA" sz="2000" kern="120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/</a:t>
                      </a:r>
                      <a:endParaRPr lang="ru-RU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f-ZA" sz="2000" kern="120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‘laugh’</a:t>
                      </a:r>
                      <a:endParaRPr lang="ru-RU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88717">
                <a:tc>
                  <a:txBody>
                    <a:bodyPr/>
                    <a:lstStyle/>
                    <a:p>
                      <a:r>
                        <a:rPr lang="en-US" sz="20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  <a:endParaRPr lang="ru-RU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f-ZA" sz="2000" kern="120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/yɪr</a:t>
                      </a:r>
                      <a:r>
                        <a:rPr lang="af-ZA" sz="2000" kern="120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ɪ</a:t>
                      </a:r>
                      <a:r>
                        <a:rPr lang="af-ZA" sz="2000" kern="120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/</a:t>
                      </a:r>
                      <a:endParaRPr lang="ru-RU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f-ZA" sz="2000" kern="120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‘wife’</a:t>
                      </a:r>
                      <a:endParaRPr lang="ru-RU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88717">
                <a:tc>
                  <a:txBody>
                    <a:bodyPr/>
                    <a:lstStyle/>
                    <a:p>
                      <a:r>
                        <a:rPr lang="en-US" sz="20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  <a:endParaRPr lang="ru-RU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f-ZA" sz="2000" kern="120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/wɪ/</a:t>
                      </a:r>
                      <a:endParaRPr lang="ru-RU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f-ZA" sz="2000" kern="120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‘to chew’</a:t>
                      </a:r>
                      <a:endParaRPr lang="ru-RU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418618">
                <a:tc gridSpan="6">
                  <a:txBody>
                    <a:bodyPr/>
                    <a:lstStyle/>
                    <a:p>
                      <a:r>
                        <a:rPr lang="ru-RU" sz="2200" b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Всего:</a:t>
                      </a:r>
                      <a:r>
                        <a:rPr lang="ru-RU" sz="2200" b="1" baseline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1" baseline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r>
                        <a:rPr lang="ru-RU" sz="2200" b="1" baseline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слов (</a:t>
                      </a:r>
                      <a:r>
                        <a:rPr lang="en-US" sz="2200" b="1" baseline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r>
                        <a:rPr lang="ru-RU" sz="2200" b="1" baseline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1" baseline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F</a:t>
                      </a:r>
                      <a:r>
                        <a:rPr lang="ru-RU" sz="2200" b="1" baseline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200" b="1" baseline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2200" b="1" baseline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1" baseline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NF)</a:t>
                      </a:r>
                      <a:r>
                        <a:rPr lang="ru-RU" sz="2200" b="1" baseline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 </a:t>
                      </a:r>
                      <a:r>
                        <a:rPr lang="en-US" sz="2200" b="1" baseline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</a:t>
                      </a:r>
                      <a:r>
                        <a:rPr lang="ru-RU" sz="2200" b="1" baseline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произнесениях (</a:t>
                      </a:r>
                      <a:r>
                        <a:rPr lang="en-US" sz="2200" b="1" baseline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2200" b="1" baseline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изолированных, </a:t>
                      </a:r>
                      <a:r>
                        <a:rPr lang="en-US" sz="2200" b="1" baseline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</a:t>
                      </a:r>
                      <a:r>
                        <a:rPr lang="ru-RU" sz="2200" b="1" baseline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во фразе)</a:t>
                      </a:r>
                      <a:endParaRPr lang="ru-RU" sz="22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2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2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2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2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2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10733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8778" y="522513"/>
            <a:ext cx="10285021" cy="1405995"/>
          </a:xfrm>
        </p:spPr>
        <p:txBody>
          <a:bodyPr>
            <a:noAutofit/>
          </a:bodyPr>
          <a:lstStyle/>
          <a:p>
            <a:r>
              <a:rPr lang="en-US" sz="3600" b="1">
                <a:solidFill>
                  <a:srgbClr val="FFC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3</a:t>
            </a:r>
            <a:r>
              <a:rPr lang="ru-RU" sz="3600" b="1" smtClean="0">
                <a:solidFill>
                  <a:srgbClr val="FFC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. Анализ данных</a:t>
            </a:r>
            <a:endParaRPr lang="ru-RU" sz="3600">
              <a:solidFill>
                <a:srgbClr val="FFC000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410690" y="1031591"/>
            <a:ext cx="420584" cy="387837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9522" y="2113889"/>
            <a:ext cx="6812478" cy="4744111"/>
          </a:xfrm>
        </p:spPr>
      </p:pic>
      <p:sp>
        <p:nvSpPr>
          <p:cNvPr id="3" name="Прямоугольник 2"/>
          <p:cNvSpPr/>
          <p:nvPr/>
        </p:nvSpPr>
        <p:spPr>
          <a:xfrm>
            <a:off x="249382" y="5094516"/>
            <a:ext cx="7243948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</a:t>
            </a:r>
            <a:r>
              <a:rPr lang="en-US" sz="2600" b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Articulate Assistant Advanced</a:t>
            </a:r>
            <a:r>
              <a:rPr lang="ru-RU" sz="2600" b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6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AAA</a:t>
            </a:r>
            <a:r>
              <a:rPr lang="ru-RU" sz="26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60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6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version 2.19.01</a:t>
            </a:r>
            <a:endParaRPr lang="en-US" sz="26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6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Edinburgh</a:t>
            </a:r>
            <a:r>
              <a:rPr lang="en-US" sz="2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Articulate Instruments</a:t>
            </a:r>
            <a:endParaRPr lang="ru-RU" sz="2600"/>
          </a:p>
        </p:txBody>
      </p:sp>
    </p:spTree>
    <p:extLst>
      <p:ext uri="{BB962C8B-B14F-4D97-AF65-F5344CB8AC3E}">
        <p14:creationId xmlns:p14="http://schemas.microsoft.com/office/powerpoint/2010/main" val="3974338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870"/>
            <a:ext cx="12192000" cy="6475687"/>
          </a:xfrm>
        </p:spPr>
      </p:pic>
    </p:spTree>
    <p:extLst>
      <p:ext uri="{BB962C8B-B14F-4D97-AF65-F5344CB8AC3E}">
        <p14:creationId xmlns:p14="http://schemas.microsoft.com/office/powerpoint/2010/main" val="601661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632" y="3442885"/>
            <a:ext cx="4904059" cy="341511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633" y="0"/>
            <a:ext cx="4904058" cy="3415114"/>
          </a:xfrm>
          <a:prstGeom prst="rect">
            <a:avLst/>
          </a:prstGeom>
        </p:spPr>
      </p:pic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393" y="0"/>
            <a:ext cx="4876799" cy="339613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4392" y="2581587"/>
            <a:ext cx="10046528" cy="1166791"/>
          </a:xfrm>
        </p:spPr>
        <p:txBody>
          <a:bodyPr>
            <a:normAutofit/>
          </a:bodyPr>
          <a:lstStyle/>
          <a:p>
            <a:pPr algn="ctr"/>
            <a:r>
              <a:rPr lang="af-ZA" sz="35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af-ZA" sz="35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af-ZA" sz="35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af-ZA" sz="35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35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‘to move, to go out’ 				</a:t>
            </a:r>
            <a:r>
              <a:rPr lang="af-ZA" sz="35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af-ZA" sz="35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af-ZA" sz="35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ɪ</a:t>
            </a:r>
            <a:r>
              <a:rPr lang="af-ZA" sz="35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35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‘to </a:t>
            </a:r>
            <a:r>
              <a:rPr lang="en-US" sz="35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vomit’</a:t>
            </a:r>
            <a:r>
              <a:rPr lang="af-ZA" sz="30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30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трелка вниз 2"/>
          <p:cNvSpPr/>
          <p:nvPr/>
        </p:nvSpPr>
        <p:spPr>
          <a:xfrm rot="2751306">
            <a:off x="10730000" y="386721"/>
            <a:ext cx="538510" cy="1722950"/>
          </a:xfrm>
          <a:prstGeom prst="downArrow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 rot="18349027">
            <a:off x="7027620" y="574772"/>
            <a:ext cx="519317" cy="1722950"/>
          </a:xfrm>
          <a:prstGeom prst="downArrow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922251" y="1423117"/>
            <a:ext cx="144878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400" b="1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орень языка</a:t>
            </a:r>
            <a:endParaRPr lang="ru-RU" sz="2400" b="1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0743211" y="1423117"/>
            <a:ext cx="144878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кончик языка</a:t>
            </a:r>
            <a:endParaRPr lang="ru-RU" sz="2400" b="1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fi[+ATR]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69320" y="2887683"/>
            <a:ext cx="609600" cy="609600"/>
          </a:xfrm>
          <a:prstGeom prst="rect">
            <a:avLst/>
          </a:prstGeom>
        </p:spPr>
      </p:pic>
      <p:pic>
        <p:nvPicPr>
          <p:cNvPr id="6" name="fi[-ATR]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7287278" y="2887683"/>
            <a:ext cx="609600" cy="6096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77" y="3441600"/>
            <a:ext cx="4905904" cy="341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887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9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16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5027" y="716431"/>
            <a:ext cx="10285021" cy="1405995"/>
          </a:xfrm>
        </p:spPr>
        <p:txBody>
          <a:bodyPr>
            <a:noAutofit/>
          </a:bodyPr>
          <a:lstStyle/>
          <a:p>
            <a:r>
              <a:rPr lang="en-US" sz="4000" b="1" smtClean="0">
                <a:solidFill>
                  <a:srgbClr val="FFC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4</a:t>
            </a:r>
            <a:r>
              <a:rPr lang="ru-RU" sz="4000" b="1" smtClean="0">
                <a:solidFill>
                  <a:srgbClr val="FFC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. Результаты исследования</a:t>
            </a:r>
            <a:br>
              <a:rPr lang="ru-RU" sz="4000" b="1" smtClean="0">
                <a:solidFill>
                  <a:srgbClr val="FFC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</a:br>
            <a:endParaRPr lang="ru-RU" sz="3600">
              <a:solidFill>
                <a:schemeClr val="bg1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417616" y="883191"/>
            <a:ext cx="420584" cy="387837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070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9297"/>
            <a:ext cx="6582381" cy="4583875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5657" y="4707270"/>
            <a:ext cx="10616540" cy="1166791"/>
          </a:xfrm>
        </p:spPr>
        <p:txBody>
          <a:bodyPr>
            <a:normAutofit/>
          </a:bodyPr>
          <a:lstStyle/>
          <a:p>
            <a:pPr algn="ctr"/>
            <a:r>
              <a:rPr lang="af-ZA" sz="35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/d</a:t>
            </a:r>
            <a:r>
              <a:rPr lang="af-ZA" sz="35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af-ZA" sz="35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35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‘to eat’ 				</a:t>
            </a:r>
            <a:r>
              <a:rPr lang="af-ZA" sz="35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af-ZA" sz="35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af-ZA" sz="35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ɪ</a:t>
            </a:r>
            <a:r>
              <a:rPr lang="af-ZA" sz="35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35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‘to </a:t>
            </a:r>
            <a:r>
              <a:rPr lang="en-US" sz="35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 called’</a:t>
            </a:r>
            <a:r>
              <a:rPr lang="af-ZA" sz="30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30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di[+ATR]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37111" y="4985865"/>
            <a:ext cx="609600" cy="609600"/>
          </a:xfrm>
          <a:prstGeom prst="rect">
            <a:avLst/>
          </a:prstGeom>
        </p:spPr>
      </p:pic>
      <p:pic>
        <p:nvPicPr>
          <p:cNvPr id="8" name="di[-ATR]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744866" y="5015761"/>
            <a:ext cx="609600" cy="6096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9617" y="139297"/>
            <a:ext cx="6582383" cy="4583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080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5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93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8778" y="522513"/>
            <a:ext cx="10285021" cy="1405995"/>
          </a:xfrm>
        </p:spPr>
        <p:txBody>
          <a:bodyPr>
            <a:noAutofit/>
          </a:bodyPr>
          <a:lstStyle/>
          <a:p>
            <a:r>
              <a:rPr lang="ru-RU" sz="3600" b="1" smtClean="0">
                <a:solidFill>
                  <a:srgbClr val="FFC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1. Введение</a:t>
            </a:r>
            <a:endParaRPr lang="ru-RU" sz="3600">
              <a:solidFill>
                <a:srgbClr val="FFC000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3262" y="1928509"/>
            <a:ext cx="7078684" cy="4929492"/>
          </a:xfrm>
        </p:spPr>
      </p:pic>
      <p:sp>
        <p:nvSpPr>
          <p:cNvPr id="9" name="Овал 8"/>
          <p:cNvSpPr/>
          <p:nvPr/>
        </p:nvSpPr>
        <p:spPr>
          <a:xfrm>
            <a:off x="320631" y="1031591"/>
            <a:ext cx="420584" cy="387837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9118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2509" y="319263"/>
            <a:ext cx="11602192" cy="509269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ctr"/>
            <a:r>
              <a:rPr lang="en-US" sz="4000" b="1" smtClean="0">
                <a:solidFill>
                  <a:srgbClr val="00B0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[+ATR</a:t>
            </a:r>
            <a:r>
              <a:rPr lang="en-US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en-US" sz="4000" b="1" smtClean="0">
                <a:solidFill>
                  <a:srgbClr val="00B0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40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4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			</a:t>
            </a:r>
            <a:r>
              <a:rPr lang="af-ZA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ɪ</a:t>
            </a:r>
            <a:r>
              <a:rPr lang="en-US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[-ATR]</a:t>
            </a:r>
            <a:endParaRPr lang="ru-RU" sz="4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8102054" y="530586"/>
            <a:ext cx="866899" cy="0"/>
          </a:xfrm>
          <a:prstGeom prst="line">
            <a:avLst/>
          </a:prstGeom>
          <a:ln w="63500">
            <a:solidFill>
              <a:srgbClr val="1FD60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636" y="319262"/>
            <a:ext cx="1267064" cy="52595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7375" y="3171825"/>
            <a:ext cx="857250" cy="514350"/>
          </a:xfrm>
          <a:prstGeom prst="rect">
            <a:avLst/>
          </a:prstGeom>
        </p:spPr>
      </p:pic>
      <p:pic>
        <p:nvPicPr>
          <p:cNvPr id="11" name="Объект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77" y="1251342"/>
            <a:ext cx="12075445" cy="5487905"/>
          </a:xfrm>
        </p:spPr>
      </p:pic>
    </p:spTree>
    <p:extLst>
      <p:ext uri="{BB962C8B-B14F-4D97-AF65-F5344CB8AC3E}">
        <p14:creationId xmlns:p14="http://schemas.microsoft.com/office/powerpoint/2010/main" val="1095237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2509" y="319263"/>
            <a:ext cx="11602192" cy="509269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ctr"/>
            <a:r>
              <a:rPr lang="en-US" sz="4000" b="1" smtClean="0">
                <a:solidFill>
                  <a:srgbClr val="00B0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[+ATR</a:t>
            </a:r>
            <a:r>
              <a:rPr lang="en-US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en-US" sz="4000" b="1" smtClean="0">
                <a:solidFill>
                  <a:srgbClr val="00B0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40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4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			</a:t>
            </a:r>
            <a:r>
              <a:rPr lang="af-ZA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ɪ</a:t>
            </a:r>
            <a:r>
              <a:rPr lang="en-US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[-ATR]</a:t>
            </a:r>
            <a:endParaRPr lang="ru-RU" sz="4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8102054" y="530586"/>
            <a:ext cx="866899" cy="0"/>
          </a:xfrm>
          <a:prstGeom prst="line">
            <a:avLst/>
          </a:prstGeom>
          <a:ln w="63500">
            <a:solidFill>
              <a:srgbClr val="1FD60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9855"/>
            <a:ext cx="12192000" cy="5540876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636" y="319262"/>
            <a:ext cx="1267064" cy="525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38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6900" y="278596"/>
            <a:ext cx="6523635" cy="454296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23158" y="4647894"/>
            <a:ext cx="10260281" cy="1166791"/>
          </a:xfrm>
        </p:spPr>
        <p:txBody>
          <a:bodyPr>
            <a:normAutofit/>
          </a:bodyPr>
          <a:lstStyle/>
          <a:p>
            <a:pPr algn="ctr"/>
            <a:r>
              <a:rPr lang="af-ZA" sz="35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/kub</a:t>
            </a:r>
            <a:r>
              <a:rPr lang="af-ZA" sz="35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af-ZA" sz="35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35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‘coconut’ 				</a:t>
            </a:r>
            <a:r>
              <a:rPr lang="af-ZA" sz="35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/ɛb</a:t>
            </a:r>
            <a:r>
              <a:rPr lang="af-ZA" sz="35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ɛ</a:t>
            </a:r>
            <a:r>
              <a:rPr lang="af-ZA" sz="35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af-ZA" sz="35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‘proverb’</a:t>
            </a:r>
            <a:r>
              <a:rPr lang="af-ZA" sz="35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35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kub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24392" y="4926489"/>
            <a:ext cx="609600" cy="609600"/>
          </a:xfrm>
          <a:prstGeom prst="rect">
            <a:avLst/>
          </a:prstGeom>
        </p:spPr>
      </p:pic>
      <p:pic>
        <p:nvPicPr>
          <p:cNvPr id="8" name="EbE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111657" y="4926489"/>
            <a:ext cx="609600" cy="609600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109" y="278596"/>
            <a:ext cx="6674311" cy="4647893"/>
          </a:xfrm>
        </p:spPr>
      </p:pic>
    </p:spTree>
    <p:extLst>
      <p:ext uri="{BB962C8B-B14F-4D97-AF65-F5344CB8AC3E}">
        <p14:creationId xmlns:p14="http://schemas.microsoft.com/office/powerpoint/2010/main" val="947375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7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08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2509" y="319263"/>
            <a:ext cx="11602192" cy="509269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ctr"/>
            <a:r>
              <a:rPr lang="en-US" sz="4000" b="1" smtClean="0">
                <a:solidFill>
                  <a:srgbClr val="00B0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 </a:t>
            </a:r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[+ATR</a:t>
            </a:r>
            <a:r>
              <a:rPr lang="en-US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]	</a:t>
            </a:r>
            <a:r>
              <a:rPr lang="en-US" sz="4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  				</a:t>
            </a:r>
            <a:r>
              <a:rPr lang="af-ZA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f-ZA" sz="4000">
                <a:latin typeface="Times New Roman" panose="02020603050405020304" pitchFamily="18" charset="0"/>
                <a:cs typeface="Times New Roman" panose="02020603050405020304" pitchFamily="18" charset="0"/>
              </a:rPr>
              <a:t>ɛ</a:t>
            </a:r>
            <a:r>
              <a:rPr lang="en-US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[-ATR]</a:t>
            </a:r>
            <a:endParaRPr lang="ru-RU" sz="4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07" y="1207105"/>
            <a:ext cx="12055195" cy="5478702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087" y="278465"/>
            <a:ext cx="1229962" cy="59086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16263" y="319263"/>
            <a:ext cx="1346489" cy="590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371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2509" y="319263"/>
            <a:ext cx="11602192" cy="509269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ctr"/>
            <a:r>
              <a:rPr lang="en-US" sz="4000" b="1" smtClean="0">
                <a:solidFill>
                  <a:srgbClr val="00B0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 </a:t>
            </a:r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[+ATR</a:t>
            </a:r>
            <a:r>
              <a:rPr lang="en-US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]	</a:t>
            </a:r>
            <a:r>
              <a:rPr lang="en-US" sz="4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  				</a:t>
            </a:r>
            <a:r>
              <a:rPr lang="af-ZA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f-ZA" sz="4000">
                <a:latin typeface="Times New Roman" panose="02020603050405020304" pitchFamily="18" charset="0"/>
                <a:cs typeface="Times New Roman" panose="02020603050405020304" pitchFamily="18" charset="0"/>
              </a:rPr>
              <a:t>ɛ</a:t>
            </a:r>
            <a:r>
              <a:rPr lang="en-US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[-ATR]</a:t>
            </a:r>
            <a:endParaRPr lang="ru-RU" sz="4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087" y="278465"/>
            <a:ext cx="1229962" cy="59086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6263" y="319263"/>
            <a:ext cx="1346489" cy="590565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73" y="1304614"/>
            <a:ext cx="11919031" cy="5416820"/>
          </a:xfrm>
        </p:spPr>
      </p:pic>
    </p:spTree>
    <p:extLst>
      <p:ext uri="{BB962C8B-B14F-4D97-AF65-F5344CB8AC3E}">
        <p14:creationId xmlns:p14="http://schemas.microsoft.com/office/powerpoint/2010/main" val="2568066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3832" y="4956652"/>
            <a:ext cx="10260281" cy="1166791"/>
          </a:xfrm>
        </p:spPr>
        <p:txBody>
          <a:bodyPr>
            <a:normAutofit/>
          </a:bodyPr>
          <a:lstStyle/>
          <a:p>
            <a:pPr algn="ctr"/>
            <a:r>
              <a:rPr lang="af-ZA" sz="35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/b</a:t>
            </a:r>
            <a:r>
              <a:rPr lang="af-ZA" sz="35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af-ZA" sz="35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35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‘to break’ 				</a:t>
            </a:r>
            <a:r>
              <a:rPr lang="af-ZA" sz="35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/b</a:t>
            </a:r>
            <a:r>
              <a:rPr lang="af-ZA" sz="35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ʊ</a:t>
            </a:r>
            <a:r>
              <a:rPr lang="af-ZA" sz="35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35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‘to be drunk’</a:t>
            </a:r>
            <a:r>
              <a:rPr lang="af-ZA" sz="35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35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8027" y="212844"/>
            <a:ext cx="6523973" cy="4543200"/>
          </a:xfrm>
          <a:prstGeom prst="rect">
            <a:avLst/>
          </a:prstGeom>
        </p:spPr>
      </p:pic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2844"/>
            <a:ext cx="6523973" cy="4543200"/>
          </a:xfrm>
        </p:spPr>
      </p:pic>
      <p:pic>
        <p:nvPicPr>
          <p:cNvPr id="10" name="bu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20436" y="5235248"/>
            <a:ext cx="609600" cy="609600"/>
          </a:xfrm>
          <a:prstGeom prst="rect">
            <a:avLst/>
          </a:prstGeom>
        </p:spPr>
      </p:pic>
      <p:pic>
        <p:nvPicPr>
          <p:cNvPr id="11" name="bo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085610" y="523524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631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27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998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2509" y="319263"/>
            <a:ext cx="11602192" cy="509269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ctr"/>
            <a:r>
              <a:rPr lang="en-US" sz="4000" b="1" smtClean="0">
                <a:solidFill>
                  <a:srgbClr val="00B0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[+ATR</a:t>
            </a:r>
            <a:r>
              <a:rPr lang="en-US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]	</a:t>
            </a:r>
            <a:r>
              <a:rPr lang="en-US" sz="4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  				</a:t>
            </a:r>
            <a:r>
              <a:rPr lang="af-ZA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f-ZA" sz="4000">
                <a:latin typeface="Times New Roman" panose="02020603050405020304" pitchFamily="18" charset="0"/>
                <a:cs typeface="Times New Roman" panose="02020603050405020304" pitchFamily="18" charset="0"/>
              </a:rPr>
              <a:t>ʊ</a:t>
            </a:r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[-ATR]</a:t>
            </a:r>
            <a:endParaRPr lang="ru-RU" sz="4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34850"/>
            <a:ext cx="12046406" cy="547470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769" y="198368"/>
            <a:ext cx="1135825" cy="7467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15845" y="311507"/>
            <a:ext cx="1294409" cy="575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075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2509" y="319263"/>
            <a:ext cx="11602192" cy="509269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ctr"/>
            <a:r>
              <a:rPr lang="en-US" sz="4000" b="1" smtClean="0">
                <a:solidFill>
                  <a:srgbClr val="00B0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[+ATR</a:t>
            </a:r>
            <a:r>
              <a:rPr lang="en-US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]	</a:t>
            </a:r>
            <a:r>
              <a:rPr lang="en-US" sz="4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  				</a:t>
            </a:r>
            <a:r>
              <a:rPr lang="af-ZA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f-ZA" sz="4000">
                <a:latin typeface="Times New Roman" panose="02020603050405020304" pitchFamily="18" charset="0"/>
                <a:cs typeface="Times New Roman" panose="02020603050405020304" pitchFamily="18" charset="0"/>
              </a:rPr>
              <a:t>ʊ</a:t>
            </a:r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[-ATR]</a:t>
            </a:r>
            <a:endParaRPr lang="ru-RU" sz="4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769" y="198368"/>
            <a:ext cx="1135825" cy="7467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5845" y="311507"/>
            <a:ext cx="1294409" cy="575293"/>
          </a:xfrm>
          <a:prstGeom prst="rect">
            <a:avLst/>
          </a:prstGeom>
        </p:spPr>
      </p:pic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94" y="1065963"/>
            <a:ext cx="12104461" cy="5501092"/>
          </a:xfrm>
        </p:spPr>
      </p:pic>
    </p:spTree>
    <p:extLst>
      <p:ext uri="{BB962C8B-B14F-4D97-AF65-F5344CB8AC3E}">
        <p14:creationId xmlns:p14="http://schemas.microsoft.com/office/powerpoint/2010/main" val="3860416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3832" y="4956652"/>
            <a:ext cx="10260281" cy="1166791"/>
          </a:xfrm>
        </p:spPr>
        <p:txBody>
          <a:bodyPr>
            <a:normAutofit/>
          </a:bodyPr>
          <a:lstStyle/>
          <a:p>
            <a:pPr algn="ctr"/>
            <a:r>
              <a:rPr lang="af-ZA" sz="35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/k</a:t>
            </a:r>
            <a:r>
              <a:rPr lang="af-ZA" sz="35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af-ZA" sz="35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sia/ </a:t>
            </a:r>
            <a:r>
              <a:rPr lang="en-US" sz="35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‘egg’ 				</a:t>
            </a:r>
            <a:r>
              <a:rPr lang="af-ZA" sz="35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/k</a:t>
            </a:r>
            <a:r>
              <a:rPr lang="af-ZA" sz="35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ɔ</a:t>
            </a:r>
            <a:r>
              <a:rPr lang="af-ZA" sz="35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35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‘to depart, to go’</a:t>
            </a:r>
            <a:r>
              <a:rPr lang="af-ZA" sz="35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35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12844"/>
            <a:ext cx="6523973" cy="45432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8027" y="274154"/>
            <a:ext cx="6523973" cy="4543200"/>
          </a:xfrm>
          <a:prstGeom prst="rect">
            <a:avLst/>
          </a:prstGeom>
        </p:spPr>
      </p:pic>
      <p:pic>
        <p:nvPicPr>
          <p:cNvPr id="6" name="kosi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58404" y="5235247"/>
            <a:ext cx="609600" cy="609600"/>
          </a:xfrm>
          <a:prstGeom prst="rect">
            <a:avLst/>
          </a:prstGeom>
        </p:spPr>
      </p:pic>
      <p:pic>
        <p:nvPicPr>
          <p:cNvPr id="8" name="ko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523972" y="523524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304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7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79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2509" y="319263"/>
            <a:ext cx="11602192" cy="509269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ctr"/>
            <a:r>
              <a:rPr lang="en-US" sz="4000" b="1" smtClean="0">
                <a:solidFill>
                  <a:srgbClr val="00B0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[+ATR</a:t>
            </a:r>
            <a:r>
              <a:rPr lang="en-US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]	</a:t>
            </a:r>
            <a:r>
              <a:rPr lang="en-US" sz="4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  				</a:t>
            </a:r>
            <a:r>
              <a:rPr lang="af-ZA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f-ZA" sz="4000">
                <a:latin typeface="Times New Roman" panose="02020603050405020304" pitchFamily="18" charset="0"/>
                <a:cs typeface="Times New Roman" panose="02020603050405020304" pitchFamily="18" charset="0"/>
              </a:rPr>
              <a:t>ɔ</a:t>
            </a:r>
            <a:r>
              <a:rPr lang="en-US" sz="4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[-ATR]</a:t>
            </a:r>
            <a:endParaRPr lang="ru-RU" sz="4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2262"/>
            <a:ext cx="12192000" cy="5443234"/>
          </a:xfrm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8342416" y="569844"/>
            <a:ext cx="866899" cy="0"/>
          </a:xfrm>
          <a:prstGeom prst="line">
            <a:avLst/>
          </a:prstGeom>
          <a:ln w="635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884711" y="569844"/>
            <a:ext cx="866899" cy="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7207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0639" y="457200"/>
            <a:ext cx="6139017" cy="65397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C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Основные сведения о языке </a:t>
            </a:r>
            <a:r>
              <a:rPr lang="ru-RU" b="1" dirty="0" err="1" smtClean="0">
                <a:solidFill>
                  <a:srgbClr val="FFC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акан</a:t>
            </a:r>
            <a:r>
              <a:rPr lang="ru-RU" b="1" dirty="0" smtClean="0">
                <a:solidFill>
                  <a:srgbClr val="FFC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ru-RU" b="1" dirty="0">
              <a:solidFill>
                <a:srgbClr val="FFC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7879" y="185622"/>
            <a:ext cx="4259934" cy="6482510"/>
          </a:xfrm>
        </p:spPr>
      </p:pic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839788" y="1555668"/>
            <a:ext cx="5543650" cy="4364783"/>
          </a:xfrm>
        </p:spPr>
        <p:txBody>
          <a:bodyPr>
            <a:norm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2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Акан</a:t>
            </a:r>
            <a:r>
              <a:rPr lang="ru-RU" sz="2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US" sz="22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iso</a:t>
            </a:r>
            <a:r>
              <a:rPr lang="en-US" sz="2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639-3, aka) </a:t>
            </a:r>
            <a:r>
              <a:rPr lang="ru-RU" sz="2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относится к группе </a:t>
            </a:r>
            <a:r>
              <a:rPr lang="ru-RU" sz="22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тано</a:t>
            </a:r>
            <a:r>
              <a:rPr lang="ru-RU" sz="2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языковой семьи </a:t>
            </a:r>
            <a:r>
              <a:rPr lang="ru-RU" sz="2200" err="1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ква</a:t>
            </a:r>
            <a:r>
              <a:rPr lang="en-US" sz="220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algn="just"/>
            <a:endParaRPr lang="en-US" sz="2200" dirty="0" smtClean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200" dirty="0" err="1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Акан</a:t>
            </a:r>
            <a:r>
              <a:rPr lang="ru-RU" sz="220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распространен в Гане </a:t>
            </a:r>
            <a:r>
              <a:rPr lang="ru-RU" sz="220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и имеет </a:t>
            </a:r>
            <a:r>
              <a:rPr lang="ru-RU" sz="2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8 100 000 </a:t>
            </a:r>
            <a:r>
              <a:rPr lang="ru-RU" sz="220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носителей (</a:t>
            </a:r>
            <a:r>
              <a:rPr lang="en-US" sz="220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Eberhard et al. 2019</a:t>
            </a:r>
            <a:r>
              <a:rPr lang="en-US" sz="220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r>
              <a:rPr lang="ru-RU" sz="220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2200" smtClean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ru-RU" sz="2200" dirty="0" smtClean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20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Язык </a:t>
            </a:r>
            <a:r>
              <a:rPr lang="ru-RU" sz="2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представлен целым рядом </a:t>
            </a:r>
            <a:r>
              <a:rPr lang="ru-RU" sz="220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диалектов: </a:t>
            </a:r>
            <a:r>
              <a:rPr lang="ru-RU" sz="2200" dirty="0" err="1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агона</a:t>
            </a:r>
            <a:r>
              <a:rPr lang="ru-RU" sz="220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ru-RU" sz="2200" dirty="0" err="1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аномабо</a:t>
            </a:r>
            <a:r>
              <a:rPr lang="ru-RU" sz="220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200" dirty="0" err="1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фанти</a:t>
            </a:r>
            <a:r>
              <a:rPr lang="ru-RU" sz="220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аквапем, ачем, ашанти, </a:t>
            </a:r>
            <a:r>
              <a:rPr lang="ru-RU" sz="2200" dirty="0" err="1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ахафо</a:t>
            </a:r>
            <a:r>
              <a:rPr lang="ru-RU" sz="220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и др.</a:t>
            </a:r>
            <a:r>
              <a:rPr lang="en-US" sz="220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ru-RU" sz="22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9853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2509" y="319263"/>
            <a:ext cx="11602192" cy="509269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ctr"/>
            <a:r>
              <a:rPr lang="en-US" sz="4000" b="1" smtClean="0">
                <a:solidFill>
                  <a:srgbClr val="00B0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[+ATR</a:t>
            </a:r>
            <a:r>
              <a:rPr lang="en-US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]	</a:t>
            </a:r>
            <a:r>
              <a:rPr lang="en-US" sz="4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  				</a:t>
            </a:r>
            <a:r>
              <a:rPr lang="af-ZA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f-ZA" sz="4000">
                <a:latin typeface="Times New Roman" panose="02020603050405020304" pitchFamily="18" charset="0"/>
                <a:cs typeface="Times New Roman" panose="02020603050405020304" pitchFamily="18" charset="0"/>
              </a:rPr>
              <a:t>ɔ</a:t>
            </a:r>
            <a:r>
              <a:rPr lang="en-US" sz="4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[-ATR]</a:t>
            </a:r>
            <a:endParaRPr lang="ru-RU" sz="4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8342416" y="569844"/>
            <a:ext cx="866899" cy="0"/>
          </a:xfrm>
          <a:prstGeom prst="line">
            <a:avLst/>
          </a:prstGeom>
          <a:ln w="635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884711" y="569844"/>
            <a:ext cx="866899" cy="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74116"/>
            <a:ext cx="12191924" cy="5443200"/>
          </a:xfrm>
        </p:spPr>
      </p:pic>
    </p:spTree>
    <p:extLst>
      <p:ext uri="{BB962C8B-B14F-4D97-AF65-F5344CB8AC3E}">
        <p14:creationId xmlns:p14="http://schemas.microsoft.com/office/powerpoint/2010/main" val="2010343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250556"/>
            <a:ext cx="7778338" cy="3472712"/>
          </a:xfrm>
          <a:prstGeom prst="rect">
            <a:avLst/>
          </a:prstGeom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0497786" y="190006"/>
            <a:ext cx="1496291" cy="2588820"/>
          </a:xfrm>
        </p:spPr>
        <p:txBody>
          <a:bodyPr>
            <a:noAutofit/>
          </a:bodyPr>
          <a:lstStyle/>
          <a:p>
            <a:r>
              <a:rPr lang="en-US" sz="260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[+ATR]</a:t>
            </a:r>
            <a:br>
              <a:rPr lang="en-US" sz="26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6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 [+ATR]</a:t>
            </a:r>
            <a:br>
              <a:rPr lang="en-US" sz="26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6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 [+ATR]</a:t>
            </a:r>
            <a:br>
              <a:rPr lang="en-US" sz="26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6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 [+ATR]</a:t>
            </a:r>
            <a:endParaRPr lang="ru-RU" sz="2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>
            <a:off x="9785925" y="447073"/>
            <a:ext cx="581890" cy="3804"/>
          </a:xfrm>
          <a:prstGeom prst="line">
            <a:avLst/>
          </a:prstGeom>
          <a:ln w="63500">
            <a:solidFill>
              <a:srgbClr val="1FD60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Рисунок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90922" y="846887"/>
            <a:ext cx="771896" cy="590864"/>
          </a:xfrm>
          <a:prstGeom prst="rect">
            <a:avLst/>
          </a:prstGeom>
        </p:spPr>
      </p:pic>
      <p:cxnSp>
        <p:nvCxnSpPr>
          <p:cNvPr id="24" name="Прямая соединительная линия 23"/>
          <p:cNvCxnSpPr/>
          <p:nvPr/>
        </p:nvCxnSpPr>
        <p:spPr>
          <a:xfrm>
            <a:off x="9794197" y="1908241"/>
            <a:ext cx="565346" cy="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9785925" y="2600524"/>
            <a:ext cx="581890" cy="172"/>
          </a:xfrm>
          <a:prstGeom prst="line">
            <a:avLst/>
          </a:prstGeom>
          <a:ln w="635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Заголовок 6"/>
          <p:cNvSpPr txBox="1">
            <a:spLocks/>
          </p:cNvSpPr>
          <p:nvPr/>
        </p:nvSpPr>
        <p:spPr>
          <a:xfrm>
            <a:off x="10497787" y="3529402"/>
            <a:ext cx="1496290" cy="25888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600">
                <a:latin typeface="Times New Roman" panose="02020603050405020304" pitchFamily="18" charset="0"/>
                <a:cs typeface="Times New Roman" panose="02020603050405020304" pitchFamily="18" charset="0"/>
              </a:rPr>
              <a:t>ɪ</a:t>
            </a:r>
            <a:r>
              <a:rPr lang="en-US" sz="2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[-ATR]</a:t>
            </a:r>
            <a:br>
              <a:rPr lang="en-US" sz="26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6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ɛ [-ATR]</a:t>
            </a:r>
            <a:br>
              <a:rPr lang="en-US" sz="26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6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ʊ [-ATR]</a:t>
            </a:r>
            <a:br>
              <a:rPr lang="en-US" sz="26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6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ɔ [-ATR]</a:t>
            </a:r>
            <a:endParaRPr lang="ru-RU" sz="2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>
            <a:off x="10165278" y="3782649"/>
            <a:ext cx="210809" cy="3804"/>
          </a:xfrm>
          <a:prstGeom prst="line">
            <a:avLst/>
          </a:prstGeom>
          <a:ln w="63500">
            <a:solidFill>
              <a:srgbClr val="1FD60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9794197" y="3782649"/>
            <a:ext cx="229280" cy="3804"/>
          </a:xfrm>
          <a:prstGeom prst="line">
            <a:avLst/>
          </a:prstGeom>
          <a:ln w="63500">
            <a:solidFill>
              <a:srgbClr val="1FD60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Рисунок 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45177" y="4209327"/>
            <a:ext cx="297492" cy="599009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63036" y="4217472"/>
            <a:ext cx="260441" cy="590864"/>
          </a:xfrm>
          <a:prstGeom prst="rect">
            <a:avLst/>
          </a:prstGeom>
        </p:spPr>
      </p:pic>
      <p:cxnSp>
        <p:nvCxnSpPr>
          <p:cNvPr id="34" name="Прямая соединительная линия 33"/>
          <p:cNvCxnSpPr/>
          <p:nvPr/>
        </p:nvCxnSpPr>
        <p:spPr>
          <a:xfrm>
            <a:off x="9815873" y="5218923"/>
            <a:ext cx="229280" cy="3804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10171345" y="5215119"/>
            <a:ext cx="229280" cy="3804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9812923" y="5915251"/>
            <a:ext cx="229280" cy="3804"/>
          </a:xfrm>
          <a:prstGeom prst="line">
            <a:avLst/>
          </a:prstGeom>
          <a:ln w="635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10194064" y="5915251"/>
            <a:ext cx="229280" cy="3804"/>
          </a:xfrm>
          <a:prstGeom prst="line">
            <a:avLst/>
          </a:prstGeom>
          <a:ln w="635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84" y="55402"/>
            <a:ext cx="7781223" cy="347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661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0497786" y="190006"/>
            <a:ext cx="1496291" cy="2980706"/>
          </a:xfrm>
        </p:spPr>
        <p:txBody>
          <a:bodyPr>
            <a:noAutofit/>
          </a:bodyPr>
          <a:lstStyle/>
          <a:p>
            <a:r>
              <a:rPr lang="en-US" sz="260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[+ATR]</a:t>
            </a:r>
            <a:br>
              <a:rPr lang="en-US" sz="26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6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 [+ATR]</a:t>
            </a:r>
            <a:br>
              <a:rPr lang="en-US" sz="26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6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6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ɪ [-ATR]</a:t>
            </a:r>
            <a:br>
              <a:rPr lang="en-US" sz="26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6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6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6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ɛ [-ATR]</a:t>
            </a:r>
            <a:br>
              <a:rPr lang="en-US" sz="26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>
            <a:off x="9785925" y="447073"/>
            <a:ext cx="581890" cy="3804"/>
          </a:xfrm>
          <a:prstGeom prst="line">
            <a:avLst/>
          </a:prstGeom>
          <a:ln w="63500">
            <a:solidFill>
              <a:srgbClr val="1FD60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Рисунок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90922" y="846887"/>
            <a:ext cx="771896" cy="590864"/>
          </a:xfrm>
          <a:prstGeom prst="rect">
            <a:avLst/>
          </a:prstGeom>
        </p:spPr>
      </p:pic>
      <p:sp>
        <p:nvSpPr>
          <p:cNvPr id="27" name="Заголовок 6"/>
          <p:cNvSpPr txBox="1">
            <a:spLocks/>
          </p:cNvSpPr>
          <p:nvPr/>
        </p:nvSpPr>
        <p:spPr>
          <a:xfrm>
            <a:off x="10497787" y="3529402"/>
            <a:ext cx="1496290" cy="25888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600">
                <a:latin typeface="Times New Roman" panose="02020603050405020304" pitchFamily="18" charset="0"/>
                <a:cs typeface="Times New Roman" panose="02020603050405020304" pitchFamily="18" charset="0"/>
              </a:rPr>
              <a:t>u [+ATR]</a:t>
            </a:r>
            <a:br>
              <a:rPr lang="en-US" sz="26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60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6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600">
                <a:latin typeface="Times New Roman" panose="02020603050405020304" pitchFamily="18" charset="0"/>
                <a:cs typeface="Times New Roman" panose="02020603050405020304" pitchFamily="18" charset="0"/>
              </a:rPr>
              <a:t>o [+ATR</a:t>
            </a:r>
            <a:r>
              <a:rPr lang="en-US" sz="2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</a:p>
          <a:p>
            <a:r>
              <a:rPr lang="en-US" sz="260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60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60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ʊ [-ATR]</a:t>
            </a:r>
            <a:br>
              <a:rPr lang="en-US" sz="260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60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60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60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ɔ [-ATR]</a:t>
            </a:r>
            <a:endParaRPr lang="ru-RU" sz="26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>
            <a:off x="10180580" y="1870776"/>
            <a:ext cx="210809" cy="3804"/>
          </a:xfrm>
          <a:prstGeom prst="line">
            <a:avLst/>
          </a:prstGeom>
          <a:ln w="63500">
            <a:solidFill>
              <a:srgbClr val="1FD60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Рисунок 3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35309" y="2318436"/>
            <a:ext cx="297492" cy="599009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09370" y="2322509"/>
            <a:ext cx="260441" cy="590864"/>
          </a:xfrm>
          <a:prstGeom prst="rect">
            <a:avLst/>
          </a:prstGeom>
        </p:spPr>
      </p:pic>
      <p:cxnSp>
        <p:nvCxnSpPr>
          <p:cNvPr id="34" name="Прямая соединительная линия 33"/>
          <p:cNvCxnSpPr/>
          <p:nvPr/>
        </p:nvCxnSpPr>
        <p:spPr>
          <a:xfrm>
            <a:off x="9815873" y="5218923"/>
            <a:ext cx="229280" cy="3804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10171345" y="5215119"/>
            <a:ext cx="229280" cy="3804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9812923" y="5915251"/>
            <a:ext cx="229280" cy="3804"/>
          </a:xfrm>
          <a:prstGeom prst="line">
            <a:avLst/>
          </a:prstGeom>
          <a:ln w="635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10194064" y="5915251"/>
            <a:ext cx="229280" cy="3804"/>
          </a:xfrm>
          <a:prstGeom prst="line">
            <a:avLst/>
          </a:prstGeom>
          <a:ln w="635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00856"/>
            <a:ext cx="7781223" cy="3474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775143" cy="3474000"/>
          </a:xfrm>
          <a:prstGeom prst="rect">
            <a:avLst/>
          </a:prstGeom>
        </p:spPr>
      </p:pic>
      <p:cxnSp>
        <p:nvCxnSpPr>
          <p:cNvPr id="30" name="Прямая соединительная линия 29"/>
          <p:cNvCxnSpPr/>
          <p:nvPr/>
        </p:nvCxnSpPr>
        <p:spPr>
          <a:xfrm>
            <a:off x="9794197" y="1878228"/>
            <a:ext cx="229280" cy="3804"/>
          </a:xfrm>
          <a:prstGeom prst="line">
            <a:avLst/>
          </a:prstGeom>
          <a:ln w="63500">
            <a:solidFill>
              <a:srgbClr val="1FD60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9815873" y="3772667"/>
            <a:ext cx="565346" cy="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9803849" y="4494767"/>
            <a:ext cx="581890" cy="172"/>
          </a:xfrm>
          <a:prstGeom prst="line">
            <a:avLst/>
          </a:prstGeom>
          <a:ln w="635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8006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63879" y="475989"/>
            <a:ext cx="10689921" cy="570097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3600" b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Статистический анализ</a:t>
            </a:r>
          </a:p>
          <a:p>
            <a:pPr marL="0" indent="0" algn="just">
              <a:buNone/>
            </a:pP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Расчеты производились при помощи библиотеки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scipy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языке 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python</a:t>
            </a:r>
            <a:r>
              <a:rPr lang="ru-RU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40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2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Статистический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значений всех параметров включал предварительную проверку на нормальное распределение при помощи теста Шапиро-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Уилка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парные тесты на неоднородность между выборками</a:t>
            </a:r>
            <a:r>
              <a:rPr lang="ru-RU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40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2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 сравниваемые выборки демонстрировали нормальное распределение, использовался тест Стьюдента для независимых выборок, в противном случае – непараметрический тест Манна-Уитни. </a:t>
            </a:r>
            <a:endParaRPr lang="ru-RU" sz="2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5810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94905" y="439839"/>
            <a:ext cx="5307243" cy="1047508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Положение корня языка (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Tongue Root Position)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94905" y="1764148"/>
            <a:ext cx="4726834" cy="4157970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r>
              <a:rPr lang="ru-RU" sz="24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Гипотеза:</a:t>
            </a:r>
          </a:p>
          <a:p>
            <a:endParaRPr lang="en-US" sz="2400" b="1" i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поскольку корень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языка гласного 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ATR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 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сдвинут назад по сравнению с гласным 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ATR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],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мы ожидаем, 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</a:t>
            </a:r>
          </a:p>
          <a:p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Tongue Root Position [+ATR] &lt; </a:t>
            </a:r>
          </a:p>
          <a:p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Tongue Root Position [-ATR]</a:t>
            </a:r>
            <a:endParaRPr lang="ru-RU" sz="2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568036" y="368981"/>
            <a:ext cx="8110847" cy="50926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4000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3188" y="1095924"/>
            <a:ext cx="6763846" cy="5102995"/>
          </a:xfrm>
        </p:spPr>
      </p:pic>
    </p:spTree>
    <p:extLst>
      <p:ext uri="{BB962C8B-B14F-4D97-AF65-F5344CB8AC3E}">
        <p14:creationId xmlns:p14="http://schemas.microsoft.com/office/powerpoint/2010/main" val="511623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30748" y="327404"/>
            <a:ext cx="8393875" cy="562956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Положение корня языка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(Tongue Root Position):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vs ɪ </a:t>
            </a:r>
            <a:endParaRPr lang="ru-RU" sz="2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822247" y="482283"/>
            <a:ext cx="8110847" cy="50926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4000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68037" y="5172977"/>
            <a:ext cx="5107057" cy="12584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just">
              <a:lnSpc>
                <a:spcPct val="107000"/>
              </a:lnSpc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Уровень значимости полученного значения критерия Стьюдента / Манна-Уитни: 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&lt;0.001***, 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&lt;0.01**, 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&lt;0.05*, 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&gt;0.05 – пустая ячейка. </a:t>
            </a:r>
          </a:p>
          <a:p>
            <a:r>
              <a:rPr lang="af-ZA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vowel 1 &lt; vowel 2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af-ZA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vowel 1 &gt; vowel 2</a:t>
            </a:r>
            <a:endParaRPr lang="ru-RU" dirty="0">
              <a:solidFill>
                <a:prstClr val="black"/>
              </a:solidFill>
            </a:endParaRPr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>
            <p:extLst/>
          </p:nvPr>
        </p:nvGraphicFramePr>
        <p:xfrm>
          <a:off x="6157071" y="1906514"/>
          <a:ext cx="2802749" cy="88049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47569">
                  <a:extLst>
                    <a:ext uri="{9D8B030D-6E8A-4147-A177-3AD203B41FA5}">
                      <a16:colId xmlns:a16="http://schemas.microsoft.com/office/drawing/2014/main" xmlns="" val="20121080"/>
                    </a:ext>
                  </a:extLst>
                </a:gridCol>
                <a:gridCol w="1655180">
                  <a:extLst>
                    <a:ext uri="{9D8B030D-6E8A-4147-A177-3AD203B41FA5}">
                      <a16:colId xmlns:a16="http://schemas.microsoft.com/office/drawing/2014/main" xmlns="" val="3376249737"/>
                    </a:ext>
                  </a:extLst>
                </a:gridCol>
              </a:tblGrid>
              <a:tr h="16663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f-ZA" sz="18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Tongue Root Position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31285671"/>
                  </a:ext>
                </a:extLst>
              </a:tr>
              <a:tr h="26739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f-ZA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/i/ vs. /ɪ/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*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482724900"/>
                  </a:ext>
                </a:extLst>
              </a:tr>
            </a:tbl>
          </a:graphicData>
        </a:graphic>
      </p:graphicFrame>
      <p:graphicFrame>
        <p:nvGraphicFramePr>
          <p:cNvPr id="20" name="Таблица 19"/>
          <p:cNvGraphicFramePr>
            <a:graphicFrameLocks noGrp="1"/>
          </p:cNvGraphicFramePr>
          <p:nvPr>
            <p:extLst/>
          </p:nvPr>
        </p:nvGraphicFramePr>
        <p:xfrm>
          <a:off x="9561334" y="1906514"/>
          <a:ext cx="2060294" cy="130793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1959">
                  <a:extLst>
                    <a:ext uri="{9D8B030D-6E8A-4147-A177-3AD203B41FA5}">
                      <a16:colId xmlns:a16="http://schemas.microsoft.com/office/drawing/2014/main" xmlns="" val="2744211490"/>
                    </a:ext>
                  </a:extLst>
                </a:gridCol>
                <a:gridCol w="1668335">
                  <a:extLst>
                    <a:ext uri="{9D8B030D-6E8A-4147-A177-3AD203B41FA5}">
                      <a16:colId xmlns:a16="http://schemas.microsoft.com/office/drawing/2014/main" xmlns="" val="539173732"/>
                    </a:ext>
                  </a:extLst>
                </a:gridCol>
              </a:tblGrid>
              <a:tr h="36046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f-ZA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Tongue Root Position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150964448"/>
                  </a:ext>
                </a:extLst>
              </a:tr>
              <a:tr h="36046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f-ZA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3,6350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428967464"/>
                  </a:ext>
                </a:extLst>
              </a:tr>
              <a:tr h="36046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f-ZA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ɪ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3,8559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89748754"/>
                  </a:ext>
                </a:extLst>
              </a:tr>
            </a:tbl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053" y="1028923"/>
            <a:ext cx="5519999" cy="4140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7071" y="4107661"/>
            <a:ext cx="5148878" cy="23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764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580431" y="387408"/>
            <a:ext cx="8393875" cy="562956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Положение корня языка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(Tongue Root Position): e vs ɛ</a:t>
            </a:r>
            <a:endParaRPr lang="ru-RU" sz="2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568036" y="368981"/>
            <a:ext cx="8110847" cy="50926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4000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68037" y="5172978"/>
            <a:ext cx="5276709" cy="12584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just">
              <a:lnSpc>
                <a:spcPct val="107000"/>
              </a:lnSpc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Уровень значимости полученного значения критерия Стьюдента / Манна-Уитни: 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&lt;0.001***, 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&lt;0.01**, 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&lt;0.05*, 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&gt;0.05 – пустая ячейка. </a:t>
            </a:r>
          </a:p>
          <a:p>
            <a:r>
              <a:rPr lang="af-ZA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vowel 1 &lt; vowel 2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af-ZA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vowel 1 &gt; vowel 2</a:t>
            </a:r>
            <a:endParaRPr lang="ru-RU" dirty="0">
              <a:solidFill>
                <a:prstClr val="black"/>
              </a:solidFill>
            </a:endParaRPr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>
            <p:extLst/>
          </p:nvPr>
        </p:nvGraphicFramePr>
        <p:xfrm>
          <a:off x="6284801" y="1703878"/>
          <a:ext cx="2802749" cy="88049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47569">
                  <a:extLst>
                    <a:ext uri="{9D8B030D-6E8A-4147-A177-3AD203B41FA5}">
                      <a16:colId xmlns:a16="http://schemas.microsoft.com/office/drawing/2014/main" xmlns="" val="20121080"/>
                    </a:ext>
                  </a:extLst>
                </a:gridCol>
                <a:gridCol w="1655180">
                  <a:extLst>
                    <a:ext uri="{9D8B030D-6E8A-4147-A177-3AD203B41FA5}">
                      <a16:colId xmlns:a16="http://schemas.microsoft.com/office/drawing/2014/main" xmlns="" val="3376249737"/>
                    </a:ext>
                  </a:extLst>
                </a:gridCol>
              </a:tblGrid>
              <a:tr h="16663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f-ZA" sz="18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Tongue Root Position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31285671"/>
                  </a:ext>
                </a:extLst>
              </a:tr>
              <a:tr h="26739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f-ZA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/e/ vs. /ɛ/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***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429129967"/>
                  </a:ext>
                </a:extLst>
              </a:tr>
            </a:tbl>
          </a:graphicData>
        </a:graphic>
      </p:graphicFrame>
      <p:graphicFrame>
        <p:nvGraphicFramePr>
          <p:cNvPr id="20" name="Таблица 19"/>
          <p:cNvGraphicFramePr>
            <a:graphicFrameLocks noGrp="1"/>
          </p:cNvGraphicFramePr>
          <p:nvPr>
            <p:extLst/>
          </p:nvPr>
        </p:nvGraphicFramePr>
        <p:xfrm>
          <a:off x="9616939" y="1703878"/>
          <a:ext cx="2060294" cy="130793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1959">
                  <a:extLst>
                    <a:ext uri="{9D8B030D-6E8A-4147-A177-3AD203B41FA5}">
                      <a16:colId xmlns:a16="http://schemas.microsoft.com/office/drawing/2014/main" xmlns="" val="2744211490"/>
                    </a:ext>
                  </a:extLst>
                </a:gridCol>
                <a:gridCol w="1668335">
                  <a:extLst>
                    <a:ext uri="{9D8B030D-6E8A-4147-A177-3AD203B41FA5}">
                      <a16:colId xmlns:a16="http://schemas.microsoft.com/office/drawing/2014/main" xmlns="" val="539173732"/>
                    </a:ext>
                  </a:extLst>
                </a:gridCol>
              </a:tblGrid>
              <a:tr h="36046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f-ZA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Tongue Root Position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150964448"/>
                  </a:ext>
                </a:extLst>
              </a:tr>
              <a:tr h="36046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f-ZA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3,3027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587773293"/>
                  </a:ext>
                </a:extLst>
              </a:tr>
              <a:tr h="36046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f-ZA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ɛ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3,9100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519990011"/>
                  </a:ext>
                </a:extLst>
              </a:tr>
            </a:tbl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036" y="858627"/>
            <a:ext cx="5520000" cy="4140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4985" y="4091398"/>
            <a:ext cx="5148877" cy="23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803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848137" y="315294"/>
            <a:ext cx="8393875" cy="562956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Положение корня языка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(Tongue Root Position): u vs ʊ</a:t>
            </a:r>
            <a:endParaRPr lang="ru-RU" sz="2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568036" y="368981"/>
            <a:ext cx="8110847" cy="50926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4000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68037" y="5172977"/>
            <a:ext cx="5233460" cy="13019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just">
              <a:lnSpc>
                <a:spcPct val="107000"/>
              </a:lnSpc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Уровень значимости полученного значения критерия Стьюдента / Манна-Уитни: 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&lt;0.001***, 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&lt;0.01**, 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&lt;0.05*, 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&gt;0.05 – пустая ячейка. </a:t>
            </a:r>
          </a:p>
          <a:p>
            <a:r>
              <a:rPr lang="af-ZA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vowel 1 &lt; vowel 2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af-ZA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vowel 1 &gt; vowel 2</a:t>
            </a:r>
            <a:endParaRPr lang="ru-RU" dirty="0">
              <a:solidFill>
                <a:prstClr val="black"/>
              </a:solidFill>
            </a:endParaRPr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>
            <p:extLst/>
          </p:nvPr>
        </p:nvGraphicFramePr>
        <p:xfrm>
          <a:off x="6385321" y="1827999"/>
          <a:ext cx="2802749" cy="88049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47569">
                  <a:extLst>
                    <a:ext uri="{9D8B030D-6E8A-4147-A177-3AD203B41FA5}">
                      <a16:colId xmlns:a16="http://schemas.microsoft.com/office/drawing/2014/main" xmlns="" val="20121080"/>
                    </a:ext>
                  </a:extLst>
                </a:gridCol>
                <a:gridCol w="1655180">
                  <a:extLst>
                    <a:ext uri="{9D8B030D-6E8A-4147-A177-3AD203B41FA5}">
                      <a16:colId xmlns:a16="http://schemas.microsoft.com/office/drawing/2014/main" xmlns="" val="3376249737"/>
                    </a:ext>
                  </a:extLst>
                </a:gridCol>
              </a:tblGrid>
              <a:tr h="16663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f-ZA" sz="18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Tongue Root Position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31285671"/>
                  </a:ext>
                </a:extLst>
              </a:tr>
              <a:tr h="26739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f-ZA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/u/ vs. /ʊ/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***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183882848"/>
                  </a:ext>
                </a:extLst>
              </a:tr>
            </a:tbl>
          </a:graphicData>
        </a:graphic>
      </p:graphicFrame>
      <p:graphicFrame>
        <p:nvGraphicFramePr>
          <p:cNvPr id="20" name="Таблица 19"/>
          <p:cNvGraphicFramePr>
            <a:graphicFrameLocks noGrp="1"/>
          </p:cNvGraphicFramePr>
          <p:nvPr>
            <p:extLst/>
          </p:nvPr>
        </p:nvGraphicFramePr>
        <p:xfrm>
          <a:off x="9666366" y="1827999"/>
          <a:ext cx="2060294" cy="130793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1959">
                  <a:extLst>
                    <a:ext uri="{9D8B030D-6E8A-4147-A177-3AD203B41FA5}">
                      <a16:colId xmlns:a16="http://schemas.microsoft.com/office/drawing/2014/main" xmlns="" val="2744211490"/>
                    </a:ext>
                  </a:extLst>
                </a:gridCol>
                <a:gridCol w="1668335">
                  <a:extLst>
                    <a:ext uri="{9D8B030D-6E8A-4147-A177-3AD203B41FA5}">
                      <a16:colId xmlns:a16="http://schemas.microsoft.com/office/drawing/2014/main" xmlns="" val="539173732"/>
                    </a:ext>
                  </a:extLst>
                </a:gridCol>
              </a:tblGrid>
              <a:tr h="36046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f-ZA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Tongue Root Position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150964448"/>
                  </a:ext>
                </a:extLst>
              </a:tr>
              <a:tr h="36046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f-ZA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u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3,5059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494605186"/>
                  </a:ext>
                </a:extLst>
              </a:tr>
              <a:tr h="36046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f-ZA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ʊ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4,3218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60959252"/>
                  </a:ext>
                </a:extLst>
              </a:tr>
            </a:tbl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618" y="907120"/>
            <a:ext cx="5520000" cy="4140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5321" y="4184724"/>
            <a:ext cx="5148877" cy="23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64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848137" y="315294"/>
            <a:ext cx="8393875" cy="562956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Положение корня языка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(Tongue Root Position): o vs ɔ</a:t>
            </a:r>
            <a:endParaRPr lang="ru-RU" sz="2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568036" y="368981"/>
            <a:ext cx="8110847" cy="50926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4000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68037" y="5172977"/>
            <a:ext cx="5233460" cy="13019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just">
              <a:lnSpc>
                <a:spcPct val="107000"/>
              </a:lnSpc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Уровень значимости полученного значения критерия Стьюдента / Манна-Уитни: 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&lt;0.001***, 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&lt;0.01**, 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&lt;0.05*, 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&gt;0.05 – пустая ячейка. </a:t>
            </a:r>
          </a:p>
          <a:p>
            <a:r>
              <a:rPr lang="af-ZA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vowel 1 &lt; vowel 2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af-ZA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vowel 1 &gt; vowel 2</a:t>
            </a:r>
            <a:endParaRPr lang="ru-RU" dirty="0">
              <a:solidFill>
                <a:prstClr val="black"/>
              </a:solidFill>
            </a:endParaRPr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2734410"/>
              </p:ext>
            </p:extLst>
          </p:nvPr>
        </p:nvGraphicFramePr>
        <p:xfrm>
          <a:off x="6385321" y="1827999"/>
          <a:ext cx="2802749" cy="88049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47569">
                  <a:extLst>
                    <a:ext uri="{9D8B030D-6E8A-4147-A177-3AD203B41FA5}">
                      <a16:colId xmlns:a16="http://schemas.microsoft.com/office/drawing/2014/main" xmlns="" val="20121080"/>
                    </a:ext>
                  </a:extLst>
                </a:gridCol>
                <a:gridCol w="1655180">
                  <a:extLst>
                    <a:ext uri="{9D8B030D-6E8A-4147-A177-3AD203B41FA5}">
                      <a16:colId xmlns:a16="http://schemas.microsoft.com/office/drawing/2014/main" xmlns="" val="3376249737"/>
                    </a:ext>
                  </a:extLst>
                </a:gridCol>
              </a:tblGrid>
              <a:tr h="16663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f-ZA" sz="18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Tongue Root Position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31285671"/>
                  </a:ext>
                </a:extLst>
              </a:tr>
              <a:tr h="26739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f-ZA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/o/ </a:t>
                      </a:r>
                      <a:r>
                        <a:rPr lang="af-ZA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vs. </a:t>
                      </a:r>
                      <a:r>
                        <a:rPr lang="af-ZA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/ɔ/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***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183882848"/>
                  </a:ext>
                </a:extLst>
              </a:tr>
            </a:tbl>
          </a:graphicData>
        </a:graphic>
      </p:graphicFrame>
      <p:graphicFrame>
        <p:nvGraphicFramePr>
          <p:cNvPr id="20" name="Таблица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6183117"/>
              </p:ext>
            </p:extLst>
          </p:nvPr>
        </p:nvGraphicFramePr>
        <p:xfrm>
          <a:off x="9666366" y="1827999"/>
          <a:ext cx="2060294" cy="130793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1959">
                  <a:extLst>
                    <a:ext uri="{9D8B030D-6E8A-4147-A177-3AD203B41FA5}">
                      <a16:colId xmlns:a16="http://schemas.microsoft.com/office/drawing/2014/main" xmlns="" val="2744211490"/>
                    </a:ext>
                  </a:extLst>
                </a:gridCol>
                <a:gridCol w="1668335">
                  <a:extLst>
                    <a:ext uri="{9D8B030D-6E8A-4147-A177-3AD203B41FA5}">
                      <a16:colId xmlns:a16="http://schemas.microsoft.com/office/drawing/2014/main" xmlns="" val="539173732"/>
                    </a:ext>
                  </a:extLst>
                </a:gridCol>
              </a:tblGrid>
              <a:tr h="36046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f-ZA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Tongue Root Position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150964448"/>
                  </a:ext>
                </a:extLst>
              </a:tr>
              <a:tr h="36046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f-ZA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3,</a:t>
                      </a:r>
                      <a:r>
                        <a:rPr lang="af-ZA" sz="1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9941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494605186"/>
                  </a:ext>
                </a:extLst>
              </a:tr>
              <a:tr h="36046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f-ZA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ɔ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4,3</a:t>
                      </a:r>
                      <a:r>
                        <a:rPr lang="af-ZA" sz="1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698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60959252"/>
                  </a:ext>
                </a:extLst>
              </a:tr>
            </a:tbl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199" y="878250"/>
            <a:ext cx="5659636" cy="4244727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8264" y="3905674"/>
            <a:ext cx="5241238" cy="23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160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2504" y="106877"/>
            <a:ext cx="11804073" cy="1405027"/>
          </a:xfrm>
        </p:spPr>
        <p:txBody>
          <a:bodyPr numCol="2">
            <a:noAutofit/>
          </a:bodyPr>
          <a:lstStyle/>
          <a:p>
            <a:pPr algn="ctr"/>
            <a:r>
              <a:rPr lang="en-US" sz="2600" b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Curve Degree </a:t>
            </a:r>
            <a:r>
              <a:rPr lang="ru-RU" sz="2600" b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600" b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600" b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600" b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u-RU" sz="2600" b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тепень изогнутости языка</a:t>
            </a:r>
            <a:r>
              <a:rPr lang="en-US" sz="2600" b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2600" b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600" b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00" b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600" b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600" b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Dorsum Excursion Index </a:t>
            </a:r>
            <a:r>
              <a:rPr lang="ru-RU" sz="2600" b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600" b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600" b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600" b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Индекс </a:t>
            </a:r>
            <a:r>
              <a:rPr lang="ru-RU" sz="2600" b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выгнутости спинки </a:t>
            </a:r>
            <a:r>
              <a:rPr lang="ru-RU" sz="2600" b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языка)</a:t>
            </a:r>
            <a:endParaRPr lang="ru-RU" sz="26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85008" y="3752603"/>
            <a:ext cx="11424062" cy="2945080"/>
          </a:xfrm>
        </p:spPr>
        <p:txBody>
          <a:bodyPr>
            <a:normAutofit fontScale="92500"/>
          </a:bodyPr>
          <a:lstStyle/>
          <a:p>
            <a:endParaRPr lang="ru-RU" dirty="0" smtClean="0"/>
          </a:p>
          <a:p>
            <a:r>
              <a:rPr lang="ru-RU" sz="26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Гипотеза:</a:t>
            </a:r>
          </a:p>
          <a:p>
            <a:pPr algn="just"/>
            <a:r>
              <a:rPr lang="ru-RU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поскольку по крайней мере в ряде случаев высота спинки языка гласного 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[+ATR] </a:t>
            </a:r>
            <a:r>
              <a:rPr lang="ru-RU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больше высоты спинки языка гласного 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[-ATR],</a:t>
            </a:r>
            <a:r>
              <a:rPr lang="ru-RU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то </a:t>
            </a:r>
            <a:r>
              <a:rPr lang="en-US" sz="2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CD[+ATR] &gt; CD[-ATR]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26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Значит, мы ожидаем, что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Curve Degree [+ATR] &gt; Curve Degree [-ATR]</a:t>
            </a:r>
            <a:r>
              <a:rPr lang="en-US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endParaRPr lang="ru-RU" sz="26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Dorsum Excursion Index [+</a:t>
            </a:r>
            <a:r>
              <a:rPr lang="en-US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ATR] &gt; Dorsum Excursion Index</a:t>
            </a:r>
            <a:r>
              <a:rPr lang="en-US" sz="2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[-ATR</a:t>
            </a:r>
            <a:r>
              <a:rPr lang="en-US" sz="2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ru-RU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2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568036" y="368981"/>
            <a:ext cx="8110847" cy="50926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4000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9" y="1495780"/>
            <a:ext cx="4545897" cy="2272948"/>
          </a:xfrm>
        </p:spPr>
      </p:pic>
      <p:pic>
        <p:nvPicPr>
          <p:cNvPr id="6" name="Объект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6389" y="1484800"/>
            <a:ext cx="4639549" cy="2283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945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262" y="2464378"/>
            <a:ext cx="6181725" cy="2095500"/>
          </a:xfrm>
          <a:prstGeom prst="rect">
            <a:avLst/>
          </a:prstGeom>
        </p:spPr>
      </p:pic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451262" y="593886"/>
            <a:ext cx="6649806" cy="6003684"/>
          </a:xfrm>
          <a:solidFill>
            <a:schemeClr val="tx1"/>
          </a:solidFill>
        </p:spPr>
        <p:txBody>
          <a:bodyPr>
            <a:noAutofit/>
          </a:bodyPr>
          <a:lstStyle/>
          <a:p>
            <a:pPr algn="just"/>
            <a:r>
              <a:rPr lang="ru-RU" sz="2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Наше исследование основано на материале самого крупного из диалектов </a:t>
            </a:r>
            <a:r>
              <a:rPr lang="ru-RU" sz="2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акан</a:t>
            </a:r>
            <a:r>
              <a:rPr lang="ru-RU" sz="2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00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– </a:t>
            </a:r>
            <a:r>
              <a:rPr lang="ru-RU" sz="200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ашанти, </a:t>
            </a:r>
            <a:r>
              <a:rPr lang="ru-RU" sz="2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имеющего 3 820 000 </a:t>
            </a:r>
            <a:r>
              <a:rPr lang="ru-RU" sz="200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носителей</a:t>
            </a:r>
            <a:r>
              <a:rPr lang="ru-RU" sz="200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2000" smtClean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endParaRPr lang="en-US" sz="2000" dirty="0" smtClean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ru-RU" sz="200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Система гласных диалекта ашанти </a:t>
            </a:r>
            <a:r>
              <a:rPr lang="en-US" sz="200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(Dolphyne 1988)</a:t>
            </a:r>
            <a:endParaRPr lang="en-US" sz="20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endParaRPr lang="en-US" sz="2000" dirty="0" smtClean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endParaRPr lang="en-US" sz="20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endParaRPr lang="en-US" sz="2000" dirty="0" smtClean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endParaRPr lang="en-US" sz="20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endParaRPr lang="en-US" sz="2000" dirty="0" smtClean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endParaRPr lang="en-US" sz="20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endParaRPr lang="en-US" sz="2000" dirty="0" smtClean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en-US" sz="200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[+</a:t>
            </a:r>
            <a:r>
              <a:rPr lang="en-US" sz="2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ATR] </a:t>
            </a:r>
            <a:r>
              <a:rPr lang="ru-RU" sz="2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коррелятом гласного </a:t>
            </a:r>
            <a:r>
              <a:rPr lang="en-US" sz="2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/a/</a:t>
            </a:r>
            <a:r>
              <a:rPr lang="ru-RU" sz="2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относящегося к набору </a:t>
            </a:r>
            <a:r>
              <a:rPr lang="en-US" sz="2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[-ATR], </a:t>
            </a:r>
            <a:r>
              <a:rPr lang="ru-RU" sz="2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выступает </a:t>
            </a:r>
            <a:r>
              <a:rPr lang="ru-RU" sz="2000" i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æ</a:t>
            </a:r>
            <a:r>
              <a:rPr lang="ru-RU" sz="200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ru-RU" sz="200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фонематический </a:t>
            </a:r>
            <a:r>
              <a:rPr lang="ru-RU" sz="2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статус которого остается под вопросом. </a:t>
            </a:r>
            <a:r>
              <a:rPr lang="ru-RU" sz="200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ru-RU" sz="20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7137" y="256198"/>
            <a:ext cx="4458815" cy="6066586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945" y="2594593"/>
            <a:ext cx="6181725" cy="2095500"/>
          </a:xfrm>
          <a:prstGeom prst="rect">
            <a:avLst/>
          </a:prstGeom>
        </p:spPr>
      </p:pic>
      <p:sp>
        <p:nvSpPr>
          <p:cNvPr id="2" name="Овал 1"/>
          <p:cNvSpPr/>
          <p:nvPr/>
        </p:nvSpPr>
        <p:spPr>
          <a:xfrm>
            <a:off x="2945078" y="2983249"/>
            <a:ext cx="486889" cy="131818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5586656" y="2983250"/>
            <a:ext cx="486888" cy="131818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6420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68036" y="265955"/>
            <a:ext cx="5629655" cy="473037"/>
          </a:xfrm>
        </p:spPr>
        <p:txBody>
          <a:bodyPr>
            <a:normAutofit/>
          </a:bodyPr>
          <a:lstStyle/>
          <a:p>
            <a:pPr algn="ctr"/>
            <a:r>
              <a:rPr lang="en-US" sz="2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Curve Degree (</a:t>
            </a:r>
            <a:r>
              <a:rPr 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u-RU" sz="21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тепень</a:t>
            </a:r>
            <a:r>
              <a:rPr lang="ru-RU" sz="2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изогнутости языка</a:t>
            </a:r>
            <a:r>
              <a:rPr lang="en-US" sz="2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568036" y="368981"/>
            <a:ext cx="8110847" cy="50926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4000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17503" y="5417963"/>
            <a:ext cx="5207731" cy="12584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just">
              <a:lnSpc>
                <a:spcPct val="107000"/>
              </a:lnSpc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Уровень значимости полученного значения критерия Стьюдента / Манна-Уитни: 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&lt;0.001***, 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&lt;0.01**, 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&lt;0.05*, 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&gt;0.05 – пустая ячейка. </a:t>
            </a:r>
          </a:p>
          <a:p>
            <a:r>
              <a:rPr lang="af-ZA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vowel 1 &lt; vowel 2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af-ZA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vowel 1 &gt; vowel 2</a:t>
            </a:r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82" y="953542"/>
            <a:ext cx="5852172" cy="4389129"/>
          </a:xfrm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/>
          </p:nvPr>
        </p:nvGraphicFramePr>
        <p:xfrm>
          <a:off x="5884681" y="1526927"/>
          <a:ext cx="2190830" cy="342259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95415">
                  <a:extLst>
                    <a:ext uri="{9D8B030D-6E8A-4147-A177-3AD203B41FA5}">
                      <a16:colId xmlns:a16="http://schemas.microsoft.com/office/drawing/2014/main" xmlns="" val="1681861663"/>
                    </a:ext>
                  </a:extLst>
                </a:gridCol>
                <a:gridCol w="1095415">
                  <a:extLst>
                    <a:ext uri="{9D8B030D-6E8A-4147-A177-3AD203B41FA5}">
                      <a16:colId xmlns:a16="http://schemas.microsoft.com/office/drawing/2014/main" xmlns="" val="3003483416"/>
                    </a:ext>
                  </a:extLst>
                </a:gridCol>
              </a:tblGrid>
              <a:tr h="52300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f-ZA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Curve Degree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537559196"/>
                  </a:ext>
                </a:extLst>
              </a:tr>
              <a:tr h="3544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f-ZA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0,4516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717760043"/>
                  </a:ext>
                </a:extLst>
              </a:tr>
              <a:tr h="3544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f-ZA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ɪ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0,3344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186596728"/>
                  </a:ext>
                </a:extLst>
              </a:tr>
              <a:tr h="3544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f-ZA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0,5063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506480485"/>
                  </a:ext>
                </a:extLst>
              </a:tr>
              <a:tr h="3544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f-ZA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ɛ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0,3346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769662145"/>
                  </a:ext>
                </a:extLst>
              </a:tr>
              <a:tr h="3544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f-ZA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u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0,5714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315540977"/>
                  </a:ext>
                </a:extLst>
              </a:tr>
              <a:tr h="3544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f-ZA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ʊ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0,4273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564261407"/>
                  </a:ext>
                </a:extLst>
              </a:tr>
              <a:tr h="3544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f-ZA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0,5118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073403009"/>
                  </a:ext>
                </a:extLst>
              </a:tr>
              <a:tr h="3544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f-ZA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ɔ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0,3439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4164015142"/>
                  </a:ext>
                </a:extLst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/>
          </p:nvPr>
        </p:nvGraphicFramePr>
        <p:xfrm>
          <a:off x="8496016" y="953542"/>
          <a:ext cx="3043265" cy="16511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95489">
                  <a:extLst>
                    <a:ext uri="{9D8B030D-6E8A-4147-A177-3AD203B41FA5}">
                      <a16:colId xmlns:a16="http://schemas.microsoft.com/office/drawing/2014/main" xmlns="" val="3544082806"/>
                    </a:ext>
                  </a:extLst>
                </a:gridCol>
                <a:gridCol w="1747776">
                  <a:extLst>
                    <a:ext uri="{9D8B030D-6E8A-4147-A177-3AD203B41FA5}">
                      <a16:colId xmlns:a16="http://schemas.microsoft.com/office/drawing/2014/main" xmlns="" val="1860237844"/>
                    </a:ext>
                  </a:extLst>
                </a:gridCol>
              </a:tblGrid>
              <a:tr h="33023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f-ZA" sz="18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Curve Degree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4182821010"/>
                  </a:ext>
                </a:extLst>
              </a:tr>
              <a:tr h="33023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f-ZA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/i/ vs. /ɪ/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***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130718729"/>
                  </a:ext>
                </a:extLst>
              </a:tr>
              <a:tr h="33023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f-ZA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/e/ vs. /ɛ/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***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927499067"/>
                  </a:ext>
                </a:extLst>
              </a:tr>
              <a:tr h="33023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f-ZA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/u/ vs. /ʊ/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***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360829345"/>
                  </a:ext>
                </a:extLst>
              </a:tr>
              <a:tr h="33023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f-ZA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/o/ vs. /ɔ/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***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919858509"/>
                  </a:ext>
                </a:extLst>
              </a:tr>
            </a:tbl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7379" y="2974486"/>
            <a:ext cx="3411011" cy="152287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7379" y="4772340"/>
            <a:ext cx="3524862" cy="1573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681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85007" y="0"/>
            <a:ext cx="8393875" cy="56295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Dorsum Excursion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Index (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Индекс выгнутости спинки языка)</a:t>
            </a:r>
            <a:endParaRPr lang="ru-RU" sz="2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568036" y="368981"/>
            <a:ext cx="8110847" cy="50926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4000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62226" y="5259476"/>
            <a:ext cx="5301055" cy="12584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just">
              <a:lnSpc>
                <a:spcPct val="107000"/>
              </a:lnSpc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Уровень значимости полученного значения критерия Стьюдента / Манна-Уитни: 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&lt;0.001***, 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&lt;0.01**, 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&lt;0.05*, 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&gt;0.05 – пустая ячейка. </a:t>
            </a:r>
          </a:p>
          <a:p>
            <a:r>
              <a:rPr lang="af-ZA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vowel 1 &lt; vowel 2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af-ZA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vowel 1 &gt; vowel 2</a:t>
            </a:r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813" y="716651"/>
            <a:ext cx="5852172" cy="4389129"/>
          </a:xfrm>
          <a:prstGeom prst="rect">
            <a:avLst/>
          </a:prstGeom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/>
          </p:nvPr>
        </p:nvGraphicFramePr>
        <p:xfrm>
          <a:off x="8414796" y="716651"/>
          <a:ext cx="3026780" cy="205825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88020">
                  <a:extLst>
                    <a:ext uri="{9D8B030D-6E8A-4147-A177-3AD203B41FA5}">
                      <a16:colId xmlns:a16="http://schemas.microsoft.com/office/drawing/2014/main" xmlns="" val="1006768584"/>
                    </a:ext>
                  </a:extLst>
                </a:gridCol>
                <a:gridCol w="1938760">
                  <a:extLst>
                    <a:ext uri="{9D8B030D-6E8A-4147-A177-3AD203B41FA5}">
                      <a16:colId xmlns:a16="http://schemas.microsoft.com/office/drawing/2014/main" xmlns="" val="3104902456"/>
                    </a:ext>
                  </a:extLst>
                </a:gridCol>
              </a:tblGrid>
              <a:tr h="59792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f-ZA" sz="18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Dorsum Excursion Index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411296904"/>
                  </a:ext>
                </a:extLst>
              </a:tr>
              <a:tr h="3650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f-ZA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/i/ vs. /ɪ/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***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130712271"/>
                  </a:ext>
                </a:extLst>
              </a:tr>
              <a:tr h="3650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f-ZA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/e/ vs. /ɛ/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***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809371440"/>
                  </a:ext>
                </a:extLst>
              </a:tr>
              <a:tr h="3650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f-ZA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/u/ vs. /ʊ/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***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510261520"/>
                  </a:ext>
                </a:extLst>
              </a:tr>
              <a:tr h="3650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f-ZA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/o/ vs. /ɔ/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***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986303278"/>
                  </a:ext>
                </a:extLst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/>
          </p:nvPr>
        </p:nvGraphicFramePr>
        <p:xfrm>
          <a:off x="5863280" y="1247231"/>
          <a:ext cx="2193666" cy="355947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96833">
                  <a:extLst>
                    <a:ext uri="{9D8B030D-6E8A-4147-A177-3AD203B41FA5}">
                      <a16:colId xmlns:a16="http://schemas.microsoft.com/office/drawing/2014/main" xmlns="" val="3697808946"/>
                    </a:ext>
                  </a:extLst>
                </a:gridCol>
                <a:gridCol w="1096833">
                  <a:extLst>
                    <a:ext uri="{9D8B030D-6E8A-4147-A177-3AD203B41FA5}">
                      <a16:colId xmlns:a16="http://schemas.microsoft.com/office/drawing/2014/main" xmlns="" val="1446371520"/>
                    </a:ext>
                  </a:extLst>
                </a:gridCol>
              </a:tblGrid>
              <a:tr h="8064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f-ZA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Dorsum Excursion Index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797071807"/>
                  </a:ext>
                </a:extLst>
              </a:tr>
              <a:tr h="33487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f-ZA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0,4485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742405382"/>
                  </a:ext>
                </a:extLst>
              </a:tr>
              <a:tr h="33487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f-ZA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ɪ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0,3252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683231963"/>
                  </a:ext>
                </a:extLst>
              </a:tr>
              <a:tr h="33487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f-ZA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0,5029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690896651"/>
                  </a:ext>
                </a:extLst>
              </a:tr>
              <a:tr h="33487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f-ZA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ɛ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0,3273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895264062"/>
                  </a:ext>
                </a:extLst>
              </a:tr>
              <a:tr h="33487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f-ZA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u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0,5597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813577363"/>
                  </a:ext>
                </a:extLst>
              </a:tr>
              <a:tr h="33487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f-ZA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ʊ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0,4014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941749754"/>
                  </a:ext>
                </a:extLst>
              </a:tr>
              <a:tr h="33487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f-ZA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0,5016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811747619"/>
                  </a:ext>
                </a:extLst>
              </a:tr>
              <a:tr h="33487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f-ZA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ɔ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0,3224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030076662"/>
                  </a:ext>
                </a:extLst>
              </a:tr>
            </a:tbl>
          </a:graphicData>
        </a:graphic>
      </p:graphicFrame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3819" y="3067500"/>
            <a:ext cx="3410836" cy="15228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3819" y="4882891"/>
            <a:ext cx="3410836" cy="152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327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6431" y="216582"/>
            <a:ext cx="5248893" cy="1006578"/>
          </a:xfrm>
        </p:spPr>
        <p:txBody>
          <a:bodyPr>
            <a:noAutofit/>
          </a:bodyPr>
          <a:lstStyle/>
          <a:p>
            <a:pPr algn="r"/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i [+ATR</a:t>
            </a:r>
            <a:r>
              <a:rPr lang="en-US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]			 </a:t>
            </a:r>
            <a:r>
              <a:rPr lang="af-ZA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ɪ</a:t>
            </a: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[-</a:t>
            </a: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ATR] </a:t>
            </a:r>
            <a:b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 </a:t>
            </a: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[+</a:t>
            </a:r>
            <a:r>
              <a:rPr lang="en-US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ATR]							 </a:t>
            </a:r>
            <a:r>
              <a:rPr lang="af-ZA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ɛ</a:t>
            </a:r>
            <a:r>
              <a:rPr lang="en-US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[-ATR]</a:t>
            </a:r>
            <a:endParaRPr lang="ru-RU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5689" y="1223160"/>
            <a:ext cx="8797352" cy="3930732"/>
          </a:xfrm>
          <a:prstGeom prst="rect">
            <a:avLst/>
          </a:prstGeom>
        </p:spPr>
      </p:pic>
      <p:cxnSp>
        <p:nvCxnSpPr>
          <p:cNvPr id="10" name="Прямая соединительная линия 9"/>
          <p:cNvCxnSpPr/>
          <p:nvPr/>
        </p:nvCxnSpPr>
        <p:spPr>
          <a:xfrm>
            <a:off x="6192981" y="447203"/>
            <a:ext cx="866899" cy="0"/>
          </a:xfrm>
          <a:prstGeom prst="line">
            <a:avLst/>
          </a:prstGeom>
          <a:ln w="63500">
            <a:solidFill>
              <a:srgbClr val="1FD60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9946023" y="452926"/>
            <a:ext cx="333610" cy="928"/>
          </a:xfrm>
          <a:prstGeom prst="line">
            <a:avLst/>
          </a:prstGeom>
          <a:ln w="63500">
            <a:solidFill>
              <a:srgbClr val="1FD60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10445554" y="447203"/>
            <a:ext cx="333610" cy="928"/>
          </a:xfrm>
          <a:prstGeom prst="line">
            <a:avLst/>
          </a:prstGeom>
          <a:ln w="63500">
            <a:solidFill>
              <a:srgbClr val="1FD60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Рисунок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5436" y="492611"/>
            <a:ext cx="1140030" cy="547661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80268" y="793713"/>
            <a:ext cx="465119" cy="502552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79799" y="788996"/>
            <a:ext cx="465119" cy="502552"/>
          </a:xfrm>
          <a:prstGeom prst="rect">
            <a:avLst/>
          </a:prstGeom>
        </p:spPr>
      </p:pic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6213583"/>
              </p:ext>
            </p:extLst>
          </p:nvPr>
        </p:nvGraphicFramePr>
        <p:xfrm>
          <a:off x="562389" y="5583339"/>
          <a:ext cx="9873052" cy="96320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45745">
                  <a:extLst>
                    <a:ext uri="{9D8B030D-6E8A-4147-A177-3AD203B41FA5}">
                      <a16:colId xmlns:a16="http://schemas.microsoft.com/office/drawing/2014/main" xmlns="" val="3387996366"/>
                    </a:ext>
                  </a:extLst>
                </a:gridCol>
                <a:gridCol w="2298357">
                  <a:extLst>
                    <a:ext uri="{9D8B030D-6E8A-4147-A177-3AD203B41FA5}">
                      <a16:colId xmlns:a16="http://schemas.microsoft.com/office/drawing/2014/main" xmlns="" val="488279812"/>
                    </a:ext>
                  </a:extLst>
                </a:gridCol>
                <a:gridCol w="3225113">
                  <a:extLst>
                    <a:ext uri="{9D8B030D-6E8A-4147-A177-3AD203B41FA5}">
                      <a16:colId xmlns:a16="http://schemas.microsoft.com/office/drawing/2014/main" xmlns="" val="1726492583"/>
                    </a:ext>
                  </a:extLst>
                </a:gridCol>
                <a:gridCol w="2903837">
                  <a:extLst>
                    <a:ext uri="{9D8B030D-6E8A-4147-A177-3AD203B41FA5}">
                      <a16:colId xmlns:a16="http://schemas.microsoft.com/office/drawing/2014/main" xmlns="" val="1621333390"/>
                    </a:ext>
                  </a:extLst>
                </a:gridCol>
              </a:tblGrid>
              <a:tr h="52935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f-ZA" sz="20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Curve Degree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Dorsum Excursion Index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Tongue Root Position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635261088"/>
                  </a:ext>
                </a:extLst>
              </a:tr>
              <a:tr h="43385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f-ZA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/ɪ/ vs. /e/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***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***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***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758492701"/>
                  </a:ext>
                </a:extLst>
              </a:tr>
            </a:tbl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455511" y="1828089"/>
            <a:ext cx="2501445" cy="2720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just">
              <a:lnSpc>
                <a:spcPct val="107000"/>
              </a:lnSpc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Уровень значимости полученного значения критерия Стьюдента / Манна-Уитни: 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&lt;0.001***, 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&lt;0.01**, 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&lt;0.05*, 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&gt;0.05 – пустая ячейка. </a:t>
            </a:r>
          </a:p>
          <a:p>
            <a:r>
              <a:rPr lang="af-ZA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vowel 1 &lt; vowel 2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af-ZA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vowel 1 &gt; vowel 2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3" name="Заголовок 2"/>
          <p:cNvSpPr txBox="1">
            <a:spLocks/>
          </p:cNvSpPr>
          <p:nvPr/>
        </p:nvSpPr>
        <p:spPr>
          <a:xfrm>
            <a:off x="213756" y="106878"/>
            <a:ext cx="5486400" cy="9163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Противопоставление </a:t>
            </a:r>
            <a:endParaRPr lang="en-US" sz="2400" b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af-ZA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ɪ </a:t>
            </a:r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[-ATR] </a:t>
            </a:r>
            <a:r>
              <a:rPr lang="ru-RU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 [+ATR]</a:t>
            </a:r>
            <a:endParaRPr lang="ru-RU" sz="2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9203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6431" y="216582"/>
            <a:ext cx="5248893" cy="1006578"/>
          </a:xfrm>
        </p:spPr>
        <p:txBody>
          <a:bodyPr>
            <a:noAutofit/>
          </a:bodyPr>
          <a:lstStyle/>
          <a:p>
            <a:pPr algn="r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[+ATR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]			 </a:t>
            </a:r>
            <a:r>
              <a:rPr lang="af-Z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ʊ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[-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ATR] </a:t>
            </a:r>
            <a:b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[+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ATR]					 </a:t>
            </a:r>
            <a:r>
              <a:rPr lang="af-Z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ɔ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[-ATR]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6192981" y="447203"/>
            <a:ext cx="866899" cy="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9946023" y="452926"/>
            <a:ext cx="333610" cy="928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10445554" y="447203"/>
            <a:ext cx="333610" cy="928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4470237"/>
              </p:ext>
            </p:extLst>
          </p:nvPr>
        </p:nvGraphicFramePr>
        <p:xfrm>
          <a:off x="562389" y="5583339"/>
          <a:ext cx="9873052" cy="96320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45745">
                  <a:extLst>
                    <a:ext uri="{9D8B030D-6E8A-4147-A177-3AD203B41FA5}">
                      <a16:colId xmlns:a16="http://schemas.microsoft.com/office/drawing/2014/main" xmlns="" val="3387996366"/>
                    </a:ext>
                  </a:extLst>
                </a:gridCol>
                <a:gridCol w="2298357">
                  <a:extLst>
                    <a:ext uri="{9D8B030D-6E8A-4147-A177-3AD203B41FA5}">
                      <a16:colId xmlns:a16="http://schemas.microsoft.com/office/drawing/2014/main" xmlns="" val="488279812"/>
                    </a:ext>
                  </a:extLst>
                </a:gridCol>
                <a:gridCol w="3225113">
                  <a:extLst>
                    <a:ext uri="{9D8B030D-6E8A-4147-A177-3AD203B41FA5}">
                      <a16:colId xmlns:a16="http://schemas.microsoft.com/office/drawing/2014/main" xmlns="" val="1726492583"/>
                    </a:ext>
                  </a:extLst>
                </a:gridCol>
                <a:gridCol w="2903837">
                  <a:extLst>
                    <a:ext uri="{9D8B030D-6E8A-4147-A177-3AD203B41FA5}">
                      <a16:colId xmlns:a16="http://schemas.microsoft.com/office/drawing/2014/main" xmlns="" val="1621333390"/>
                    </a:ext>
                  </a:extLst>
                </a:gridCol>
              </a:tblGrid>
              <a:tr h="52935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f-ZA" sz="20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Curve Degree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Dorsum Excursion Index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Tongue Root Position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635261088"/>
                  </a:ext>
                </a:extLst>
              </a:tr>
              <a:tr h="43385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f-ZA" sz="2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/ʊ/ </a:t>
                      </a:r>
                      <a:r>
                        <a:rPr lang="af-ZA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vs. </a:t>
                      </a:r>
                      <a:r>
                        <a:rPr lang="af-ZA" sz="2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/o/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*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**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***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758492701"/>
                  </a:ext>
                </a:extLst>
              </a:tr>
            </a:tbl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455511" y="1828089"/>
            <a:ext cx="2501445" cy="2720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just">
              <a:lnSpc>
                <a:spcPct val="107000"/>
              </a:lnSpc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Уровень значимости полученного значения критерия Стьюдента / Манна-Уитни: 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&lt;0.001***, 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&lt;0.01**, 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&lt;0.05*, 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&gt;0.05 – пустая ячейка. </a:t>
            </a:r>
          </a:p>
          <a:p>
            <a:r>
              <a:rPr lang="af-ZA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vowel 1 &lt; vowel 2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af-ZA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vowel 1 &gt; vowel 2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3" name="Заголовок 2"/>
          <p:cNvSpPr txBox="1">
            <a:spLocks/>
          </p:cNvSpPr>
          <p:nvPr/>
        </p:nvSpPr>
        <p:spPr>
          <a:xfrm>
            <a:off x="213756" y="106878"/>
            <a:ext cx="5486400" cy="9163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Противопоставление </a:t>
            </a:r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af-Z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ʊ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[-ATR]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[+ATR]</a:t>
            </a:r>
            <a:endParaRPr lang="ru-RU" sz="2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3620" y="1828089"/>
            <a:ext cx="7837796" cy="3499257"/>
          </a:xfrm>
          <a:prstGeom prst="rect">
            <a:avLst/>
          </a:prstGeom>
        </p:spPr>
      </p:pic>
      <p:cxnSp>
        <p:nvCxnSpPr>
          <p:cNvPr id="14" name="Прямая соединительная линия 13"/>
          <p:cNvCxnSpPr/>
          <p:nvPr/>
        </p:nvCxnSpPr>
        <p:spPr>
          <a:xfrm>
            <a:off x="6192981" y="795475"/>
            <a:ext cx="866899" cy="0"/>
          </a:xfrm>
          <a:prstGeom prst="line">
            <a:avLst/>
          </a:prstGeom>
          <a:ln w="635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9946023" y="1022340"/>
            <a:ext cx="333610" cy="928"/>
          </a:xfrm>
          <a:prstGeom prst="line">
            <a:avLst/>
          </a:prstGeom>
          <a:ln w="635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10435441" y="1021412"/>
            <a:ext cx="333610" cy="928"/>
          </a:xfrm>
          <a:prstGeom prst="line">
            <a:avLst/>
          </a:prstGeom>
          <a:ln w="635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2264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50870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Предварительные выводы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838200" y="1315996"/>
            <a:ext cx="10515600" cy="4860967"/>
          </a:xfrm>
        </p:spPr>
        <p:txBody>
          <a:bodyPr>
            <a:normAutofit/>
          </a:bodyPr>
          <a:lstStyle/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татистические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тесты показали значимую неоднородность между выборками значений каждого параметра для гласных [+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ATR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 и [‑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ATR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 каждой пары при соответствующем ожиданиям соотношении средних выборочных значений.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произнесении гласного [+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ATR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 в сравнении с гласным [‑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ATR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 той же пары корень языка оказывается расположенным ближе к началу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полярной системы координат.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Разница в положении корня языка отражается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на особенностях формы языка при произнесении гласных разных наборов: для гласных [+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ATR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 оказываются характерными более высокий индекс выгнутости спинки языка и большая степень изогнутости языка по сравнению с их коррелятами набора [-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ATR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63152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3188" y="365125"/>
            <a:ext cx="10550612" cy="363923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FFC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Литература</a:t>
            </a:r>
            <a:endParaRPr lang="ru-RU" sz="2800" b="1" dirty="0">
              <a:solidFill>
                <a:srgbClr val="FFC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3873" y="1120534"/>
            <a:ext cx="11229241" cy="5458396"/>
          </a:xfrm>
        </p:spPr>
        <p:txBody>
          <a:bodyPr>
            <a:normAutofit fontScale="62500" lnSpcReduction="20000"/>
          </a:bodyPr>
          <a:lstStyle/>
          <a:p>
            <a:pPr marL="0" indent="0" algn="just">
              <a:buNone/>
            </a:pPr>
            <a:r>
              <a:rPr lang="ru-RU" sz="2600" dirty="0" err="1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Allen</a:t>
            </a:r>
            <a:r>
              <a:rPr lang="ru-RU" sz="260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B., </a:t>
            </a:r>
            <a:r>
              <a:rPr lang="ru-RU" sz="2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Pulleyblank</a:t>
            </a:r>
            <a:r>
              <a:rPr lang="ru-RU" sz="2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D., </a:t>
            </a:r>
            <a:r>
              <a:rPr lang="ru-RU" sz="2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Ajíbóye</a:t>
            </a:r>
            <a:r>
              <a:rPr lang="ru-RU" sz="2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̀ O. </a:t>
            </a:r>
            <a:r>
              <a:rPr lang="ru-RU" sz="2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Articulatory</a:t>
            </a:r>
            <a:r>
              <a:rPr lang="ru-RU" sz="2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mapping</a:t>
            </a:r>
            <a:r>
              <a:rPr lang="ru-RU" sz="2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of</a:t>
            </a:r>
            <a:r>
              <a:rPr lang="ru-RU" sz="2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Yoruba</a:t>
            </a:r>
            <a:r>
              <a:rPr lang="ru-RU" sz="2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vowels</a:t>
            </a:r>
            <a:r>
              <a:rPr lang="ru-RU" sz="2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ru-RU" sz="2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An</a:t>
            </a:r>
            <a:r>
              <a:rPr lang="ru-RU" sz="2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ul­trasound</a:t>
            </a:r>
            <a:r>
              <a:rPr lang="ru-RU" sz="2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study</a:t>
            </a:r>
            <a:r>
              <a:rPr lang="ru-RU" sz="2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ru-RU" sz="2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Phonology</a:t>
            </a:r>
            <a:r>
              <a:rPr lang="ru-RU" sz="2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2013, 30</a:t>
            </a:r>
            <a:r>
              <a:rPr lang="en-US" sz="2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pp.</a:t>
            </a:r>
            <a:r>
              <a:rPr lang="ru-RU" sz="2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183–210</a:t>
            </a:r>
            <a:r>
              <a:rPr lang="ru-RU" sz="260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2600" dirty="0" smtClean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 algn="just">
              <a:buNone/>
            </a:pPr>
            <a:r>
              <a:rPr lang="en-US" sz="2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Dolphyne</a:t>
            </a:r>
            <a:r>
              <a:rPr lang="en-US" sz="2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Florence A. 1988. The Akan (Twi-</a:t>
            </a:r>
            <a:r>
              <a:rPr lang="en-US" sz="2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Fante</a:t>
            </a:r>
            <a:r>
              <a:rPr lang="en-US" sz="2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 Language. Accra: Ghana: Ghana Universities Press</a:t>
            </a:r>
            <a:r>
              <a:rPr lang="en-US" sz="260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ru-RU" sz="26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 algn="just">
              <a:buNone/>
            </a:pPr>
            <a:r>
              <a:rPr lang="en-US" sz="2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Eberhard, David M., Gary F. Simons &amp; Charles D. </a:t>
            </a:r>
            <a:r>
              <a:rPr lang="en-US" sz="2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Fennig</a:t>
            </a:r>
            <a:r>
              <a:rPr lang="en-US" sz="2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(2019). </a:t>
            </a:r>
            <a:r>
              <a:rPr lang="en-US" sz="2600" i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Ethnologue</a:t>
            </a:r>
            <a:r>
              <a:rPr lang="en-US" sz="2600" i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languages of the world</a:t>
            </a:r>
            <a:r>
              <a:rPr lang="en-US" sz="2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22nd edition. Dallas, TX: SIL International. Online version: </a:t>
            </a:r>
            <a:r>
              <a:rPr lang="en-US" sz="2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hlinkClick r:id="rId2"/>
              </a:rPr>
              <a:t>http://www.ethnologue.com</a:t>
            </a:r>
            <a:r>
              <a:rPr lang="en-US" sz="260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ru-RU" sz="2600" dirty="0" smtClean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 algn="just">
              <a:buNone/>
            </a:pPr>
            <a:r>
              <a:rPr lang="en-US" sz="2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Edmondson J. A., </a:t>
            </a:r>
            <a:r>
              <a:rPr lang="en-US" sz="2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Esling</a:t>
            </a:r>
            <a:r>
              <a:rPr lang="en-US" sz="2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 J. H. </a:t>
            </a:r>
            <a:r>
              <a:rPr lang="en-US" sz="260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2006a. The </a:t>
            </a:r>
            <a:r>
              <a:rPr lang="en-US" sz="2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valves of the throat and their functioning in tone, vocal register and stress: </a:t>
            </a:r>
            <a:r>
              <a:rPr lang="en-US" sz="2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Laryngoscopic</a:t>
            </a:r>
            <a:r>
              <a:rPr lang="en-US" sz="2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case studies. </a:t>
            </a:r>
            <a:r>
              <a:rPr lang="en-US" sz="2600" i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Phonology</a:t>
            </a:r>
            <a:r>
              <a:rPr lang="en-US" sz="2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60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23</a:t>
            </a:r>
            <a:r>
              <a:rPr lang="en-US" sz="2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157–191.</a:t>
            </a:r>
            <a:endParaRPr lang="ru-RU" sz="26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 algn="just">
              <a:buNone/>
            </a:pPr>
            <a:r>
              <a:rPr lang="en-US" sz="260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Edmondson</a:t>
            </a:r>
            <a:r>
              <a:rPr lang="en-US" sz="2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 J. A., </a:t>
            </a:r>
            <a:r>
              <a:rPr lang="en-US" sz="2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Esling</a:t>
            </a:r>
            <a:r>
              <a:rPr lang="en-US" sz="2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 J. H. </a:t>
            </a:r>
            <a:r>
              <a:rPr lang="ru-RU" sz="260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2006</a:t>
            </a:r>
            <a:r>
              <a:rPr lang="en-US" sz="260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b. The </a:t>
            </a:r>
            <a:r>
              <a:rPr lang="en-US" sz="2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laryngeal basis for the feature [‑ATR]. Paper for delivery at the</a:t>
            </a:r>
            <a:r>
              <a:rPr lang="en-US" sz="2600" i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Annual Conf. on African Linguistics</a:t>
            </a:r>
            <a:r>
              <a:rPr lang="en-US" sz="2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US" sz="2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Euguene</a:t>
            </a:r>
            <a:r>
              <a:rPr lang="en-US" sz="2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Univ. of Oregon, 2006).</a:t>
            </a:r>
            <a:endParaRPr lang="ru-RU" sz="26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 algn="just">
              <a:buNone/>
            </a:pPr>
            <a:r>
              <a:rPr lang="en-US" sz="2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Edmondson J. A., </a:t>
            </a:r>
            <a:r>
              <a:rPr lang="en-US" sz="2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Padayodi</a:t>
            </a:r>
            <a:r>
              <a:rPr lang="en-US" sz="2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 C. M., Hassan Z. M., </a:t>
            </a:r>
            <a:r>
              <a:rPr lang="en-US" sz="2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Esling</a:t>
            </a:r>
            <a:r>
              <a:rPr lang="en-US" sz="2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 J. H. The laryngeal articulator: Source and resonator. In J. </a:t>
            </a:r>
            <a:r>
              <a:rPr lang="en-US" sz="2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Trouvain</a:t>
            </a:r>
            <a:r>
              <a:rPr lang="en-US" sz="2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&amp; W.J. Barry (Eds.), </a:t>
            </a:r>
            <a:r>
              <a:rPr lang="en-US" sz="2600" i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Proc. of the 16</a:t>
            </a:r>
            <a:r>
              <a:rPr lang="en-US" sz="2600" i="1" baseline="30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</a:t>
            </a:r>
            <a:r>
              <a:rPr lang="en-US" sz="2600" i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International Congress of Phonetic Sciences</a:t>
            </a:r>
            <a:r>
              <a:rPr lang="en-US" sz="2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2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Saarbrücken</a:t>
            </a:r>
            <a:r>
              <a:rPr lang="en-US" sz="2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ru-RU" sz="2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Universität</a:t>
            </a:r>
            <a:r>
              <a:rPr lang="ru-RU" sz="2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des</a:t>
            </a:r>
            <a:r>
              <a:rPr lang="ru-RU" sz="2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Saarlandes</a:t>
            </a:r>
            <a:r>
              <a:rPr lang="en-US" sz="2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2007, 2065–2068.</a:t>
            </a:r>
            <a:endParaRPr lang="ru-RU" sz="26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 algn="just">
              <a:buNone/>
            </a:pPr>
            <a:r>
              <a:rPr lang="ru-RU" sz="2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Gick</a:t>
            </a:r>
            <a:r>
              <a:rPr lang="ru-RU" sz="2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B., </a:t>
            </a:r>
            <a:r>
              <a:rPr lang="ru-RU" sz="2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Pulleyblank</a:t>
            </a:r>
            <a:r>
              <a:rPr lang="ru-RU" sz="2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D., </a:t>
            </a:r>
            <a:r>
              <a:rPr lang="ru-RU" sz="2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Campbell</a:t>
            </a:r>
            <a:r>
              <a:rPr lang="ru-RU" sz="2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F., </a:t>
            </a:r>
            <a:r>
              <a:rPr lang="ru-RU" sz="2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Mutaka</a:t>
            </a:r>
            <a:r>
              <a:rPr lang="ru-RU" sz="2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N. </a:t>
            </a:r>
            <a:r>
              <a:rPr lang="ru-RU" sz="2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Low</a:t>
            </a:r>
            <a:r>
              <a:rPr lang="ru-RU" sz="2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vowels</a:t>
            </a:r>
            <a:r>
              <a:rPr lang="ru-RU" sz="2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and</a:t>
            </a:r>
            <a:r>
              <a:rPr lang="ru-RU" sz="2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transparency</a:t>
            </a:r>
            <a:r>
              <a:rPr lang="ru-RU" sz="2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in</a:t>
            </a:r>
            <a:r>
              <a:rPr lang="ru-RU" sz="2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Kinande</a:t>
            </a:r>
            <a:r>
              <a:rPr lang="ru-RU" sz="2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vowel</a:t>
            </a:r>
            <a:r>
              <a:rPr lang="ru-RU" sz="2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harmony</a:t>
            </a:r>
            <a:r>
              <a:rPr lang="ru-RU" sz="2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ru-RU" sz="2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Phonology</a:t>
            </a:r>
            <a:r>
              <a:rPr lang="ru-RU" sz="2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2006, 23</a:t>
            </a:r>
            <a:r>
              <a:rPr lang="en-US" sz="2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pp.</a:t>
            </a:r>
            <a:r>
              <a:rPr lang="ru-RU" sz="2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1–20. </a:t>
            </a:r>
          </a:p>
          <a:p>
            <a:pPr marL="0" indent="0" algn="just">
              <a:buNone/>
            </a:pPr>
            <a:r>
              <a:rPr lang="ru-RU" sz="2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Hudu</a:t>
            </a:r>
            <a:r>
              <a:rPr lang="ru-RU" sz="2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F. [ATR] </a:t>
            </a:r>
            <a:r>
              <a:rPr lang="ru-RU" sz="2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feature</a:t>
            </a:r>
            <a:r>
              <a:rPr lang="ru-RU" sz="2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involves</a:t>
            </a:r>
            <a:r>
              <a:rPr lang="ru-RU" sz="2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a </a:t>
            </a:r>
            <a:r>
              <a:rPr lang="ru-RU" sz="2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distinct</a:t>
            </a:r>
            <a:r>
              <a:rPr lang="ru-RU" sz="2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tongue</a:t>
            </a:r>
            <a:r>
              <a:rPr lang="ru-RU" sz="2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root</a:t>
            </a:r>
            <a:r>
              <a:rPr lang="ru-RU" sz="2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articulation</a:t>
            </a:r>
            <a:r>
              <a:rPr lang="ru-RU" sz="2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ru-RU" sz="2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Evidence</a:t>
            </a:r>
            <a:r>
              <a:rPr lang="ru-RU" sz="2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from</a:t>
            </a:r>
            <a:r>
              <a:rPr lang="ru-RU" sz="2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ultrasound</a:t>
            </a:r>
            <a:r>
              <a:rPr lang="ru-RU" sz="2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imaging</a:t>
            </a:r>
            <a:r>
              <a:rPr lang="ru-RU" sz="2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ru-RU" sz="2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Lingua</a:t>
            </a:r>
            <a:r>
              <a:rPr lang="ru-RU" sz="2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2014, 143</a:t>
            </a:r>
            <a:r>
              <a:rPr lang="en-US" sz="2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pp.</a:t>
            </a:r>
            <a:r>
              <a:rPr lang="ru-RU" sz="2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36–51.</a:t>
            </a:r>
          </a:p>
          <a:p>
            <a:pPr marL="0" indent="0" algn="just">
              <a:buNone/>
            </a:pPr>
            <a:r>
              <a:rPr lang="ru-RU" sz="2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Kirkham</a:t>
            </a:r>
            <a:r>
              <a:rPr lang="ru-RU" sz="2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S., </a:t>
            </a:r>
            <a:r>
              <a:rPr lang="ru-RU" sz="2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Nance</a:t>
            </a:r>
            <a:r>
              <a:rPr lang="ru-RU" sz="2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C. </a:t>
            </a:r>
            <a:r>
              <a:rPr lang="ru-RU" sz="2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An</a:t>
            </a:r>
            <a:r>
              <a:rPr lang="ru-RU" sz="2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acoustic-articulatory</a:t>
            </a:r>
            <a:r>
              <a:rPr lang="ru-RU" sz="2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study</a:t>
            </a:r>
            <a:r>
              <a:rPr lang="ru-RU" sz="2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of</a:t>
            </a:r>
            <a:r>
              <a:rPr lang="ru-RU" sz="2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bilingual</a:t>
            </a:r>
            <a:r>
              <a:rPr lang="ru-RU" sz="2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vowel</a:t>
            </a:r>
            <a:r>
              <a:rPr lang="ru-RU" sz="2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produc­tion</a:t>
            </a:r>
            <a:r>
              <a:rPr lang="ru-RU" sz="2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ru-RU" sz="2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Advanced</a:t>
            </a:r>
            <a:r>
              <a:rPr lang="ru-RU" sz="2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tongue</a:t>
            </a:r>
            <a:r>
              <a:rPr lang="ru-RU" sz="2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root</a:t>
            </a:r>
            <a:r>
              <a:rPr lang="ru-RU" sz="2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vowels</a:t>
            </a:r>
            <a:r>
              <a:rPr lang="ru-RU" sz="2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in</a:t>
            </a:r>
            <a:r>
              <a:rPr lang="ru-RU" sz="2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Twi</a:t>
            </a:r>
            <a:r>
              <a:rPr lang="ru-RU" sz="2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and</a:t>
            </a:r>
            <a:r>
              <a:rPr lang="ru-RU" sz="2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tense</a:t>
            </a:r>
            <a:r>
              <a:rPr lang="ru-RU" sz="2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/</a:t>
            </a:r>
            <a:r>
              <a:rPr lang="ru-RU" sz="2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lax</a:t>
            </a:r>
            <a:r>
              <a:rPr lang="ru-RU" sz="2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vowels</a:t>
            </a:r>
            <a:r>
              <a:rPr lang="ru-RU" sz="2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in</a:t>
            </a:r>
            <a:r>
              <a:rPr lang="ru-RU" sz="2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Ghanaian</a:t>
            </a:r>
            <a:r>
              <a:rPr lang="ru-RU" sz="2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English</a:t>
            </a:r>
            <a:r>
              <a:rPr lang="ru-RU" sz="2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ru-RU" sz="2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Journal</a:t>
            </a:r>
            <a:r>
              <a:rPr lang="ru-RU" sz="2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of</a:t>
            </a:r>
            <a:r>
              <a:rPr lang="ru-RU" sz="2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Pho­netics</a:t>
            </a:r>
            <a:r>
              <a:rPr lang="ru-RU" sz="2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2017, 62</a:t>
            </a:r>
            <a:r>
              <a:rPr lang="en-US" sz="2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pp.</a:t>
            </a:r>
            <a:r>
              <a:rPr lang="ru-RU" sz="2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65–81.</a:t>
            </a:r>
          </a:p>
          <a:p>
            <a:pPr marL="0" indent="0" algn="just">
              <a:buNone/>
            </a:pPr>
            <a:r>
              <a:rPr lang="en-US" sz="2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Lindau M. [Features] for vowels. </a:t>
            </a:r>
            <a:r>
              <a:rPr lang="en-US" sz="2600" i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UCLA Working Papers in Phonetics, </a:t>
            </a:r>
            <a:r>
              <a:rPr lang="en-US" sz="2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1975, 30: 1-155.</a:t>
            </a:r>
            <a:endParaRPr lang="ru-RU" sz="26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 algn="just">
              <a:buNone/>
            </a:pPr>
            <a:r>
              <a:rPr lang="en-US" sz="2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Lindau M. The feature expanded. </a:t>
            </a:r>
            <a:r>
              <a:rPr lang="en-US" sz="2600" i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Journal of Phonetics</a:t>
            </a:r>
            <a:r>
              <a:rPr lang="en-US" sz="2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1979, 7: 163–176.</a:t>
            </a:r>
            <a:endParaRPr lang="ru-RU" sz="26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 algn="just">
              <a:buNone/>
            </a:pPr>
            <a:r>
              <a:rPr lang="en-US" sz="2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Painter C. </a:t>
            </a:r>
            <a:r>
              <a:rPr lang="en-US" sz="2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Cineradigraphic</a:t>
            </a:r>
            <a:r>
              <a:rPr lang="en-US" sz="2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data on the feature ‘covered’ in Twi vowel harmony. </a:t>
            </a:r>
            <a:r>
              <a:rPr lang="en-US" sz="2600" i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Phonetica</a:t>
            </a:r>
            <a:r>
              <a:rPr lang="en-US" sz="2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1973, 28: 97–120.</a:t>
            </a:r>
            <a:endParaRPr lang="ru-RU" sz="26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 algn="just">
              <a:buNone/>
            </a:pPr>
            <a:r>
              <a:rPr lang="en-US" sz="2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Tiede</a:t>
            </a:r>
            <a:r>
              <a:rPr lang="en-US" sz="2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 M. K. An MRI-based study of pharyngeal volume contrasts in Akan and English. </a:t>
            </a:r>
            <a:r>
              <a:rPr lang="en-US" sz="2600" i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Journal of Phonetics</a:t>
            </a:r>
            <a:r>
              <a:rPr lang="en-US" sz="2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1996, 24: 399–421.</a:t>
            </a:r>
            <a:endParaRPr lang="ru-RU" sz="22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endParaRPr lang="ru-RU" sz="2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2370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926756" y="365126"/>
            <a:ext cx="10427043" cy="42147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900" b="1" dirty="0" smtClean="0">
                <a:solidFill>
                  <a:srgbClr val="FFC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Артикуляторная база признака </a:t>
            </a:r>
            <a:r>
              <a:rPr lang="en-US" sz="2900" b="1" dirty="0" smtClean="0">
                <a:solidFill>
                  <a:srgbClr val="FFC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[ATR]</a:t>
            </a:r>
            <a:endParaRPr lang="ru-RU" sz="2900" b="1" dirty="0">
              <a:solidFill>
                <a:srgbClr val="FFC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smtClean="0"/>
              <a:t> </a:t>
            </a:r>
            <a:endParaRPr lang="ru-RU" sz="22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half" idx="4294967295"/>
          </p:nvPr>
        </p:nvSpPr>
        <p:spPr>
          <a:xfrm>
            <a:off x="525161" y="945293"/>
            <a:ext cx="11246291" cy="5492578"/>
          </a:xfrm>
          <a:solidFill>
            <a:schemeClr val="tx1"/>
          </a:solidFill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sz="22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Ларингоскопические</a:t>
            </a:r>
            <a:r>
              <a:rPr lang="ru-RU" sz="2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исследования </a:t>
            </a:r>
            <a:r>
              <a:rPr lang="en-US" sz="220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(Edmondson</a:t>
            </a:r>
            <a:r>
              <a:rPr lang="ru-RU" sz="2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2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Esling</a:t>
            </a:r>
            <a:r>
              <a:rPr lang="ru-RU" sz="2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2006</a:t>
            </a:r>
            <a:r>
              <a:rPr lang="en-US" sz="2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a, b</a:t>
            </a:r>
            <a:r>
              <a:rPr lang="ru-RU" sz="2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; </a:t>
            </a:r>
            <a:r>
              <a:rPr lang="en-US" sz="2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Edmondson et al</a:t>
            </a:r>
            <a:r>
              <a:rPr lang="ru-RU" sz="2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ru-RU" sz="220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2007</a:t>
            </a:r>
            <a:r>
              <a:rPr lang="en-US" sz="220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r>
              <a:rPr lang="ru-RU" sz="220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позволили установить артикуляторную базу признака </a:t>
            </a:r>
            <a:r>
              <a:rPr lang="en-US" sz="2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[ATR] </a:t>
            </a:r>
            <a:r>
              <a:rPr lang="ru-RU" sz="2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во всей сложности и взаимосвязи ее компонентов: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сжатие </a:t>
            </a:r>
            <a:r>
              <a:rPr lang="ru-RU" sz="22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черпалонадгортанных</a:t>
            </a:r>
            <a:r>
              <a:rPr lang="ru-RU" sz="2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складок;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движение корня языка в </a:t>
            </a:r>
            <a:r>
              <a:rPr lang="ru-RU" sz="22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задне</a:t>
            </a:r>
            <a:r>
              <a:rPr lang="ru-RU" sz="2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-нижнем направлении;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поднятие гортани</a:t>
            </a:r>
            <a:r>
              <a:rPr lang="ru-RU" sz="220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2200" dirty="0" smtClean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en-US" sz="220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				</a:t>
            </a:r>
            <a:r>
              <a:rPr lang="ru-RU" sz="190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ru-RU" sz="19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а) </a:t>
            </a:r>
            <a:r>
              <a:rPr lang="en-US" sz="19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[</a:t>
            </a:r>
            <a:r>
              <a:rPr lang="af-ZA" sz="19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míd</a:t>
            </a:r>
            <a:r>
              <a:rPr lang="af-ZA" sz="19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í</a:t>
            </a:r>
            <a:r>
              <a:rPr lang="af-ZA" sz="19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] ‘</a:t>
            </a:r>
            <a:r>
              <a:rPr lang="ru-RU" sz="19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я ем</a:t>
            </a:r>
            <a:r>
              <a:rPr lang="ru-RU" sz="190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’</a:t>
            </a:r>
            <a:r>
              <a:rPr lang="en-US" sz="190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		</a:t>
            </a:r>
            <a:r>
              <a:rPr lang="ru-RU" sz="190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(б) </a:t>
            </a:r>
            <a:r>
              <a:rPr lang="en-US" sz="19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[</a:t>
            </a:r>
            <a:r>
              <a:rPr lang="af-ZA" sz="19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  <a:r>
              <a:rPr lang="af-ZA" sz="19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ɪ́</a:t>
            </a:r>
            <a:r>
              <a:rPr lang="af-ZA" sz="19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dɪ́] ‘</a:t>
            </a:r>
            <a:r>
              <a:rPr lang="ru-RU" sz="19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меня </a:t>
            </a:r>
            <a:r>
              <a:rPr lang="ru-RU" sz="190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зовут</a:t>
            </a:r>
            <a:r>
              <a:rPr lang="af-ZA" sz="190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’</a:t>
            </a:r>
            <a:endParaRPr lang="ru-RU" sz="19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 algn="ctr">
              <a:buNone/>
            </a:pPr>
            <a:r>
              <a:rPr lang="ru-RU" sz="1900" dirty="0" smtClean="0">
                <a:solidFill>
                  <a:schemeClr val="bg1"/>
                </a:solidFill>
              </a:rPr>
              <a:t>Состояние </a:t>
            </a:r>
            <a:r>
              <a:rPr lang="ru-RU" sz="1900" dirty="0">
                <a:solidFill>
                  <a:schemeClr val="bg1"/>
                </a:solidFill>
              </a:rPr>
              <a:t>гортани при произнесении (а) гласного</a:t>
            </a:r>
            <a:r>
              <a:rPr lang="en-US" sz="1900" dirty="0">
                <a:solidFill>
                  <a:schemeClr val="bg1"/>
                </a:solidFill>
              </a:rPr>
              <a:t> [</a:t>
            </a:r>
            <a:r>
              <a:rPr lang="af-ZA" sz="1900" dirty="0">
                <a:solidFill>
                  <a:schemeClr val="bg1"/>
                </a:solidFill>
              </a:rPr>
              <a:t>i]</a:t>
            </a:r>
            <a:r>
              <a:rPr lang="ru-RU" sz="1900" dirty="0">
                <a:solidFill>
                  <a:schemeClr val="bg1"/>
                </a:solidFill>
              </a:rPr>
              <a:t> набора </a:t>
            </a:r>
            <a:r>
              <a:rPr lang="en-US" sz="1900" dirty="0">
                <a:solidFill>
                  <a:schemeClr val="bg1"/>
                </a:solidFill>
              </a:rPr>
              <a:t>[+ATR] </a:t>
            </a:r>
            <a:r>
              <a:rPr lang="ru-RU" sz="1900" dirty="0">
                <a:solidFill>
                  <a:schemeClr val="bg1"/>
                </a:solidFill>
              </a:rPr>
              <a:t>и (б) гласного </a:t>
            </a:r>
            <a:r>
              <a:rPr lang="af-ZA" sz="1900" dirty="0">
                <a:solidFill>
                  <a:schemeClr val="bg1"/>
                </a:solidFill>
              </a:rPr>
              <a:t>[ɪ]</a:t>
            </a:r>
            <a:r>
              <a:rPr lang="ru-RU" sz="1900" dirty="0">
                <a:solidFill>
                  <a:schemeClr val="bg1"/>
                </a:solidFill>
              </a:rPr>
              <a:t> набора </a:t>
            </a:r>
            <a:r>
              <a:rPr lang="en-US" sz="1900" dirty="0">
                <a:solidFill>
                  <a:schemeClr val="bg1"/>
                </a:solidFill>
              </a:rPr>
              <a:t>[-ATR</a:t>
            </a:r>
            <a:r>
              <a:rPr lang="en-US" sz="1900" dirty="0" smtClean="0">
                <a:solidFill>
                  <a:schemeClr val="bg1"/>
                </a:solidFill>
              </a:rPr>
              <a:t>] </a:t>
            </a:r>
            <a:r>
              <a:rPr lang="ru-RU" sz="1900" dirty="0" smtClean="0">
                <a:solidFill>
                  <a:schemeClr val="bg1"/>
                </a:solidFill>
              </a:rPr>
              <a:t>в языке </a:t>
            </a:r>
            <a:r>
              <a:rPr lang="ru-RU" sz="1900" dirty="0" err="1" smtClean="0">
                <a:solidFill>
                  <a:schemeClr val="bg1"/>
                </a:solidFill>
              </a:rPr>
              <a:t>акан</a:t>
            </a:r>
            <a:endParaRPr lang="ru-RU" sz="1900" dirty="0">
              <a:solidFill>
                <a:schemeClr val="bg1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ru-RU" sz="20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9688" y="2596993"/>
            <a:ext cx="5782445" cy="2721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829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82384"/>
          </a:xfrm>
        </p:spPr>
        <p:txBody>
          <a:bodyPr>
            <a:normAutofit/>
          </a:bodyPr>
          <a:lstStyle/>
          <a:p>
            <a:pPr algn="ctr"/>
            <a:r>
              <a:rPr lang="ru-RU" sz="2900" b="1" dirty="0" smtClean="0">
                <a:solidFill>
                  <a:srgbClr val="FFC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Артикуляторные исследования языка </a:t>
            </a:r>
            <a:r>
              <a:rPr lang="ru-RU" sz="2900" b="1" dirty="0" err="1" smtClean="0">
                <a:solidFill>
                  <a:srgbClr val="FFC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акан</a:t>
            </a:r>
            <a:endParaRPr lang="ru-RU" sz="2900" b="1" dirty="0">
              <a:solidFill>
                <a:srgbClr val="FFC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838200" y="1122744"/>
            <a:ext cx="10515600" cy="5054219"/>
          </a:xfrm>
        </p:spPr>
        <p:txBody>
          <a:bodyPr>
            <a:normAutofit/>
          </a:bodyPr>
          <a:lstStyle/>
          <a:p>
            <a:pPr algn="just"/>
            <a:r>
              <a:rPr lang="ru-RU" sz="22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Акан</a:t>
            </a:r>
            <a:r>
              <a:rPr lang="ru-RU" sz="2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является языком, на материале </a:t>
            </a:r>
            <a:r>
              <a:rPr lang="ru-RU" sz="220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которого </a:t>
            </a:r>
            <a:r>
              <a:rPr lang="ru-RU" sz="220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был </a:t>
            </a:r>
            <a:r>
              <a:rPr lang="ru-RU" sz="2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проведен максимально разнообразный набор исследований, имевших целью выявить артикуляторную базу признака </a:t>
            </a:r>
            <a:r>
              <a:rPr lang="en-US" sz="2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[ATR]</a:t>
            </a:r>
            <a:r>
              <a:rPr lang="ru-RU" sz="2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Это исследования методами </a:t>
            </a:r>
            <a:r>
              <a:rPr lang="ru-RU" sz="22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рентенографии</a:t>
            </a:r>
            <a:r>
              <a:rPr lang="ru-RU" sz="2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US" sz="2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Painter</a:t>
            </a:r>
            <a:r>
              <a:rPr lang="ru-RU" sz="2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1973, </a:t>
            </a:r>
            <a:r>
              <a:rPr lang="en-US" sz="2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Lindau</a:t>
            </a:r>
            <a:r>
              <a:rPr lang="ru-RU" sz="2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1975; 1979), магнитно-резонансной томографии (</a:t>
            </a:r>
            <a:r>
              <a:rPr lang="en-US" sz="22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Tiede</a:t>
            </a:r>
            <a:r>
              <a:rPr lang="ru-RU" sz="2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1996), эндоскопической ларингоскопии (</a:t>
            </a:r>
            <a:r>
              <a:rPr lang="en-US" sz="2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Edmondson</a:t>
            </a:r>
            <a:r>
              <a:rPr lang="ru-RU" sz="2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2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Esling</a:t>
            </a:r>
            <a:r>
              <a:rPr lang="ru-RU" sz="2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2006, </a:t>
            </a:r>
            <a:r>
              <a:rPr lang="en-US" sz="2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Edmondson et al</a:t>
            </a:r>
            <a:r>
              <a:rPr lang="ru-RU" sz="2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2007</a:t>
            </a:r>
            <a:r>
              <a:rPr lang="ru-RU" sz="220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 </a:t>
            </a:r>
            <a:r>
              <a:rPr lang="ru-RU" sz="220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и, наконец, </a:t>
            </a:r>
            <a:r>
              <a:rPr lang="ru-RU" sz="2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ультразвуковые исследования (</a:t>
            </a:r>
            <a:r>
              <a:rPr lang="ru-RU" sz="22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Kirkham</a:t>
            </a:r>
            <a:r>
              <a:rPr lang="ru-RU" sz="2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ru-RU" sz="22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Nance</a:t>
            </a:r>
            <a:r>
              <a:rPr lang="ru-RU" sz="2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2017</a:t>
            </a:r>
            <a:r>
              <a:rPr lang="ru-RU" sz="220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). </a:t>
            </a:r>
            <a:endParaRPr lang="ru-RU" sz="2200" smtClean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 algn="just">
              <a:buNone/>
            </a:pPr>
            <a:endParaRPr lang="ru-RU" sz="2200" dirty="0" smtClean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ru-RU" sz="220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 </a:t>
            </a:r>
            <a:r>
              <a:rPr lang="ru-RU" sz="2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одной стороны, эти исследования не оставляют сомнений в наличии в </a:t>
            </a:r>
            <a:r>
              <a:rPr lang="ru-RU" sz="22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акан</a:t>
            </a:r>
            <a:r>
              <a:rPr lang="ru-RU" sz="2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противопоставления по признаку </a:t>
            </a:r>
            <a:r>
              <a:rPr lang="en-US" sz="2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[ATR]</a:t>
            </a:r>
            <a:r>
              <a:rPr lang="ru-RU" sz="2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отличном от противопоставления по признаку подъема. С другой стороны, исследования наиболее точными и безопасными методами, такими как ларингоскопия и ультразвук, были проведены на довольно скудном материале. </a:t>
            </a:r>
            <a:endParaRPr lang="ru-RU" sz="2200" dirty="0" smtClean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2687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82384"/>
          </a:xfrm>
        </p:spPr>
        <p:txBody>
          <a:bodyPr>
            <a:normAutofit/>
          </a:bodyPr>
          <a:lstStyle/>
          <a:p>
            <a:pPr algn="ctr"/>
            <a:r>
              <a:rPr lang="ru-RU" sz="2900" b="1" dirty="0" smtClean="0">
                <a:solidFill>
                  <a:srgbClr val="FFC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Ультразвуковые исследования языка </a:t>
            </a:r>
            <a:r>
              <a:rPr lang="ru-RU" sz="2900" b="1" dirty="0" err="1" smtClean="0">
                <a:solidFill>
                  <a:srgbClr val="FFC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акан</a:t>
            </a:r>
            <a:endParaRPr lang="ru-RU" sz="2900" b="1" dirty="0">
              <a:solidFill>
                <a:srgbClr val="FFC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838200" y="1122744"/>
            <a:ext cx="10719122" cy="5561636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sz="220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 немногочисленных ультразвуковых исследованиях на материале </a:t>
            </a:r>
            <a:r>
              <a:rPr lang="ru-RU" sz="2200" dirty="0" err="1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акан</a:t>
            </a:r>
            <a:r>
              <a:rPr lang="ru-RU" sz="220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а также некоторых других языков Западной Африки (</a:t>
            </a:r>
            <a:r>
              <a:rPr lang="en-US" sz="220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Allen et al. 2013, </a:t>
            </a:r>
            <a:r>
              <a:rPr lang="en-US" sz="2200" dirty="0" err="1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Gick</a:t>
            </a:r>
            <a:r>
              <a:rPr lang="en-US" sz="220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et al. 2006, </a:t>
            </a:r>
            <a:r>
              <a:rPr lang="en-US" sz="2200" dirty="0" err="1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Hudu</a:t>
            </a:r>
            <a:r>
              <a:rPr lang="en-US" sz="220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2014</a:t>
            </a:r>
            <a:r>
              <a:rPr lang="ru-RU" sz="220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), различие между гласными, противопоставленными по признаку </a:t>
            </a:r>
            <a:r>
              <a:rPr lang="en-US" sz="220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[ATR]</a:t>
            </a:r>
            <a:r>
              <a:rPr lang="ru-RU" sz="220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было </a:t>
            </a:r>
            <a:r>
              <a:rPr lang="ru-RU" sz="220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рассмотрено на основе только двух </a:t>
            </a:r>
            <a:r>
              <a:rPr lang="ru-RU" sz="220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параметров – </a:t>
            </a:r>
            <a:r>
              <a:rPr lang="ru-RU" sz="220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расстояния от начала координат до корня языка и до какой-либо точки передней части спинки языка.</a:t>
            </a:r>
          </a:p>
          <a:p>
            <a:pPr marL="0" indent="0" algn="just">
              <a:buNone/>
            </a:pPr>
            <a:endParaRPr lang="ru-RU" sz="22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 algn="just">
              <a:buNone/>
            </a:pPr>
            <a:endParaRPr lang="ru-RU" sz="22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 algn="just">
              <a:buNone/>
            </a:pPr>
            <a:endParaRPr lang="ru-RU" sz="22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 algn="just">
              <a:buNone/>
            </a:pPr>
            <a:endParaRPr lang="ru-RU" sz="22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 algn="just">
              <a:buNone/>
            </a:pPr>
            <a:endParaRPr lang="ru-RU" sz="22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 algn="just">
              <a:buNone/>
            </a:pPr>
            <a:endParaRPr lang="ru-RU" sz="22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 algn="just">
              <a:buNone/>
            </a:pPr>
            <a:endParaRPr lang="ru-RU" sz="22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 algn="just">
              <a:buNone/>
            </a:pPr>
            <a:endParaRPr lang="ru-RU" sz="22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 algn="just">
              <a:buNone/>
            </a:pPr>
            <a:endParaRPr lang="ru-RU" sz="17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 algn="ctr">
              <a:buNone/>
            </a:pPr>
            <a:r>
              <a:rPr lang="ru-RU" sz="170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Конфигурация </a:t>
            </a:r>
            <a:r>
              <a:rPr lang="ru-RU" sz="17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языка при произнесении гласных </a:t>
            </a:r>
            <a:r>
              <a:rPr lang="en-US" sz="17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[</a:t>
            </a:r>
            <a:r>
              <a:rPr lang="ru-RU" sz="17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</a:t>
            </a:r>
            <a:r>
              <a:rPr lang="en-US" sz="17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ATR] [e, o] </a:t>
            </a:r>
            <a:r>
              <a:rPr lang="ru-RU" sz="17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(черная сплошная линия</a:t>
            </a:r>
            <a:r>
              <a:rPr lang="en-US" sz="17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 vs. </a:t>
            </a:r>
            <a:r>
              <a:rPr lang="ru-RU" sz="17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гласных </a:t>
            </a:r>
            <a:r>
              <a:rPr lang="en-US" sz="17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[</a:t>
            </a:r>
            <a:r>
              <a:rPr lang="ru-RU" sz="17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</a:t>
            </a:r>
            <a:r>
              <a:rPr lang="en-US" sz="17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ATR] [</a:t>
            </a:r>
            <a:r>
              <a:rPr lang="af-ZA" sz="17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ɛ, ɔ] (</a:t>
            </a:r>
            <a:r>
              <a:rPr lang="ru-RU" sz="17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серая пунктирная линия</a:t>
            </a:r>
            <a:r>
              <a:rPr lang="af-ZA" sz="17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 </a:t>
            </a:r>
            <a:r>
              <a:rPr lang="ru-RU" sz="17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 языке </a:t>
            </a:r>
            <a:r>
              <a:rPr lang="ru-RU" sz="170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йоруба </a:t>
            </a:r>
            <a:r>
              <a:rPr lang="ru-RU" sz="180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en-US" sz="1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Allen et al. </a:t>
            </a:r>
            <a:r>
              <a:rPr lang="en-US" sz="180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2013</a:t>
            </a:r>
            <a:r>
              <a:rPr lang="ru-RU" sz="180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192</a:t>
            </a:r>
            <a:r>
              <a:rPr lang="ru-RU" sz="170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endParaRPr lang="ru-RU" sz="17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5916" y="2648569"/>
            <a:ext cx="5243290" cy="3225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576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8778" y="522513"/>
            <a:ext cx="10285021" cy="1405995"/>
          </a:xfrm>
        </p:spPr>
        <p:txBody>
          <a:bodyPr>
            <a:noAutofit/>
          </a:bodyPr>
          <a:lstStyle/>
          <a:p>
            <a:r>
              <a:rPr lang="en-US" sz="3600" b="1">
                <a:solidFill>
                  <a:srgbClr val="FFC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2</a:t>
            </a:r>
            <a:r>
              <a:rPr lang="ru-RU" sz="3600" b="1" smtClean="0">
                <a:solidFill>
                  <a:srgbClr val="FFC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. Сбор данных</a:t>
            </a:r>
            <a:endParaRPr lang="ru-RU" sz="3600">
              <a:solidFill>
                <a:srgbClr val="FFC000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3262" y="1928509"/>
            <a:ext cx="7078684" cy="4929492"/>
          </a:xfrm>
        </p:spPr>
      </p:pic>
      <p:sp>
        <p:nvSpPr>
          <p:cNvPr id="9" name="Овал 8"/>
          <p:cNvSpPr/>
          <p:nvPr/>
        </p:nvSpPr>
        <p:spPr>
          <a:xfrm>
            <a:off x="320631" y="1031591"/>
            <a:ext cx="420584" cy="387837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2621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174839" y="285008"/>
            <a:ext cx="6759862" cy="6329547"/>
          </a:xfrm>
        </p:spPr>
        <p:txBody>
          <a:bodyPr>
            <a:noAutofit/>
          </a:bodyPr>
          <a:lstStyle/>
          <a:p>
            <a:r>
              <a:rPr lang="ru-RU" sz="3000" b="1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УЗИ-аппаратура </a:t>
            </a:r>
          </a:p>
          <a:p>
            <a:r>
              <a:rPr lang="en-US" sz="3000" b="1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Micro Ultrasound system</a:t>
            </a:r>
            <a:endParaRPr lang="ru-RU" sz="3000" b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US" sz="26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2D Ultrasound tongue imaging </a:t>
            </a:r>
            <a:r>
              <a:rPr lang="en-US" sz="26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(UTI)</a:t>
            </a:r>
            <a:endParaRPr lang="ru-RU" sz="260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6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позволяет исследовать </a:t>
            </a:r>
            <a:r>
              <a:rPr lang="ru-RU" sz="26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движения языка </a:t>
            </a:r>
            <a:r>
              <a:rPr lang="ru-RU" sz="26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(кончика, средней части и корня) при произнесении звуков речи </a:t>
            </a:r>
          </a:p>
          <a:p>
            <a:pPr algn="just"/>
            <a:endParaRPr lang="ru-RU" sz="2600" smtClean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6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мобильный 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6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неинвазивный 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6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безопасный</a:t>
            </a:r>
          </a:p>
          <a:p>
            <a:pPr algn="just"/>
            <a:endParaRPr lang="ru-RU" sz="2600" b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6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программа </a:t>
            </a:r>
            <a:r>
              <a:rPr lang="en-US" sz="2600" b="1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Articulate Assistant Advanced</a:t>
            </a:r>
            <a:r>
              <a:rPr lang="ru-RU" sz="2600" b="1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6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AAA</a:t>
            </a:r>
            <a:r>
              <a:rPr lang="ru-RU" sz="26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sz="2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version </a:t>
            </a:r>
            <a:r>
              <a:rPr lang="en-US" sz="26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2.19.01</a:t>
            </a:r>
            <a:r>
              <a:rPr lang="ru-RU" sz="26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Edinburgh</a:t>
            </a:r>
            <a:r>
              <a:rPr lang="en-US" sz="2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Articulate </a:t>
            </a:r>
            <a:r>
              <a:rPr lang="en-US" sz="26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Instruments</a:t>
            </a:r>
            <a:endParaRPr lang="ru-RU" sz="26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26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26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600" b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74842" cy="6844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994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2173</TotalTime>
  <Words>1891</Words>
  <Application>Microsoft Office PowerPoint</Application>
  <PresentationFormat>Широкоэкранный</PresentationFormat>
  <Paragraphs>474</Paragraphs>
  <Slides>45</Slides>
  <Notes>0</Notes>
  <HiddenSlides>0</HiddenSlides>
  <MMClips>10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45</vt:i4>
      </vt:variant>
    </vt:vector>
  </HeadingPairs>
  <TitlesOfParts>
    <vt:vector size="52" baseType="lpstr">
      <vt:lpstr>Arial</vt:lpstr>
      <vt:lpstr>Calibri</vt:lpstr>
      <vt:lpstr>Calibri Light</vt:lpstr>
      <vt:lpstr>Cambria</vt:lpstr>
      <vt:lpstr>Times New Roman</vt:lpstr>
      <vt:lpstr>Wingdings</vt:lpstr>
      <vt:lpstr>Тема Office</vt:lpstr>
      <vt:lpstr>Ультразвуковое исследование признака продвинутости корня языка на материале диалекта ашанти языка акан (ква) </vt:lpstr>
      <vt:lpstr>1. Введение</vt:lpstr>
      <vt:lpstr>Основные сведения о языке акан </vt:lpstr>
      <vt:lpstr>Презентация PowerPoint</vt:lpstr>
      <vt:lpstr>Артикуляторная база признака [ATR]</vt:lpstr>
      <vt:lpstr>Артикуляторные исследования языка акан</vt:lpstr>
      <vt:lpstr>Ультразвуковые исследования языка акан</vt:lpstr>
      <vt:lpstr>2. Сбор данных</vt:lpstr>
      <vt:lpstr>Презентация PowerPoint</vt:lpstr>
      <vt:lpstr>Презентация PowerPoint</vt:lpstr>
      <vt:lpstr>Презентация PowerPoint</vt:lpstr>
      <vt:lpstr>Материал для анализа</vt:lpstr>
      <vt:lpstr>i [+ATR]</vt:lpstr>
      <vt:lpstr>ɪ [-ATR]</vt:lpstr>
      <vt:lpstr>3. Анализ данных</vt:lpstr>
      <vt:lpstr>Презентация PowerPoint</vt:lpstr>
      <vt:lpstr>/fi/ ‘to move, to go out’     /fɪ/ ‘to vomit’  </vt:lpstr>
      <vt:lpstr>4. Результаты исследования </vt:lpstr>
      <vt:lpstr>/di/ ‘to eat’     /dɪ/ ‘to be called’  </vt:lpstr>
      <vt:lpstr> i [+ATR]        ɪ [-ATR]</vt:lpstr>
      <vt:lpstr> i [+ATR]        ɪ [-ATR]</vt:lpstr>
      <vt:lpstr>/kube/ ‘coconut’     /ɛbɛ/ ‘proverb’  </vt:lpstr>
      <vt:lpstr> e [+ATR]         ɛ [-ATR]</vt:lpstr>
      <vt:lpstr> e [+ATR]         ɛ [-ATR]</vt:lpstr>
      <vt:lpstr>/bu/ ‘to break’     /bʊ/ ‘to be drunk’  </vt:lpstr>
      <vt:lpstr> u [+ATR]         ʊ [-ATR]</vt:lpstr>
      <vt:lpstr> u [+ATR]         ʊ [-ATR]</vt:lpstr>
      <vt:lpstr>/kosia/ ‘egg’     /kɔ/ ‘to depart, to go’  </vt:lpstr>
      <vt:lpstr> o [+ATR]         ɔ [-ATR]</vt:lpstr>
      <vt:lpstr> o [+ATR]         ɔ [-ATR]</vt:lpstr>
      <vt:lpstr>i [+ATR]  e [+ATR]  u [+ATR]  o [+ATR]</vt:lpstr>
      <vt:lpstr>i [+ATR]  e [+ATR]  ɪ [-ATR]  ɛ [-ATR] </vt:lpstr>
      <vt:lpstr>Презентация PowerPoint</vt:lpstr>
      <vt:lpstr>Положение корня языка (Tongue Root Position) </vt:lpstr>
      <vt:lpstr>Положение корня языка (Tongue Root Position): i vs ɪ </vt:lpstr>
      <vt:lpstr>Положение корня языка (Tongue Root Position): e vs ɛ</vt:lpstr>
      <vt:lpstr>Положение корня языка (Tongue Root Position): u vs ʊ</vt:lpstr>
      <vt:lpstr>Положение корня языка (Tongue Root Position): o vs ɔ</vt:lpstr>
      <vt:lpstr>Curve Degree  (Cтепень изогнутости языка)  Dorsum Excursion Index  (Индекс выгнутости спинки языка)</vt:lpstr>
      <vt:lpstr>Curve Degree (Cтепень изогнутости языка)</vt:lpstr>
      <vt:lpstr>Dorsum Excursion Index (Индекс выгнутости спинки языка)</vt:lpstr>
      <vt:lpstr>i [+ATR]    ɪ [-ATR]  e [+ATR]        ɛ [-ATR]</vt:lpstr>
      <vt:lpstr> u [+ATR]    ʊ [-ATR]  o [+ATR]      ɔ [-ATR]</vt:lpstr>
      <vt:lpstr>Предварительные выводы</vt:lpstr>
      <vt:lpstr>Литература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Ультразвуковое исследование признака [ATR] в языке акан (ква)</dc:title>
  <dc:creator>Maria Amelina</dc:creator>
  <cp:lastModifiedBy>Maria Amelina</cp:lastModifiedBy>
  <cp:revision>218</cp:revision>
  <dcterms:created xsi:type="dcterms:W3CDTF">2024-03-02T10:41:58Z</dcterms:created>
  <dcterms:modified xsi:type="dcterms:W3CDTF">2024-04-13T03:08:31Z</dcterms:modified>
</cp:coreProperties>
</file>