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2" r:id="rId3"/>
    <p:sldId id="303" r:id="rId4"/>
    <p:sldId id="305" r:id="rId5"/>
    <p:sldId id="307" r:id="rId6"/>
    <p:sldId id="306" r:id="rId7"/>
    <p:sldId id="260" r:id="rId8"/>
    <p:sldId id="261" r:id="rId9"/>
    <p:sldId id="258" r:id="rId10"/>
    <p:sldId id="259" r:id="rId11"/>
    <p:sldId id="262" r:id="rId12"/>
    <p:sldId id="266" r:id="rId13"/>
    <p:sldId id="263" r:id="rId14"/>
    <p:sldId id="264" r:id="rId15"/>
    <p:sldId id="265" r:id="rId16"/>
    <p:sldId id="267" r:id="rId17"/>
    <p:sldId id="269" r:id="rId18"/>
    <p:sldId id="268" r:id="rId19"/>
    <p:sldId id="275" r:id="rId20"/>
    <p:sldId id="274" r:id="rId21"/>
    <p:sldId id="300" r:id="rId22"/>
    <p:sldId id="273" r:id="rId23"/>
    <p:sldId id="278" r:id="rId24"/>
    <p:sldId id="279" r:id="rId25"/>
    <p:sldId id="301" r:id="rId26"/>
    <p:sldId id="280" r:id="rId27"/>
    <p:sldId id="281" r:id="rId28"/>
    <p:sldId id="282" r:id="rId29"/>
    <p:sldId id="283" r:id="rId30"/>
    <p:sldId id="308" r:id="rId31"/>
    <p:sldId id="286" r:id="rId32"/>
    <p:sldId id="294" r:id="rId33"/>
    <p:sldId id="309" r:id="rId34"/>
    <p:sldId id="311" r:id="rId35"/>
    <p:sldId id="310" r:id="rId36"/>
    <p:sldId id="290" r:id="rId37"/>
    <p:sldId id="312" r:id="rId38"/>
    <p:sldId id="313" r:id="rId39"/>
    <p:sldId id="299" r:id="rId40"/>
    <p:sldId id="304" r:id="rId4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38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1" autoAdjust="0"/>
    <p:restoredTop sz="94660"/>
  </p:normalViewPr>
  <p:slideViewPr>
    <p:cSldViewPr snapToGrid="0">
      <p:cViewPr varScale="1">
        <p:scale>
          <a:sx n="80" d="100"/>
          <a:sy n="80" d="100"/>
        </p:scale>
        <p:origin x="3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7F24-68B6-40D6-BD77-7310C6B8F858}" type="datetimeFigureOut">
              <a:rPr lang="ru-RU" smtClean="0"/>
              <a:t>05.03.24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F847A-9F2F-4BED-8AC0-CF31954C0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230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7F24-68B6-40D6-BD77-7310C6B8F858}" type="datetimeFigureOut">
              <a:rPr lang="ru-RU" smtClean="0"/>
              <a:t>05.03.24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F847A-9F2F-4BED-8AC0-CF31954C0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267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7F24-68B6-40D6-BD77-7310C6B8F858}" type="datetimeFigureOut">
              <a:rPr lang="ru-RU" smtClean="0"/>
              <a:t>05.03.24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F847A-9F2F-4BED-8AC0-CF31954C0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181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7F24-68B6-40D6-BD77-7310C6B8F858}" type="datetimeFigureOut">
              <a:rPr lang="ru-RU" smtClean="0"/>
              <a:t>05.03.24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F847A-9F2F-4BED-8AC0-CF31954C0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1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7F24-68B6-40D6-BD77-7310C6B8F858}" type="datetimeFigureOut">
              <a:rPr lang="ru-RU" smtClean="0"/>
              <a:t>05.03.24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F847A-9F2F-4BED-8AC0-CF31954C0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266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7F24-68B6-40D6-BD77-7310C6B8F858}" type="datetimeFigureOut">
              <a:rPr lang="ru-RU" smtClean="0"/>
              <a:t>05.03.24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F847A-9F2F-4BED-8AC0-CF31954C0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496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7F24-68B6-40D6-BD77-7310C6B8F858}" type="datetimeFigureOut">
              <a:rPr lang="ru-RU" smtClean="0"/>
              <a:t>05.03.24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F847A-9F2F-4BED-8AC0-CF31954C0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701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7F24-68B6-40D6-BD77-7310C6B8F858}" type="datetimeFigureOut">
              <a:rPr lang="ru-RU" smtClean="0"/>
              <a:t>05.03.24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F847A-9F2F-4BED-8AC0-CF31954C0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954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7F24-68B6-40D6-BD77-7310C6B8F858}" type="datetimeFigureOut">
              <a:rPr lang="ru-RU" smtClean="0"/>
              <a:t>05.03.24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F847A-9F2F-4BED-8AC0-CF31954C0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15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7F24-68B6-40D6-BD77-7310C6B8F858}" type="datetimeFigureOut">
              <a:rPr lang="ru-RU" smtClean="0"/>
              <a:t>05.03.24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F847A-9F2F-4BED-8AC0-CF31954C0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12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7F24-68B6-40D6-BD77-7310C6B8F858}" type="datetimeFigureOut">
              <a:rPr lang="ru-RU" smtClean="0"/>
              <a:t>05.03.24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F847A-9F2F-4BED-8AC0-CF31954C0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311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57F24-68B6-40D6-BD77-7310C6B8F858}" type="datetimeFigureOut">
              <a:rPr lang="ru-RU" smtClean="0"/>
              <a:t>05.03.24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F847A-9F2F-4BED-8AC0-CF31954C0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506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2.wav"/><Relationship Id="rId7" Type="http://schemas.openxmlformats.org/officeDocument/2006/relationships/image" Target="../media/image1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8.png"/><Relationship Id="rId4" Type="http://schemas.openxmlformats.org/officeDocument/2006/relationships/audio" Target="../media/media2.wav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media" Target="../media/media4.wav"/><Relationship Id="rId7" Type="http://schemas.openxmlformats.org/officeDocument/2006/relationships/image" Target="../media/image1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8.png"/><Relationship Id="rId4" Type="http://schemas.openxmlformats.org/officeDocument/2006/relationships/audio" Target="../media/media4.wav"/><Relationship Id="rId9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media" Target="../media/media6.wav"/><Relationship Id="rId7" Type="http://schemas.openxmlformats.org/officeDocument/2006/relationships/image" Target="../media/image25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2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8.png"/><Relationship Id="rId4" Type="http://schemas.openxmlformats.org/officeDocument/2006/relationships/audio" Target="../media/media6.wav"/><Relationship Id="rId9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thnologue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0321"/>
            <a:ext cx="7320197" cy="509767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smtClean="0">
                <a:solidFill>
                  <a:srgbClr val="FFC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Ультразвуковое исследование признака [ATR] в языке акан (ква)</a:t>
            </a:r>
            <a:endParaRPr lang="ru-RU" sz="4800"/>
          </a:p>
        </p:txBody>
      </p:sp>
      <p:sp>
        <p:nvSpPr>
          <p:cNvPr id="5" name="Прямоугольник 4"/>
          <p:cNvSpPr/>
          <p:nvPr/>
        </p:nvSpPr>
        <p:spPr>
          <a:xfrm>
            <a:off x="6430780" y="2143593"/>
            <a:ext cx="54714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smtClean="0">
                <a:solidFill>
                  <a:schemeClr val="bg1"/>
                </a:solidFill>
                <a:latin typeface="Cambria" panose="02040503050406030204" pitchFamily="18" charset="0"/>
              </a:rPr>
              <a:t>Макеева Надежда (ИЯз РАН)</a:t>
            </a:r>
          </a:p>
          <a:p>
            <a:pPr algn="r"/>
            <a:r>
              <a:rPr lang="ru-RU" sz="2800" b="1" smtClean="0">
                <a:solidFill>
                  <a:schemeClr val="bg1"/>
                </a:solidFill>
                <a:latin typeface="Cambria" panose="02040503050406030204" pitchFamily="18" charset="0"/>
              </a:rPr>
              <a:t>Амелина Мария (ИЯз РАН)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27023" y="4916384"/>
            <a:ext cx="6475167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1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АФРИКАНИСТИКА, ТИПОЛОГИЯ, ТЕОРИЯ ЯЗЫКА</a:t>
            </a:r>
          </a:p>
          <a:p>
            <a:pPr algn="r"/>
            <a:r>
              <a:rPr lang="ru-RU" sz="21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Чтения к 85-летию со дня рождения </a:t>
            </a:r>
          </a:p>
          <a:p>
            <a:pPr algn="r"/>
            <a:r>
              <a:rPr lang="ru-RU" sz="21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В. А. Виноградова (1939–2016)</a:t>
            </a:r>
          </a:p>
          <a:p>
            <a:pPr algn="r"/>
            <a:endParaRPr lang="ru-RU" sz="2100" b="1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r"/>
            <a:r>
              <a:rPr lang="ru-RU" sz="21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4-5 марта 2024 г., Институт языкознания РАН</a:t>
            </a:r>
            <a:endParaRPr lang="ru-RU" sz="21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38200" y="5632953"/>
            <a:ext cx="498763" cy="46313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71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005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91415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6791"/>
          </a:xfrm>
        </p:spPr>
        <p:txBody>
          <a:bodyPr>
            <a:normAutofit/>
          </a:bodyPr>
          <a:lstStyle/>
          <a:p>
            <a:pPr algn="ctr"/>
            <a:r>
              <a:rPr lang="ru-RU" sz="4000" b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для анализа</a:t>
            </a:r>
            <a:endParaRPr lang="ru-RU" sz="4000" b="1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8253435"/>
              </p:ext>
            </p:extLst>
          </p:nvPr>
        </p:nvGraphicFramePr>
        <p:xfrm>
          <a:off x="296886" y="2244435"/>
          <a:ext cx="11258796" cy="3383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425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103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764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764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7646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87646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17657">
                <a:tc>
                  <a:txBody>
                    <a:bodyPr/>
                    <a:lstStyle/>
                    <a:p>
                      <a:pPr algn="ctr"/>
                      <a:endParaRPr lang="ru-RU" sz="3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endParaRPr lang="ru-RU" sz="30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30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[+ATR]</a:t>
                      </a:r>
                      <a:endParaRPr lang="ru-RU" sz="3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f-ZA" sz="30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ɪ</a:t>
                      </a:r>
                      <a:r>
                        <a:rPr lang="en-US" sz="30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30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30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[-ATR]</a:t>
                      </a:r>
                      <a:endParaRPr lang="ru-RU" sz="3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 </a:t>
                      </a:r>
                      <a:endParaRPr lang="ru-RU" sz="30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30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[+ATR]</a:t>
                      </a:r>
                      <a:endParaRPr lang="ru-RU" sz="3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f-ZA" sz="30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ɛ</a:t>
                      </a:r>
                      <a:r>
                        <a:rPr lang="en-US" sz="30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30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30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[-ATR]</a:t>
                      </a:r>
                      <a:endParaRPr lang="ru-RU" sz="3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3000" b="1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1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слов</a:t>
                      </a:r>
                      <a:endParaRPr lang="ru-RU" sz="21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3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3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3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3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30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1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произнесений</a:t>
                      </a:r>
                      <a:endParaRPr lang="ru-RU" sz="21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3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3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3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3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</a:t>
                      </a:r>
                      <a:endParaRPr lang="ru-RU" sz="30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100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изолированных</a:t>
                      </a:r>
                      <a:endParaRPr lang="ru-RU" sz="21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3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3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3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3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  <a:endParaRPr lang="ru-RU" sz="3000" b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100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 фразе</a:t>
                      </a:r>
                      <a:endParaRPr lang="ru-RU" sz="21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3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3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3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3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ru-RU" sz="3000" b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733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1156"/>
          </a:xfrm>
        </p:spPr>
        <p:txBody>
          <a:bodyPr>
            <a:norm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[+ATR]</a:t>
            </a:r>
            <a:endParaRPr lang="ru-RU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5279792"/>
              </p:ext>
            </p:extLst>
          </p:nvPr>
        </p:nvGraphicFramePr>
        <p:xfrm>
          <a:off x="838200" y="1326861"/>
          <a:ext cx="10515600" cy="5364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62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93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919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9094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206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00791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слово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перевод</a:t>
                      </a:r>
                      <a:endParaRPr lang="en-US" sz="22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английский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изолированных произнесений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произнесений во фразе  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2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/pii/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2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‘many’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NF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f-ZA" sz="22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/bisa/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f-ZA" sz="22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‘to ask’</a:t>
                      </a:r>
                      <a:endParaRPr lang="ru-RU" sz="2200" kern="120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f-ZA" sz="22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/fi/</a:t>
                      </a:r>
                      <a:endParaRPr lang="ru-RU" sz="2200" kern="120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f-ZA" sz="22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‘to move, to go out’</a:t>
                      </a:r>
                      <a:endParaRPr lang="ru-RU" sz="2200" kern="120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2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/fri/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2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‘to buy on credit’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f-ZA" sz="22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/di/</a:t>
                      </a:r>
                      <a:endParaRPr lang="ru-RU" sz="2200" kern="120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f-ZA" sz="22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‘to eat’</a:t>
                      </a:r>
                      <a:endParaRPr lang="ru-RU" sz="2200" kern="120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NF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2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/t</a:t>
                      </a:r>
                      <a:r>
                        <a:rPr lang="af-ZA" sz="2200" kern="120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af-ZA" sz="22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tiriw/ 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2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‘important’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f-ZA" sz="22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/yi/</a:t>
                      </a:r>
                      <a:endParaRPr lang="ru-RU" sz="2200" kern="120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f-ZA" sz="22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‘to choose’</a:t>
                      </a:r>
                      <a:endParaRPr lang="ru-RU" sz="2200" kern="120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2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/si/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2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‘to build’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NF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2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/sika/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2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‘money’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r>
                        <a:rPr lang="ru-RU" sz="22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r>
                        <a:rPr lang="ru-RU" sz="22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b="1" baseline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22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слов (6 </a:t>
                      </a:r>
                      <a:r>
                        <a:rPr lang="en-US" sz="22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F</a:t>
                      </a:r>
                      <a:r>
                        <a:rPr lang="ru-RU" sz="22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 </a:t>
                      </a:r>
                      <a:r>
                        <a:rPr lang="en-US" sz="22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NF)</a:t>
                      </a:r>
                      <a:r>
                        <a:rPr lang="ru-RU" sz="22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2200" b="1" baseline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r>
                        <a:rPr lang="ru-RU" sz="22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произнесениях (26 изолированных, 18 во фразе)</a:t>
                      </a:r>
                      <a:endParaRPr lang="ru-RU" sz="2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63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486888"/>
          </a:xfrm>
        </p:spPr>
        <p:txBody>
          <a:bodyPr>
            <a:normAutofit fontScale="90000"/>
          </a:bodyPr>
          <a:lstStyle/>
          <a:p>
            <a:pPr algn="ctr"/>
            <a:r>
              <a:rPr lang="af-ZA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ɪ</a:t>
            </a:r>
            <a:r>
              <a:rPr lang="en-US" sz="3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[-ATR]</a:t>
            </a:r>
            <a:endParaRPr lang="ru-RU" sz="3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6618309"/>
              </p:ext>
            </p:extLst>
          </p:nvPr>
        </p:nvGraphicFramePr>
        <p:xfrm>
          <a:off x="724393" y="570015"/>
          <a:ext cx="10831287" cy="612587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699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82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607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9967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8735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06819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44273">
                <a:tc>
                  <a:txBody>
                    <a:bodyPr/>
                    <a:lstStyle/>
                    <a:p>
                      <a:pPr algn="ctr"/>
                      <a:r>
                        <a:rPr lang="ru-RU" sz="1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слово</a:t>
                      </a:r>
                      <a:endParaRPr lang="ru-RU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перевод </a:t>
                      </a:r>
                      <a:endParaRPr lang="en-US" sz="18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английский</a:t>
                      </a:r>
                      <a:endParaRPr lang="ru-RU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изолированных произнесений</a:t>
                      </a:r>
                      <a:endParaRPr lang="ru-RU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произнесений</a:t>
                      </a:r>
                      <a:endParaRPr lang="en-US" sz="18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 фразе  </a:t>
                      </a:r>
                      <a:endParaRPr lang="ru-RU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8717">
                <a:tc>
                  <a:txBody>
                    <a:bodyPr/>
                    <a:lstStyle/>
                    <a:p>
                      <a:r>
                        <a:rPr lang="ru-RU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NF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0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/bɪpɔ/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0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‘mountain’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8717">
                <a:tc>
                  <a:txBody>
                    <a:bodyPr/>
                    <a:lstStyle/>
                    <a:p>
                      <a:r>
                        <a:rPr lang="ru-RU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af-ZA" sz="20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fɪ/ 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f-ZA" sz="20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‘to vomit’</a:t>
                      </a:r>
                      <a:endParaRPr lang="ru-RU" sz="2000" kern="120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8717"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f-ZA" sz="20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/tɪ/</a:t>
                      </a:r>
                      <a:endParaRPr lang="ru-RU" sz="2000" kern="120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f-ZA" sz="20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‘to live’</a:t>
                      </a:r>
                      <a:endParaRPr lang="ru-RU" sz="2000" kern="120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8717"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0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/dɪ/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0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‘to be called’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8717"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f-ZA" sz="20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/dɔrɪ/</a:t>
                      </a:r>
                      <a:endParaRPr lang="ru-RU" sz="2000" kern="120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f-ZA" sz="20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‘to be fat’</a:t>
                      </a:r>
                      <a:endParaRPr lang="ru-RU" sz="2000" kern="120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8717"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0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/fɛrɪ/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0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‘to be shy’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8717"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f-ZA" sz="20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/bɪr</a:t>
                      </a:r>
                      <a:r>
                        <a:rPr lang="af-ZA" sz="2000" kern="120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ɪ</a:t>
                      </a:r>
                      <a:r>
                        <a:rPr lang="af-ZA" sz="20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endParaRPr lang="ru-RU" sz="2000" kern="120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f-ZA" sz="20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‘ripe’</a:t>
                      </a:r>
                      <a:endParaRPr lang="ru-RU" sz="2000" kern="120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8717"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0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/kɛsɪ/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0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‘big’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8717"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0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/sɪ̰/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0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‘to sharpen’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88717"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0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/sɪr</a:t>
                      </a:r>
                      <a:r>
                        <a:rPr lang="af-ZA" sz="2000" kern="120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ɪ</a:t>
                      </a:r>
                      <a:r>
                        <a:rPr lang="af-ZA" sz="20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0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‘laugh’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88717"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0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/yɪr</a:t>
                      </a:r>
                      <a:r>
                        <a:rPr lang="af-ZA" sz="2000" kern="120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ɪ</a:t>
                      </a:r>
                      <a:r>
                        <a:rPr lang="af-ZA" sz="20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0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‘wife’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88717"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0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/wɪ/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0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‘to chew’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18618">
                <a:tc gridSpan="6">
                  <a:txBody>
                    <a:bodyPr/>
                    <a:lstStyle/>
                    <a:p>
                      <a:r>
                        <a:rPr lang="ru-RU" sz="22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r>
                        <a:rPr lang="ru-RU" sz="22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baseline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ru-RU" sz="22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слов (</a:t>
                      </a:r>
                      <a:r>
                        <a:rPr lang="en-US" sz="22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22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F</a:t>
                      </a:r>
                      <a:r>
                        <a:rPr lang="ru-RU" sz="22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22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NF)</a:t>
                      </a:r>
                      <a:r>
                        <a:rPr lang="ru-RU" sz="22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en-US" sz="2200" b="1" baseline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r>
                        <a:rPr lang="ru-RU" sz="22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произнесениях (</a:t>
                      </a:r>
                      <a:r>
                        <a:rPr lang="en-US" sz="22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22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изолированных, </a:t>
                      </a:r>
                      <a:r>
                        <a:rPr lang="en-US" sz="22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r>
                        <a:rPr lang="ru-RU" sz="22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 фразе)</a:t>
                      </a:r>
                      <a:endParaRPr lang="ru-RU" sz="2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073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1156"/>
          </a:xfrm>
        </p:spPr>
        <p:txBody>
          <a:bodyPr>
            <a:norm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[+ATR]</a:t>
            </a:r>
            <a:endParaRPr lang="ru-RU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271264"/>
              </p:ext>
            </p:extLst>
          </p:nvPr>
        </p:nvGraphicFramePr>
        <p:xfrm>
          <a:off x="486888" y="1413165"/>
          <a:ext cx="11340936" cy="49377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457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99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088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1469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56507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05443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слово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перевод</a:t>
                      </a:r>
                      <a:endParaRPr lang="en-US" sz="22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английский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изолированных произнесений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произнесений во фразе  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2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/kube/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2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‘coconut’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NF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2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/eti/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2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‘head’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NF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2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af-ZA" sz="2200" kern="120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af-ZA" sz="22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fie/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2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‘house’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f-ZA" sz="22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af-ZA" sz="2200" kern="12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af-ZA" sz="22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</a:t>
                      </a:r>
                      <a:r>
                        <a:rPr lang="af-ZA" sz="2200" kern="120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af-ZA" sz="22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endParaRPr lang="ru-RU" sz="22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f-ZA" sz="22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‘house’</a:t>
                      </a:r>
                      <a:endParaRPr lang="ru-RU" sz="22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2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/tie/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2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‘to</a:t>
                      </a:r>
                      <a:r>
                        <a:rPr lang="af-ZA" sz="2200" kern="1200" baseline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af-ZA" sz="22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listen’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2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/wie/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2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‘to finish’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2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/sie/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2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‘to bury’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2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/afidie/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2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‘machine’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r>
                        <a:rPr lang="ru-RU" sz="22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baseline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22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слов (6 </a:t>
                      </a:r>
                      <a:r>
                        <a:rPr lang="en-US" sz="22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F</a:t>
                      </a:r>
                      <a:r>
                        <a:rPr lang="ru-RU" sz="22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2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NF)</a:t>
                      </a:r>
                      <a:r>
                        <a:rPr lang="ru-RU" sz="22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2200" b="1" baseline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200" b="1" baseline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22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произнесениях (2</a:t>
                      </a:r>
                      <a:r>
                        <a:rPr lang="en-US" sz="22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22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изолированных, </a:t>
                      </a:r>
                      <a:r>
                        <a:rPr lang="en-US" sz="22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ru-RU" sz="22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 фразе)</a:t>
                      </a:r>
                      <a:endParaRPr lang="ru-RU" sz="2200" b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446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6256"/>
            <a:ext cx="10515600" cy="570014"/>
          </a:xfrm>
        </p:spPr>
        <p:txBody>
          <a:bodyPr>
            <a:normAutofit fontScale="90000"/>
          </a:bodyPr>
          <a:lstStyle/>
          <a:p>
            <a:pPr algn="ctr"/>
            <a:r>
              <a:rPr lang="af-ZA"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ɛ</a:t>
            </a:r>
            <a:r>
              <a:rPr lang="en-US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[-ATR]</a:t>
            </a:r>
            <a:endParaRPr lang="ru-RU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7083860"/>
              </p:ext>
            </p:extLst>
          </p:nvPr>
        </p:nvGraphicFramePr>
        <p:xfrm>
          <a:off x="498764" y="843150"/>
          <a:ext cx="11340936" cy="5791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457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99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088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1469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56507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05443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слово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перевод</a:t>
                      </a:r>
                      <a:endParaRPr lang="en-US" sz="22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английский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изолированных произнесений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произнесений во фразе  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NF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2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/ɛka/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‘debt’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NF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2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af-ZA" sz="2200" kern="120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ɛ</a:t>
                      </a:r>
                      <a:r>
                        <a:rPr lang="af-ZA" sz="22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bɛ/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2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‘proverb’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f-ZA" sz="22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af-ZA" sz="2200" kern="12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ɛ</a:t>
                      </a:r>
                      <a:r>
                        <a:rPr lang="af-ZA" sz="22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af-ZA" sz="2200" kern="120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ɛ</a:t>
                      </a:r>
                      <a:r>
                        <a:rPr lang="af-ZA" sz="22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endParaRPr lang="ru-RU" sz="22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f-ZA" sz="22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‘proverb’</a:t>
                      </a:r>
                      <a:endParaRPr lang="ru-RU" sz="22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f-ZA" sz="22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/pɛ/</a:t>
                      </a:r>
                      <a:endParaRPr lang="ru-RU" sz="22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f-ZA" sz="22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‘to desire, to like’</a:t>
                      </a:r>
                      <a:endParaRPr lang="ru-RU" sz="22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2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/frɛ/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2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‘to call’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2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/tɛfr</a:t>
                      </a:r>
                      <a:r>
                        <a:rPr lang="af-ZA" sz="2200" kern="120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ɛ</a:t>
                      </a:r>
                      <a:r>
                        <a:rPr lang="af-ZA" sz="22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2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‘cockroach’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2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/dɛ/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2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‘sweet’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2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/yɛ/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2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‘to do’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NF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2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/k</a:t>
                      </a:r>
                      <a:r>
                        <a:rPr lang="af-ZA" sz="2200" kern="120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ɛ</a:t>
                      </a:r>
                      <a:r>
                        <a:rPr lang="af-ZA" sz="22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tɛ/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2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‘mat’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2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/k</a:t>
                      </a:r>
                      <a:r>
                        <a:rPr lang="af-ZA" sz="2200" kern="12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ɛ</a:t>
                      </a:r>
                      <a:r>
                        <a:rPr lang="af-ZA" sz="22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af-ZA" sz="2200" kern="120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ɛ</a:t>
                      </a:r>
                      <a:r>
                        <a:rPr lang="af-ZA" sz="22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2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‘mat’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r>
                        <a:rPr lang="ru-RU" sz="22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baseline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22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слов (</a:t>
                      </a:r>
                      <a:r>
                        <a:rPr lang="en-US" sz="22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22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F</a:t>
                      </a:r>
                      <a:r>
                        <a:rPr lang="ru-RU" sz="22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22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NF)</a:t>
                      </a:r>
                      <a:r>
                        <a:rPr lang="ru-RU" sz="22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en-US" sz="2200" b="1" baseline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r>
                        <a:rPr lang="ru-RU" sz="22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произнесениях (</a:t>
                      </a:r>
                      <a:r>
                        <a:rPr lang="en-US" sz="22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ru-RU" sz="22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изолированных, </a:t>
                      </a:r>
                      <a:r>
                        <a:rPr lang="en-US" sz="22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r>
                        <a:rPr lang="ru-RU" sz="22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 фразе)</a:t>
                      </a:r>
                      <a:endParaRPr lang="ru-RU" sz="2200" b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488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8778" y="522513"/>
            <a:ext cx="10285021" cy="1405995"/>
          </a:xfrm>
        </p:spPr>
        <p:txBody>
          <a:bodyPr>
            <a:noAutofit/>
          </a:bodyPr>
          <a:lstStyle/>
          <a:p>
            <a:r>
              <a:rPr lang="ru-RU" sz="4000" b="1" smtClean="0">
                <a:solidFill>
                  <a:srgbClr val="FFC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Методы исследования</a:t>
            </a:r>
            <a:br>
              <a:rPr lang="ru-RU" sz="4000" b="1" smtClean="0">
                <a:solidFill>
                  <a:srgbClr val="FFC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4000" b="1" smtClean="0">
                <a:solidFill>
                  <a:srgbClr val="FFC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sz="4000" b="1" smtClean="0">
                <a:solidFill>
                  <a:srgbClr val="FFC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3600" b="1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 Анализ данных</a:t>
            </a:r>
            <a:endParaRPr lang="ru-RU" sz="3600">
              <a:solidFill>
                <a:schemeClr val="bg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58191" y="522513"/>
            <a:ext cx="420584" cy="38783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389" y="2113889"/>
            <a:ext cx="6812478" cy="4744111"/>
          </a:xfrm>
        </p:spPr>
      </p:pic>
    </p:spTree>
    <p:extLst>
      <p:ext uri="{BB962C8B-B14F-4D97-AF65-F5344CB8AC3E}">
        <p14:creationId xmlns:p14="http://schemas.microsoft.com/office/powerpoint/2010/main" val="237530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8778" y="522513"/>
            <a:ext cx="10285021" cy="1405995"/>
          </a:xfrm>
        </p:spPr>
        <p:txBody>
          <a:bodyPr>
            <a:noAutofit/>
          </a:bodyPr>
          <a:lstStyle/>
          <a:p>
            <a:r>
              <a:rPr lang="ru-RU" sz="4000" b="1" smtClean="0">
                <a:solidFill>
                  <a:srgbClr val="FFC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Методы исследования</a:t>
            </a:r>
            <a:br>
              <a:rPr lang="ru-RU" sz="4000" b="1" smtClean="0">
                <a:solidFill>
                  <a:srgbClr val="FFC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4000" b="1" smtClean="0">
                <a:solidFill>
                  <a:srgbClr val="FFC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sz="4000" b="1" smtClean="0">
                <a:solidFill>
                  <a:srgbClr val="FFC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3600" b="1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 Анализ данных</a:t>
            </a:r>
            <a:endParaRPr lang="ru-RU" sz="3600">
              <a:solidFill>
                <a:schemeClr val="bg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58191" y="522513"/>
            <a:ext cx="420584" cy="38783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522" y="2113889"/>
            <a:ext cx="6812478" cy="4744111"/>
          </a:xfrm>
        </p:spPr>
      </p:pic>
      <p:sp>
        <p:nvSpPr>
          <p:cNvPr id="3" name="Прямоугольник 2"/>
          <p:cNvSpPr/>
          <p:nvPr/>
        </p:nvSpPr>
        <p:spPr>
          <a:xfrm>
            <a:off x="249382" y="5094516"/>
            <a:ext cx="724394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en-US" sz="2600" b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Articulate Assistant Advanced</a:t>
            </a:r>
            <a:r>
              <a:rPr lang="ru-RU" sz="2600" b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</a:t>
            </a:r>
            <a:r>
              <a:rPr lang="ru-RU" sz="2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6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version 2.19.01</a:t>
            </a:r>
            <a:endParaRPr lang="en-US" sz="2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Edinburgh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Articulate Instruments</a:t>
            </a:r>
            <a:endParaRPr lang="ru-RU" sz="2600"/>
          </a:p>
        </p:txBody>
      </p:sp>
    </p:spTree>
    <p:extLst>
      <p:ext uri="{BB962C8B-B14F-4D97-AF65-F5344CB8AC3E}">
        <p14:creationId xmlns:p14="http://schemas.microsoft.com/office/powerpoint/2010/main" val="397433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70"/>
            <a:ext cx="12192000" cy="6475687"/>
          </a:xfrm>
        </p:spPr>
      </p:pic>
    </p:spTree>
    <p:extLst>
      <p:ext uri="{BB962C8B-B14F-4D97-AF65-F5344CB8AC3E}">
        <p14:creationId xmlns:p14="http://schemas.microsoft.com/office/powerpoint/2010/main" val="60166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632" y="3442885"/>
            <a:ext cx="4904059" cy="34151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633" y="0"/>
            <a:ext cx="4904058" cy="34151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2" y="3461868"/>
            <a:ext cx="4876799" cy="3396132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3" y="0"/>
            <a:ext cx="4876799" cy="339613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4392" y="2581587"/>
            <a:ext cx="10046528" cy="1166791"/>
          </a:xfrm>
        </p:spPr>
        <p:txBody>
          <a:bodyPr>
            <a:normAutofit/>
          </a:bodyPr>
          <a:lstStyle/>
          <a:p>
            <a:pPr algn="ctr"/>
            <a:r>
              <a:rPr lang="af-ZA" sz="35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af-ZA" sz="35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af-ZA" sz="35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af-ZA" sz="35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5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‘to move, to go out’ 				</a:t>
            </a:r>
            <a:r>
              <a:rPr lang="af-ZA" sz="35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af-ZA" sz="35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af-ZA" sz="35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ɪ</a:t>
            </a:r>
            <a:r>
              <a:rPr lang="af-ZA" sz="35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5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‘to </a:t>
            </a:r>
            <a:r>
              <a:rPr lang="en-US" sz="35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vomit’</a:t>
            </a:r>
            <a:r>
              <a:rPr lang="af-ZA" sz="3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 rot="2751306">
            <a:off x="10730000" y="386721"/>
            <a:ext cx="538510" cy="1722950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8349027">
            <a:off x="7027620" y="574772"/>
            <a:ext cx="519317" cy="1722950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922251" y="1423117"/>
            <a:ext cx="14487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b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орень языка</a:t>
            </a:r>
            <a:endParaRPr lang="ru-RU" sz="2400" b="1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43211" y="1423117"/>
            <a:ext cx="14487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кончик языка</a:t>
            </a:r>
            <a:endParaRPr lang="ru-RU" sz="2400" b="1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fi[+ATR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69320" y="2887683"/>
            <a:ext cx="609600" cy="609600"/>
          </a:xfrm>
          <a:prstGeom prst="rect">
            <a:avLst/>
          </a:prstGeom>
        </p:spPr>
      </p:pic>
      <p:pic>
        <p:nvPicPr>
          <p:cNvPr id="6" name="fi[-ATR]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287278" y="28876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8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5809868" cy="6539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Основные сведения о языке </a:t>
            </a:r>
            <a:r>
              <a:rPr lang="ru-RU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акан</a:t>
            </a:r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879" y="185622"/>
            <a:ext cx="4259934" cy="6482510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39788" y="1555668"/>
            <a:ext cx="5543650" cy="4364783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Акан</a:t>
            </a:r>
            <a:r>
              <a:rPr lang="ru-RU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iso</a:t>
            </a:r>
            <a:r>
              <a:rPr lang="en-US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639-3, aka) </a:t>
            </a:r>
            <a:r>
              <a:rPr lang="ru-RU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относится к группе </a:t>
            </a:r>
            <a:r>
              <a:rPr lang="ru-RU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тано</a:t>
            </a:r>
            <a:r>
              <a:rPr lang="ru-RU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языковой семьи </a:t>
            </a:r>
            <a:r>
              <a:rPr lang="ru-RU" sz="220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ква</a:t>
            </a:r>
            <a:r>
              <a:rPr lang="en-US" sz="220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endParaRPr lang="en-US" sz="2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Акан</a:t>
            </a:r>
            <a:r>
              <a:rPr lang="ru-RU" sz="2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распространен в Гане </a:t>
            </a:r>
            <a:r>
              <a:rPr lang="ru-RU" sz="2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 имеет </a:t>
            </a:r>
            <a:r>
              <a:rPr lang="ru-RU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8 100 000 </a:t>
            </a:r>
            <a:r>
              <a:rPr lang="ru-RU" sz="2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носителей (</a:t>
            </a:r>
            <a:r>
              <a:rPr lang="en-US" sz="2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Eberhard et al. 2019</a:t>
            </a:r>
            <a:r>
              <a:rPr lang="en-US" sz="220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ru-RU" sz="220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20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Язык </a:t>
            </a:r>
            <a:r>
              <a:rPr lang="ru-RU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представлен целым рядом </a:t>
            </a:r>
            <a:r>
              <a:rPr lang="ru-RU" sz="2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диалектов: </a:t>
            </a:r>
            <a:r>
              <a:rPr lang="ru-RU" sz="22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агона</a:t>
            </a:r>
            <a:r>
              <a:rPr lang="ru-RU" sz="2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22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аномабо</a:t>
            </a:r>
            <a:r>
              <a:rPr lang="ru-RU" sz="2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фанти</a:t>
            </a:r>
            <a:r>
              <a:rPr lang="ru-RU" sz="2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22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абура</a:t>
            </a:r>
            <a:r>
              <a:rPr lang="ru-RU" sz="2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фанта</a:t>
            </a:r>
            <a:r>
              <a:rPr lang="en-US" sz="2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22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акуапем</a:t>
            </a:r>
            <a:r>
              <a:rPr lang="ru-RU" sz="2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22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акьем</a:t>
            </a:r>
            <a:r>
              <a:rPr lang="ru-RU" sz="2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22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асанте</a:t>
            </a:r>
            <a:r>
              <a:rPr lang="ru-RU" sz="2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22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ахафо</a:t>
            </a:r>
            <a:r>
              <a:rPr lang="ru-RU" sz="2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и др.</a:t>
            </a:r>
            <a:r>
              <a:rPr lang="en-US" sz="2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sz="2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64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5027" y="716431"/>
            <a:ext cx="10285021" cy="1405995"/>
          </a:xfrm>
        </p:spPr>
        <p:txBody>
          <a:bodyPr>
            <a:noAutofit/>
          </a:bodyPr>
          <a:lstStyle/>
          <a:p>
            <a:r>
              <a:rPr lang="ru-RU" sz="4000" b="1" smtClean="0">
                <a:solidFill>
                  <a:srgbClr val="FFC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Результаты исследования</a:t>
            </a:r>
            <a:br>
              <a:rPr lang="ru-RU" sz="4000" b="1" smtClean="0">
                <a:solidFill>
                  <a:srgbClr val="FFC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endParaRPr lang="ru-RU" sz="3600">
              <a:solidFill>
                <a:schemeClr val="bg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17616" y="883191"/>
            <a:ext cx="420584" cy="38783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07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607" y="3473905"/>
            <a:ext cx="4894084" cy="34081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606" y="0"/>
            <a:ext cx="4894085" cy="34081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3" y="3473905"/>
            <a:ext cx="4876799" cy="3396132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3" y="0"/>
            <a:ext cx="4894085" cy="340817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3169" y="2581587"/>
            <a:ext cx="9690266" cy="1166791"/>
          </a:xfrm>
        </p:spPr>
        <p:txBody>
          <a:bodyPr>
            <a:normAutofit/>
          </a:bodyPr>
          <a:lstStyle/>
          <a:p>
            <a:pPr algn="ctr"/>
            <a:r>
              <a:rPr lang="af-ZA" sz="35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/d</a:t>
            </a:r>
            <a:r>
              <a:rPr lang="af-ZA" sz="3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af-ZA" sz="35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5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‘to eat’ 				</a:t>
            </a:r>
            <a:r>
              <a:rPr lang="af-ZA" sz="35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af-ZA" sz="35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af-ZA" sz="3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ɪ</a:t>
            </a:r>
            <a:r>
              <a:rPr lang="af-ZA" sz="35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5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‘to </a:t>
            </a:r>
            <a:r>
              <a:rPr lang="en-US" sz="35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called’</a:t>
            </a:r>
            <a:r>
              <a:rPr lang="af-ZA" sz="3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di[+ATR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98369" y="2864305"/>
            <a:ext cx="609600" cy="609600"/>
          </a:xfrm>
          <a:prstGeom prst="rect">
            <a:avLst/>
          </a:prstGeom>
        </p:spPr>
      </p:pic>
      <p:pic>
        <p:nvPicPr>
          <p:cNvPr id="8" name="di[-ATR]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838203" y="28943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08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3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7408"/>
            <a:ext cx="12192000" cy="546029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828" y="319263"/>
            <a:ext cx="10515600" cy="509269"/>
          </a:xfrm>
        </p:spPr>
        <p:txBody>
          <a:bodyPr>
            <a:no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[+ATR]</a:t>
            </a:r>
            <a:endParaRPr lang="ru-RU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587787" y="2104302"/>
            <a:ext cx="13469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inal </a:t>
            </a:r>
          </a:p>
          <a:p>
            <a:r>
              <a:rPr lang="en-US" sz="2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position</a:t>
            </a:r>
            <a:endParaRPr lang="ru-RU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587787" y="2862344"/>
            <a:ext cx="14300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non-final </a:t>
            </a:r>
          </a:p>
          <a:p>
            <a:r>
              <a:rPr lang="en-US" sz="2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position</a:t>
            </a:r>
            <a:endParaRPr lang="ru-RU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67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7" y="928480"/>
            <a:ext cx="12195857" cy="563857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828" y="319263"/>
            <a:ext cx="10515600" cy="509269"/>
          </a:xfrm>
        </p:spPr>
        <p:txBody>
          <a:bodyPr>
            <a:noAutofit/>
          </a:bodyPr>
          <a:lstStyle/>
          <a:p>
            <a:pPr algn="ctr"/>
            <a:r>
              <a:rPr lang="af-ZA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ɪ</a:t>
            </a:r>
            <a:r>
              <a:rPr lang="en-US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[-ATR]</a:t>
            </a:r>
            <a:endParaRPr lang="ru-RU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587787" y="1782171"/>
            <a:ext cx="13469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inal </a:t>
            </a:r>
          </a:p>
          <a:p>
            <a:r>
              <a:rPr lang="en-US" sz="2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position</a:t>
            </a:r>
            <a:endParaRPr lang="ru-RU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587787" y="2862344"/>
            <a:ext cx="14300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non-final </a:t>
            </a:r>
          </a:p>
          <a:p>
            <a:r>
              <a:rPr lang="en-US" sz="2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position</a:t>
            </a:r>
            <a:endParaRPr lang="ru-RU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76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0031"/>
            <a:ext cx="12202256" cy="543296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828" y="319263"/>
            <a:ext cx="10515600" cy="509269"/>
          </a:xfrm>
        </p:spPr>
        <p:txBody>
          <a:bodyPr>
            <a:no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[+ATR</a:t>
            </a:r>
            <a:r>
              <a:rPr lang="en-US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		 </a:t>
            </a:r>
            <a:r>
              <a:rPr lang="en-US" sz="4000" b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af-ZA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ɪ</a:t>
            </a:r>
            <a:r>
              <a:rPr lang="en-US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[-ATR]</a:t>
            </a:r>
            <a:endParaRPr lang="ru-RU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450286" y="1924218"/>
            <a:ext cx="148441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i [+ATR]</a:t>
            </a:r>
            <a:endParaRPr lang="ru-RU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450286" y="3396734"/>
            <a:ext cx="156754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f-ZA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ɪ</a:t>
            </a:r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 [-ATR]</a:t>
            </a:r>
            <a:endParaRPr lang="ru-RU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94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632" y="3442886"/>
            <a:ext cx="4904058" cy="34151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632" y="0"/>
            <a:ext cx="4904059" cy="34151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3" y="3484691"/>
            <a:ext cx="4844026" cy="3373309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2" y="0"/>
            <a:ext cx="4844026" cy="337330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8779" y="2581587"/>
            <a:ext cx="10082151" cy="1166791"/>
          </a:xfrm>
        </p:spPr>
        <p:txBody>
          <a:bodyPr>
            <a:normAutofit/>
          </a:bodyPr>
          <a:lstStyle/>
          <a:p>
            <a:pPr algn="ctr"/>
            <a:r>
              <a:rPr lang="af-ZA" sz="35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/kub</a:t>
            </a:r>
            <a:r>
              <a:rPr lang="af-ZA" sz="3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af-ZA" sz="35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5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‘coconut’ 				</a:t>
            </a:r>
            <a:r>
              <a:rPr lang="af-ZA" sz="35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/ɛb</a:t>
            </a:r>
            <a:r>
              <a:rPr lang="af-ZA" sz="3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ɛ</a:t>
            </a:r>
            <a:r>
              <a:rPr lang="af-ZA" sz="35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af-ZA" sz="35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‘proverb’</a:t>
            </a:r>
            <a:r>
              <a:rPr lang="af-ZA" sz="35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5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ub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24392" y="2881988"/>
            <a:ext cx="609600" cy="609600"/>
          </a:xfrm>
          <a:prstGeom prst="rect">
            <a:avLst/>
          </a:prstGeom>
        </p:spPr>
      </p:pic>
      <p:pic>
        <p:nvPicPr>
          <p:cNvPr id="8" name="Eb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076031" y="28929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37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8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5198"/>
            <a:ext cx="12192000" cy="53924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828" y="319263"/>
            <a:ext cx="10515600" cy="509269"/>
          </a:xfrm>
        </p:spPr>
        <p:txBody>
          <a:bodyPr>
            <a:no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[+ATR]</a:t>
            </a:r>
            <a:endParaRPr lang="ru-RU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587787" y="1907495"/>
            <a:ext cx="13469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1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inal </a:t>
            </a:r>
          </a:p>
          <a:p>
            <a:r>
              <a:rPr lang="en-US" sz="21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position</a:t>
            </a:r>
            <a:endParaRPr lang="ru-RU" sz="21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546223" y="3099855"/>
            <a:ext cx="14300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non-final </a:t>
            </a:r>
          </a:p>
          <a:p>
            <a:r>
              <a:rPr lang="en-US" sz="21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position</a:t>
            </a:r>
            <a:endParaRPr lang="ru-RU" sz="21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65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2238"/>
            <a:ext cx="12192000" cy="547723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828" y="319263"/>
            <a:ext cx="10515600" cy="509269"/>
          </a:xfrm>
        </p:spPr>
        <p:txBody>
          <a:bodyPr>
            <a:noAutofit/>
          </a:bodyPr>
          <a:lstStyle/>
          <a:p>
            <a:pPr algn="ctr"/>
            <a:r>
              <a:rPr lang="af-ZA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ɛ</a:t>
            </a:r>
            <a:r>
              <a:rPr lang="en-US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[-ATR]</a:t>
            </a:r>
            <a:endParaRPr lang="ru-RU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565025" y="1568416"/>
            <a:ext cx="13469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1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inal </a:t>
            </a:r>
          </a:p>
          <a:p>
            <a:r>
              <a:rPr lang="en-US" sz="21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position</a:t>
            </a:r>
            <a:endParaRPr lang="ru-RU" sz="21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565025" y="3270768"/>
            <a:ext cx="14300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non-final </a:t>
            </a:r>
          </a:p>
          <a:p>
            <a:r>
              <a:rPr lang="en-US" sz="21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position</a:t>
            </a:r>
            <a:endParaRPr lang="ru-RU" sz="21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31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584"/>
            <a:ext cx="12221953" cy="520318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828" y="319263"/>
            <a:ext cx="10515600" cy="509269"/>
          </a:xfrm>
        </p:spPr>
        <p:txBody>
          <a:bodyPr>
            <a:no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[+ATR</a:t>
            </a:r>
            <a:r>
              <a:rPr lang="en-US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		 </a:t>
            </a:r>
            <a:r>
              <a:rPr lang="en-US" sz="4000" b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af-ZA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ɛ</a:t>
            </a:r>
            <a:r>
              <a:rPr lang="en-US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[-ATR]</a:t>
            </a:r>
            <a:endParaRPr lang="ru-RU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450286" y="1924218"/>
            <a:ext cx="165067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2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[+ATR]</a:t>
            </a:r>
            <a:endParaRPr lang="ru-RU" sz="26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533414" y="3776744"/>
            <a:ext cx="156754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f-ZA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ɛ</a:t>
            </a:r>
            <a:r>
              <a:rPr lang="en-US" sz="26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[-ATR]</a:t>
            </a:r>
            <a:endParaRPr lang="ru-RU" sz="26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22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842"/>
            <a:ext cx="12192000" cy="554087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826" y="216581"/>
            <a:ext cx="10515600" cy="509269"/>
          </a:xfrm>
        </p:spPr>
        <p:txBody>
          <a:bodyPr>
            <a:no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[+ATR</a:t>
            </a:r>
            <a:r>
              <a:rPr lang="en-US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40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af-ZA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ɪ</a:t>
            </a:r>
            <a:r>
              <a:rPr lang="en-US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[-ATR] </a:t>
            </a:r>
            <a:r>
              <a:rPr lang="en-US" sz="4000" b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[+ATR</a:t>
            </a:r>
            <a:r>
              <a:rPr lang="en-US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4000" b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af-ZA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ɛ</a:t>
            </a:r>
            <a:r>
              <a:rPr lang="en-US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[-ATR]</a:t>
            </a:r>
            <a:endParaRPr lang="ru-RU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57496" y="2161698"/>
            <a:ext cx="165067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f-ZA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ɪ</a:t>
            </a:r>
            <a:r>
              <a:rPr lang="en-US" sz="26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[-ATR</a:t>
            </a:r>
            <a:r>
              <a:rPr lang="en-US" sz="2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26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00655" y="2161699"/>
            <a:ext cx="156754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f-ZA" sz="2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ɛ</a:t>
            </a:r>
            <a:r>
              <a:rPr lang="en-US" sz="26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[-ATR]</a:t>
            </a:r>
            <a:endParaRPr lang="ru-RU" sz="26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57497" y="1091518"/>
            <a:ext cx="165067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[+ATR]</a:t>
            </a:r>
            <a:endParaRPr lang="ru-RU" sz="26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669481" y="1091517"/>
            <a:ext cx="165067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2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[+ATR]</a:t>
            </a:r>
            <a:endParaRPr lang="ru-RU" sz="26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26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51262" y="593886"/>
            <a:ext cx="6649806" cy="6003684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Наше исследование основано на материале самого крупного из диалектов </a:t>
            </a:r>
            <a:r>
              <a:rPr lang="ru-RU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акан</a:t>
            </a: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ru-RU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асанте</a:t>
            </a: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имеющего 3 820 000 носителей</a:t>
            </a:r>
            <a:r>
              <a:rPr lang="ru-RU" sz="2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0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sz="20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sz="20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sz="20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sz="20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[+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ATR] </a:t>
            </a: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коррелятом гласного 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/a/</a:t>
            </a: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относящегося к набору 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[-ATR], </a:t>
            </a: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выступает </a:t>
            </a:r>
            <a:r>
              <a:rPr lang="ru-RU" sz="20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æ</a:t>
            </a:r>
            <a:r>
              <a:rPr lang="ru-RU" sz="20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200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фонематический </a:t>
            </a: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статус которого остается под вопросом. </a:t>
            </a:r>
            <a:r>
              <a:rPr lang="ru-RU" sz="2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137" y="256198"/>
            <a:ext cx="4458815" cy="6066586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62" y="1757549"/>
            <a:ext cx="6661624" cy="2517826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2850076" y="2630397"/>
            <a:ext cx="486889" cy="13181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11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3879" y="475989"/>
            <a:ext cx="10689921" cy="570097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Статистический анализ</a:t>
            </a:r>
          </a:p>
          <a:p>
            <a:pPr marL="0" indent="0" algn="just">
              <a:buNone/>
            </a:pP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Расчеты производились при помощи библиотеки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scipy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языке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ru-RU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Статистический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значений всех параметров включал предварительную проверку на нормальное распределение при помощи теста Шапиро-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Уилка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парные тесты на неоднородность между выборками</a:t>
            </a:r>
            <a:r>
              <a:rPr lang="ru-RU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 сравниваемые выборки демонстрировали нормальное распределение, использовался тест Стьюдента для независимых выборок, в противном случае – непараметрический тест Манна-Уитни. 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81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504" y="106877"/>
            <a:ext cx="11804073" cy="1405027"/>
          </a:xfrm>
        </p:spPr>
        <p:txBody>
          <a:bodyPr numCol="2">
            <a:noAutofit/>
          </a:bodyPr>
          <a:lstStyle/>
          <a:p>
            <a:pPr algn="ctr"/>
            <a:r>
              <a:rPr lang="en-US" sz="2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Curve Degree </a:t>
            </a:r>
            <a:r>
              <a:rPr lang="ru-RU" sz="2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тепень изогнутости языка</a:t>
            </a:r>
            <a:r>
              <a:rPr lang="en-US" sz="2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Dorsum Excursion Index </a:t>
            </a:r>
            <a:r>
              <a:rPr lang="ru-RU" sz="2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Индекс </a:t>
            </a:r>
            <a:r>
              <a:rPr lang="ru-RU" sz="2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выгнутости спинки </a:t>
            </a:r>
            <a:r>
              <a:rPr lang="ru-RU" sz="2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языка)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008" y="3752603"/>
            <a:ext cx="11424062" cy="2945080"/>
          </a:xfrm>
        </p:spPr>
        <p:txBody>
          <a:bodyPr>
            <a:normAutofit fontScale="92500"/>
          </a:bodyPr>
          <a:lstStyle/>
          <a:p>
            <a:endParaRPr lang="ru-RU" dirty="0" smtClean="0"/>
          </a:p>
          <a:p>
            <a:r>
              <a:rPr lang="ru-RU" sz="2600" b="1" i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Гипотеза:</a:t>
            </a:r>
          </a:p>
          <a:p>
            <a:pPr algn="just"/>
            <a:r>
              <a:rPr lang="ru-RU" sz="2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поскольку </a:t>
            </a: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крайней мере в ряде случаев высота спинки языка гласного 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[+ATR] </a:t>
            </a: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высоты спинки языка гласного 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[-ATR</a:t>
            </a:r>
            <a:r>
              <a:rPr lang="en-US" sz="2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],</a:t>
            </a:r>
            <a:r>
              <a:rPr lang="ru-RU" sz="2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 </a:t>
            </a:r>
            <a:r>
              <a:rPr lang="en-US" sz="2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[+ATR] &gt; CD[-</a:t>
            </a:r>
            <a:r>
              <a:rPr lang="en-US" sz="2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ATR]</a:t>
            </a:r>
            <a:r>
              <a:rPr lang="en-US" sz="2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Значит, мы ожидаем</a:t>
            </a:r>
            <a:r>
              <a:rPr lang="ru-RU" sz="2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</a:t>
            </a:r>
            <a:r>
              <a:rPr lang="en-US" sz="2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Curve 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Degree [+ATR] &gt; Curve Degree [-</a:t>
            </a:r>
            <a:r>
              <a:rPr lang="en-US" sz="2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ATR]</a:t>
            </a:r>
            <a:r>
              <a:rPr lang="en-US" sz="2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26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Dorsum Excursion Index [+</a:t>
            </a:r>
            <a:r>
              <a:rPr lang="en-US" sz="2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ATR] &gt; Dorsum Excursion Index</a:t>
            </a:r>
            <a:r>
              <a:rPr lang="en-US" sz="2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[-ATR</a:t>
            </a:r>
            <a:r>
              <a:rPr lang="en-US" sz="2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68036" y="368981"/>
            <a:ext cx="8110847" cy="5092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9" y="1495780"/>
            <a:ext cx="4545897" cy="2272948"/>
          </a:xfrm>
        </p:spPr>
      </p:pic>
      <p:pic>
        <p:nvPicPr>
          <p:cNvPr id="6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389" y="1484800"/>
            <a:ext cx="4639549" cy="228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05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46868" cy="551015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008" y="0"/>
            <a:ext cx="7061860" cy="518700"/>
          </a:xfrm>
        </p:spPr>
        <p:txBody>
          <a:bodyPr>
            <a:normAutofit/>
          </a:bodyPr>
          <a:lstStyle/>
          <a:p>
            <a:pPr algn="ctr"/>
            <a:r>
              <a:rPr lang="en-US" sz="21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Curve Degree (</a:t>
            </a:r>
            <a:r>
              <a:rPr 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1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тепень изогнутости языка</a:t>
            </a:r>
            <a:r>
              <a:rPr lang="en-US" sz="21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68036" y="368981"/>
            <a:ext cx="8110847" cy="5092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55023" y="3158836"/>
            <a:ext cx="1246909" cy="13894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187" y="4426670"/>
            <a:ext cx="5349834" cy="2431329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0631"/>
              </p:ext>
            </p:extLst>
          </p:nvPr>
        </p:nvGraphicFramePr>
        <p:xfrm>
          <a:off x="7053943" y="562956"/>
          <a:ext cx="2422566" cy="29381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1283"/>
                <a:gridCol w="1211283"/>
              </a:tblGrid>
              <a:tr h="2135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Curve Degree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35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f-ZA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/i/ vs. /ɪ/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35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f-ZA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/e/ vs. /ɛ/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35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f-ZA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/ɪ/ vs. /e/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5740">
                <a:tc>
                  <a:txBody>
                    <a:bodyPr/>
                    <a:lstStyle/>
                    <a:p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35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f-ZA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/i/ vs. /e/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35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f-ZA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/ɪ/ vs. /ɛ/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68036" y="5172977"/>
            <a:ext cx="6272151" cy="1511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u-RU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Уровень значимости полученного значения критерия Стьюдента / Манна-Уитни: </a:t>
            </a:r>
            <a:r>
              <a:rPr lang="en-US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&lt;0.001***, </a:t>
            </a:r>
            <a:r>
              <a:rPr lang="en-US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&lt;0.01**, </a:t>
            </a:r>
            <a:r>
              <a:rPr lang="en-US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&lt;0.05*, </a:t>
            </a:r>
            <a:r>
              <a:rPr lang="en-US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&gt;0.05 – пустая ячейка. </a:t>
            </a:r>
          </a:p>
          <a:p>
            <a:r>
              <a:rPr lang="af-ZA" sz="26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vowel 1 &lt; vowel 2</a:t>
            </a:r>
            <a:r>
              <a:rPr lang="ru-RU" sz="2600"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ru-RU" sz="26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af-ZA" sz="26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vowel 1 &gt; vowel 2</a:t>
            </a:r>
            <a:endParaRPr lang="ru-RU" sz="2600"/>
          </a:p>
        </p:txBody>
      </p:sp>
      <p:sp>
        <p:nvSpPr>
          <p:cNvPr id="11" name="Прямоугольник 10"/>
          <p:cNvSpPr/>
          <p:nvPr/>
        </p:nvSpPr>
        <p:spPr>
          <a:xfrm>
            <a:off x="7764089" y="4426670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f-ZA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764089" y="489500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f-ZA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ɪ</a:t>
            </a: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1616901" y="4363583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f-ZA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1629902" y="4873624"/>
            <a:ext cx="280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f-ZA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ɛ</a:t>
            </a:r>
            <a:endParaRPr lang="ru-RU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293173"/>
              </p:ext>
            </p:extLst>
          </p:nvPr>
        </p:nvGraphicFramePr>
        <p:xfrm>
          <a:off x="9767190" y="518700"/>
          <a:ext cx="2013130" cy="30926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6565"/>
                <a:gridCol w="1006565"/>
              </a:tblGrid>
              <a:tr h="58265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Curve Degree</a:t>
                      </a:r>
                      <a:endParaRPr lang="ru-RU" sz="2200"/>
                    </a:p>
                  </a:txBody>
                  <a:tcPr/>
                </a:tc>
              </a:tr>
              <a:tr h="5826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[+ATR]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0,3002</a:t>
                      </a:r>
                    </a:p>
                  </a:txBody>
                  <a:tcPr marL="9525" marR="9525" marT="9525" marB="0" anchor="b"/>
                </a:tc>
              </a:tr>
              <a:tr h="5826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[-ATR]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0,3344</a:t>
                      </a:r>
                    </a:p>
                  </a:txBody>
                  <a:tcPr marL="9525" marR="9525" marT="9525" marB="0" anchor="b"/>
                </a:tc>
              </a:tr>
              <a:tr h="5826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 [+ATR]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0,3844</a:t>
                      </a:r>
                    </a:p>
                  </a:txBody>
                  <a:tcPr marL="9525" marR="9525" marT="9525" marB="0" anchor="b"/>
                </a:tc>
              </a:tr>
              <a:tr h="5826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 </a:t>
                      </a:r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[-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ATR]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0,3346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973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232" y="1"/>
            <a:ext cx="7378531" cy="55339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008" y="0"/>
            <a:ext cx="7061860" cy="518700"/>
          </a:xfrm>
        </p:spPr>
        <p:txBody>
          <a:bodyPr>
            <a:norm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Dorsum Excursion Index</a:t>
            </a:r>
            <a:endParaRPr lang="ru-RU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68036" y="368981"/>
            <a:ext cx="8110847" cy="5092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31272" y="2974170"/>
            <a:ext cx="1246909" cy="13894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187" y="4426670"/>
            <a:ext cx="5349834" cy="2431329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204748"/>
              </p:ext>
            </p:extLst>
          </p:nvPr>
        </p:nvGraphicFramePr>
        <p:xfrm>
          <a:off x="7030191" y="562956"/>
          <a:ext cx="2398818" cy="265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9409"/>
                <a:gridCol w="1199409"/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DEI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f-ZA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/i/ vs. /ɪ/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f-ZA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/e/ vs. /ɛ/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f-ZA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/ɪ/ vs. /e/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f-ZA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/i/ vs. /e/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f-ZA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/ɪ/ vs. /ɛ/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68036" y="5172977"/>
            <a:ext cx="6272151" cy="1511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u-RU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Уровень значимости полученного значения критерия Стьюдента / Манна-Уитни: </a:t>
            </a:r>
            <a:r>
              <a:rPr lang="en-US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&lt;0.001***, </a:t>
            </a:r>
            <a:r>
              <a:rPr lang="en-US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&lt;0.01**, </a:t>
            </a:r>
            <a:r>
              <a:rPr lang="en-US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&lt;0.05*, </a:t>
            </a:r>
            <a:r>
              <a:rPr lang="en-US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&gt;0.05 – пустая ячейка. </a:t>
            </a:r>
          </a:p>
          <a:p>
            <a:r>
              <a:rPr lang="af-ZA" sz="26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vowel 1 &lt; vowel 2</a:t>
            </a:r>
            <a:r>
              <a:rPr lang="ru-RU" sz="2600"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ru-RU" sz="26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af-ZA" sz="26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vowel 1 &gt; vowel 2</a:t>
            </a:r>
            <a:endParaRPr lang="ru-RU" sz="2600"/>
          </a:p>
        </p:txBody>
      </p:sp>
      <p:sp>
        <p:nvSpPr>
          <p:cNvPr id="11" name="Прямоугольник 10"/>
          <p:cNvSpPr/>
          <p:nvPr/>
        </p:nvSpPr>
        <p:spPr>
          <a:xfrm>
            <a:off x="7764089" y="4426670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f-ZA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764089" y="489500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f-ZA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ɪ</a:t>
            </a: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1616901" y="4363583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f-ZA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1629902" y="4873624"/>
            <a:ext cx="280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f-ZA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ɛ</a:t>
            </a:r>
            <a:endParaRPr lang="ru-RU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202604"/>
              </p:ext>
            </p:extLst>
          </p:nvPr>
        </p:nvGraphicFramePr>
        <p:xfrm>
          <a:off x="9767190" y="518700"/>
          <a:ext cx="2013130" cy="29132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6565"/>
                <a:gridCol w="1006565"/>
              </a:tblGrid>
              <a:tr h="58265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DEI</a:t>
                      </a:r>
                      <a:endParaRPr lang="ru-RU" sz="2200"/>
                    </a:p>
                  </a:txBody>
                  <a:tcPr/>
                </a:tc>
              </a:tr>
              <a:tr h="5826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[+ATR]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0,2970</a:t>
                      </a:r>
                    </a:p>
                  </a:txBody>
                  <a:tcPr marL="9525" marR="9525" marT="9525" marB="0" anchor="b"/>
                </a:tc>
              </a:tr>
              <a:tr h="5826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[-ATR]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0,3252</a:t>
                      </a:r>
                    </a:p>
                  </a:txBody>
                  <a:tcPr marL="9525" marR="9525" marT="9525" marB="0" anchor="b"/>
                </a:tc>
              </a:tr>
              <a:tr h="5826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 [+ATR]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0,3808</a:t>
                      </a:r>
                    </a:p>
                  </a:txBody>
                  <a:tcPr marL="9525" marR="9525" marT="9525" marB="0" anchor="b"/>
                </a:tc>
              </a:tr>
              <a:tr h="5826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 </a:t>
                      </a:r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[-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ATR]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0,3273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23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4481" y="457199"/>
            <a:ext cx="5335929" cy="132530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Удаленность от начала координат кривой в месте ее </a:t>
            </a:r>
            <a:r>
              <a:rPr lang="ru-RU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пересечения </a:t>
            </a:r>
            <a:r>
              <a:rPr lang="ru-RU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лучом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8037" y="1782500"/>
            <a:ext cx="5462374" cy="4086488"/>
          </a:xfrm>
        </p:spPr>
        <p:txBody>
          <a:bodyPr>
            <a:normAutofit/>
          </a:bodyPr>
          <a:lstStyle/>
          <a:p>
            <a:endParaRPr lang="ru-RU" smtClean="0"/>
          </a:p>
          <a:p>
            <a:endParaRPr lang="ru-RU" dirty="0" smtClean="0"/>
          </a:p>
          <a:p>
            <a:r>
              <a:rPr lang="ru-RU" sz="2400" b="1" i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Гипотеза:</a:t>
            </a:r>
          </a:p>
          <a:p>
            <a:endParaRPr lang="en-US" sz="24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оскольку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корень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языка гласного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сдвинут назад по сравнению с гласным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],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мы ожидаем</a:t>
            </a:r>
            <a:r>
              <a:rPr lang="ru-RU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</a:p>
          <a:p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 [+ATR] &lt;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 [-ATR]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68036" y="368981"/>
            <a:ext cx="8110847" cy="5092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647" y="1092530"/>
            <a:ext cx="5699507" cy="4450869"/>
          </a:xfrm>
        </p:spPr>
      </p:pic>
    </p:spTree>
    <p:extLst>
      <p:ext uri="{BB962C8B-B14F-4D97-AF65-F5344CB8AC3E}">
        <p14:creationId xmlns:p14="http://schemas.microsoft.com/office/powerpoint/2010/main" val="410096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20" y="0"/>
            <a:ext cx="6803580" cy="5102684"/>
          </a:xfr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68036" y="368981"/>
            <a:ext cx="8110847" cy="5092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36269" y="929850"/>
            <a:ext cx="1246909" cy="13894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187" y="4426670"/>
            <a:ext cx="5349834" cy="2431329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861869"/>
              </p:ext>
            </p:extLst>
          </p:nvPr>
        </p:nvGraphicFramePr>
        <p:xfrm>
          <a:off x="7030191" y="562956"/>
          <a:ext cx="2398818" cy="265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9409"/>
                <a:gridCol w="1199409"/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Pos13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f-ZA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/i/ vs. /ɪ/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***</a:t>
                      </a:r>
                      <a:endParaRPr lang="ru-RU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f-ZA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/e/ vs. /ɛ/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***</a:t>
                      </a:r>
                      <a:endParaRPr lang="ru-RU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f-ZA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/ɪ/ vs. /e/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***</a:t>
                      </a:r>
                      <a:endParaRPr lang="ru-RU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f-ZA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/i/ vs. /e/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***</a:t>
                      </a:r>
                      <a:endParaRPr lang="ru-RU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f-ZA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/ɪ/ vs. /ɛ/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***</a:t>
                      </a:r>
                      <a:endParaRPr lang="ru-RU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68036" y="5172977"/>
            <a:ext cx="6272151" cy="1511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u-RU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Уровень значимости полученного значения критерия Стьюдента / Манна-Уитни: </a:t>
            </a:r>
            <a:r>
              <a:rPr lang="en-US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&lt;0.001***, </a:t>
            </a:r>
            <a:r>
              <a:rPr lang="en-US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&lt;0.01**, </a:t>
            </a:r>
            <a:r>
              <a:rPr lang="en-US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&lt;0.05*, </a:t>
            </a:r>
            <a:r>
              <a:rPr lang="en-US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&gt;0.05 – пустая ячейка. </a:t>
            </a:r>
          </a:p>
          <a:p>
            <a:r>
              <a:rPr lang="af-ZA" sz="26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vowel 1 &lt; vowel 2</a:t>
            </a:r>
            <a:r>
              <a:rPr lang="ru-RU" sz="2600"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ru-RU" sz="26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af-ZA" sz="26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vowel 1 &gt; vowel 2</a:t>
            </a:r>
            <a:endParaRPr lang="ru-RU" sz="2600"/>
          </a:p>
        </p:txBody>
      </p:sp>
      <p:sp>
        <p:nvSpPr>
          <p:cNvPr id="11" name="Прямоугольник 10"/>
          <p:cNvSpPr/>
          <p:nvPr/>
        </p:nvSpPr>
        <p:spPr>
          <a:xfrm>
            <a:off x="7764089" y="4426670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f-ZA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764089" y="489500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f-ZA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ɪ</a:t>
            </a: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1616901" y="4363583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f-ZA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1629902" y="4873624"/>
            <a:ext cx="280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f-ZA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ɛ</a:t>
            </a:r>
            <a:endParaRPr lang="ru-RU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086128"/>
              </p:ext>
            </p:extLst>
          </p:nvPr>
        </p:nvGraphicFramePr>
        <p:xfrm>
          <a:off x="9767190" y="518700"/>
          <a:ext cx="2013130" cy="29132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6565"/>
                <a:gridCol w="1006565"/>
              </a:tblGrid>
              <a:tr h="58265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Pos13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826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[+ATR]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4,4084</a:t>
                      </a:r>
                    </a:p>
                  </a:txBody>
                  <a:tcPr marL="9525" marR="9525" marT="9525" marB="0" anchor="b"/>
                </a:tc>
              </a:tr>
              <a:tr h="5826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[-ATR]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4,0605</a:t>
                      </a:r>
                    </a:p>
                  </a:txBody>
                  <a:tcPr marL="9525" marR="9525" marT="9525" marB="0" anchor="b"/>
                </a:tc>
              </a:tr>
              <a:tr h="5826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 [+ATR]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3,6272</a:t>
                      </a:r>
                    </a:p>
                  </a:txBody>
                  <a:tcPr marL="9525" marR="9525" marT="9525" marB="0" anchor="b"/>
                </a:tc>
              </a:tr>
              <a:tr h="5826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 </a:t>
                      </a:r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[-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ATR]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3,9100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209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626" y="3419200"/>
            <a:ext cx="4489374" cy="343879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4481" y="457199"/>
            <a:ext cx="5335929" cy="132530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Удаленность от начала координат кривой в месте ее </a:t>
            </a:r>
            <a:r>
              <a:rPr lang="ru-RU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пересечения </a:t>
            </a:r>
            <a:r>
              <a:rPr lang="en-US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31 лучами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4481" y="1782500"/>
            <a:ext cx="6205083" cy="4832056"/>
          </a:xfrm>
        </p:spPr>
        <p:txBody>
          <a:bodyPr>
            <a:normAutofit/>
          </a:bodyPr>
          <a:lstStyle/>
          <a:p>
            <a:endParaRPr lang="ru-RU" smtClean="0"/>
          </a:p>
          <a:p>
            <a:endParaRPr lang="ru-RU" dirty="0" smtClean="0"/>
          </a:p>
          <a:p>
            <a:r>
              <a:rPr lang="ru-RU" sz="2400" b="1" i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Гипотеза:</a:t>
            </a:r>
          </a:p>
          <a:p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поскольку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крайней мере в ряде случаев высота спинки языка гласного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[+ATR]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высоты спинки языка гласного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[-ATR],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ожидаем, </a:t>
            </a:r>
            <a:r>
              <a:rPr lang="ru-RU" sz="2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что:</a:t>
            </a:r>
          </a:p>
          <a:p>
            <a:pPr algn="just"/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</a:t>
            </a:r>
            <a:r>
              <a:rPr lang="en-US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[+ATR</a:t>
            </a:r>
            <a:r>
              <a:rPr lang="en-US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&gt; </a:t>
            </a:r>
            <a:r>
              <a:rPr lang="en-US" sz="2400" b="1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</a:t>
            </a:r>
            <a:r>
              <a:rPr lang="en-US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[-</a:t>
            </a:r>
            <a:r>
              <a:rPr lang="en-US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ATR]</a:t>
            </a:r>
            <a:r>
              <a:rPr lang="ru-RU" sz="2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 31 [+ATR] &gt; Pos 31 [-ATR]</a:t>
            </a:r>
            <a:endParaRPr lang="ru-RU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bg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68036" y="368981"/>
            <a:ext cx="8110847" cy="5092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626" y="-12769"/>
            <a:ext cx="4489374" cy="3484016"/>
          </a:xfrm>
        </p:spPr>
      </p:pic>
    </p:spTree>
    <p:extLst>
      <p:ext uri="{BB962C8B-B14F-4D97-AF65-F5344CB8AC3E}">
        <p14:creationId xmlns:p14="http://schemas.microsoft.com/office/powerpoint/2010/main" val="37057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4" y="0"/>
            <a:ext cx="7126757" cy="5345067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68036" y="368981"/>
            <a:ext cx="8110847" cy="5092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187" y="4426670"/>
            <a:ext cx="5349834" cy="2431329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370602"/>
              </p:ext>
            </p:extLst>
          </p:nvPr>
        </p:nvGraphicFramePr>
        <p:xfrm>
          <a:off x="7030191" y="562956"/>
          <a:ext cx="2398818" cy="265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9409"/>
                <a:gridCol w="1199409"/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</a:t>
                      </a:r>
                      <a:r>
                        <a:rPr lang="ru-RU" sz="22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f-ZA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/i/ vs. /ɪ/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***</a:t>
                      </a:r>
                      <a:endParaRPr lang="ru-RU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f-ZA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/e/ vs. /ɛ/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***</a:t>
                      </a:r>
                      <a:endParaRPr lang="ru-RU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f-ZA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/ɪ/ vs. /e/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***</a:t>
                      </a:r>
                      <a:endParaRPr lang="ru-RU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f-ZA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/i/ vs. /e/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***</a:t>
                      </a:r>
                      <a:endParaRPr lang="ru-RU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f-ZA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/ɪ/ vs. /ɛ/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***</a:t>
                      </a:r>
                      <a:endParaRPr lang="ru-RU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68036" y="5172977"/>
            <a:ext cx="6272151" cy="1511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</a:pPr>
            <a:r>
              <a:rPr lang="ru-RU" sz="20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Уровень значимости полученного значения критерия Стьюдента / Манна-Уитни: </a:t>
            </a:r>
            <a:r>
              <a:rPr lang="en-US" sz="20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sz="20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&lt;0.001***, </a:t>
            </a:r>
            <a:r>
              <a:rPr lang="en-US" sz="20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sz="20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&lt;0.01**, </a:t>
            </a:r>
            <a:r>
              <a:rPr lang="en-US" sz="20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sz="20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&lt;0.05*, </a:t>
            </a:r>
            <a:r>
              <a:rPr lang="en-US" sz="20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sz="20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&gt;0.05 – пустая ячейка. </a:t>
            </a:r>
          </a:p>
          <a:p>
            <a:r>
              <a:rPr lang="af-ZA" sz="26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vowel 1 &lt; vowel 2</a:t>
            </a:r>
            <a:r>
              <a:rPr lang="ru-RU" sz="26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ru-RU" sz="26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af-ZA" sz="26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vowel 1 &gt; vowel 2</a:t>
            </a:r>
            <a:endParaRPr lang="ru-RU" sz="260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764089" y="4426670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f-ZA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764089" y="489500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f-ZA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ɪ</a:t>
            </a:r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616901" y="4363583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f-ZA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629902" y="4873624"/>
            <a:ext cx="280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f-ZA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ɛ</a:t>
            </a:r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615963"/>
              </p:ext>
            </p:extLst>
          </p:nvPr>
        </p:nvGraphicFramePr>
        <p:xfrm>
          <a:off x="9767190" y="518700"/>
          <a:ext cx="2013130" cy="29132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6565"/>
                <a:gridCol w="1006565"/>
              </a:tblGrid>
              <a:tr h="58265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</a:t>
                      </a:r>
                      <a:r>
                        <a:rPr lang="ru-RU" sz="22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826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[+ATR]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4,8775</a:t>
                      </a:r>
                    </a:p>
                  </a:txBody>
                  <a:tcPr marL="9525" marR="9525" marT="9525" marB="0" anchor="b"/>
                </a:tc>
              </a:tr>
              <a:tr h="5826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[-ATR]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4,7245</a:t>
                      </a:r>
                    </a:p>
                  </a:txBody>
                  <a:tcPr marL="9525" marR="9525" marT="9525" marB="0" anchor="b"/>
                </a:tc>
              </a:tr>
              <a:tr h="5826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 [+ATR]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4,6739</a:t>
                      </a:r>
                    </a:p>
                  </a:txBody>
                  <a:tcPr marL="9525" marR="9525" marT="9525" marB="0" anchor="b"/>
                </a:tc>
              </a:tr>
              <a:tr h="5826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 </a:t>
                      </a:r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[-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ATR]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4,5434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499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97302" cy="5172977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68036" y="368981"/>
            <a:ext cx="8110847" cy="5092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187" y="4426670"/>
            <a:ext cx="5349834" cy="2431329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274777"/>
              </p:ext>
            </p:extLst>
          </p:nvPr>
        </p:nvGraphicFramePr>
        <p:xfrm>
          <a:off x="7030191" y="562956"/>
          <a:ext cx="2398818" cy="265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9409"/>
                <a:gridCol w="1199409"/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</a:t>
                      </a:r>
                      <a:r>
                        <a:rPr lang="ru-RU" sz="22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f-ZA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/i/ vs. /ɪ/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f-ZA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/e/ vs. /ɛ/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f-ZA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/ɪ/ vs. /e/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f-ZA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/i/ vs. /e/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f-ZA" sz="2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/ɪ/ vs. /ɛ/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68036" y="5172977"/>
            <a:ext cx="6272151" cy="1511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</a:pPr>
            <a:r>
              <a:rPr lang="ru-RU" sz="20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Уровень значимости полученного значения критерия Стьюдента / Манна-Уитни: </a:t>
            </a:r>
            <a:r>
              <a:rPr lang="en-US" sz="20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sz="20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&lt;0.001***, </a:t>
            </a:r>
            <a:r>
              <a:rPr lang="en-US" sz="20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sz="20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&lt;0.01**, </a:t>
            </a:r>
            <a:r>
              <a:rPr lang="en-US" sz="20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sz="20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&lt;0.05*, </a:t>
            </a:r>
            <a:r>
              <a:rPr lang="en-US" sz="20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sz="20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&gt;0.05 – пустая ячейка. </a:t>
            </a:r>
          </a:p>
          <a:p>
            <a:r>
              <a:rPr lang="af-ZA" sz="26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vowel 1 &lt; vowel 2</a:t>
            </a:r>
            <a:r>
              <a:rPr lang="ru-RU" sz="26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ru-RU" sz="26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af-ZA" sz="26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vowel 1 &gt; vowel 2</a:t>
            </a:r>
            <a:endParaRPr lang="ru-RU" sz="260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764089" y="4426670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f-ZA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764089" y="489500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f-ZA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ɪ</a:t>
            </a:r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616901" y="4363583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f-ZA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629902" y="4873624"/>
            <a:ext cx="280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f-ZA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ɛ</a:t>
            </a:r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088177"/>
              </p:ext>
            </p:extLst>
          </p:nvPr>
        </p:nvGraphicFramePr>
        <p:xfrm>
          <a:off x="9767190" y="518700"/>
          <a:ext cx="2013130" cy="29132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6565"/>
                <a:gridCol w="1006565"/>
              </a:tblGrid>
              <a:tr h="58265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</a:t>
                      </a:r>
                      <a:r>
                        <a:rPr lang="ru-RU" sz="22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826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[+ATR]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4,6671</a:t>
                      </a:r>
                    </a:p>
                  </a:txBody>
                  <a:tcPr marL="9525" marR="9525" marT="9525" marB="0" anchor="b"/>
                </a:tc>
              </a:tr>
              <a:tr h="5826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[-ATR]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4,7258</a:t>
                      </a:r>
                    </a:p>
                  </a:txBody>
                  <a:tcPr marL="9525" marR="9525" marT="9525" marB="0" anchor="b"/>
                </a:tc>
              </a:tr>
              <a:tr h="5826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 [+ATR]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4,7701</a:t>
                      </a:r>
                    </a:p>
                  </a:txBody>
                  <a:tcPr marL="9525" marR="9525" marT="9525" marB="0" anchor="b"/>
                </a:tc>
              </a:tr>
              <a:tr h="5826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 </a:t>
                      </a:r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[-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ATR]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4,6188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317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636" y="216581"/>
            <a:ext cx="8110847" cy="509269"/>
          </a:xfrm>
        </p:spPr>
        <p:txBody>
          <a:bodyPr>
            <a:noAutofit/>
          </a:bodyPr>
          <a:lstStyle/>
          <a:p>
            <a:pPr algn="ctr"/>
            <a:r>
              <a:rPr lang="af-ZA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ɪ</a:t>
            </a:r>
            <a:r>
              <a:rPr lang="en-US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[-ATR] </a:t>
            </a:r>
            <a:r>
              <a:rPr lang="en-US" sz="4000" b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[+ATR</a:t>
            </a:r>
            <a:r>
              <a:rPr lang="en-US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" y="810765"/>
            <a:ext cx="8110847" cy="604723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49" y="0"/>
            <a:ext cx="31502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17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26756" y="365126"/>
            <a:ext cx="10427043" cy="4214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9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Артикуляторная база признака </a:t>
            </a:r>
            <a:r>
              <a:rPr lang="en-US" sz="29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[ATR]</a:t>
            </a:r>
            <a:endParaRPr lang="ru-RU" sz="29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 </a:t>
            </a:r>
            <a:endParaRPr lang="ru-RU" sz="2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525161" y="945293"/>
            <a:ext cx="11246291" cy="5492578"/>
          </a:xfrm>
          <a:solidFill>
            <a:schemeClr val="tx1"/>
          </a:solidFill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Ларингоскопические</a:t>
            </a:r>
            <a:r>
              <a:rPr lang="ru-RU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исследования </a:t>
            </a:r>
            <a:r>
              <a:rPr lang="en-US" sz="2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(Edmondson</a:t>
            </a:r>
            <a:r>
              <a:rPr lang="ru-RU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Esling</a:t>
            </a:r>
            <a:r>
              <a:rPr lang="ru-RU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2006</a:t>
            </a:r>
            <a:r>
              <a:rPr lang="en-US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a, b</a:t>
            </a:r>
            <a:r>
              <a:rPr lang="ru-RU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Edmondson et al</a:t>
            </a:r>
            <a:r>
              <a:rPr lang="ru-RU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sz="2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2007</a:t>
            </a:r>
            <a:r>
              <a:rPr lang="en-US" sz="2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ru-RU" sz="2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позволили установить артикуляторную базу признака </a:t>
            </a:r>
            <a:r>
              <a:rPr lang="en-US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[ATR] </a:t>
            </a:r>
            <a:r>
              <a:rPr lang="ru-RU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во всей сложности и взаимосвязи ее компонентов: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сжатие </a:t>
            </a:r>
            <a:r>
              <a:rPr lang="ru-RU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черпалонадгортанных</a:t>
            </a:r>
            <a:r>
              <a:rPr lang="ru-RU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складок;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движение корня языка в </a:t>
            </a:r>
            <a:r>
              <a:rPr lang="ru-RU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задне</a:t>
            </a:r>
            <a:r>
              <a:rPr lang="ru-RU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-нижнем направлении;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поднятие гортани</a:t>
            </a:r>
            <a:r>
              <a:rPr lang="ru-RU" sz="2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		</a:t>
            </a:r>
            <a:r>
              <a:rPr lang="ru-RU" sz="19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ru-RU" sz="19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а) </a:t>
            </a:r>
            <a:r>
              <a:rPr lang="en-US" sz="19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af-ZA" sz="19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míd</a:t>
            </a:r>
            <a:r>
              <a:rPr lang="af-ZA" sz="19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í</a:t>
            </a:r>
            <a:r>
              <a:rPr lang="af-ZA" sz="19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] ‘</a:t>
            </a:r>
            <a:r>
              <a:rPr lang="ru-RU" sz="19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я ем</a:t>
            </a:r>
            <a:r>
              <a:rPr lang="ru-RU" sz="19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’</a:t>
            </a:r>
            <a:r>
              <a:rPr lang="en-US" sz="19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		</a:t>
            </a:r>
            <a:r>
              <a:rPr lang="ru-RU" sz="19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(б) </a:t>
            </a:r>
            <a:r>
              <a:rPr lang="en-US" sz="19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af-ZA" sz="19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af-ZA" sz="19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ɪ́</a:t>
            </a:r>
            <a:r>
              <a:rPr lang="af-ZA" sz="19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dɪ́] ‘</a:t>
            </a:r>
            <a:r>
              <a:rPr lang="ru-RU" sz="19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меня </a:t>
            </a:r>
            <a:r>
              <a:rPr lang="ru-RU" sz="19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зовут</a:t>
            </a:r>
            <a:r>
              <a:rPr lang="af-ZA" sz="190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’</a:t>
            </a:r>
            <a:endParaRPr lang="ru-RU" sz="19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ru-RU" sz="1900" dirty="0" smtClean="0">
                <a:solidFill>
                  <a:schemeClr val="bg1"/>
                </a:solidFill>
              </a:rPr>
              <a:t>Состояние </a:t>
            </a:r>
            <a:r>
              <a:rPr lang="ru-RU" sz="1900" dirty="0">
                <a:solidFill>
                  <a:schemeClr val="bg1"/>
                </a:solidFill>
              </a:rPr>
              <a:t>гортани при произнесении (а) гласного</a:t>
            </a:r>
            <a:r>
              <a:rPr lang="en-US" sz="1900" dirty="0">
                <a:solidFill>
                  <a:schemeClr val="bg1"/>
                </a:solidFill>
              </a:rPr>
              <a:t> [</a:t>
            </a:r>
            <a:r>
              <a:rPr lang="af-ZA" sz="1900" dirty="0">
                <a:solidFill>
                  <a:schemeClr val="bg1"/>
                </a:solidFill>
              </a:rPr>
              <a:t>i]</a:t>
            </a:r>
            <a:r>
              <a:rPr lang="ru-RU" sz="1900" dirty="0">
                <a:solidFill>
                  <a:schemeClr val="bg1"/>
                </a:solidFill>
              </a:rPr>
              <a:t> набора </a:t>
            </a:r>
            <a:r>
              <a:rPr lang="en-US" sz="1900" dirty="0">
                <a:solidFill>
                  <a:schemeClr val="bg1"/>
                </a:solidFill>
              </a:rPr>
              <a:t>[+ATR] </a:t>
            </a:r>
            <a:r>
              <a:rPr lang="ru-RU" sz="1900" dirty="0">
                <a:solidFill>
                  <a:schemeClr val="bg1"/>
                </a:solidFill>
              </a:rPr>
              <a:t>и (б) гласного </a:t>
            </a:r>
            <a:r>
              <a:rPr lang="af-ZA" sz="1900" dirty="0">
                <a:solidFill>
                  <a:schemeClr val="bg1"/>
                </a:solidFill>
              </a:rPr>
              <a:t>[ɪ]</a:t>
            </a:r>
            <a:r>
              <a:rPr lang="ru-RU" sz="1900" dirty="0">
                <a:solidFill>
                  <a:schemeClr val="bg1"/>
                </a:solidFill>
              </a:rPr>
              <a:t> набора </a:t>
            </a:r>
            <a:r>
              <a:rPr lang="en-US" sz="1900" dirty="0">
                <a:solidFill>
                  <a:schemeClr val="bg1"/>
                </a:solidFill>
              </a:rPr>
              <a:t>[-ATR</a:t>
            </a:r>
            <a:r>
              <a:rPr lang="en-US" sz="1900" dirty="0" smtClean="0">
                <a:solidFill>
                  <a:schemeClr val="bg1"/>
                </a:solidFill>
              </a:rPr>
              <a:t>] </a:t>
            </a:r>
            <a:r>
              <a:rPr lang="ru-RU" sz="1900" dirty="0" smtClean="0">
                <a:solidFill>
                  <a:schemeClr val="bg1"/>
                </a:solidFill>
              </a:rPr>
              <a:t>в языке </a:t>
            </a:r>
            <a:r>
              <a:rPr lang="ru-RU" sz="1900" dirty="0" err="1" smtClean="0">
                <a:solidFill>
                  <a:schemeClr val="bg1"/>
                </a:solidFill>
              </a:rPr>
              <a:t>акан</a:t>
            </a:r>
            <a:endParaRPr lang="ru-RU" sz="1900" dirty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074" y="2737103"/>
            <a:ext cx="5156736" cy="242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09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3188" y="365125"/>
            <a:ext cx="10550612" cy="363923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Литература</a:t>
            </a:r>
            <a:endParaRPr lang="ru-RU" sz="2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873" y="1120534"/>
            <a:ext cx="11229241" cy="5458396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sz="26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Allen</a:t>
            </a:r>
            <a:r>
              <a:rPr lang="ru-RU" sz="2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B.,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Pulleyblank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D.,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Ajíbóye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̀ O.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Articulatory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mapping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Yoruba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vowels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ul­trasound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study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Phonology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2013, 30</a:t>
            </a:r>
            <a:r>
              <a:rPr lang="en-US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pp.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183–210</a:t>
            </a:r>
            <a:r>
              <a:rPr lang="ru-RU" sz="2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6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US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Dolphyne</a:t>
            </a:r>
            <a:r>
              <a:rPr lang="en-US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Florence A. 1988. The Akan (Twi-</a:t>
            </a:r>
            <a:r>
              <a:rPr lang="en-US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Fante</a:t>
            </a:r>
            <a:r>
              <a:rPr lang="en-US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Language. Accra: Ghana: Ghana Universities Press</a:t>
            </a:r>
            <a:r>
              <a:rPr lang="en-US" sz="2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u-RU" sz="2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US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Eberhard, David M., Gary F. Simons &amp; Charles D. </a:t>
            </a:r>
            <a:r>
              <a:rPr lang="en-US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Fennig</a:t>
            </a:r>
            <a:r>
              <a:rPr lang="en-US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(2019). </a:t>
            </a:r>
            <a:r>
              <a:rPr lang="en-US" sz="26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Ethnologue</a:t>
            </a:r>
            <a:r>
              <a:rPr lang="en-US" sz="26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languages of the world</a:t>
            </a:r>
            <a:r>
              <a:rPr lang="en-US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22nd edition. Dallas, TX: SIL International. Online version: </a:t>
            </a:r>
            <a:r>
              <a:rPr lang="en-US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http://www.ethnologue.com</a:t>
            </a:r>
            <a:r>
              <a:rPr lang="en-US" sz="2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u-RU" sz="26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US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Edmondson J. A., </a:t>
            </a:r>
            <a:r>
              <a:rPr lang="en-US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Esling</a:t>
            </a:r>
            <a:r>
              <a:rPr lang="en-US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J. H. </a:t>
            </a:r>
            <a:r>
              <a:rPr lang="en-US" sz="2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2006a. The </a:t>
            </a:r>
            <a:r>
              <a:rPr lang="en-US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valves of the throat and their functioning in tone, vocal register and stress: </a:t>
            </a:r>
            <a:r>
              <a:rPr lang="en-US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Laryngoscopic</a:t>
            </a:r>
            <a:r>
              <a:rPr lang="en-US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case studies. </a:t>
            </a:r>
            <a:r>
              <a:rPr lang="en-US" sz="26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Phonology</a:t>
            </a:r>
            <a:r>
              <a:rPr lang="en-US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</a:t>
            </a:r>
            <a:r>
              <a:rPr lang="en-US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157–191.</a:t>
            </a:r>
            <a:endParaRPr lang="ru-RU" sz="2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US" sz="2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Edmondson</a:t>
            </a:r>
            <a:r>
              <a:rPr lang="en-US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J. A., </a:t>
            </a:r>
            <a:r>
              <a:rPr lang="en-US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Esling</a:t>
            </a:r>
            <a:r>
              <a:rPr lang="en-US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J. H. </a:t>
            </a:r>
            <a:r>
              <a:rPr lang="ru-RU" sz="2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2006</a:t>
            </a:r>
            <a:r>
              <a:rPr lang="en-US" sz="2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The </a:t>
            </a:r>
            <a:r>
              <a:rPr lang="en-US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laryngeal basis for the feature [‑ATR]. Paper for delivery at the</a:t>
            </a:r>
            <a:r>
              <a:rPr lang="en-US" sz="26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Annual Conf. on African Linguistics</a:t>
            </a:r>
            <a:r>
              <a:rPr lang="en-US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Euguene</a:t>
            </a:r>
            <a:r>
              <a:rPr lang="en-US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Univ. of Oregon, 2006).</a:t>
            </a:r>
            <a:endParaRPr lang="ru-RU" sz="2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US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Edmondson J. A., </a:t>
            </a:r>
            <a:r>
              <a:rPr lang="en-US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Padayodi</a:t>
            </a:r>
            <a:r>
              <a:rPr lang="en-US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C. M., Hassan Z. M., </a:t>
            </a:r>
            <a:r>
              <a:rPr lang="en-US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Esling</a:t>
            </a:r>
            <a:r>
              <a:rPr lang="en-US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J. H. The laryngeal articulator: Source and resonator. In J. </a:t>
            </a:r>
            <a:r>
              <a:rPr lang="en-US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Trouvain</a:t>
            </a:r>
            <a:r>
              <a:rPr lang="en-US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&amp; W.J. Barry (Eds.), </a:t>
            </a:r>
            <a:r>
              <a:rPr lang="en-US" sz="26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Proc. of the 16</a:t>
            </a:r>
            <a:r>
              <a:rPr lang="en-US" sz="2600" i="1" baseline="30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sz="26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International Congress of Phonetic Sciences</a:t>
            </a:r>
            <a:r>
              <a:rPr lang="en-US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Saarbrücken</a:t>
            </a:r>
            <a:r>
              <a:rPr lang="en-US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Universität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des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Saarlandes</a:t>
            </a:r>
            <a:r>
              <a:rPr lang="en-US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2007, 2065–2068.</a:t>
            </a:r>
            <a:endParaRPr lang="ru-RU" sz="2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Gick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B.,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Pulleyblank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D.,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Campbell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F.,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Mutaka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N.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Low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vowels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and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transparency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Kinande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vowel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harmony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Phonology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2006, 23</a:t>
            </a:r>
            <a:r>
              <a:rPr lang="en-US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pp.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1–20. </a:t>
            </a:r>
          </a:p>
          <a:p>
            <a:pPr marL="0" indent="0" algn="just">
              <a:buNone/>
            </a:pP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Hudu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F. [ATR]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feature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involves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distinct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tongue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root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articulation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Evidence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from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ultrasound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imaging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Lingua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2014, 143</a:t>
            </a:r>
            <a:r>
              <a:rPr lang="en-US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pp.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36–51.</a:t>
            </a:r>
          </a:p>
          <a:p>
            <a:pPr marL="0" indent="0" algn="just">
              <a:buNone/>
            </a:pP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Kirkham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S.,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Nance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C.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acoustic-articulatory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study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bilingual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vowel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produc­tion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Advanced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tongue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root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vowels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Twi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and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tense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lax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vowels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Ghanaian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English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Journal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Pho­netics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2017, 62</a:t>
            </a:r>
            <a:r>
              <a:rPr lang="en-US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pp.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65–81.</a:t>
            </a:r>
          </a:p>
          <a:p>
            <a:pPr marL="0" indent="0" algn="just">
              <a:buNone/>
            </a:pPr>
            <a:r>
              <a:rPr lang="en-US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Lindau M. [Features] for vowels. </a:t>
            </a:r>
            <a:r>
              <a:rPr lang="en-US" sz="26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UCLA Working Papers in Phonetics, </a:t>
            </a:r>
            <a:r>
              <a:rPr lang="en-US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1975, 30: 1-155.</a:t>
            </a:r>
            <a:endParaRPr lang="ru-RU" sz="2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US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Lindau M. The feature expanded. </a:t>
            </a:r>
            <a:r>
              <a:rPr lang="en-US" sz="26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Journal of Phonetics</a:t>
            </a:r>
            <a:r>
              <a:rPr lang="en-US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1979, 7: 163–176.</a:t>
            </a:r>
            <a:endParaRPr lang="ru-RU" sz="2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US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Painter C. </a:t>
            </a:r>
            <a:r>
              <a:rPr lang="en-US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Cineradigraphic</a:t>
            </a:r>
            <a:r>
              <a:rPr lang="en-US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data on the feature ‘covered’ in Twi vowel harmony. </a:t>
            </a:r>
            <a:r>
              <a:rPr lang="en-US" sz="26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Phonetica</a:t>
            </a:r>
            <a:r>
              <a:rPr lang="en-US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1973, 28: 97–120.</a:t>
            </a:r>
            <a:endParaRPr lang="ru-RU" sz="2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US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Tiede</a:t>
            </a:r>
            <a:r>
              <a:rPr lang="en-US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M. K. An MRI-based study of pharyngeal volume contrasts in Akan and English. </a:t>
            </a:r>
            <a:r>
              <a:rPr lang="en-US" sz="26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Journal of Phonetics</a:t>
            </a:r>
            <a:r>
              <a:rPr lang="en-US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1996, 24: 399–421.</a:t>
            </a:r>
            <a:endParaRPr lang="ru-RU" sz="2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37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2384"/>
          </a:xfrm>
        </p:spPr>
        <p:txBody>
          <a:bodyPr>
            <a:normAutofit/>
          </a:bodyPr>
          <a:lstStyle/>
          <a:p>
            <a:pPr algn="ctr"/>
            <a:r>
              <a:rPr lang="ru-RU" sz="29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Артикуляторные исследования языка </a:t>
            </a:r>
            <a:r>
              <a:rPr lang="ru-RU" sz="29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акан</a:t>
            </a:r>
            <a:endParaRPr lang="ru-RU" sz="29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1122744"/>
            <a:ext cx="10515600" cy="5054219"/>
          </a:xfrm>
        </p:spPr>
        <p:txBody>
          <a:bodyPr>
            <a:normAutofit/>
          </a:bodyPr>
          <a:lstStyle/>
          <a:p>
            <a:pPr algn="just"/>
            <a:r>
              <a:rPr lang="ru-RU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Акан</a:t>
            </a:r>
            <a:r>
              <a:rPr lang="ru-RU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является языком, на материале </a:t>
            </a:r>
            <a:r>
              <a:rPr lang="ru-RU" sz="22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которого </a:t>
            </a:r>
            <a:r>
              <a:rPr lang="ru-RU" sz="220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был </a:t>
            </a:r>
            <a:r>
              <a:rPr lang="ru-RU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проведен максимально разнообразный набор исследований, имевших целью выявить артикуляторную базу признака </a:t>
            </a:r>
            <a:r>
              <a:rPr lang="en-US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[ATR]</a:t>
            </a:r>
            <a:r>
              <a:rPr lang="ru-RU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Это исследования методами </a:t>
            </a:r>
            <a:r>
              <a:rPr lang="ru-RU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рентенографии</a:t>
            </a:r>
            <a:r>
              <a:rPr lang="ru-RU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Painter</a:t>
            </a:r>
            <a:r>
              <a:rPr lang="ru-RU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1973, </a:t>
            </a:r>
            <a:r>
              <a:rPr lang="en-US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Lindau</a:t>
            </a:r>
            <a:r>
              <a:rPr lang="ru-RU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1975; 1979), магнитно-резонансной томографии (</a:t>
            </a:r>
            <a:r>
              <a:rPr lang="en-US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Tiede</a:t>
            </a:r>
            <a:r>
              <a:rPr lang="ru-RU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1996), эндоскопической ларингоскопии (</a:t>
            </a:r>
            <a:r>
              <a:rPr lang="en-US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Edmondson</a:t>
            </a:r>
            <a:r>
              <a:rPr lang="ru-RU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Esling</a:t>
            </a:r>
            <a:r>
              <a:rPr lang="ru-RU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2006, </a:t>
            </a:r>
            <a:r>
              <a:rPr lang="en-US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Edmondson et al</a:t>
            </a:r>
            <a:r>
              <a:rPr lang="ru-RU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2007) и наконец ультразвуковые исследования (</a:t>
            </a:r>
            <a:r>
              <a:rPr lang="ru-RU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Kirkham</a:t>
            </a:r>
            <a:r>
              <a:rPr lang="ru-RU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Nance</a:t>
            </a:r>
            <a:r>
              <a:rPr lang="ru-RU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2017</a:t>
            </a:r>
            <a:r>
              <a:rPr lang="ru-RU" sz="22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 </a:t>
            </a:r>
            <a:endParaRPr lang="ru-RU" sz="220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endParaRPr lang="ru-RU" sz="2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ru-RU" sz="2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 </a:t>
            </a:r>
            <a:r>
              <a:rPr lang="ru-RU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одной стороны, эти исследования не оставляют сомнений в наличии в </a:t>
            </a:r>
            <a:r>
              <a:rPr lang="ru-RU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акан</a:t>
            </a:r>
            <a:r>
              <a:rPr lang="ru-RU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противопоставления по признаку </a:t>
            </a:r>
            <a:r>
              <a:rPr lang="en-US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[ATR]</a:t>
            </a:r>
            <a:r>
              <a:rPr lang="ru-RU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отличном от противопоставления по признаку подъема. С другой стороны, исследования наиболее точными и безопасными методами, такими как ларингоскопия и ультразвук, были проведены на довольно скудном материале. </a:t>
            </a:r>
            <a:endParaRPr lang="ru-RU" sz="2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51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2384"/>
          </a:xfrm>
        </p:spPr>
        <p:txBody>
          <a:bodyPr>
            <a:normAutofit/>
          </a:bodyPr>
          <a:lstStyle/>
          <a:p>
            <a:pPr algn="ctr"/>
            <a:r>
              <a:rPr lang="ru-RU" sz="29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Ультразвуковые исследования языка </a:t>
            </a:r>
            <a:r>
              <a:rPr lang="ru-RU" sz="29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акан</a:t>
            </a:r>
            <a:endParaRPr lang="ru-RU" sz="29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1122744"/>
            <a:ext cx="10719122" cy="556163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немногочисленных ультразвуковых исследованиях на материале </a:t>
            </a:r>
            <a:r>
              <a:rPr lang="ru-RU" sz="22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акан</a:t>
            </a:r>
            <a:r>
              <a:rPr lang="ru-RU" sz="2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а также некоторых других языков Западной Африки (</a:t>
            </a:r>
            <a:r>
              <a:rPr lang="en-US" sz="2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Allen et al. 2013, </a:t>
            </a:r>
            <a:r>
              <a:rPr lang="en-US" sz="22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Gick</a:t>
            </a:r>
            <a:r>
              <a:rPr lang="en-US" sz="2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et al. 2006, </a:t>
            </a:r>
            <a:r>
              <a:rPr lang="en-US" sz="22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Hudu</a:t>
            </a:r>
            <a:r>
              <a:rPr lang="en-US" sz="2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2014</a:t>
            </a:r>
            <a:r>
              <a:rPr lang="ru-RU" sz="2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), различие между гласными, противопоставленными по признаку </a:t>
            </a:r>
            <a:r>
              <a:rPr lang="en-US" sz="2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[ATR]</a:t>
            </a:r>
            <a:r>
              <a:rPr lang="ru-RU" sz="220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220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было </a:t>
            </a:r>
            <a:r>
              <a:rPr lang="ru-RU" sz="2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рассмотрено на основе только двух </a:t>
            </a:r>
            <a:r>
              <a:rPr lang="ru-RU" sz="220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параметров – </a:t>
            </a:r>
            <a:r>
              <a:rPr lang="ru-RU" sz="2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расстояния от начала координат до корня языка и до какой-либо точки передней части спинки языка.</a:t>
            </a:r>
          </a:p>
          <a:p>
            <a:pPr marL="0" indent="0" algn="just">
              <a:buNone/>
            </a:pPr>
            <a:endParaRPr lang="ru-RU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endParaRPr lang="ru-RU" sz="2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endParaRPr lang="ru-RU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endParaRPr lang="ru-RU" sz="2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endParaRPr lang="ru-RU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endParaRPr lang="ru-RU" sz="2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endParaRPr lang="ru-RU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endParaRPr lang="ru-RU" sz="2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endParaRPr lang="ru-RU" sz="17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ru-RU" sz="17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Конфигурация </a:t>
            </a:r>
            <a:r>
              <a:rPr lang="ru-RU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языка при произнесении гласных </a:t>
            </a: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ru-RU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ATR] [e, o] </a:t>
            </a:r>
            <a:r>
              <a:rPr lang="ru-RU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(черная сплошная линия</a:t>
            </a: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vs. </a:t>
            </a:r>
            <a:r>
              <a:rPr lang="ru-RU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гласных </a:t>
            </a: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ru-RU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ATR] [</a:t>
            </a:r>
            <a:r>
              <a:rPr lang="af-ZA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ɛ, ɔ] (</a:t>
            </a:r>
            <a:r>
              <a:rPr lang="ru-RU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серая пунктирная линия</a:t>
            </a:r>
            <a:r>
              <a:rPr lang="af-ZA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ru-RU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языке </a:t>
            </a:r>
            <a:r>
              <a:rPr lang="ru-RU" sz="17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йоруба </a:t>
            </a:r>
            <a:r>
              <a:rPr lang="ru-RU" sz="18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1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Allen et al. </a:t>
            </a:r>
            <a:r>
              <a:rPr lang="en-US" sz="18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2013</a:t>
            </a:r>
            <a:r>
              <a:rPr lang="ru-RU" sz="18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192</a:t>
            </a:r>
            <a:r>
              <a:rPr lang="ru-RU" sz="17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ru-RU" sz="17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916" y="2648569"/>
            <a:ext cx="5243290" cy="322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89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8778" y="522513"/>
            <a:ext cx="10285021" cy="1405995"/>
          </a:xfrm>
        </p:spPr>
        <p:txBody>
          <a:bodyPr>
            <a:noAutofit/>
          </a:bodyPr>
          <a:lstStyle/>
          <a:p>
            <a:r>
              <a:rPr lang="ru-RU" sz="4000" b="1" smtClean="0">
                <a:solidFill>
                  <a:srgbClr val="FFC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Методы исследования</a:t>
            </a:r>
            <a:br>
              <a:rPr lang="ru-RU" sz="4000" b="1" smtClean="0">
                <a:solidFill>
                  <a:srgbClr val="FFC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4000" b="1" smtClean="0">
                <a:solidFill>
                  <a:srgbClr val="FFC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sz="4000" b="1" smtClean="0">
                <a:solidFill>
                  <a:srgbClr val="FFC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3600" b="1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1. Сбор данных</a:t>
            </a:r>
            <a:endParaRPr lang="ru-RU" sz="3600">
              <a:solidFill>
                <a:schemeClr val="bg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262" y="1928509"/>
            <a:ext cx="7078684" cy="4929492"/>
          </a:xfrm>
        </p:spPr>
      </p:pic>
      <p:sp>
        <p:nvSpPr>
          <p:cNvPr id="9" name="Овал 8"/>
          <p:cNvSpPr/>
          <p:nvPr/>
        </p:nvSpPr>
        <p:spPr>
          <a:xfrm>
            <a:off x="458191" y="522513"/>
            <a:ext cx="420584" cy="38783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44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74839" y="285008"/>
            <a:ext cx="6759862" cy="6329547"/>
          </a:xfrm>
        </p:spPr>
        <p:txBody>
          <a:bodyPr>
            <a:noAutofit/>
          </a:bodyPr>
          <a:lstStyle/>
          <a:p>
            <a:r>
              <a:rPr lang="ru-RU" sz="3000" b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УЗИ-аппаратура </a:t>
            </a:r>
          </a:p>
          <a:p>
            <a:r>
              <a:rPr lang="en-US" sz="3000" b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 Ultrasound system</a:t>
            </a:r>
            <a:endParaRPr lang="ru-RU" sz="3000" b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2D Ultrasound tongue imaging </a:t>
            </a:r>
            <a:r>
              <a:rPr lang="en-US" sz="2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(UTI)</a:t>
            </a:r>
            <a:endParaRPr lang="ru-RU" sz="26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исследовать </a:t>
            </a:r>
            <a:r>
              <a:rPr lang="ru-RU" sz="2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языка </a:t>
            </a:r>
            <a:r>
              <a:rPr lang="ru-RU" sz="2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(кончика, средней части и корня) при произнесении звуков речи </a:t>
            </a:r>
          </a:p>
          <a:p>
            <a:pPr algn="just"/>
            <a:endParaRPr lang="ru-RU" sz="260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мобильный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неинвазивный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безопасный</a:t>
            </a:r>
          </a:p>
          <a:p>
            <a:pPr algn="just"/>
            <a:endParaRPr lang="ru-RU" sz="2600" b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программа </a:t>
            </a:r>
            <a:r>
              <a:rPr lang="en-US" sz="2600" b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Articulate Assistant Advanced</a:t>
            </a:r>
            <a:r>
              <a:rPr lang="ru-RU" sz="2600" b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</a:t>
            </a:r>
            <a:r>
              <a:rPr lang="ru-RU" sz="2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version </a:t>
            </a:r>
            <a:r>
              <a:rPr lang="en-US" sz="2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2.19.01</a:t>
            </a:r>
            <a:r>
              <a:rPr lang="ru-RU" sz="2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Edinburgh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Articulate </a:t>
            </a:r>
            <a:r>
              <a:rPr lang="en-US" sz="2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Instruments</a:t>
            </a:r>
            <a:endParaRPr lang="ru-RU" sz="2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600" b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74842" cy="684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8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834537" cy="685799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591" y="1"/>
            <a:ext cx="578740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7405" y="237507"/>
            <a:ext cx="47689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Ladzro Faustina Lucy, </a:t>
            </a:r>
            <a:r>
              <a:rPr lang="en-US" sz="2600" b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1997</a:t>
            </a:r>
            <a:r>
              <a:rPr lang="ru-RU" sz="2600" b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р.</a:t>
            </a:r>
            <a:endParaRPr lang="ru-RU" sz="2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19343" y="237506"/>
            <a:ext cx="47689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Nketiah Eugenia</a:t>
            </a:r>
            <a:r>
              <a:rPr lang="en-US" sz="2600" b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199</a:t>
            </a:r>
            <a:r>
              <a:rPr lang="ru-RU" sz="2600" b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г. р.</a:t>
            </a:r>
            <a:endParaRPr lang="ru-RU" sz="2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21840" y="729949"/>
            <a:ext cx="43701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88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1550</TotalTime>
  <Words>2111</Words>
  <Application>Microsoft Office PowerPoint</Application>
  <PresentationFormat>Широкоэкранный</PresentationFormat>
  <Paragraphs>594</Paragraphs>
  <Slides>40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7" baseType="lpstr">
      <vt:lpstr>Arial</vt:lpstr>
      <vt:lpstr>Calibri</vt:lpstr>
      <vt:lpstr>Calibri Light</vt:lpstr>
      <vt:lpstr>Cambria</vt:lpstr>
      <vt:lpstr>Times New Roman</vt:lpstr>
      <vt:lpstr>Wingdings</vt:lpstr>
      <vt:lpstr>Тема Office</vt:lpstr>
      <vt:lpstr>Ультразвуковое исследование признака [ATR] в языке акан (ква)</vt:lpstr>
      <vt:lpstr>Основные сведения о языке акан </vt:lpstr>
      <vt:lpstr>Презентация PowerPoint</vt:lpstr>
      <vt:lpstr>Артикуляторная база признака [ATR]</vt:lpstr>
      <vt:lpstr>Артикуляторные исследования языка акан</vt:lpstr>
      <vt:lpstr>Ультразвуковые исследования языка акан</vt:lpstr>
      <vt:lpstr>Методы исследования  1. Сбор данных</vt:lpstr>
      <vt:lpstr>Презентация PowerPoint</vt:lpstr>
      <vt:lpstr>Презентация PowerPoint</vt:lpstr>
      <vt:lpstr>Презентация PowerPoint</vt:lpstr>
      <vt:lpstr>Материал для анализа</vt:lpstr>
      <vt:lpstr>i [+ATR]</vt:lpstr>
      <vt:lpstr>ɪ [-ATR]</vt:lpstr>
      <vt:lpstr>e [+ATR]</vt:lpstr>
      <vt:lpstr>ɛ [-ATR]</vt:lpstr>
      <vt:lpstr>Методы исследования  2. Анализ данных</vt:lpstr>
      <vt:lpstr>Методы исследования  2. Анализ данных</vt:lpstr>
      <vt:lpstr>Презентация PowerPoint</vt:lpstr>
      <vt:lpstr>/fi/ ‘to move, to go out’     /fɪ/ ‘to vomit’  </vt:lpstr>
      <vt:lpstr>Результаты исследования </vt:lpstr>
      <vt:lpstr>/di/ ‘to eat’     /dɪ/ ‘to be called’  </vt:lpstr>
      <vt:lpstr>i [+ATR]</vt:lpstr>
      <vt:lpstr>ɪ [-ATR]</vt:lpstr>
      <vt:lpstr>i [+ATR]   /   ɪ [-ATR]</vt:lpstr>
      <vt:lpstr>/kube/ ‘coconut’     /ɛbɛ/ ‘proverb’  </vt:lpstr>
      <vt:lpstr>e [+ATR]</vt:lpstr>
      <vt:lpstr>ɛ [-ATR]</vt:lpstr>
      <vt:lpstr>e [+ATR]   /    ɛ [-ATR]</vt:lpstr>
      <vt:lpstr>i [+ATR] / ɪ [-ATR] / e [+ATR] / ɛ [-ATR]</vt:lpstr>
      <vt:lpstr>Презентация PowerPoint</vt:lpstr>
      <vt:lpstr>Curve Degree  (Cтепень изогнутости языка)  Dorsum Excursion Index  (Индекс выгнутости спинки языка)</vt:lpstr>
      <vt:lpstr>Curve Degree (Cтепень изогнутости языка)</vt:lpstr>
      <vt:lpstr>Dorsum Excursion Index</vt:lpstr>
      <vt:lpstr>Удаленность от начала координат кривой в месте ее пересечения 13 лучом </vt:lpstr>
      <vt:lpstr>Презентация PowerPoint</vt:lpstr>
      <vt:lpstr>Удаленность от начала координат кривой в месте ее пересечения 20 и 31 лучами </vt:lpstr>
      <vt:lpstr>Презентация PowerPoint</vt:lpstr>
      <vt:lpstr>Презентация PowerPoint</vt:lpstr>
      <vt:lpstr>ɪ [-ATR] / e [+ATR]</vt:lpstr>
      <vt:lpstr>Литература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Ультразвуковое исследование признака [ATR] в языке акан (ква)</dc:title>
  <dc:creator>Maria Amelina</dc:creator>
  <cp:lastModifiedBy>Maria Amelina</cp:lastModifiedBy>
  <cp:revision>151</cp:revision>
  <dcterms:created xsi:type="dcterms:W3CDTF">2024-03-02T10:41:58Z</dcterms:created>
  <dcterms:modified xsi:type="dcterms:W3CDTF">2024-03-05T11:18:05Z</dcterms:modified>
</cp:coreProperties>
</file>