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78" r:id="rId3"/>
    <p:sldId id="280" r:id="rId4"/>
    <p:sldId id="281" r:id="rId5"/>
    <p:sldId id="273" r:id="rId6"/>
  </p:sldIdLst>
  <p:sldSz cx="9601200" cy="12801600" type="A3"/>
  <p:notesSz cx="10002838" cy="140874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518" autoAdjust="0"/>
    <p:restoredTop sz="94660"/>
  </p:normalViewPr>
  <p:slideViewPr>
    <p:cSldViewPr>
      <p:cViewPr>
        <p:scale>
          <a:sx n="50" d="100"/>
          <a:sy n="50" d="100"/>
        </p:scale>
        <p:origin x="-1410" y="19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878" y="-108"/>
      </p:cViewPr>
      <p:guideLst>
        <p:guide orient="horz" pos="4437"/>
        <p:guide pos="315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3875" cy="704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65788" y="0"/>
            <a:ext cx="4335462" cy="704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5D52C-BBC7-47E5-A5F4-6E4BE13E92F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1013" y="1057275"/>
            <a:ext cx="3960812" cy="5281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0125" y="6691313"/>
            <a:ext cx="8002588" cy="633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381038"/>
            <a:ext cx="4333875" cy="7032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65788" y="13381038"/>
            <a:ext cx="4335462" cy="7032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1FFE6-0D32-4A80-A25C-A94ABA96C6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6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FE6-0D32-4A80-A25C-A94ABA96C67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329" y="3977217"/>
            <a:ext cx="8160544" cy="2743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656" y="7253818"/>
            <a:ext cx="6719888" cy="32723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90A66-9C5F-44B6-B36F-70A34DF6C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B5EF0-DACC-4E7B-8F50-B984BF1EF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1585" y="512234"/>
            <a:ext cx="2159794" cy="10924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9822" y="512234"/>
            <a:ext cx="6367463" cy="10924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17C8E-E601-4754-940B-2C3957C9B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CA654-43CE-4862-9BDB-8A0C2D4BC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29" y="8225368"/>
            <a:ext cx="8160544" cy="25442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429" y="5425018"/>
            <a:ext cx="8160544" cy="28003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02E01-B9E9-4117-8EBE-DC1218E39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823" y="2986618"/>
            <a:ext cx="4263628" cy="84497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0" y="2986618"/>
            <a:ext cx="4263629" cy="84497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A38F9-10D1-479D-A0D7-7FB35EE93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822" y="2865967"/>
            <a:ext cx="4242197" cy="1193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9822" y="4059767"/>
            <a:ext cx="4242197" cy="73765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6800" y="2865967"/>
            <a:ext cx="4244579" cy="1193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4059767"/>
            <a:ext cx="4244579" cy="73765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CAC68-0A4B-4526-94C2-BDD7D9602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7048F-FC8D-441D-9F35-D601F8606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403F6-9C01-4DDB-B271-9ECF73BE9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822" y="510118"/>
            <a:ext cx="3158728" cy="21695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54041" y="510118"/>
            <a:ext cx="5367338" cy="109262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9822" y="2679700"/>
            <a:ext cx="3158728" cy="87566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8BB82-589A-461D-94B6-954E18015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379" y="8961968"/>
            <a:ext cx="5760244" cy="10562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82379" y="1143000"/>
            <a:ext cx="5760244" cy="7681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2379" y="10018185"/>
            <a:ext cx="5760244" cy="1502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DDB62-5989-42C8-ACA3-9CB8F20A4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9823" y="512233"/>
            <a:ext cx="864155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823" y="2986618"/>
            <a:ext cx="8641556" cy="844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9823" y="11658600"/>
            <a:ext cx="2240756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0173" y="11658600"/>
            <a:ext cx="3040856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>
              <a:defRPr sz="2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623" y="11658600"/>
            <a:ext cx="2240756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pPr>
              <a:defRPr/>
            </a:pPr>
            <a:fld id="{1C02371D-DADB-402A-8505-B9B9C5642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3369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941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513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085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ulii@hitech.cplire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BM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1"/>
            <a:ext cx="9601200" cy="20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/>
            <a:r>
              <a:rPr lang="ru-RU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Электронный транспорт в металлическом иридате стронция и джозефсоновских гетероструктурах на его основе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192088" y="1936304"/>
            <a:ext cx="90730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Ю.В </a:t>
            </a:r>
            <a:r>
              <a:rPr lang="ru-RU" sz="3200" u="sng" err="1" smtClean="0">
                <a:latin typeface="Times New Roman" pitchFamily="18" charset="0"/>
                <a:cs typeface="Times New Roman" pitchFamily="18" charset="0"/>
              </a:rPr>
              <a:t>Кислинский</a:t>
            </a:r>
            <a:r>
              <a:rPr lang="en-US" sz="3200" u="sng" baseline="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u="sng" baseline="3000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Н.В. Дубицкий</a:t>
            </a:r>
            <a:r>
              <a:rPr lang="ru-RU" sz="3200" baseline="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, К.И. Константинян</a:t>
            </a:r>
            <a:r>
              <a:rPr lang="en-US" sz="3200" baseline="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, И.Е. Москаль</a:t>
            </a:r>
            <a:r>
              <a:rPr lang="ru-RU" sz="3200" baseline="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A. M.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Петржик</a:t>
            </a:r>
            <a:r>
              <a:rPr lang="en-US" sz="3200" baseline="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, А.В. Шадрин</a:t>
            </a:r>
            <a:r>
              <a:rPr lang="ru-RU" sz="3200" baseline="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, и  Г.А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Овсянников</a:t>
            </a:r>
            <a:r>
              <a:rPr lang="en-US" sz="3200" baseline="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ИРЭ им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В.А. Котельникова РАН, Россия,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Москва 125009.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МФТИ, Долгопрудный, 141701, Московская область, Россия.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yulii@hitech.cplire.ru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CA654-43CE-4862-9BDB-8A0C2D4BC18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2088" y="4600600"/>
            <a:ext cx="9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нашей работе приводятся результаты электрических измерений для тонких пленок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SrIrO</a:t>
            </a:r>
            <a:r>
              <a:rPr lang="ru-RU" sz="2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3), а также для гетероструктур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/Au/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SrIrO</a:t>
            </a:r>
            <a:r>
              <a:rPr lang="ru-RU" sz="2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YBa</a:t>
            </a:r>
            <a:r>
              <a:rPr lang="ru-RU" sz="2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2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aseline="-2500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высокотемпературный сверхпроводник -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3 - металлический сверхпроводник, в которых обнаружен эффект Джозефсона. Обсуждаются модели транспорта носителей тока в пленках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3 и в гетероструктурах. </a:t>
            </a:r>
            <a:endParaRPr lang="ru-RU"/>
          </a:p>
        </p:txBody>
      </p:sp>
      <p:pic>
        <p:nvPicPr>
          <p:cNvPr id="6" name="Picture 118" descr="crystalSru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096" y="7192888"/>
            <a:ext cx="320080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6464" y="6976864"/>
          <a:ext cx="5689848" cy="3744415"/>
        </p:xfrm>
        <a:graphic>
          <a:graphicData uri="http://schemas.openxmlformats.org/drawingml/2006/table">
            <a:tbl>
              <a:tblPr/>
              <a:tblGrid>
                <a:gridCol w="1008416"/>
                <a:gridCol w="1915991"/>
                <a:gridCol w="1389372"/>
                <a:gridCol w="1376069"/>
              </a:tblGrid>
              <a:tr h="1234560">
                <a:tc>
                  <a:txBody>
                    <a:bodyPr/>
                    <a:lstStyle/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SrIrO</a:t>
                      </a:r>
                      <a:r>
                        <a:rPr kumimoji="0" lang="ru-RU" altLang="ko-KR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,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n=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  <a:sym typeface="Symbol" pitchFamily="18" charset="2"/>
                        </a:rPr>
                        <a:t></a:t>
                      </a:r>
                    </a:p>
                  </a:txBody>
                  <a:tcPr marL="122191" marR="122191" marT="61102" marB="611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monoclinic distorted hexagonal type BaTiO3</a:t>
                      </a:r>
                      <a:endParaRPr kumimoji="0" lang="ru-RU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space group C2/c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34" charset="-127"/>
                        <a:cs typeface="Times New Roman" pitchFamily="18" charset="0"/>
                      </a:endParaRPr>
                    </a:p>
                  </a:txBody>
                  <a:tcPr marL="122191" marR="122191" marT="61102" marB="611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a = 0.5604, b=0.9618</a:t>
                      </a:r>
                      <a:r>
                        <a:rPr kumimoji="0" lang="pt-BR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, c=1.4170n</a:t>
                      </a: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</a:t>
                      </a:r>
                      <a:endParaRPr kumimoji="0" lang="pt-B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122191" marR="122191" marT="61102" marB="611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correlated</a:t>
                      </a:r>
                      <a:r>
                        <a:rPr kumimoji="0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metal</a:t>
                      </a:r>
                      <a:endParaRPr kumimoji="0" lang="ru-RU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122191" marR="122191" marT="61102" marB="611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7640">
                <a:tc>
                  <a:txBody>
                    <a:bodyPr/>
                    <a:lstStyle/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</a:t>
                      </a:r>
                      <a:r>
                        <a:rPr kumimoji="0" lang="pt-B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</a:t>
                      </a:r>
                      <a:r>
                        <a:rPr kumimoji="0" lang="pt-B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n=1</a:t>
                      </a:r>
                    </a:p>
                  </a:txBody>
                  <a:tcPr marL="122191" marR="122191" marT="61102" marB="611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Tetragonal type Sr</a:t>
                      </a:r>
                      <a:r>
                        <a:rPr kumimoji="0" lang="pt-BR" altLang="ko-KR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0" lang="pt-B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RuO</a:t>
                      </a:r>
                      <a:r>
                        <a:rPr kumimoji="0" lang="pt-BR" altLang="ko-KR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4</a:t>
                      </a:r>
                      <a:endParaRPr kumimoji="0" lang="ru-RU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I4/mmm symmetry</a:t>
                      </a:r>
                      <a:endParaRPr kumimoji="0" lang="pt-B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34" charset="-127"/>
                        <a:cs typeface="Times New Roman" pitchFamily="18" charset="0"/>
                      </a:endParaRPr>
                    </a:p>
                  </a:txBody>
                  <a:tcPr marL="122191" marR="122191" marT="61102" marB="611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a</a:t>
                      </a:r>
                      <a:r>
                        <a:rPr kumimoji="0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= 0.5496</a:t>
                      </a: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nm</a:t>
                      </a:r>
                      <a:endParaRPr kumimoji="0" lang="ru-RU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</a:t>
                      </a:r>
                      <a:r>
                        <a:rPr kumimoji="0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= 2.5805 </a:t>
                      </a:r>
                      <a:r>
                        <a:rPr kumimoji="0" lang="ru-RU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nm</a:t>
                      </a:r>
                      <a:r>
                        <a:rPr kumimoji="0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.</a:t>
                      </a:r>
                      <a:endParaRPr kumimoji="0" lang="ru-RU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191" marR="122191" marT="61102" marB="611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canted AFM insulator </a:t>
                      </a:r>
                    </a:p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of  0.01 Bohr </a:t>
                      </a: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maneton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/  </a:t>
                      </a: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Ir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122191" marR="122191" marT="61102" marB="611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2215">
                <a:tc>
                  <a:txBody>
                    <a:bodyPr/>
                    <a:lstStyle/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Sr</a:t>
                      </a:r>
                      <a:r>
                        <a:rPr kumimoji="0" lang="pt-BR" altLang="ko-KR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3</a:t>
                      </a:r>
                      <a:r>
                        <a:rPr kumimoji="0" lang="pt-B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Ir</a:t>
                      </a:r>
                      <a:r>
                        <a:rPr kumimoji="0" lang="pt-BR" altLang="ko-KR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0" lang="pt-B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O</a:t>
                      </a:r>
                      <a:r>
                        <a:rPr kumimoji="0" lang="pt-BR" altLang="ko-KR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n=2</a:t>
                      </a:r>
                      <a:endParaRPr kumimoji="0" lang="pt-B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122191" marR="122191" marT="61102" marB="611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Tetragonal  type Sr</a:t>
                      </a:r>
                      <a:r>
                        <a:rPr kumimoji="0" lang="pt-BR" altLang="ko-KR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3</a:t>
                      </a:r>
                      <a:r>
                        <a:rPr kumimoji="0" lang="pt-B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Ru2O</a:t>
                      </a:r>
                      <a:r>
                        <a:rPr kumimoji="0" lang="pt-BR" altLang="ko-KR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7</a:t>
                      </a:r>
                      <a:endParaRPr kumimoji="0" lang="ru-RU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I4/mmm symmetry</a:t>
                      </a:r>
                      <a:endParaRPr kumimoji="0" lang="pt-B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34" charset="-127"/>
                        <a:cs typeface="Times New Roman" pitchFamily="18" charset="0"/>
                      </a:endParaRPr>
                    </a:p>
                  </a:txBody>
                  <a:tcPr marL="122191" marR="122191" marT="61102" marB="611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a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=0.</a:t>
                      </a:r>
                      <a:r>
                        <a:rPr kumimoji="0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3896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nm  </a:t>
                      </a:r>
                      <a:r>
                        <a:rPr kumimoji="0" lang="ru-RU" altLang="ko-K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=</a:t>
                      </a:r>
                      <a:r>
                        <a:rPr kumimoji="0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.</a:t>
                      </a:r>
                      <a:r>
                        <a:rPr kumimoji="0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0879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nm</a:t>
                      </a:r>
                    </a:p>
                  </a:txBody>
                  <a:tcPr marL="122191" marR="122191" marT="61102" marB="611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canted </a:t>
                      </a:r>
                      <a:r>
                        <a:rPr kumimoji="0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AFM </a:t>
                      </a:r>
                      <a:r>
                        <a:rPr kumimoji="0" lang="ru-RU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ins</a:t>
                      </a: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ulator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1222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of  0.002 Bohr </a:t>
                      </a: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magneton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/</a:t>
                      </a: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Ir</a:t>
                      </a:r>
                      <a:endParaRPr kumimoji="0" lang="ru-RU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122191" marR="122191" marT="61102" marB="611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04256" y="1072128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Структура кристалла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SrIrO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 моноклинная, с=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1.4 nm,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Структура тонких пленок кубическая 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a=c=0.397 nm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Keawprak et al. Journal of Alloys and compounds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403F6-9C01-4DDB-B271-9ECF73BE908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0080" y="136104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Температурные зависимости сопротивлений в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SrIrO</a:t>
            </a:r>
            <a:r>
              <a:rPr lang="en-US" sz="36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/>
              <a:t> </a:t>
            </a:r>
            <a:endParaRPr lang="ru-RU" sz="32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1" y="1393637"/>
            <a:ext cx="5101524" cy="3942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396" y="1716575"/>
            <a:ext cx="4988375" cy="385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739" y="5608712"/>
            <a:ext cx="92890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6400"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Тонкие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пленки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 =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nm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напылялись эксимерным лазером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подложки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(001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SrTiO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STO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001)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LaAlO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AlTaO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LSAT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110) 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NdGaO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NGO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(001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LaAlO</a:t>
            </a:r>
            <a:r>
              <a:rPr lang="ru-RU" sz="2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(LAO).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Подложки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STO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LSAT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NGO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имели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-параметры решетки: 0.390, 0.388, 0.386 и 0.378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indent="465138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В модели трехмерной слабой локализации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температурная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зависимость записывается как: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ρ(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) ≈ ρ</a:t>
            </a:r>
            <a:r>
              <a:rPr lang="ru-RU" sz="2400" i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– 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2400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ħ)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i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i="1" baseline="30000">
                <a:latin typeface="Times New Roman" pitchFamily="18" charset="0"/>
                <a:cs typeface="Times New Roman" pitchFamily="18" charset="0"/>
              </a:rPr>
              <a:t>3/4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элементарный заряд, ρ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экспериментальная константа. Аппроксимации температурных зависимостей сопротивления выражением: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ρ(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ρ</a:t>
            </a:r>
            <a:r>
              <a:rPr lang="ru-RU" sz="2400" i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– с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i="1" baseline="30000">
                <a:latin typeface="Times New Roman" pitchFamily="18" charset="0"/>
                <a:cs typeface="Times New Roman" pitchFamily="18" charset="0"/>
              </a:rPr>
              <a:t>3/4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показаны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на рисунке 1а.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indent="465138" algn="just"/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Patrick A. Lee, </a:t>
            </a:r>
            <a:r>
              <a:rPr lang="en-US" sz="2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Reviews on </a:t>
            </a:r>
            <a:r>
              <a:rPr lang="en-US" sz="2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Mod. 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Phys. </a:t>
            </a:r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287 (1985).</a:t>
            </a:r>
            <a:endParaRPr lang="en-US" sz="240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65138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Для пленок на подложках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NGO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характерен рост проводимости с ростом температуры,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модели трехмерного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неупорядоченного металла с минимумом плотности состояний на уровне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Ферми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зависмость проводимости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Symbol"/>
              </a:rPr>
              <a:t> = 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l-GR" sz="2400" smtClean="0">
                <a:latin typeface="Times New Roman" pitchFamily="18" charset="0"/>
                <a:cs typeface="Times New Roman" pitchFamily="18" charset="0"/>
                <a:sym typeface="Symbol"/>
              </a:rPr>
              <a:t>ρ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/>
              </a:rPr>
              <a:t>: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indent="465138" algn="just"/>
            <a:r>
              <a:rPr lang="ru-RU" sz="2400" i="1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2400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ħ)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hD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i="1" baseline="3000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i="1" baseline="3000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где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коэффициент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диффузии. Выражение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2400" i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+с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i="1" baseline="3000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и с – свободные параметры, использовалось для аппроксимации данных 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на рисунке 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b.</a:t>
            </a:r>
          </a:p>
          <a:p>
            <a:pPr indent="465138" algn="just"/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M. E. Gershenzon, </a:t>
            </a:r>
            <a:r>
              <a:rPr lang="en-US" sz="2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Sov Phys. JETP </a:t>
            </a:r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1287 (1986)</a:t>
            </a:r>
            <a:endParaRPr lang="ru-RU" sz="240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403F6-9C01-4DDB-B271-9ECF73BE908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2088" y="51658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Гетероструктуры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/Au/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SrIrO</a:t>
            </a:r>
            <a:r>
              <a:rPr lang="ru-RU" sz="36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YBa</a:t>
            </a:r>
            <a:r>
              <a:rPr lang="ru-RU" sz="36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36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aseline="-2500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6" y="697989"/>
            <a:ext cx="3255638" cy="332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68" y="1072208"/>
            <a:ext cx="4464496" cy="300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088" y="4078081"/>
            <a:ext cx="9217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6400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Гетероструктуры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/Au/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SrIrO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YBa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с прослойками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= 15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nm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площадями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А от 100 до 2500 µ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(верхние два рисунка). </a:t>
            </a:r>
          </a:p>
          <a:p>
            <a:pPr indent="406400"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вольтамперных характеристиках гетероструктур с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SIO3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виден сверх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ток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Сопротвиления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≈ (3 ÷ 5)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Ω cm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малы по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сравнению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 структурами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без прослойки,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(0.5 – 1.5)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Ω cm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Н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апряжения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гетероструктур с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прослойками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около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0.5 µ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что типично для переходов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S-F-S,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 –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ферромагнитный металл. Внизу: ВАХ структуры  10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Symbol"/>
              </a:rPr>
              <a:t>и завис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/>
              </a:rPr>
              <a:t>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Symbol"/>
              </a:rPr>
              <a:t>мость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/>
              </a:rPr>
              <a:t>Ic (H)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Symbol"/>
              </a:rPr>
              <a:t>структуры 50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/>
              </a:rPr>
              <a:t>x50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Symbol"/>
              </a:rPr>
              <a:t>при температуре 4.2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7" y="7624936"/>
            <a:ext cx="512202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91" y="7597081"/>
            <a:ext cx="4229455" cy="32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403F6-9C01-4DDB-B271-9ECF73BE908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8111" y="12194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Модель, вывод и литература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08" y="658525"/>
            <a:ext cx="5997939" cy="3480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088" y="4198440"/>
            <a:ext cx="92170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Модель структуры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/Au/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SrIrO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YBa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aseline="-2500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: сверхпроводник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YBCO –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металл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p–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типа и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SrIrO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металл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p–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типа, образуют с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Nb,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металлом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n–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типа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барьер Шоттки. Работы выхода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YBCO 6 eV, Nb 4 eV.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Изгиб валентной зоны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Ev 6-4=2 eV.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Symbol"/>
              </a:rPr>
              <a:t> - длина когерентности пар в металле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SrIrO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tN –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толщина слоя нормального металла для транспорта куперовских пар. Барьер находится на интерфейсе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SrIrO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/Nb.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indent="465138" algn="just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indent="465138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олучен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один из наиболее низкоомных контактов к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сверхпроводнику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YBa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сопротивлением около 5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Ω cm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nl-NL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van Zalk, </a:t>
            </a:r>
            <a:r>
              <a:rPr lang="en-US" sz="2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ru-RU" sz="2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PRB </a:t>
            </a:r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134513 </a:t>
            </a:r>
            <a:r>
              <a:rPr lang="ru-RU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ru-RU" sz="2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1" y="8561040"/>
            <a:ext cx="94052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 M. Petrzhik, K. Y. Constantinian, G. A. Ovsyannikov, A. V. Zaitsev, A. V. Shadrin, A. S.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Grishin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, Yu. V. Kislinski, G. Cristiani, and G. Logvenov, 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Physical Rev. B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, 024501 (2019).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2000">
                <a:latin typeface="Times New Roman" pitchFamily="18" charset="0"/>
                <a:cs typeface="Times New Roman" pitchFamily="18" charset="0"/>
              </a:rPr>
              <a:t>M. van </a:t>
            </a:r>
            <a:r>
              <a:rPr lang="nl-NL" sz="2000" smtClean="0">
                <a:latin typeface="Times New Roman" pitchFamily="18" charset="0"/>
                <a:cs typeface="Times New Roman" pitchFamily="18" charset="0"/>
              </a:rPr>
              <a:t>Zalk, Brinkman,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0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nl-NL" sz="20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2000" smtClean="0">
                <a:latin typeface="Times New Roman" pitchFamily="18" charset="0"/>
                <a:cs typeface="Times New Roman" pitchFamily="18" charset="0"/>
              </a:rPr>
              <a:t>Aarts,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00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nl-NL" sz="200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nl-NL" sz="2000" smtClean="0">
                <a:latin typeface="Times New Roman" pitchFamily="18" charset="0"/>
                <a:cs typeface="Times New Roman" pitchFamily="18" charset="0"/>
              </a:rPr>
              <a:t>Hilgenkamp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PHYSICAL REVIEW B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, 134513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de-DE" sz="2000">
                <a:latin typeface="Times New Roman" pitchFamily="18" charset="0"/>
                <a:cs typeface="Times New Roman" pitchFamily="18" charset="0"/>
              </a:rPr>
              <a:t>Yu.V. Kislinskii, K.Y. Constantinian, I.E. Moskal, A.M. Petrzhik, A.V. Shadrin, G.A. Ovsyannikov,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Phys. of the Solid State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, 1397 (2022).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0"/>
            <a:ext cx="960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Эффект Холла и концентрация носителей в пленках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SrIrO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Рисунок 3" descr="hall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720" y="5056651"/>
            <a:ext cx="3545914" cy="72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0" y="7754064"/>
            <a:ext cx="598873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 Холла наблюдался на пленках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SrIrO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форме квадрата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I=+-8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d=90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nm,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=1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T=77 K, 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=5.70</a:t>
            </a:r>
            <a:r>
              <a:rPr lang="en-US" sz="2400" dirty="0" smtClean="0">
                <a:latin typeface="Times New Roman"/>
                <a:cs typeface="Times New Roman"/>
              </a:rPr>
              <a:t>·10</a:t>
            </a:r>
            <a:r>
              <a:rPr lang="en-US" sz="2400" baseline="30000" dirty="0" smtClean="0">
                <a:latin typeface="Times New Roman"/>
                <a:cs typeface="Times New Roman"/>
              </a:rPr>
              <a:t>-9</a:t>
            </a:r>
            <a:r>
              <a:rPr lang="en-US" sz="2400" dirty="0" smtClean="0">
                <a:latin typeface="Times New Roman"/>
                <a:cs typeface="Times New Roman"/>
              </a:rPr>
              <a:t> m</a:t>
            </a:r>
            <a:r>
              <a:rPr lang="en-US" sz="2400" baseline="30000" dirty="0" smtClean="0">
                <a:latin typeface="Times New Roman"/>
                <a:cs typeface="Times New Roman"/>
              </a:rPr>
              <a:t>3</a:t>
            </a:r>
            <a:r>
              <a:rPr lang="en-US" sz="2400" dirty="0" smtClean="0">
                <a:latin typeface="Times New Roman"/>
                <a:cs typeface="Times New Roman"/>
              </a:rPr>
              <a:t>/Q, p=1.1·10</a:t>
            </a:r>
            <a:r>
              <a:rPr lang="en-US" sz="2400" baseline="30000" dirty="0" smtClean="0">
                <a:latin typeface="Times New Roman"/>
                <a:cs typeface="Times New Roman"/>
              </a:rPr>
              <a:t>21</a:t>
            </a:r>
            <a:r>
              <a:rPr lang="en-US" sz="2400" dirty="0" smtClean="0">
                <a:latin typeface="Times New Roman"/>
                <a:cs typeface="Times New Roman"/>
              </a:rPr>
              <a:t> cm</a:t>
            </a:r>
            <a:r>
              <a:rPr lang="en-US" sz="2400" baseline="30000" dirty="0" smtClean="0">
                <a:latin typeface="Times New Roman"/>
                <a:cs typeface="Times New Roman"/>
              </a:rPr>
              <a:t>-3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T=303 K, 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=1.23</a:t>
            </a:r>
            <a:r>
              <a:rPr lang="en-US" sz="2400" dirty="0" smtClean="0">
                <a:latin typeface="Times New Roman"/>
                <a:cs typeface="Times New Roman"/>
              </a:rPr>
              <a:t>·10</a:t>
            </a:r>
            <a:r>
              <a:rPr lang="en-US" sz="2400" baseline="30000" dirty="0" smtClean="0">
                <a:latin typeface="Times New Roman"/>
                <a:cs typeface="Times New Roman"/>
              </a:rPr>
              <a:t>-9</a:t>
            </a:r>
            <a:r>
              <a:rPr lang="en-US" sz="2400" dirty="0" smtClean="0">
                <a:latin typeface="Times New Roman"/>
                <a:cs typeface="Times New Roman"/>
              </a:rPr>
              <a:t> m</a:t>
            </a:r>
            <a:r>
              <a:rPr lang="en-US" sz="2400" baseline="30000" dirty="0" smtClean="0">
                <a:latin typeface="Times New Roman"/>
                <a:cs typeface="Times New Roman"/>
              </a:rPr>
              <a:t>3</a:t>
            </a:r>
            <a:r>
              <a:rPr lang="en-US" sz="2400" dirty="0" smtClean="0">
                <a:latin typeface="Times New Roman"/>
                <a:cs typeface="Times New Roman"/>
              </a:rPr>
              <a:t>/Q, p=5.1·10</a:t>
            </a:r>
            <a:r>
              <a:rPr lang="en-US" sz="2400" baseline="30000" dirty="0" smtClean="0">
                <a:latin typeface="Times New Roman"/>
                <a:cs typeface="Times New Roman"/>
              </a:rPr>
              <a:t>21</a:t>
            </a:r>
            <a:r>
              <a:rPr lang="en-US" sz="2400" dirty="0" smtClean="0">
                <a:latin typeface="Times New Roman"/>
                <a:cs typeface="Times New Roman"/>
              </a:rPr>
              <a:t> cm</a:t>
            </a:r>
            <a:r>
              <a:rPr lang="en-US" sz="2400" baseline="30000" dirty="0" smtClean="0">
                <a:latin typeface="Times New Roman"/>
                <a:cs typeface="Times New Roman"/>
              </a:rPr>
              <a:t>-3</a:t>
            </a:r>
            <a:r>
              <a:rPr lang="en-US" sz="2400" dirty="0" smtClean="0">
                <a:latin typeface="Times New Roman"/>
                <a:cs typeface="Times New Roman"/>
              </a:rPr>
              <a:t>. </a:t>
            </a:r>
            <a:r>
              <a:rPr lang="ru-RU" sz="2400" dirty="0" smtClean="0">
                <a:latin typeface="Times New Roman"/>
                <a:cs typeface="Times New Roman"/>
              </a:rPr>
              <a:t>При комнатной температуре </a:t>
            </a:r>
            <a:r>
              <a:rPr lang="en-US" sz="2400" dirty="0" smtClean="0">
                <a:latin typeface="Times New Roman"/>
                <a:cs typeface="Times New Roman"/>
              </a:rPr>
              <a:t>p=(4÷6)·10</a:t>
            </a:r>
            <a:r>
              <a:rPr lang="en-US" sz="2400" baseline="30000" dirty="0" smtClean="0">
                <a:latin typeface="Times New Roman"/>
                <a:cs typeface="Times New Roman"/>
              </a:rPr>
              <a:t>21</a:t>
            </a:r>
            <a:r>
              <a:rPr lang="en-US" sz="2400" dirty="0" smtClean="0">
                <a:latin typeface="Times New Roman"/>
                <a:cs typeface="Times New Roman"/>
              </a:rPr>
              <a:t> cm</a:t>
            </a:r>
            <a:r>
              <a:rPr lang="en-US" sz="2400" baseline="30000" dirty="0" smtClean="0">
                <a:latin typeface="Times New Roman"/>
                <a:cs typeface="Times New Roman"/>
              </a:rPr>
              <a:t>-3</a:t>
            </a:r>
            <a:r>
              <a:rPr lang="ru-RU" sz="2400" dirty="0" smtClean="0">
                <a:latin typeface="Times New Roman"/>
                <a:cs typeface="Times New Roman"/>
              </a:rPr>
              <a:t> для разных измерений.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 работе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[2]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получено, что монокристаллы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SrIrO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дырочные проводники с сопротивлением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(300)  </a:t>
            </a:r>
            <a:r>
              <a:rPr lang="en-US" sz="2400" dirty="0">
                <a:latin typeface="Mathcad UniMath" pitchFamily="50" charset="0"/>
                <a:cs typeface="Times New Roman" pitchFamily="18" charset="0"/>
                <a:sym typeface="Symbol" pitchFamily="18" charset="2"/>
              </a:rPr>
              <a:t>̴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m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дырочная проводимость пленок наблюдалась нами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[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66273"/>
            <a:ext cx="18473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0" y="993373"/>
            <a:ext cx="18473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0" y="-238527"/>
            <a:ext cx="18473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4546" y="8513036"/>
            <a:ext cx="1026319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300K10p4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0690" y="736171"/>
            <a:ext cx="3494505" cy="4800533"/>
          </a:xfrm>
          <a:prstGeom prst="rect">
            <a:avLst/>
          </a:prstGeom>
        </p:spPr>
      </p:pic>
      <p:pic>
        <p:nvPicPr>
          <p:cNvPr id="15" name="Рисунок 14" descr="H77K7p1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32181"/>
            <a:ext cx="5101979" cy="7008779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403F6-9C01-4DDB-B271-9ECF73BE908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1023</Words>
  <Application>Microsoft Office PowerPoint</Application>
  <PresentationFormat>A3 (297x420 мм)</PresentationFormat>
  <Paragraphs>61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Гибридные сверхпроводниковых гетероструктуры с манганитной  прослойкой с сильно коррелированными электронными состояниями</dc:title>
  <dc:creator>qqq</dc:creator>
  <cp:lastModifiedBy>Julius Kisl</cp:lastModifiedBy>
  <cp:revision>314</cp:revision>
  <cp:lastPrinted>2024-05-22T17:37:11Z</cp:lastPrinted>
  <dcterms:created xsi:type="dcterms:W3CDTF">2010-06-16T09:34:32Z</dcterms:created>
  <dcterms:modified xsi:type="dcterms:W3CDTF">2024-05-22T17:43:10Z</dcterms:modified>
</cp:coreProperties>
</file>