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7" r:id="rId1"/>
  </p:sldMasterIdLst>
  <p:notesMasterIdLst>
    <p:notesMasterId r:id="rId16"/>
  </p:notesMasterIdLst>
  <p:sldIdLst>
    <p:sldId id="257" r:id="rId2"/>
    <p:sldId id="259" r:id="rId3"/>
    <p:sldId id="260" r:id="rId4"/>
    <p:sldId id="261" r:id="rId5"/>
    <p:sldId id="262" r:id="rId6"/>
    <p:sldId id="268" r:id="rId7"/>
    <p:sldId id="273" r:id="rId8"/>
    <p:sldId id="274" r:id="rId9"/>
    <p:sldId id="263" r:id="rId10"/>
    <p:sldId id="271" r:id="rId11"/>
    <p:sldId id="266" r:id="rId12"/>
    <p:sldId id="267" r:id="rId13"/>
    <p:sldId id="27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7" autoAdjust="0"/>
    <p:restoredTop sz="95214" autoAdjust="0"/>
  </p:normalViewPr>
  <p:slideViewPr>
    <p:cSldViewPr snapToGrid="0">
      <p:cViewPr>
        <p:scale>
          <a:sx n="135" d="100"/>
          <a:sy n="135" d="100"/>
        </p:scale>
        <p:origin x="424" y="-88"/>
      </p:cViewPr>
      <p:guideLst>
        <p:guide orient="horz" pos="2160"/>
        <p:guide pos="3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168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30043-4DCA-447D-92AA-8409695BB8A7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09D08-D3D5-458B-80BD-ABF7998F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19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09D08-D3D5-458B-80BD-ABF7998F5D1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09D08-D3D5-458B-80BD-ABF7998F5D1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895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09D08-D3D5-458B-80BD-ABF7998F5D1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0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09D08-D3D5-458B-80BD-ABF7998F5D1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28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09D08-D3D5-458B-80BD-ABF7998F5D1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88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09D08-D3D5-458B-80BD-ABF7998F5D1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6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09A6E9F-965A-49D6-9025-546587E0367C}" type="datetime1">
              <a:rPr lang="ru-RU" smtClean="0"/>
              <a:t>04.06.2024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37A3E7E-683E-478F-B891-47F402AD0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36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37C3-1942-4CF3-82E4-98217C5174C6}" type="datetime1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3E7E-683E-478F-B891-47F402AD0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2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FDCE-3E02-47BA-9FD9-F979249E884A}" type="datetime1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3E7E-683E-478F-B891-47F402AD0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94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D392-8DF8-4505-9DC7-F379EAEE5471}" type="datetime1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3E7E-683E-478F-B891-47F402AD0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15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2CB-EE7F-4425-8559-702E0E19D879}" type="datetime1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3E7E-683E-478F-B891-47F402AD0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0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CA11-CDFF-4BF1-89FF-73E7E301B425}" type="datetime1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3E7E-683E-478F-B891-47F402AD0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4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2FD1-B2A9-4903-8382-D33E26F743A0}" type="datetime1">
              <a:rPr lang="ru-RU" smtClean="0"/>
              <a:t>04.06.2024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3E7E-683E-478F-B891-47F402AD0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7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9C06-967A-4CD6-8052-F760F6D210F6}" type="datetime1">
              <a:rPr lang="ru-RU" smtClean="0"/>
              <a:t>04.06.2024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3E7E-683E-478F-B891-47F402AD0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8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8E86-788D-4B3C-BAC4-AF03D6408F0F}" type="datetime1">
              <a:rPr lang="ru-RU" smtClean="0"/>
              <a:t>04.06.2024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3E7E-683E-478F-B891-47F402AD0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54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5E7-3D4E-4B24-AD04-C95E9BCE6B1E}" type="datetime1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37A3E7E-683E-478F-B891-47F402AD0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9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B50A39B-28C9-4CD7-90F7-94B839D43142}" type="datetime1">
              <a:rPr lang="ru-RU" smtClean="0"/>
              <a:t>04.06.2024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37A3E7E-683E-478F-B891-47F402AD0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75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D11A9AE-4BCE-4404-99F1-575AB50A3857}" type="datetime1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37A3E7E-683E-478F-B891-47F402AD0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88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4.wmf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2.wmf"/><Relationship Id="rId3" Type="http://schemas.openxmlformats.org/officeDocument/2006/relationships/image" Target="../media/image2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3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17.bin"/><Relationship Id="rId2" Type="http://schemas.openxmlformats.org/officeDocument/2006/relationships/image" Target="../media/image2.png"/><Relationship Id="rId16" Type="http://schemas.openxmlformats.org/officeDocument/2006/relationships/image" Target="../media/image3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0382AE-9547-4D4B-9F0B-6A944F76C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19437" y="60267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3E7E-683E-478F-B891-47F402AD0305}" type="slidenum">
              <a:rPr lang="ru-RU" smtClean="0"/>
              <a:t>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9675" y="2244905"/>
            <a:ext cx="11519623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</a:pPr>
            <a:r>
              <a:rPr lang="ru-RU" sz="3600" b="1" spc="-12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Разработка метода совместного определения коэффициента Пуассона и коэффициента контактного трения при сжатии цилиндрического образца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AD9728-FED0-4B3E-A599-36FF62EA81D5}"/>
              </a:ext>
            </a:extLst>
          </p:cNvPr>
          <p:cNvSpPr/>
          <p:nvPr/>
        </p:nvSpPr>
        <p:spPr>
          <a:xfrm>
            <a:off x="193485" y="4380636"/>
            <a:ext cx="10089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Глебова Екатерина Александровна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д.ф-м.н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профессор Попов Александр Леонидович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3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0"/>
    </mc:Choice>
    <mc:Fallback xmlns="">
      <p:transition spd="slow" advTm="38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5835E3-5643-5244-B255-1CA562659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02"/>
            <a:ext cx="12192000" cy="1016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3E7E-683E-478F-B891-47F402AD0305}" type="slidenum">
              <a:rPr lang="ru-RU" smtClean="0"/>
              <a:t>10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4A553-BB82-4FB5-9714-9049CA37A241}"/>
              </a:ext>
            </a:extLst>
          </p:cNvPr>
          <p:cNvSpPr txBox="1"/>
          <p:nvPr/>
        </p:nvSpPr>
        <p:spPr>
          <a:xfrm>
            <a:off x="2731770" y="387792"/>
            <a:ext cx="8958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spc="-12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Экспериментальное получение исходных данных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30A6A4-364E-49CD-B268-B3BA382111F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4" y="1625619"/>
            <a:ext cx="7084541" cy="4844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0FFD0D-89DB-422E-9D08-49DEFD43E78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" t="15433" r="6311" b="5324"/>
          <a:stretch>
            <a:fillRect/>
          </a:stretch>
        </p:blipFill>
        <p:spPr bwMode="auto">
          <a:xfrm>
            <a:off x="8212083" y="2291160"/>
            <a:ext cx="3357033" cy="291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10DED3-0437-4C51-A659-E3E4B8DA154C}"/>
              </a:ext>
            </a:extLst>
          </p:cNvPr>
          <p:cNvSpPr txBox="1"/>
          <p:nvPr/>
        </p:nvSpPr>
        <p:spPr>
          <a:xfrm>
            <a:off x="2244059" y="1091129"/>
            <a:ext cx="384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Измерительная система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6412A0-B77A-4E4E-951A-ED713FF29BA7}"/>
              </a:ext>
            </a:extLst>
          </p:cNvPr>
          <p:cNvSpPr txBox="1"/>
          <p:nvPr/>
        </p:nvSpPr>
        <p:spPr>
          <a:xfrm>
            <a:off x="9043836" y="1102399"/>
            <a:ext cx="1777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09116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5835E3-5643-5244-B255-1CA562659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81"/>
            <a:ext cx="12192000" cy="1016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3E7E-683E-478F-B891-47F402AD0305}" type="slidenum">
              <a:rPr lang="ru-RU" smtClean="0"/>
              <a:t>11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DAC7A7-765C-494D-80E4-938FB3C55F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27957" r="6352"/>
          <a:stretch/>
        </p:blipFill>
        <p:spPr bwMode="auto">
          <a:xfrm>
            <a:off x="6773795" y="1468918"/>
            <a:ext cx="4457184" cy="27827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156112-516E-4C81-8862-82B576090E14}"/>
              </a:ext>
            </a:extLst>
          </p:cNvPr>
          <p:cNvSpPr txBox="1"/>
          <p:nvPr/>
        </p:nvSpPr>
        <p:spPr>
          <a:xfrm>
            <a:off x="1994145" y="370393"/>
            <a:ext cx="9900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spc="-12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Определения перемещений боковой поверхности цилиндра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2CC73-2140-4418-96C4-F6379CAB283C}"/>
              </a:ext>
            </a:extLst>
          </p:cNvPr>
          <p:cNvSpPr txBox="1"/>
          <p:nvPr/>
        </p:nvSpPr>
        <p:spPr>
          <a:xfrm>
            <a:off x="1764634" y="1124261"/>
            <a:ext cx="3156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осевых перемещений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>
                <a:extLst>
                  <a:ext uri="{FF2B5EF4-FFF2-40B4-BE49-F238E27FC236}">
                    <a16:creationId xmlns:a16="http://schemas.microsoft.com/office/drawing/2014/main" id="{E3099E7E-80DF-4302-B7D3-A25FF0A566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7374840"/>
                  </p:ext>
                </p:extLst>
              </p:nvPr>
            </p:nvGraphicFramePr>
            <p:xfrm>
              <a:off x="749644" y="1577452"/>
              <a:ext cx="5186293" cy="265937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3048">
                      <a:extLst>
                        <a:ext uri="{9D8B030D-6E8A-4147-A177-3AD203B41FA5}">
                          <a16:colId xmlns:a16="http://schemas.microsoft.com/office/drawing/2014/main" val="2262786319"/>
                        </a:ext>
                      </a:extLst>
                    </a:gridCol>
                    <a:gridCol w="1411627">
                      <a:extLst>
                        <a:ext uri="{9D8B030D-6E8A-4147-A177-3AD203B41FA5}">
                          <a16:colId xmlns:a16="http://schemas.microsoft.com/office/drawing/2014/main" val="1935021519"/>
                        </a:ext>
                      </a:extLst>
                    </a:gridCol>
                    <a:gridCol w="1471368">
                      <a:extLst>
                        <a:ext uri="{9D8B030D-6E8A-4147-A177-3AD203B41FA5}">
                          <a16:colId xmlns:a16="http://schemas.microsoft.com/office/drawing/2014/main" val="1718516349"/>
                        </a:ext>
                      </a:extLst>
                    </a:gridCol>
                    <a:gridCol w="1600250">
                      <a:extLst>
                        <a:ext uri="{9D8B030D-6E8A-4147-A177-3AD203B41FA5}">
                          <a16:colId xmlns:a16="http://schemas.microsoft.com/office/drawing/2014/main" val="2444512899"/>
                        </a:ext>
                      </a:extLst>
                    </a:gridCol>
                  </a:tblGrid>
                  <a:tr h="10185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Номер испытания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Исходные показания датчика перемещения [мкм]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Перемещения при установке груза [мкм]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(по датчику)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spc="-55">
                                    <a:effectLst/>
                                    <a:latin typeface="Cambria Math" panose="02040503050406030204" pitchFamily="18" charset="0"/>
                                  </a:rPr>
                                  <m:t>Осевое перемещение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400" i="1" spc="-55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400" spc="-55">
                                      <a:effectLst/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</m:d>
                            </m:oMath>
                          </a14:m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[мкм]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96114844"/>
                      </a:ext>
                    </a:extLst>
                  </a:tr>
                  <a:tr h="3594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- 4.9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- 2.7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52655684"/>
                      </a:ext>
                    </a:extLst>
                  </a:tr>
                  <a:tr h="3740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- 4.9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- 2.6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2.3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49943163"/>
                      </a:ext>
                    </a:extLst>
                  </a:tr>
                  <a:tr h="3594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- 4.8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- 2.6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2.4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89011945"/>
                      </a:ext>
                    </a:extLst>
                  </a:tr>
                  <a:tr h="3594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- 4.8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- 2.5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2.3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746350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>
                <a:extLst>
                  <a:ext uri="{FF2B5EF4-FFF2-40B4-BE49-F238E27FC236}">
                    <a16:creationId xmlns:a16="http://schemas.microsoft.com/office/drawing/2014/main" id="{E3099E7E-80DF-4302-B7D3-A25FF0A566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7374840"/>
                  </p:ext>
                </p:extLst>
              </p:nvPr>
            </p:nvGraphicFramePr>
            <p:xfrm>
              <a:off x="749644" y="1577452"/>
              <a:ext cx="5186293" cy="265937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3048">
                      <a:extLst>
                        <a:ext uri="{9D8B030D-6E8A-4147-A177-3AD203B41FA5}">
                          <a16:colId xmlns:a16="http://schemas.microsoft.com/office/drawing/2014/main" val="2262786319"/>
                        </a:ext>
                      </a:extLst>
                    </a:gridCol>
                    <a:gridCol w="1411627">
                      <a:extLst>
                        <a:ext uri="{9D8B030D-6E8A-4147-A177-3AD203B41FA5}">
                          <a16:colId xmlns:a16="http://schemas.microsoft.com/office/drawing/2014/main" val="1935021519"/>
                        </a:ext>
                      </a:extLst>
                    </a:gridCol>
                    <a:gridCol w="1471368">
                      <a:extLst>
                        <a:ext uri="{9D8B030D-6E8A-4147-A177-3AD203B41FA5}">
                          <a16:colId xmlns:a16="http://schemas.microsoft.com/office/drawing/2014/main" val="1718516349"/>
                        </a:ext>
                      </a:extLst>
                    </a:gridCol>
                    <a:gridCol w="1600250">
                      <a:extLst>
                        <a:ext uri="{9D8B030D-6E8A-4147-A177-3AD203B41FA5}">
                          <a16:colId xmlns:a16="http://schemas.microsoft.com/office/drawing/2014/main" val="2444512899"/>
                        </a:ext>
                      </a:extLst>
                    </a:gridCol>
                  </a:tblGrid>
                  <a:tr h="12071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Номер испытания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Исходные показания датчика перемещения [мкм]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Перемещения при установке груза [мкм]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(по датчику)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25397" t="-5263" r="-794" b="-12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6114844"/>
                      </a:ext>
                    </a:extLst>
                  </a:tr>
                  <a:tr h="3594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- 4.9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- 2.7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52655684"/>
                      </a:ext>
                    </a:extLst>
                  </a:tr>
                  <a:tr h="3740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- 4.9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- 2.6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2.3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49943163"/>
                      </a:ext>
                    </a:extLst>
                  </a:tr>
                  <a:tr h="3594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- 4.8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- 2.6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2.4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89011945"/>
                      </a:ext>
                    </a:extLst>
                  </a:tr>
                  <a:tr h="3594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- 4.8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- 2.5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spc="-55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2.3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746350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39258BF-808F-428B-810A-CEB95E2D5320}"/>
              </a:ext>
            </a:extLst>
          </p:cNvPr>
          <p:cNvSpPr txBox="1"/>
          <p:nvPr/>
        </p:nvSpPr>
        <p:spPr>
          <a:xfrm>
            <a:off x="769981" y="4534965"/>
            <a:ext cx="10652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перемещений в середине и по торцам боковой поверхности цилиндра: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AFC9F8-64D5-4FFB-B76E-CCD7B6D5539A}"/>
              </a:ext>
            </a:extLst>
          </p:cNvPr>
          <p:cNvSpPr txBox="1"/>
          <p:nvPr/>
        </p:nvSpPr>
        <p:spPr>
          <a:xfrm>
            <a:off x="5573486" y="993945"/>
            <a:ext cx="68578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spc="-12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Интерферограмма перемещений боковой поверхности цилиндра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1A7238-23BF-4E4B-8DB7-7BCD78E764B9}"/>
                  </a:ext>
                </a:extLst>
              </p:cNvPr>
              <p:cNvSpPr txBox="1"/>
              <p:nvPr/>
            </p:nvSpPr>
            <p:spPr>
              <a:xfrm>
                <a:off x="443816" y="5072829"/>
                <a:ext cx="6194854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0.26∗5=1.3 мкм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1A7238-23BF-4E4B-8DB7-7BCD78E76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16" y="5072829"/>
                <a:ext cx="6194854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1D8AA0-63EA-42DF-BF2A-1705A23B86B3}"/>
                  </a:ext>
                </a:extLst>
              </p:cNvPr>
              <p:cNvSpPr txBox="1"/>
              <p:nvPr/>
            </p:nvSpPr>
            <p:spPr>
              <a:xfrm>
                <a:off x="6638670" y="5082097"/>
                <a:ext cx="3792839" cy="616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pc="-55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d>
                        <m:dPr>
                          <m:ctrlPr>
                            <a:rPr lang="ru-RU" sz="1800" i="1" spc="-55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 spc="-55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ru-RU" sz="1800" spc="-55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,0</m:t>
                          </m:r>
                        </m:e>
                      </m:d>
                      <m:r>
                        <a:rPr lang="ru-RU" sz="1800" b="0" i="1" spc="-55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800" spc="-55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=0.26 мкм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1D8AA0-63EA-42DF-BF2A-1705A23B8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670" y="5082097"/>
                <a:ext cx="3792839" cy="616515"/>
              </a:xfrm>
              <a:prstGeom prst="rect">
                <a:avLst/>
              </a:prstGeom>
              <a:blipFill>
                <a:blip r:embed="rId6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086F7F-DE26-449C-B262-0E9D2FC81B71}"/>
                  </a:ext>
                </a:extLst>
              </p:cNvPr>
              <p:cNvSpPr txBox="1"/>
              <p:nvPr/>
            </p:nvSpPr>
            <p:spPr>
              <a:xfrm>
                <a:off x="1460913" y="5975950"/>
                <a:ext cx="87025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532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мкм – длина волны зеленого лазера,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–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число полос интерферограммы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086F7F-DE26-449C-B262-0E9D2FC81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913" y="5975950"/>
                <a:ext cx="8702541" cy="369332"/>
              </a:xfrm>
              <a:prstGeom prst="rect">
                <a:avLst/>
              </a:prstGeom>
              <a:blipFill>
                <a:blip r:embed="rId7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048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162028-B71B-9EDD-440C-BE8D16E68357}"/>
              </a:ext>
            </a:extLst>
          </p:cNvPr>
          <p:cNvSpPr/>
          <p:nvPr/>
        </p:nvSpPr>
        <p:spPr>
          <a:xfrm>
            <a:off x="8550876" y="6141308"/>
            <a:ext cx="1470454" cy="4137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8C71046-EA4B-451D-8FA0-3077978CF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082"/>
          <a:stretch/>
        </p:blipFill>
        <p:spPr>
          <a:xfrm>
            <a:off x="6265874" y="4789700"/>
            <a:ext cx="5424132" cy="19268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5835E3-5643-5244-B255-1CA562659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02"/>
            <a:ext cx="12192000" cy="1016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3E7E-683E-478F-B891-47F402AD0305}" type="slidenum">
              <a:rPr lang="ru-RU" smtClean="0"/>
              <a:t>12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BB12CB-B159-4959-9449-54FDB7718AC2}"/>
              </a:ext>
            </a:extLst>
          </p:cNvPr>
          <p:cNvSpPr txBox="1"/>
          <p:nvPr/>
        </p:nvSpPr>
        <p:spPr>
          <a:xfrm>
            <a:off x="2487826" y="302911"/>
            <a:ext cx="9506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spc="-12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по коэффициенту трения и коэффициенту Пуассона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785EBD-F126-4FE4-BF73-E36FC8F7FC70}"/>
              </a:ext>
            </a:extLst>
          </p:cNvPr>
          <p:cNvSpPr txBox="1"/>
          <p:nvPr/>
        </p:nvSpPr>
        <p:spPr>
          <a:xfrm>
            <a:off x="476426" y="3395480"/>
            <a:ext cx="53712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Расчётные значения коэффициента трения и коэффициента Пуассона: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359C-B490-40B3-8232-33488086E090}"/>
              </a:ext>
            </a:extLst>
          </p:cNvPr>
          <p:cNvSpPr txBox="1"/>
          <p:nvPr/>
        </p:nvSpPr>
        <p:spPr>
          <a:xfrm>
            <a:off x="6096000" y="1164698"/>
            <a:ext cx="59113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коэффициента трения альтернативным способом наклонной поверхности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F2AE95-36F1-4B9C-B3F7-992284D43FD4}"/>
                  </a:ext>
                </a:extLst>
              </p:cNvPr>
              <p:cNvSpPr txBox="1"/>
              <p:nvPr/>
            </p:nvSpPr>
            <p:spPr>
              <a:xfrm>
                <a:off x="2077699" y="4604792"/>
                <a:ext cx="21902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=0,6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;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=0,4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F2AE95-36F1-4B9C-B3F7-992284D43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699" y="4604792"/>
                <a:ext cx="2190206" cy="400110"/>
              </a:xfrm>
              <a:prstGeom prst="rect">
                <a:avLst/>
              </a:prstGeom>
              <a:blipFill>
                <a:blip r:embed="rId6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114490-F77E-4039-945D-52611ADD24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701" y="1879880"/>
            <a:ext cx="4385931" cy="28392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C8A334-A403-865B-1787-EE56B7A1E0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426" y="1672980"/>
            <a:ext cx="5695426" cy="16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0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5835E3-5643-5244-B255-1CA562659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02"/>
            <a:ext cx="12192000" cy="101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7858" y="22909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3E7E-683E-478F-B891-47F402AD0305}" type="slidenum">
              <a:rPr lang="ru-RU" smtClean="0"/>
              <a:t>13</a:t>
            </a:fld>
            <a:endParaRPr lang="ru-RU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21BB221C-E490-4405-A86D-1E12CFCB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250641"/>
            <a:ext cx="10772775" cy="79752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CC5D65-0505-BDD5-E810-3056E764C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72" y="1310083"/>
            <a:ext cx="10540253" cy="423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20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45" y="2442908"/>
            <a:ext cx="12404416" cy="153428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9600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3E7E-683E-478F-B891-47F402AD030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94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5835E3-5643-5244-B255-1CA562659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52" y="237728"/>
            <a:ext cx="12192000" cy="101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3203" y="237728"/>
            <a:ext cx="7168469" cy="111954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Расчётная схема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3E7E-683E-478F-B891-47F402AD0305}" type="slidenum">
              <a:rPr lang="ru-RU" smtClean="0"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6159F4-4CCA-46F5-90F9-4E5651A2BAD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" y="1408632"/>
            <a:ext cx="6139264" cy="4312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B432A6-72FB-47A9-8DAC-C7553BB1F80B}"/>
                  </a:ext>
                </a:extLst>
              </p:cNvPr>
              <p:cNvSpPr txBox="1"/>
              <p:nvPr/>
            </p:nvSpPr>
            <p:spPr>
              <a:xfrm>
                <a:off x="7731054" y="2163439"/>
                <a:ext cx="23349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dirty="0"/>
                  <a:t>   </a:t>
                </a: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(с краю)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B432A6-72FB-47A9-8DAC-C7553BB1F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054" y="2163439"/>
                <a:ext cx="2334935" cy="307777"/>
              </a:xfrm>
              <a:prstGeom prst="rect">
                <a:avLst/>
              </a:prstGeom>
              <a:blipFill>
                <a:blip r:embed="rId4"/>
                <a:stretch>
                  <a:fillRect t="-24000" r="-5946" b="-4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3DC493-AA3C-41D9-9BDF-12911B81AD44}"/>
                  </a:ext>
                </a:extLst>
              </p:cNvPr>
              <p:cNvSpPr txBox="1"/>
              <p:nvPr/>
            </p:nvSpPr>
            <p:spPr>
              <a:xfrm>
                <a:off x="7683497" y="1731358"/>
                <a:ext cx="29726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(по середине)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3DC493-AA3C-41D9-9BDF-12911B81A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497" y="1731358"/>
                <a:ext cx="2972673" cy="307777"/>
              </a:xfrm>
              <a:prstGeom prst="rect">
                <a:avLst/>
              </a:prstGeom>
              <a:blipFill>
                <a:blip r:embed="rId5"/>
                <a:stretch>
                  <a:fillRect t="-1961" r="-266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E1C7C4-689F-41AB-97A5-2F2B5F01495B}"/>
                  </a:ext>
                </a:extLst>
              </p:cNvPr>
              <p:cNvSpPr txBox="1"/>
              <p:nvPr/>
            </p:nvSpPr>
            <p:spPr>
              <a:xfrm>
                <a:off x="7731054" y="2604276"/>
                <a:ext cx="45493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) −радиальное перемещение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E1C7C4-689F-41AB-97A5-2F2B5F014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054" y="2604276"/>
                <a:ext cx="4549322" cy="307777"/>
              </a:xfrm>
              <a:prstGeom prst="rect">
                <a:avLst/>
              </a:prstGeom>
              <a:blipFill>
                <a:blip r:embed="rId6"/>
                <a:stretch>
                  <a:fillRect l="-268" t="-1961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41ABBD-9E2A-4538-8A44-80FDC6EE7D90}"/>
                  </a:ext>
                </a:extLst>
              </p:cNvPr>
              <p:cNvSpPr txBox="1"/>
              <p:nvPr/>
            </p:nvSpPr>
            <p:spPr>
              <a:xfrm>
                <a:off x="7745641" y="3349775"/>
                <a:ext cx="31652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−сдвиговое напряжение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41ABBD-9E2A-4538-8A44-80FDC6EE7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641" y="3349775"/>
                <a:ext cx="3165225" cy="307777"/>
              </a:xfrm>
              <a:prstGeom prst="rect">
                <a:avLst/>
              </a:prstGeom>
              <a:blipFill>
                <a:blip r:embed="rId7"/>
                <a:stretch>
                  <a:fillRect l="-771" r="-1734" b="-2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2C39DCDC-D3FB-49E3-AD7B-7E4A1FAAD6C7}"/>
                  </a:ext>
                </a:extLst>
              </p:cNvPr>
              <p:cNvSpPr/>
              <p:nvPr/>
            </p:nvSpPr>
            <p:spPr>
              <a:xfrm>
                <a:off x="7683497" y="3739773"/>
                <a:ext cx="29938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/>
                  <a:t> </a:t>
                </a: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осевое напряжение</a:t>
                </a: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2C39DCDC-D3FB-49E3-AD7B-7E4A1FAAD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497" y="3739773"/>
                <a:ext cx="2993833" cy="400110"/>
              </a:xfrm>
              <a:prstGeom prst="rect">
                <a:avLst/>
              </a:prstGeom>
              <a:blipFill>
                <a:blip r:embed="rId8"/>
                <a:stretch>
                  <a:fillRect t="-9091" r="-1626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31E709-FE18-44DC-84EF-C6C485B06185}"/>
                  </a:ext>
                </a:extLst>
              </p:cNvPr>
              <p:cNvSpPr txBox="1"/>
              <p:nvPr/>
            </p:nvSpPr>
            <p:spPr>
              <a:xfrm>
                <a:off x="7753708" y="4228199"/>
                <a:ext cx="28534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−диам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етр цилиндра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31E709-FE18-44DC-84EF-C6C485B06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708" y="4228199"/>
                <a:ext cx="2853410" cy="307777"/>
              </a:xfrm>
              <a:prstGeom prst="rect">
                <a:avLst/>
              </a:prstGeom>
              <a:blipFill>
                <a:blip r:embed="rId9"/>
                <a:stretch>
                  <a:fillRect l="-1709" r="-1923" b="-2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E5AAE801-AFF6-443F-8CB0-E72168917FD7}"/>
                  </a:ext>
                </a:extLst>
              </p:cNvPr>
              <p:cNvSpPr/>
              <p:nvPr/>
            </p:nvSpPr>
            <p:spPr>
              <a:xfrm>
                <a:off x="7660304" y="2912053"/>
                <a:ext cx="43166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осевое 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перемещение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E5AAE801-AFF6-443F-8CB0-E72168917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304" y="2912053"/>
                <a:ext cx="4316695" cy="400110"/>
              </a:xfrm>
              <a:prstGeom prst="rect">
                <a:avLst/>
              </a:prstGeom>
              <a:blipFill>
                <a:blip r:embed="rId10"/>
                <a:stretch>
                  <a:fillRect t="-127692" b="-19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CF3292-6574-20F4-65FE-9FB4EDD1E907}"/>
                  </a:ext>
                </a:extLst>
              </p:cNvPr>
              <p:cNvSpPr txBox="1"/>
              <p:nvPr/>
            </p:nvSpPr>
            <p:spPr>
              <a:xfrm>
                <a:off x="7660304" y="4666887"/>
                <a:ext cx="287606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высота цилиндра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CF3292-6574-20F4-65FE-9FB4EDD1E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304" y="4666887"/>
                <a:ext cx="2876064" cy="400110"/>
              </a:xfrm>
              <a:prstGeom prst="rect">
                <a:avLst/>
              </a:prstGeom>
              <a:blipFill>
                <a:blip r:embed="rId11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8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5835E3-5643-5244-B255-1CA562659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254" y="322143"/>
            <a:ext cx="12192000" cy="1016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41738" y="250068"/>
            <a:ext cx="9689918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уравнения и граничные условия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3E7E-683E-478F-B891-47F402AD0305}" type="slidenum">
              <a:rPr lang="ru-RU" smtClean="0"/>
              <a:t>3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7A15C1-45C8-45F2-A09C-CD39BA90510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0" y="1377807"/>
            <a:ext cx="2796835" cy="20854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D8A347-B7D1-43D6-B9A9-2448EC1DB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535" y="1510863"/>
            <a:ext cx="6172323" cy="2197539"/>
          </a:xfrm>
          <a:prstGeom prst="rect">
            <a:avLst/>
          </a:prstGeom>
        </p:spPr>
      </p:pic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D3DBE7B5-BF2C-4D29-8D3C-357DA6E29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062134"/>
              </p:ext>
            </p:extLst>
          </p:nvPr>
        </p:nvGraphicFramePr>
        <p:xfrm>
          <a:off x="3225800" y="4156075"/>
          <a:ext cx="63674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20880" imgH="266400" progId="Equation.DSMT4">
                  <p:embed/>
                </p:oleObj>
              </mc:Choice>
              <mc:Fallback>
                <p:oleObj name="Equation" r:id="rId6" imgW="4520880" imgH="266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4156075"/>
                        <a:ext cx="6367463" cy="374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6FF6A3D5-E2B1-47E9-9616-903CE5DC22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033914"/>
              </p:ext>
            </p:extLst>
          </p:nvPr>
        </p:nvGraphicFramePr>
        <p:xfrm>
          <a:off x="653880" y="5223592"/>
          <a:ext cx="6347144" cy="735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27320" imgH="571320" progId="Equation.DSMT4">
                  <p:embed/>
                </p:oleObj>
              </mc:Choice>
              <mc:Fallback>
                <p:oleObj name="Equation" r:id="rId8" imgW="4927320" imgH="571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80" y="5223592"/>
                        <a:ext cx="6347144" cy="7359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FF38474-2ED7-4DF3-B500-BD29CAA6E085}"/>
              </a:ext>
            </a:extLst>
          </p:cNvPr>
          <p:cNvSpPr txBox="1"/>
          <p:nvPr/>
        </p:nvSpPr>
        <p:spPr>
          <a:xfrm>
            <a:off x="4647444" y="3648895"/>
            <a:ext cx="463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условия на перемещения по торцам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05270B-039B-465F-BA5E-4F88C7DF1FEB}"/>
              </a:ext>
            </a:extLst>
          </p:cNvPr>
          <p:cNvSpPr txBox="1"/>
          <p:nvPr/>
        </p:nvSpPr>
        <p:spPr>
          <a:xfrm>
            <a:off x="2002117" y="4759282"/>
            <a:ext cx="2375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по участкам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4552B1-42CB-4759-BD21-73749E7C2297}"/>
              </a:ext>
            </a:extLst>
          </p:cNvPr>
          <p:cNvSpPr txBox="1"/>
          <p:nvPr/>
        </p:nvSpPr>
        <p:spPr>
          <a:xfrm>
            <a:off x="422440" y="6146107"/>
            <a:ext cx="11612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прямой задачи считаются заданными коэффициент трения и коэффициент Пуассона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B730DFB-0896-4CD8-923D-C92868044D9B}"/>
              </a:ext>
            </a:extLst>
          </p:cNvPr>
          <p:cNvGrpSpPr/>
          <p:nvPr/>
        </p:nvGrpSpPr>
        <p:grpSpPr>
          <a:xfrm>
            <a:off x="178901" y="2655065"/>
            <a:ext cx="1462837" cy="1359501"/>
            <a:chOff x="315207" y="3553044"/>
            <a:chExt cx="1770499" cy="1447155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A71DA926-ED9A-4603-A450-FA2D62EC8CD8}"/>
                </a:ext>
              </a:extLst>
            </p:cNvPr>
            <p:cNvGrpSpPr/>
            <p:nvPr/>
          </p:nvGrpSpPr>
          <p:grpSpPr>
            <a:xfrm>
              <a:off x="683944" y="3664032"/>
              <a:ext cx="1171489" cy="984086"/>
              <a:chOff x="683944" y="3664032"/>
              <a:chExt cx="1171489" cy="984086"/>
            </a:xfrm>
          </p:grpSpPr>
          <p:cxnSp>
            <p:nvCxnSpPr>
              <p:cNvPr id="3" name="Прямая со стрелкой 2">
                <a:extLst>
                  <a:ext uri="{FF2B5EF4-FFF2-40B4-BE49-F238E27FC236}">
                    <a16:creationId xmlns:a16="http://schemas.microsoft.com/office/drawing/2014/main" id="{9CDCDAF0-9A24-4695-A686-B3427A24F4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944" y="3664032"/>
                <a:ext cx="0" cy="984086"/>
              </a:xfrm>
              <a:prstGeom prst="straightConnector1">
                <a:avLst/>
              </a:prstGeom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>
                <a:extLst>
                  <a:ext uri="{FF2B5EF4-FFF2-40B4-BE49-F238E27FC236}">
                    <a16:creationId xmlns:a16="http://schemas.microsoft.com/office/drawing/2014/main" id="{EACD64DF-E51A-4070-8DCF-5456AF29FC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3944" y="4648118"/>
                <a:ext cx="1171489" cy="0"/>
              </a:xfrm>
              <a:prstGeom prst="straightConnector1">
                <a:avLst/>
              </a:prstGeom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1A8E387-FBEB-415A-A269-80EA70A82CD1}"/>
                    </a:ext>
                  </a:extLst>
                </p:cNvPr>
                <p:cNvSpPr txBox="1"/>
                <p:nvPr/>
              </p:nvSpPr>
              <p:spPr>
                <a:xfrm>
                  <a:off x="315207" y="3553044"/>
                  <a:ext cx="288476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1A8E387-FBEB-415A-A269-80EA70A82C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207" y="3553044"/>
                  <a:ext cx="288476" cy="299313"/>
                </a:xfrm>
                <a:prstGeom prst="rect">
                  <a:avLst/>
                </a:prstGeom>
                <a:blipFill>
                  <a:blip r:embed="rId11"/>
                  <a:stretch>
                    <a:fillRect l="-25641" r="-28205" b="-3478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Прямоугольник 21">
                  <a:extLst>
                    <a:ext uri="{FF2B5EF4-FFF2-40B4-BE49-F238E27FC236}">
                      <a16:creationId xmlns:a16="http://schemas.microsoft.com/office/drawing/2014/main" id="{C9ED8857-59F5-4437-ACAA-F566959B3D62}"/>
                    </a:ext>
                  </a:extLst>
                </p:cNvPr>
                <p:cNvSpPr/>
                <p:nvPr/>
              </p:nvSpPr>
              <p:spPr>
                <a:xfrm>
                  <a:off x="1641738" y="4608553"/>
                  <a:ext cx="443968" cy="3916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2" name="Прямоугольник 21">
                  <a:extLst>
                    <a:ext uri="{FF2B5EF4-FFF2-40B4-BE49-F238E27FC236}">
                      <a16:creationId xmlns:a16="http://schemas.microsoft.com/office/drawing/2014/main" id="{C9ED8857-59F5-4437-ACAA-F566959B3D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1738" y="4608553"/>
                  <a:ext cx="443968" cy="391646"/>
                </a:xfrm>
                <a:prstGeom prst="rect">
                  <a:avLst/>
                </a:prstGeom>
                <a:blipFill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351837F-E218-49CE-C0CF-127FBA7491E2}"/>
              </a:ext>
            </a:extLst>
          </p:cNvPr>
          <p:cNvSpPr txBox="1"/>
          <p:nvPr/>
        </p:nvSpPr>
        <p:spPr>
          <a:xfrm>
            <a:off x="6218546" y="4759282"/>
            <a:ext cx="579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по напряжениям на боковой поверхности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4225FC-A789-E6AA-5303-3EA926C8217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5572"/>
          <a:stretch/>
        </p:blipFill>
        <p:spPr>
          <a:xfrm>
            <a:off x="7557426" y="5223592"/>
            <a:ext cx="2278552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5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5835E3-5643-5244-B255-1CA562659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982"/>
            <a:ext cx="12192000" cy="101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349" y="177710"/>
            <a:ext cx="9813029" cy="165819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перемещений, удовлетворяющих граничным условиям на торцах цилиндра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3E7E-683E-478F-B891-47F402AD0305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8D5A560-DB4C-482D-B406-127856414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188961"/>
              </p:ext>
            </p:extLst>
          </p:nvPr>
        </p:nvGraphicFramePr>
        <p:xfrm>
          <a:off x="3007974" y="1780522"/>
          <a:ext cx="63404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48240" imgH="482400" progId="Equation.DSMT4">
                  <p:embed/>
                </p:oleObj>
              </mc:Choice>
              <mc:Fallback>
                <p:oleObj name="Equation" r:id="rId4" imgW="5448240" imgH="482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974" y="1780522"/>
                        <a:ext cx="6340475" cy="563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6F2EB6C-1F57-4867-80AD-B1F48102E1EB}"/>
              </a:ext>
            </a:extLst>
          </p:cNvPr>
          <p:cNvSpPr txBox="1"/>
          <p:nvPr/>
        </p:nvSpPr>
        <p:spPr>
          <a:xfrm>
            <a:off x="2999508" y="1499828"/>
            <a:ext cx="6192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представление для радиальных перемещений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5C7FAC-47CC-41DE-B78B-52CF0269DFEA}"/>
              </a:ext>
            </a:extLst>
          </p:cNvPr>
          <p:cNvSpPr txBox="1"/>
          <p:nvPr/>
        </p:nvSpPr>
        <p:spPr>
          <a:xfrm>
            <a:off x="2034144" y="2334581"/>
            <a:ext cx="8428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подстановки в уравнение находятся выражения для осевых перемещений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4C6DFB8-B254-440A-8FAF-E470FF5D2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9029" y="3790780"/>
            <a:ext cx="118392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33AC07B3-B547-4354-BA7D-B05AC648CC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514979"/>
              </p:ext>
            </p:extLst>
          </p:nvPr>
        </p:nvGraphicFramePr>
        <p:xfrm>
          <a:off x="2596091" y="2659232"/>
          <a:ext cx="66611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94360" imgH="749160" progId="Equation.DSMT4">
                  <p:embed/>
                </p:oleObj>
              </mc:Choice>
              <mc:Fallback>
                <p:oleObj name="Equation" r:id="rId6" imgW="5994360" imgH="749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091" y="2659232"/>
                        <a:ext cx="6661150" cy="815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98CDF63-C5FA-4E6A-BEF8-9FC893914DC4}"/>
              </a:ext>
            </a:extLst>
          </p:cNvPr>
          <p:cNvSpPr txBox="1"/>
          <p:nvPr/>
        </p:nvSpPr>
        <p:spPr>
          <a:xfrm>
            <a:off x="3147646" y="3178380"/>
            <a:ext cx="6650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удовлетворения граничным условиям на торцах (*)  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EDA7F187-0801-49F3-B2F1-F10DC8A07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8667" y="45002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FD541452-18F1-4E58-9A8C-B8B45A307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112023"/>
              </p:ext>
            </p:extLst>
          </p:nvPr>
        </p:nvGraphicFramePr>
        <p:xfrm>
          <a:off x="4089400" y="3619500"/>
          <a:ext cx="65516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32160" imgH="457200" progId="Equation.DSMT4">
                  <p:embed/>
                </p:oleObj>
              </mc:Choice>
              <mc:Fallback>
                <p:oleObj name="Equation" r:id="rId8" imgW="603216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3619500"/>
                        <a:ext cx="6551613" cy="495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FCC1907-EB4E-458D-8EF2-2B221EB7883D}"/>
              </a:ext>
            </a:extLst>
          </p:cNvPr>
          <p:cNvSpPr txBox="1"/>
          <p:nvPr/>
        </p:nvSpPr>
        <p:spPr>
          <a:xfrm>
            <a:off x="192617" y="3683207"/>
            <a:ext cx="6650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внутренней части цилиндра: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3A1086-C2E8-4F7C-A4D5-253CA48FC82D}"/>
              </a:ext>
            </a:extLst>
          </p:cNvPr>
          <p:cNvSpPr txBox="1"/>
          <p:nvPr/>
        </p:nvSpPr>
        <p:spPr>
          <a:xfrm>
            <a:off x="231774" y="4888955"/>
            <a:ext cx="6650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наружной части цилиндра: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C0B3519A-53ED-46F2-9C2F-986CC2DCE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08667" y="-11063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4338C7C7-6EB0-4F08-BA95-DF0D2E7E8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2F865EC6-F81A-4ACE-AD99-0A8F612A2F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939626"/>
              </p:ext>
            </p:extLst>
          </p:nvPr>
        </p:nvGraphicFramePr>
        <p:xfrm>
          <a:off x="3728358" y="4884996"/>
          <a:ext cx="6459208" cy="104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502320" imgH="1066680" progId="Equation.DSMT4">
                  <p:embed/>
                </p:oleObj>
              </mc:Choice>
              <mc:Fallback>
                <p:oleObj name="Equation" r:id="rId10" imgW="6502320" imgH="10666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8358" y="4884996"/>
                        <a:ext cx="6459208" cy="1049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4">
            <a:extLst>
              <a:ext uri="{FF2B5EF4-FFF2-40B4-BE49-F238E27FC236}">
                <a16:creationId xmlns:a16="http://schemas.microsoft.com/office/drawing/2014/main" id="{6063B23E-115B-4908-946A-6D0A62580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758" y="4262733"/>
            <a:ext cx="127034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667DEDD1-24D7-4D62-A488-01A9290E2C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049096"/>
              </p:ext>
            </p:extLst>
          </p:nvPr>
        </p:nvGraphicFramePr>
        <p:xfrm>
          <a:off x="4764042" y="4262734"/>
          <a:ext cx="4730557" cy="52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165600" imgH="457200" progId="Equation.DSMT4">
                  <p:embed/>
                </p:oleObj>
              </mc:Choice>
              <mc:Fallback>
                <p:oleObj name="Equation" r:id="rId12" imgW="416560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42" y="4262734"/>
                        <a:ext cx="4730557" cy="524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E011018-A745-45A3-926E-5F6E566B8AD7}"/>
              </a:ext>
            </a:extLst>
          </p:cNvPr>
          <p:cNvSpPr txBox="1"/>
          <p:nvPr/>
        </p:nvSpPr>
        <p:spPr>
          <a:xfrm>
            <a:off x="457249" y="5930616"/>
            <a:ext cx="1172845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tabLst>
                <a:tab pos="70485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выражения для перемещений определены с точностью до пяти констант: с11, с12, С2, α2 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4158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Рисунок 232">
            <a:extLst>
              <a:ext uri="{FF2B5EF4-FFF2-40B4-BE49-F238E27FC236}">
                <a16:creationId xmlns:a16="http://schemas.microsoft.com/office/drawing/2014/main" id="{3D5835E3-5643-5244-B255-1CA562659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21"/>
            <a:ext cx="12192000" cy="101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831" y="3458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статически эквивалентных граничных условий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3E7E-683E-478F-B891-47F402AD0305}" type="slidenum">
              <a:rPr lang="ru-RU" smtClean="0"/>
              <a:t>5</a:t>
            </a:fld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B0F364-4B4C-4B65-B0AC-D1F9254FC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777" y="1166320"/>
            <a:ext cx="14023182" cy="5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6896E9A-9CAA-4599-9693-BB2D8D46FB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706398"/>
              </p:ext>
            </p:extLst>
          </p:nvPr>
        </p:nvGraphicFramePr>
        <p:xfrm>
          <a:off x="2893577" y="1166321"/>
          <a:ext cx="6093107" cy="1397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25900" imgH="939800" progId="Equation.DSMT4">
                  <p:embed/>
                </p:oleObj>
              </mc:Choice>
              <mc:Fallback>
                <p:oleObj name="Equation" r:id="rId4" imgW="4025900" imgH="93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3577" y="1166321"/>
                        <a:ext cx="6093107" cy="13970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943B45B-F93B-40B4-BE23-569DE643F784}"/>
              </a:ext>
            </a:extLst>
          </p:cNvPr>
          <p:cNvSpPr txBox="1"/>
          <p:nvPr/>
        </p:nvSpPr>
        <p:spPr>
          <a:xfrm>
            <a:off x="3592041" y="2704099"/>
            <a:ext cx="46961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напряжений из закона Гука 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F2BD90A-344E-4AAF-AA3F-B07126762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912237"/>
              </p:ext>
            </p:extLst>
          </p:nvPr>
        </p:nvGraphicFramePr>
        <p:xfrm>
          <a:off x="2626254" y="3243754"/>
          <a:ext cx="679767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59320" imgH="1930320" progId="Equation.DSMT4">
                  <p:embed/>
                </p:oleObj>
              </mc:Choice>
              <mc:Fallback>
                <p:oleObj name="Equation" r:id="rId6" imgW="5359320" imgH="1930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6254" y="3243754"/>
                        <a:ext cx="6797675" cy="2447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98406D-01EE-4349-8EAE-6D3BA0B92126}"/>
                  </a:ext>
                </a:extLst>
              </p:cNvPr>
              <p:cNvSpPr txBox="1"/>
              <p:nvPr/>
            </p:nvSpPr>
            <p:spPr>
              <a:xfrm>
                <a:off x="1034170" y="5803580"/>
                <a:ext cx="85767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модуль упругости,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коэффициент трения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коэффициент Пуассона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98406D-01EE-4349-8EAE-6D3BA0B92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70" y="5803580"/>
                <a:ext cx="8576732" cy="400110"/>
              </a:xfrm>
              <a:prstGeom prst="rect">
                <a:avLst/>
              </a:prstGeom>
              <a:blipFill>
                <a:blip r:embed="rId8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70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5835E3-5643-5244-B255-1CA562659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02"/>
            <a:ext cx="12192000" cy="101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250641"/>
            <a:ext cx="10772775" cy="79752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с численным решением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7858" y="22909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3E7E-683E-478F-B891-47F402AD0305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27E02-D9C4-493E-A204-E6A6393EA3A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94" y="1538968"/>
            <a:ext cx="5235928" cy="4432855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D21D40-1C98-4234-88D0-A7D2DB1C62B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62" y="1538969"/>
            <a:ext cx="5235928" cy="4432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859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5835E3-5643-5244-B255-1CA562659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02"/>
            <a:ext cx="12192000" cy="101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7858" y="22909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3E7E-683E-478F-B891-47F402AD0305}" type="slidenum">
              <a:rPr lang="ru-RU" smtClean="0"/>
              <a:t>7</a:t>
            </a:fld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59A31E4-C619-433B-84F8-B2852D31E99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5" y="1608535"/>
            <a:ext cx="5212097" cy="4267877"/>
          </a:xfrm>
          <a:prstGeom prst="rect">
            <a:avLst/>
          </a:prstGeom>
          <a:noFill/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58C2D21-740A-4036-92E4-AB83E407781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72" y="1789954"/>
            <a:ext cx="6082083" cy="3640002"/>
          </a:xfrm>
          <a:prstGeom prst="rect">
            <a:avLst/>
          </a:prstGeom>
          <a:noFill/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21BB221C-E490-4405-A86D-1E12CFCB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250641"/>
            <a:ext cx="10772775" cy="79752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с численным решением</a:t>
            </a:r>
          </a:p>
        </p:txBody>
      </p:sp>
    </p:spTree>
    <p:extLst>
      <p:ext uri="{BB962C8B-B14F-4D97-AF65-F5344CB8AC3E}">
        <p14:creationId xmlns:p14="http://schemas.microsoft.com/office/powerpoint/2010/main" val="408821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8CC5CD-5C16-42F2-ACF4-978F6C44C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57" y="1350059"/>
            <a:ext cx="10456568" cy="48115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5835E3-5643-5244-B255-1CA562659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02"/>
            <a:ext cx="12192000" cy="101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7858" y="22909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3E7E-683E-478F-B891-47F402AD0305}" type="slidenum">
              <a:rPr lang="ru-RU" smtClean="0"/>
              <a:t>8</a:t>
            </a:fld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21BB221C-E490-4405-A86D-1E12CFCB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250641"/>
            <a:ext cx="10772775" cy="79752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с численным решением</a:t>
            </a:r>
          </a:p>
        </p:txBody>
      </p:sp>
    </p:spTree>
    <p:extLst>
      <p:ext uri="{BB962C8B-B14F-4D97-AF65-F5344CB8AC3E}">
        <p14:creationId xmlns:p14="http://schemas.microsoft.com/office/powerpoint/2010/main" val="284503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010195-991E-EEEB-FBB5-21FBD4FD98DE}"/>
              </a:ext>
            </a:extLst>
          </p:cNvPr>
          <p:cNvSpPr/>
          <p:nvPr/>
        </p:nvSpPr>
        <p:spPr>
          <a:xfrm>
            <a:off x="6374167" y="4322137"/>
            <a:ext cx="4566320" cy="20372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5835E3-5643-5244-B255-1CA562659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02"/>
            <a:ext cx="12192000" cy="101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372" y="2727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задача. Определения коэффициента трения и коэффициента Пуассона по перемещению боковой поверхности цилиндра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3E7E-683E-478F-B891-47F402AD0305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BF56415-7E28-4AD0-B503-FE6BF9594F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958489"/>
              </p:ext>
            </p:extLst>
          </p:nvPr>
        </p:nvGraphicFramePr>
        <p:xfrm>
          <a:off x="1020934" y="2083342"/>
          <a:ext cx="3902775" cy="126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46400" imgH="939800" progId="Equation.DSMT4">
                  <p:embed/>
                </p:oleObj>
              </mc:Choice>
              <mc:Fallback>
                <p:oleObj name="Equation" r:id="rId3" imgW="2946400" imgH="93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934" y="2083342"/>
                        <a:ext cx="3902775" cy="1260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2594883-1FA2-4A59-829A-C4D2BEF0E8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381895"/>
              </p:ext>
            </p:extLst>
          </p:nvPr>
        </p:nvGraphicFramePr>
        <p:xfrm>
          <a:off x="1020934" y="4813937"/>
          <a:ext cx="5030757" cy="1270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10000" imgH="952500" progId="Equation.DSMT4">
                  <p:embed/>
                </p:oleObj>
              </mc:Choice>
              <mc:Fallback>
                <p:oleObj name="Equation" r:id="rId5" imgW="3810000" imgH="952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934" y="4813937"/>
                        <a:ext cx="5030757" cy="12708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09DAD5D-FDDB-49EE-887C-F652D5C4EB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562262"/>
              </p:ext>
            </p:extLst>
          </p:nvPr>
        </p:nvGraphicFramePr>
        <p:xfrm>
          <a:off x="1020934" y="3513302"/>
          <a:ext cx="4173744" cy="1098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62300" imgH="838200" progId="Equation.DSMT4">
                  <p:embed/>
                </p:oleObj>
              </mc:Choice>
              <mc:Fallback>
                <p:oleObj name="Equation" r:id="rId7" imgW="3162300" imgH="838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934" y="3513302"/>
                        <a:ext cx="4173744" cy="10985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C122EB8C-D3B1-4D31-973D-EBAD065614CE}"/>
              </a:ext>
            </a:extLst>
          </p:cNvPr>
          <p:cNvSpPr txBox="1"/>
          <p:nvPr/>
        </p:nvSpPr>
        <p:spPr>
          <a:xfrm>
            <a:off x="1125650" y="1481171"/>
            <a:ext cx="36933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Разрешающие уравнения:</a:t>
            </a:r>
            <a:endParaRPr lang="ru-RU" sz="2000" dirty="0"/>
          </a:p>
        </p:txBody>
      </p:sp>
      <p:graphicFrame>
        <p:nvGraphicFramePr>
          <p:cNvPr id="28" name="Объект 27">
            <a:extLst>
              <a:ext uri="{FF2B5EF4-FFF2-40B4-BE49-F238E27FC236}">
                <a16:creationId xmlns:a16="http://schemas.microsoft.com/office/drawing/2014/main" id="{FD0E5962-5D5A-4977-B1E5-229280B46C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846651"/>
              </p:ext>
            </p:extLst>
          </p:nvPr>
        </p:nvGraphicFramePr>
        <p:xfrm>
          <a:off x="4756245" y="3456898"/>
          <a:ext cx="8015362" cy="369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168880" imgH="228600" progId="Equation.DSMT4">
                  <p:embed/>
                </p:oleObj>
              </mc:Choice>
              <mc:Fallback>
                <p:oleObj name="Equation" r:id="rId9" imgW="516888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245" y="3456898"/>
                        <a:ext cx="8015362" cy="3693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82612ED9-5D49-487C-A3F6-870BA2D9F5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231903"/>
              </p:ext>
            </p:extLst>
          </p:nvPr>
        </p:nvGraphicFramePr>
        <p:xfrm>
          <a:off x="6986781" y="1600373"/>
          <a:ext cx="3868084" cy="62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03500" imgH="431800" progId="Equation.DSMT4">
                  <p:embed/>
                </p:oleObj>
              </mc:Choice>
              <mc:Fallback>
                <p:oleObj name="Equation" r:id="rId11" imgW="2603500" imgH="431800" progId="Equation.DSMT4">
                  <p:embed/>
                  <p:pic>
                    <p:nvPicPr>
                      <p:cNvPr id="39" name="Объект 38">
                        <a:extLst>
                          <a:ext uri="{FF2B5EF4-FFF2-40B4-BE49-F238E27FC236}">
                            <a16:creationId xmlns:a16="http://schemas.microsoft.com/office/drawing/2014/main" id="{17CFD74F-E78A-44CC-8B32-69EAA7FDA0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781" y="1600373"/>
                        <a:ext cx="3868084" cy="620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>
            <a:extLst>
              <a:ext uri="{FF2B5EF4-FFF2-40B4-BE49-F238E27FC236}">
                <a16:creationId xmlns:a16="http://schemas.microsoft.com/office/drawing/2014/main" id="{27D42AC0-67F0-484B-B603-B553176514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355932"/>
              </p:ext>
            </p:extLst>
          </p:nvPr>
        </p:nvGraphicFramePr>
        <p:xfrm>
          <a:off x="6986781" y="2340592"/>
          <a:ext cx="3846939" cy="62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90800" imgH="431800" progId="Equation.DSMT4">
                  <p:embed/>
                </p:oleObj>
              </mc:Choice>
              <mc:Fallback>
                <p:oleObj name="Equation" r:id="rId13" imgW="2590800" imgH="431800" progId="Equation.DSMT4">
                  <p:embed/>
                  <p:pic>
                    <p:nvPicPr>
                      <p:cNvPr id="40" name="Объект 39">
                        <a:extLst>
                          <a:ext uri="{FF2B5EF4-FFF2-40B4-BE49-F238E27FC236}">
                            <a16:creationId xmlns:a16="http://schemas.microsoft.com/office/drawing/2014/main" id="{50FB0FCF-C15C-48E1-A750-403F375121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781" y="2340592"/>
                        <a:ext cx="3846939" cy="620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DA461C47-9298-4212-A34E-65C036507710}"/>
              </a:ext>
            </a:extLst>
          </p:cNvPr>
          <p:cNvSpPr txBox="1"/>
          <p:nvPr/>
        </p:nvSpPr>
        <p:spPr>
          <a:xfrm>
            <a:off x="7598531" y="2886517"/>
            <a:ext cx="3341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……………………….</a:t>
            </a:r>
            <a:endParaRPr lang="ru-RU" dirty="0"/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6591C96D-AF7D-410B-A83E-180FD4424EC7}"/>
              </a:ext>
            </a:extLst>
          </p:cNvPr>
          <p:cNvSpPr/>
          <p:nvPr/>
        </p:nvSpPr>
        <p:spPr>
          <a:xfrm rot="5400000">
            <a:off x="8455900" y="3930213"/>
            <a:ext cx="360979" cy="255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Объект 36">
            <a:extLst>
              <a:ext uri="{FF2B5EF4-FFF2-40B4-BE49-F238E27FC236}">
                <a16:creationId xmlns:a16="http://schemas.microsoft.com/office/drawing/2014/main" id="{DD39AD46-DF01-4E42-BBB3-622753335D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711740"/>
              </p:ext>
            </p:extLst>
          </p:nvPr>
        </p:nvGraphicFramePr>
        <p:xfrm>
          <a:off x="7598531" y="4590250"/>
          <a:ext cx="1711484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54100" imgH="393700" progId="Equation.DSMT4">
                  <p:embed/>
                </p:oleObj>
              </mc:Choice>
              <mc:Fallback>
                <p:oleObj name="Equation" r:id="rId15" imgW="1054100" imgH="393700" progId="Equation.DSMT4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DA88BE78-10C1-46FB-BC94-39E8C08957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8531" y="4590250"/>
                        <a:ext cx="1711484" cy="6463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>
            <a:extLst>
              <a:ext uri="{FF2B5EF4-FFF2-40B4-BE49-F238E27FC236}">
                <a16:creationId xmlns:a16="http://schemas.microsoft.com/office/drawing/2014/main" id="{B40BC59D-1686-461F-AC11-FBC954812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772186"/>
              </p:ext>
            </p:extLst>
          </p:nvPr>
        </p:nvGraphicFramePr>
        <p:xfrm>
          <a:off x="6486418" y="5449346"/>
          <a:ext cx="4141650" cy="854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959100" imgH="622300" progId="Equation.DSMT4">
                  <p:embed/>
                </p:oleObj>
              </mc:Choice>
              <mc:Fallback>
                <p:oleObj name="Equation" r:id="rId17" imgW="2959100" imgH="62230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55C43169-4E09-4EC2-9F07-661726D755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418" y="5449346"/>
                        <a:ext cx="4141650" cy="8541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Открывающая фигурная скобка 11">
            <a:extLst>
              <a:ext uri="{FF2B5EF4-FFF2-40B4-BE49-F238E27FC236}">
                <a16:creationId xmlns:a16="http://schemas.microsoft.com/office/drawing/2014/main" id="{1C1072A4-9925-32AE-DA4B-7633BB829694}"/>
              </a:ext>
            </a:extLst>
          </p:cNvPr>
          <p:cNvSpPr/>
          <p:nvPr/>
        </p:nvSpPr>
        <p:spPr>
          <a:xfrm>
            <a:off x="501993" y="2016645"/>
            <a:ext cx="412173" cy="4068110"/>
          </a:xfrm>
          <a:prstGeom prst="leftBrace">
            <a:avLst>
              <a:gd name="adj1" fmla="val 8333"/>
              <a:gd name="adj2" fmla="val 5027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726683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2396</TotalTime>
  <Words>410</Words>
  <Application>Microsoft Macintosh PowerPoint</Application>
  <PresentationFormat>Широкоэкранный</PresentationFormat>
  <Paragraphs>93</Paragraphs>
  <Slides>14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Метрополия</vt:lpstr>
      <vt:lpstr>Equation</vt:lpstr>
      <vt:lpstr>Презентация PowerPoint</vt:lpstr>
      <vt:lpstr>Расчётная схема</vt:lpstr>
      <vt:lpstr>Презентация PowerPoint</vt:lpstr>
      <vt:lpstr>Определение перемещений, удовлетворяющих граничным условиям на торцах цилиндра</vt:lpstr>
      <vt:lpstr>Использование статически эквивалентных граничных условий</vt:lpstr>
      <vt:lpstr>Сопоставление с численным решением</vt:lpstr>
      <vt:lpstr>Сопоставление с численным решением</vt:lpstr>
      <vt:lpstr>Сопоставление с численным решением</vt:lpstr>
      <vt:lpstr>Обратная задача. Определения коэффициента трения и коэффициента Пуассона по перемещению боковой поверхности цилиндра</vt:lpstr>
      <vt:lpstr>Презентация PowerPoint</vt:lpstr>
      <vt:lpstr>Презентация PowerPoint</vt:lpstr>
      <vt:lpstr>Презентация PowerPoint</vt:lpstr>
      <vt:lpstr>Выводы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Katya Glebova</cp:lastModifiedBy>
  <cp:revision>86</cp:revision>
  <dcterms:created xsi:type="dcterms:W3CDTF">2022-06-16T13:59:37Z</dcterms:created>
  <dcterms:modified xsi:type="dcterms:W3CDTF">2024-06-04T08:35:53Z</dcterms:modified>
</cp:coreProperties>
</file>