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9" r:id="rId4"/>
    <p:sldId id="272" r:id="rId5"/>
    <p:sldId id="28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122" y="6385392"/>
            <a:ext cx="183575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</a:t>
            </a:r>
            <a:r>
              <a:rPr lang="en-US" sz="1200" spc="3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698" y="3016520"/>
            <a:ext cx="10830357" cy="50488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напряженного состояния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арматурных стержней по данным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акустических измерений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5178122" y="5563642"/>
            <a:ext cx="64007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проф., д.ф.-м.н. Попов А. Л.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FE93B1-43B4-33E1-84E3-265408B22BFD}"/>
              </a:ext>
            </a:extLst>
          </p:cNvPr>
          <p:cNvSpPr txBox="1"/>
          <p:nvPr/>
        </p:nvSpPr>
        <p:spPr>
          <a:xfrm>
            <a:off x="3597522" y="1460825"/>
            <a:ext cx="52014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Сайдяшева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Сергеевна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0" y="255845"/>
            <a:ext cx="867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Верификация частотного метода определения сил натяжения арматуры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3543461" y="1184204"/>
            <a:ext cx="534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экспериментальной установки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19511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 descr="Изображение выглядит как диаграмма, текст, зарисовк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B19770DE-A4CF-54C1-F66A-4D678234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820169"/>
            <a:ext cx="7037557" cy="46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0" y="255845"/>
            <a:ext cx="867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Верификация частотного метода определения сил натяжения арматуры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1164951" y="1036560"/>
            <a:ext cx="10952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экспериментальной установки для определения продольной силы по частотам поперечных колебаний</a:t>
            </a:r>
          </a:p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pPr algn="ctr"/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19511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28F0E3-E025-8000-8ED3-3C4181D9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2" y="1761792"/>
            <a:ext cx="3730875" cy="4975273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6C8919B-D19B-466C-BA31-3BFAAEFCA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90259"/>
              </p:ext>
            </p:extLst>
          </p:nvPr>
        </p:nvGraphicFramePr>
        <p:xfrm>
          <a:off x="5383012" y="4857889"/>
          <a:ext cx="6293485" cy="1609725"/>
        </p:xfrm>
        <a:graphic>
          <a:graphicData uri="http://schemas.openxmlformats.org/drawingml/2006/table">
            <a:tbl>
              <a:tblPr firstRow="1" firstCol="1" bandRow="1"/>
              <a:tblGrid>
                <a:gridCol w="1555750">
                  <a:extLst>
                    <a:ext uri="{9D8B030D-6E8A-4147-A177-3AD203B41FA5}">
                      <a16:colId xmlns:a16="http://schemas.microsoft.com/office/drawing/2014/main" val="2386198830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1727371224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3237971917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3151786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N, кН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37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f1,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28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f2,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960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f3,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750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f4,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2193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9752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34E8558-3E61-4E73-9437-8121BD646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12649"/>
              </p:ext>
            </p:extLst>
          </p:nvPr>
        </p:nvGraphicFramePr>
        <p:xfrm>
          <a:off x="5383012" y="2442369"/>
          <a:ext cx="5760720" cy="1609725"/>
        </p:xfrm>
        <a:graphic>
          <a:graphicData uri="http://schemas.openxmlformats.org/drawingml/2006/table">
            <a:tbl>
              <a:tblPr firstRow="1" firstCol="1" bandRow="1"/>
              <a:tblGrid>
                <a:gridCol w="1440180">
                  <a:extLst>
                    <a:ext uri="{9D8B030D-6E8A-4147-A177-3AD203B41FA5}">
                      <a16:colId xmlns:a16="http://schemas.microsoft.com/office/drawing/2014/main" val="1451523919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929506029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10266379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969359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N, кН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68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f1,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884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f2,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618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f3,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6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f4, Гц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5772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31141063-05D5-42B1-8611-0A4C4B19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845" y="277298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D804B-5037-465A-8427-051389FA5ABA}"/>
              </a:ext>
            </a:extLst>
          </p:cNvPr>
          <p:cNvSpPr txBox="1"/>
          <p:nvPr/>
        </p:nvSpPr>
        <p:spPr>
          <a:xfrm>
            <a:off x="2825407" y="1867351"/>
            <a:ext cx="1080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Экспериментальные частоты</a:t>
            </a:r>
          </a:p>
          <a:p>
            <a:pPr algn="ctr"/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56077-D6AB-48E0-A3FD-7FD789F1C0FB}"/>
              </a:ext>
            </a:extLst>
          </p:cNvPr>
          <p:cNvSpPr txBox="1"/>
          <p:nvPr/>
        </p:nvSpPr>
        <p:spPr>
          <a:xfrm>
            <a:off x="4233201" y="4196386"/>
            <a:ext cx="8281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Расчетные частоты</a:t>
            </a:r>
          </a:p>
          <a:p>
            <a:pPr algn="ctr"/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0" y="255845"/>
            <a:ext cx="867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Примеры экспериментальных распределений амплитудно-временной и амплитудно-частотной зависимостей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950352" y="1428084"/>
            <a:ext cx="534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Амплитудно-временная зависимость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19511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BE7A9-5DEA-2CBD-33BB-2A37F751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4" y="1917792"/>
            <a:ext cx="6074093" cy="28763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24FDD-3FC7-C5A7-77F0-A569BD1D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40" y="3786837"/>
            <a:ext cx="5930099" cy="2815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393AF9-2145-D3F8-CE24-CFB482003D2A}"/>
              </a:ext>
            </a:extLst>
          </p:cNvPr>
          <p:cNvSpPr txBox="1"/>
          <p:nvPr/>
        </p:nvSpPr>
        <p:spPr>
          <a:xfrm>
            <a:off x="6664643" y="3248957"/>
            <a:ext cx="534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Амплитудно-частотная зависимость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0" y="255845"/>
            <a:ext cx="867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Верификация частотного метода определения сил натяжения арматуры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874643" y="1075152"/>
            <a:ext cx="10082254" cy="169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экспериментальной установки для определения продольной силы по частотам продольных колебаний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19511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D749D-B2C3-FB47-6D9C-7EEA13B0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0" y="1857119"/>
            <a:ext cx="5840833" cy="1660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D0CD26-69E6-5B56-A346-C0472DDE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358" y="1845923"/>
            <a:ext cx="3577872" cy="4771484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EAEA13-85C8-44ED-A4A0-7A1D7ABA9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69182"/>
              </p:ext>
            </p:extLst>
          </p:nvPr>
        </p:nvGraphicFramePr>
        <p:xfrm>
          <a:off x="463378" y="4174942"/>
          <a:ext cx="6293485" cy="563500"/>
        </p:xfrm>
        <a:graphic>
          <a:graphicData uri="http://schemas.openxmlformats.org/drawingml/2006/table">
            <a:tbl>
              <a:tblPr firstRow="1" firstCol="1" bandRow="1"/>
              <a:tblGrid>
                <a:gridCol w="1555750">
                  <a:extLst>
                    <a:ext uri="{9D8B030D-6E8A-4147-A177-3AD203B41FA5}">
                      <a16:colId xmlns:a16="http://schemas.microsoft.com/office/drawing/2014/main" val="3057665835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2285589962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4066246570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296674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N, кН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4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f1, Гц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674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D49F6A-AD4F-4201-A7BF-016EDF18C14E}"/>
              </a:ext>
            </a:extLst>
          </p:cNvPr>
          <p:cNvSpPr txBox="1"/>
          <p:nvPr/>
        </p:nvSpPr>
        <p:spPr>
          <a:xfrm>
            <a:off x="125710" y="3723833"/>
            <a:ext cx="736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Экспериментальные частоты</a:t>
            </a:r>
          </a:p>
          <a:p>
            <a:pPr algn="ctr"/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BC3A27-C15F-40A2-A494-744A1A4FC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595" y="5316280"/>
            <a:ext cx="3067050" cy="1285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E7A5D1-02D0-43FD-9C58-2F98ED1803C1}"/>
              </a:ext>
            </a:extLst>
          </p:cNvPr>
          <p:cNvSpPr txBox="1"/>
          <p:nvPr/>
        </p:nvSpPr>
        <p:spPr>
          <a:xfrm>
            <a:off x="125710" y="4858861"/>
            <a:ext cx="736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Расчетная частота для случая отсутствия силы</a:t>
            </a:r>
          </a:p>
          <a:p>
            <a:pPr algn="ctr"/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0" y="255845"/>
            <a:ext cx="867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экспериментальных распределений амплитудно-частотной зависимости на участке 7000-8000 Гц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465" y="320489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текст, линия, Графи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BC51D2F-D0B8-45AD-848C-5A4219B08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979" y="1809100"/>
            <a:ext cx="4667771" cy="23788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линия, Графи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BFE5EBB-3694-4949-B3DA-92B8018287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65137" y="1876056"/>
            <a:ext cx="4896761" cy="23118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F7E2664-4188-4F8B-8839-E2D62A7BE3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72779" y="4511021"/>
            <a:ext cx="4246722" cy="2311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D1DDC-0DAE-8707-0AEB-2268E70729A1}"/>
              </a:ext>
            </a:extLst>
          </p:cNvPr>
          <p:cNvSpPr txBox="1"/>
          <p:nvPr/>
        </p:nvSpPr>
        <p:spPr>
          <a:xfrm>
            <a:off x="1797366" y="1443560"/>
            <a:ext cx="2221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N=500 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5AEA9-B843-9EEC-4E2B-214C50398EDF}"/>
              </a:ext>
            </a:extLst>
          </p:cNvPr>
          <p:cNvSpPr txBox="1"/>
          <p:nvPr/>
        </p:nvSpPr>
        <p:spPr>
          <a:xfrm>
            <a:off x="7744578" y="1491614"/>
            <a:ext cx="2221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95285-8FA2-1F16-A622-F9A5CD5E7368}"/>
              </a:ext>
            </a:extLst>
          </p:cNvPr>
          <p:cNvSpPr txBox="1"/>
          <p:nvPr/>
        </p:nvSpPr>
        <p:spPr>
          <a:xfrm>
            <a:off x="4685403" y="4152965"/>
            <a:ext cx="2221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2541" y="261749"/>
            <a:ext cx="867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</a:t>
            </a:r>
            <a:r>
              <a:rPr lang="en-US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2A0ED-860D-5E60-105C-5478B5461460}"/>
              </a:ext>
            </a:extLst>
          </p:cNvPr>
          <p:cNvSpPr txBox="1"/>
          <p:nvPr/>
        </p:nvSpPr>
        <p:spPr>
          <a:xfrm>
            <a:off x="617056" y="723414"/>
            <a:ext cx="10840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Предварительное натяжение арматуры строительных конструкций обеспечивает благоприятное распределение напряжений, повышает выносливость и остаточный ресурс конструкций. </a:t>
            </a:r>
          </a:p>
          <a:p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контроля осевой нагрузки в арматурных стержнях используются различные статические методы, а также частотный - динамический метод. </a:t>
            </a:r>
          </a:p>
          <a:p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Существующие методы оценки осевой нагрузки в арматурных стержнях стандартизованы. Однако эти стандарты и, изготовленная по ним, измерительная аппаратура основаны на моделях изгиба и поперечных колебаний стержней и канатов, требующих при своей реализации вскрытия их на большой длине от бетона </a:t>
            </a:r>
            <a:r>
              <a:rPr lang="ru-RU" sz="1600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омоноличивания</a:t>
            </a: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Исследовались модель растянутой струны, Эйлера-Бернулли и Тимошенко, с проведением сравнительного анализа точности вычислений. Модель  на основе уравнения Эйлера Бернулли жестко защемленного стержня дает лучшие результаты и значительно превышает по точности другие широко распространенные аналитические методы.</a:t>
            </a:r>
          </a:p>
          <a:p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Проводилась верификация частотного метода на стержневых образцах с заданными значениями продольного усилия и изгибной жёсткости закрепления концов.</a:t>
            </a:r>
          </a:p>
          <a:p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перспективными в плане совершенствования методов контроля продольных усилий в арматурных стержнях представляются результаты по оценке возможностей использования продольных колебаний стержней для определения имеющихся в них продольных усилий, т.к достаточно лишь небольшого выступающего конца арматурного стержня</a:t>
            </a:r>
          </a:p>
          <a:p>
            <a:endParaRPr lang="ru-RU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2022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3368" y="79124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предварительно напряженной конструкции через натяжение арматуры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43470-02EA-7994-4E56-DD521AD4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93" y="936336"/>
            <a:ext cx="7071761" cy="1897279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AE4232-FBEA-3B36-4AF2-0EE9AC072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1" y="3592731"/>
            <a:ext cx="1836420" cy="2525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1071468" y="3180537"/>
            <a:ext cx="458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натяжного анкера</a:t>
            </a:r>
            <a:r>
              <a:rPr lang="en-US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61304-2A07-66D3-8E79-02874D346B6E}"/>
              </a:ext>
            </a:extLst>
          </p:cNvPr>
          <p:cNvSpPr txBox="1"/>
          <p:nvPr/>
        </p:nvSpPr>
        <p:spPr>
          <a:xfrm>
            <a:off x="644081" y="2829899"/>
            <a:ext cx="10903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– железобетонная балка; 2 –арматурный стержень; 3 – канал; 4 – домкрат; 5 – анкерный болт </a:t>
            </a:r>
            <a:endParaRPr lang="en-US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5FA3-D443-E42D-CC41-E48A779A870E}"/>
              </a:ext>
            </a:extLst>
          </p:cNvPr>
          <p:cNvSpPr txBox="1"/>
          <p:nvPr/>
        </p:nvSpPr>
        <p:spPr>
          <a:xfrm>
            <a:off x="1322227" y="6170555"/>
            <a:ext cx="3706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– болт с резьбой; 2 – трубка</a:t>
            </a:r>
            <a:endParaRPr lang="en-US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B88E0-B80A-4D84-82CE-105EBD4C6F5C}"/>
                  </a:ext>
                </a:extLst>
              </p:cNvPr>
              <p:cNvSpPr txBox="1"/>
              <p:nvPr/>
            </p:nvSpPr>
            <p:spPr>
              <a:xfrm>
                <a:off x="5752473" y="3598710"/>
                <a:ext cx="5285789" cy="3180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𝑛h</m:t>
                          </m:r>
                        </m:num>
                        <m:den>
                          <m:d>
                            <m:d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/>
                <a:endParaRPr lang="en-US" sz="2000" i="1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5407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5407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- площадь сечения и модуль упругости болта</a:t>
                </a:r>
                <a:r>
                  <a:rPr lang="en-US" dirty="0">
                    <a:solidFill>
                      <a:srgbClr val="15407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5407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ru-RU" i="0">
                            <a:solidFill>
                              <a:srgbClr val="15407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5407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- площадь сечения и модуль упругости бетонной трубы под гайкой</a:t>
                </a:r>
                <a:endParaRPr lang="en-US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B88E0-B80A-4D84-82CE-105EBD4C6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73" y="3598710"/>
                <a:ext cx="5285789" cy="3180166"/>
              </a:xfrm>
              <a:prstGeom prst="rect">
                <a:avLst/>
              </a:prstGeom>
              <a:blipFill>
                <a:blip r:embed="rId5"/>
                <a:stretch>
                  <a:fillRect l="-1038" r="-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AF63BB-062E-5DC0-0A77-80C4428E1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21" y="3712728"/>
            <a:ext cx="2372056" cy="24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8546" y="289591"/>
            <a:ext cx="829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контроля силы натяжения арматуры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914364" y="1057717"/>
            <a:ext cx="6746069" cy="317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Статические методы</a:t>
            </a:r>
            <a:r>
              <a:rPr lang="en-US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-гравитационный метод</a:t>
            </a:r>
          </a:p>
          <a:p>
            <a:endParaRPr lang="ru-RU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-метод измерения по показаниям динамометра</a:t>
            </a:r>
          </a:p>
          <a:p>
            <a:endParaRPr lang="ru-RU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-метод измерения по показаниям манометра</a:t>
            </a:r>
          </a:p>
          <a:p>
            <a:endParaRPr lang="ru-RU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-метод измерения по величине удлинения арматуры</a:t>
            </a:r>
          </a:p>
          <a:p>
            <a:endParaRPr lang="ru-RU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-измерение методом поперечной оттяжки арматуры </a:t>
            </a:r>
            <a:endParaRPr lang="en-US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2E247-D140-4B37-D388-DA534C2342E2}"/>
              </a:ext>
            </a:extLst>
          </p:cNvPr>
          <p:cNvSpPr txBox="1"/>
          <p:nvPr/>
        </p:nvSpPr>
        <p:spPr>
          <a:xfrm>
            <a:off x="914364" y="4366680"/>
            <a:ext cx="6127298" cy="133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Частотный метод - </a:t>
            </a:r>
            <a:r>
              <a:rPr lang="ru-RU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основан на определении частоты собственных колебаний натянутой арматуры, зависящей от напряжения и длины.</a:t>
            </a:r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F0AADB-E578-B7FC-4C28-7CEAC1510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57" y="3127151"/>
            <a:ext cx="2095255" cy="3441258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783E37C-7D32-4022-8005-D45B6840C958}"/>
              </a:ext>
            </a:extLst>
          </p:cNvPr>
          <p:cNvCxnSpPr>
            <a:cxnSpLocks/>
          </p:cNvCxnSpPr>
          <p:nvPr/>
        </p:nvCxnSpPr>
        <p:spPr>
          <a:xfrm flipV="1">
            <a:off x="7432431" y="4599376"/>
            <a:ext cx="2625969" cy="1566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686B73-1ECA-4B03-9914-82609D8CE4D7}"/>
              </a:ext>
            </a:extLst>
          </p:cNvPr>
          <p:cNvSpPr txBox="1"/>
          <p:nvPr/>
        </p:nvSpPr>
        <p:spPr>
          <a:xfrm>
            <a:off x="4829890" y="6068402"/>
            <a:ext cx="3125041" cy="4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Высвобожденная арматура</a:t>
            </a:r>
            <a:endParaRPr lang="en-US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186F822-5DF0-6293-C305-21A9B5E5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47" y="1283729"/>
            <a:ext cx="3853349" cy="17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8546" y="351070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расчета продольных сил в арматурных стержнях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836246" y="1177628"/>
            <a:ext cx="550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струны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Уравнение колебаний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/>
              <p:nvPr/>
            </p:nvSpPr>
            <p:spPr>
              <a:xfrm>
                <a:off x="1633111" y="2236328"/>
                <a:ext cx="2106552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4076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4076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4076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11" y="2236328"/>
                <a:ext cx="2106552" cy="901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7E0A4-4DDE-4D50-B7C7-11988567D3AC}"/>
                  </a:ext>
                </a:extLst>
              </p:cNvPr>
              <p:cNvSpPr txBox="1"/>
              <p:nvPr/>
            </p:nvSpPr>
            <p:spPr>
              <a:xfrm>
                <a:off x="1712701" y="3710164"/>
                <a:ext cx="5080883" cy="17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07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7E0A4-4DDE-4D50-B7C7-11988567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01" y="3710164"/>
                <a:ext cx="5080883" cy="1729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56EF64-9C3E-4E65-820F-06281FD58185}"/>
                  </a:ext>
                </a:extLst>
              </p:cNvPr>
              <p:cNvSpPr txBox="1"/>
              <p:nvPr/>
            </p:nvSpPr>
            <p:spPr>
              <a:xfrm>
                <a:off x="3891490" y="2261024"/>
                <a:ext cx="1131269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num>
                            <m:den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5407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56EF64-9C3E-4E65-820F-06281FD58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490" y="2261024"/>
                <a:ext cx="1131269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3AFD1-1B8A-4A99-BFA6-A2DFF78A166A}"/>
                  </a:ext>
                </a:extLst>
              </p:cNvPr>
              <p:cNvSpPr txBox="1"/>
              <p:nvPr/>
            </p:nvSpPr>
            <p:spPr>
              <a:xfrm>
                <a:off x="711120" y="5167007"/>
                <a:ext cx="5552831" cy="1615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0215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– частота колебаний, Гц;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450215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– длина стержня, м;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450215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– погонного масса, кг/м;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– осевое усилие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3AFD1-1B8A-4A99-BFA6-A2DFF78A1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0" y="5167007"/>
                <a:ext cx="5552831" cy="1615827"/>
              </a:xfrm>
              <a:prstGeom prst="rect">
                <a:avLst/>
              </a:prstGeom>
              <a:blipFill>
                <a:blip r:embed="rId5"/>
                <a:stretch>
                  <a:fillRect b="-5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9947E3-2076-4689-8DA2-A9550099F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584" y="1766643"/>
            <a:ext cx="5019675" cy="3762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85422A-13AA-4031-AC64-B94562A9937C}"/>
              </a:ext>
            </a:extLst>
          </p:cNvPr>
          <p:cNvSpPr txBox="1"/>
          <p:nvPr/>
        </p:nvSpPr>
        <p:spPr>
          <a:xfrm>
            <a:off x="836246" y="4574911"/>
            <a:ext cx="5509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Частоты колебаний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F77D0F-AA05-4A97-8730-B9BEAC60BA73}"/>
              </a:ext>
            </a:extLst>
          </p:cNvPr>
          <p:cNvSpPr txBox="1"/>
          <p:nvPr/>
        </p:nvSpPr>
        <p:spPr>
          <a:xfrm>
            <a:off x="836246" y="3458245"/>
            <a:ext cx="55098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Граничные условия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y(0,t) = y(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l,t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54076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= 0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540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11" grpId="0"/>
      <p:bldP spid="12" grpId="0"/>
      <p:bldP spid="1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8546" y="252110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расчета продольных сил в арматурных стержнях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854554" y="1068230"/>
            <a:ext cx="8923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свободно опертого стержня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Уравнение изгибных колебаний с учетом продольной силы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/>
              <p:nvPr/>
            </p:nvSpPr>
            <p:spPr>
              <a:xfrm>
                <a:off x="622542" y="1495814"/>
                <a:ext cx="4268677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2" y="1495814"/>
                <a:ext cx="4268677" cy="1088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7E0A4-4DDE-4D50-B7C7-11988567D3AC}"/>
                  </a:ext>
                </a:extLst>
              </p:cNvPr>
              <p:cNvSpPr txBox="1"/>
              <p:nvPr/>
            </p:nvSpPr>
            <p:spPr>
              <a:xfrm>
                <a:off x="596539" y="3487677"/>
                <a:ext cx="5129811" cy="1456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7E0A4-4DDE-4D50-B7C7-11988567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9" y="3487677"/>
                <a:ext cx="5129811" cy="145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393AFD1-1B8A-4A99-BFA6-A2DFF78A166A}"/>
              </a:ext>
            </a:extLst>
          </p:cNvPr>
          <p:cNvSpPr txBox="1"/>
          <p:nvPr/>
        </p:nvSpPr>
        <p:spPr>
          <a:xfrm>
            <a:off x="1180123" y="4795897"/>
            <a:ext cx="6096000" cy="1889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длина стержня, м;</a:t>
            </a:r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осевой момент инерции сечения, м</a:t>
            </a:r>
            <a:r>
              <a:rPr lang="ru-RU" sz="1600" baseline="300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16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</a:pP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масса погонного метра стержня, кг/м</a:t>
            </a: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solidFill>
                <a:srgbClr val="15407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модуль упругости материала стержня</a:t>
            </a: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dirty="0">
              <a:solidFill>
                <a:srgbClr val="15407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ru-RU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осевое усилие</a:t>
            </a:r>
            <a:r>
              <a:rPr lang="en-US" sz="1600" dirty="0">
                <a:solidFill>
                  <a:srgbClr val="1540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1482E-FC3C-432A-A511-B3CD342D0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61" y="2895961"/>
            <a:ext cx="4945658" cy="3952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2CD509-30F3-4075-AE06-5BAD1AC063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40661" y="2474648"/>
            <a:ext cx="4905546" cy="26486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1A407C-FCB6-44FB-8075-E111C2613959}"/>
              </a:ext>
            </a:extLst>
          </p:cNvPr>
          <p:cNvSpPr txBox="1"/>
          <p:nvPr/>
        </p:nvSpPr>
        <p:spPr>
          <a:xfrm>
            <a:off x="854555" y="2475554"/>
            <a:ext cx="689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Граничные условия для формы колебаний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Связь собственной частоты с продольной силой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47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8546" y="351070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ВЕРИФИКАЦИЯ ЧАСТОТНОГО МЕТОДА ОПРЕДЕЛЕНИЯ СИЛ НАТЯЖЕНИЯ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1070572" y="1245034"/>
            <a:ext cx="10560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растянутого стержня, жестко защемленного с двух концов</a:t>
            </a:r>
            <a:r>
              <a:rPr lang="en-US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/>
              <p:nvPr/>
            </p:nvSpPr>
            <p:spPr>
              <a:xfrm>
                <a:off x="223421" y="1895416"/>
                <a:ext cx="6127298" cy="11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solidFill>
                    <a:srgbClr val="15407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2E247-D140-4B37-D388-DA534C234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1" y="1895416"/>
                <a:ext cx="6127298" cy="1100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1070572" y="1672215"/>
            <a:ext cx="810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Уравнение изгибных колебаний с учетом продольной силы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8C7409-A1BD-4314-A46F-C0430238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55" y="3314272"/>
            <a:ext cx="4562475" cy="409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68717C-18DF-4CEF-A3C3-BA414EA1CE26}"/>
              </a:ext>
            </a:extLst>
          </p:cNvPr>
          <p:cNvSpPr txBox="1"/>
          <p:nvPr/>
        </p:nvSpPr>
        <p:spPr>
          <a:xfrm>
            <a:off x="1131239" y="2830427"/>
            <a:ext cx="7590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Граничные условия для формы колебаний  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Связь собственной частоты с продольной силой</a:t>
            </a:r>
            <a:endParaRPr lang="en-US" sz="20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503D48-3035-4FDA-B152-D9DE28F33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39" y="4135994"/>
            <a:ext cx="6696930" cy="4657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DD0753-C9AB-49A6-B753-66466A911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302" y="5013904"/>
            <a:ext cx="3230273" cy="11836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F27079C-4B96-4F9D-A465-72FA1D4CF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181" y="4960371"/>
            <a:ext cx="3302960" cy="12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07CEC-EBAD-4AB1-951A-A4185558A5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78" y="815733"/>
            <a:ext cx="7358588" cy="2470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48546" y="351070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расчета продольных сил в арматурных стержнях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773748" y="1097462"/>
            <a:ext cx="1137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растянутого упруго защемленного стержня по модели Тимошенко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1017945" y="2872128"/>
            <a:ext cx="11127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Уравнения изгибных колебаний с учетом продольной силы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</a:t>
            </a:r>
            <a:r>
              <a:rPr lang="en-US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i="1" dirty="0"/>
              <a:t>θ(</a:t>
            </a:r>
            <a:r>
              <a:rPr lang="ru-RU" i="1" dirty="0" err="1"/>
              <a:t>z,t</a:t>
            </a:r>
            <a:r>
              <a:rPr lang="ru-RU" i="1" dirty="0"/>
              <a:t>)  </a:t>
            </a:r>
            <a:r>
              <a:rPr lang="ru-RU" dirty="0"/>
              <a:t>– угол поворота поперечного сечения, </a:t>
            </a:r>
            <a:r>
              <a:rPr lang="ru-RU" i="1" dirty="0"/>
              <a:t>α</a:t>
            </a:r>
            <a:r>
              <a:rPr lang="ru-RU" dirty="0"/>
              <a:t> – коэффициент, учитывающий неравномерность касательных напряжений по сечению, </a:t>
            </a:r>
            <a:r>
              <a:rPr lang="ru-RU" i="1" dirty="0"/>
              <a:t>G</a:t>
            </a:r>
            <a:r>
              <a:rPr lang="ru-RU" dirty="0"/>
              <a:t> – модуль сдвига, </a:t>
            </a:r>
            <a:r>
              <a:rPr lang="ru-RU" i="1" dirty="0"/>
              <a:t>F</a:t>
            </a:r>
            <a:r>
              <a:rPr lang="ru-RU" dirty="0"/>
              <a:t> – площадь поперечного сечения, </a:t>
            </a:r>
            <a:r>
              <a:rPr lang="ru-RU" i="1" dirty="0"/>
              <a:t>ρ</a:t>
            </a:r>
            <a:r>
              <a:rPr lang="ru-RU" dirty="0"/>
              <a:t> – плотность материала)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8717C-18DF-4CEF-A3C3-BA414EA1CE26}"/>
              </a:ext>
            </a:extLst>
          </p:cNvPr>
          <p:cNvSpPr txBox="1"/>
          <p:nvPr/>
        </p:nvSpPr>
        <p:spPr>
          <a:xfrm>
            <a:off x="1017945" y="4875977"/>
            <a:ext cx="732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Граничные условия для формы колебаний  </a:t>
            </a: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56A1C7F-BBFA-40C9-B046-33B6C62C7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6749"/>
              </p:ext>
            </p:extLst>
          </p:nvPr>
        </p:nvGraphicFramePr>
        <p:xfrm>
          <a:off x="1114791" y="3265582"/>
          <a:ext cx="4260784" cy="7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700" imgH="508000" progId="Equation.DSMT4">
                  <p:embed/>
                </p:oleObj>
              </mc:Choice>
              <mc:Fallback>
                <p:oleObj name="Equation" r:id="rId3" imgW="28067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91" y="3265582"/>
                        <a:ext cx="4260784" cy="772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229984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7B1C390-FF79-4426-8EB9-A1B99C1AB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3976"/>
              </p:ext>
            </p:extLst>
          </p:nvPr>
        </p:nvGraphicFramePr>
        <p:xfrm>
          <a:off x="5734968" y="3229984"/>
          <a:ext cx="3735230" cy="90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900" imgH="508000" progId="Equation.DSMT4">
                  <p:embed/>
                </p:oleObj>
              </mc:Choice>
              <mc:Fallback>
                <p:oleObj name="Equation" r:id="rId5" imgW="21209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968" y="3229984"/>
                        <a:ext cx="3735230" cy="90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27D06C-7265-4C51-B4D6-10E0BA370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94" y="5321470"/>
            <a:ext cx="5428682" cy="11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8546" y="351070"/>
            <a:ext cx="82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расчета продольных сил в арматурных стержнях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D9DA5-AC72-D849-683E-0102E5FF7FB5}"/>
              </a:ext>
            </a:extLst>
          </p:cNvPr>
          <p:cNvSpPr txBox="1"/>
          <p:nvPr/>
        </p:nvSpPr>
        <p:spPr>
          <a:xfrm>
            <a:off x="469072" y="1261235"/>
            <a:ext cx="1125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растянутого упруго защемленного стержня по модели Тимошенко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485021" y="1671476"/>
            <a:ext cx="1112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Общее решение 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8717C-18DF-4CEF-A3C3-BA414EA1CE26}"/>
              </a:ext>
            </a:extLst>
          </p:cNvPr>
          <p:cNvSpPr txBox="1"/>
          <p:nvPr/>
        </p:nvSpPr>
        <p:spPr>
          <a:xfrm>
            <a:off x="579656" y="3134880"/>
            <a:ext cx="732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Связь собственной частоты с продольной силой</a:t>
            </a:r>
            <a:endParaRPr lang="en-US" sz="2000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D9616E-ABA3-48D4-A6B7-0AE9DC77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36" y="2276898"/>
            <a:ext cx="7212079" cy="664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FCEBCF-2CBE-4C36-8BAE-B80643E12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89" y="3965227"/>
            <a:ext cx="7029488" cy="245306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D357565-2C75-FDED-CA69-8855B0F1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5" y="2594540"/>
            <a:ext cx="13988884" cy="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5107FAD-D4F7-266F-650C-C105B303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3363160"/>
            <a:ext cx="153868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081" y="347311"/>
            <a:ext cx="829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расчетных моделей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3BD9-F682-47A4-8B17-603E2FBC1E3C}"/>
              </a:ext>
            </a:extLst>
          </p:cNvPr>
          <p:cNvSpPr txBox="1"/>
          <p:nvPr/>
        </p:nvSpPr>
        <p:spPr>
          <a:xfrm>
            <a:off x="3000375" y="989171"/>
            <a:ext cx="877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вычисления продольных усилий</a:t>
            </a:r>
          </a:p>
          <a:p>
            <a:r>
              <a:rPr lang="ru-RU" sz="2000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9BB94-EAAB-4108-91D6-2C85A5BF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" y="3688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11B73DC-4C88-49A2-B1B6-F8E0EE6A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040" y="3195118"/>
            <a:ext cx="15032319" cy="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62DB9-2083-9C8D-DE5B-7EFD4BD8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99" y="1587280"/>
            <a:ext cx="6653801" cy="4977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0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822</Words>
  <Application>Microsoft Office PowerPoint</Application>
  <PresentationFormat>Широкоэкранный</PresentationFormat>
  <Paragraphs>168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Cambria Math</vt:lpstr>
      <vt:lpstr>Montserrat</vt:lpstr>
      <vt:lpstr>Raleway Light</vt:lpstr>
      <vt:lpstr>Times New Roman</vt:lpstr>
      <vt:lpstr>Verdana</vt:lpstr>
      <vt:lpstr>Office Theme</vt:lpstr>
      <vt:lpstr>1_Office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Матвей</cp:lastModifiedBy>
  <cp:revision>50</cp:revision>
  <dcterms:created xsi:type="dcterms:W3CDTF">2018-07-13T07:41:31Z</dcterms:created>
  <dcterms:modified xsi:type="dcterms:W3CDTF">2024-06-03T08:08:48Z</dcterms:modified>
</cp:coreProperties>
</file>