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64FE6-7FF7-4BCF-98DE-799FA70CBC6D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F79AD-2BDF-4C43-8519-2BAFE64FF2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448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64FE6-7FF7-4BCF-98DE-799FA70CBC6D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F79AD-2BDF-4C43-8519-2BAFE64FF2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631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64FE6-7FF7-4BCF-98DE-799FA70CBC6D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F79AD-2BDF-4C43-8519-2BAFE64FF2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677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64FE6-7FF7-4BCF-98DE-799FA70CBC6D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F79AD-2BDF-4C43-8519-2BAFE64FF2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139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64FE6-7FF7-4BCF-98DE-799FA70CBC6D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F79AD-2BDF-4C43-8519-2BAFE64FF2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606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64FE6-7FF7-4BCF-98DE-799FA70CBC6D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F79AD-2BDF-4C43-8519-2BAFE64FF2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673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64FE6-7FF7-4BCF-98DE-799FA70CBC6D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F79AD-2BDF-4C43-8519-2BAFE64FF2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696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64FE6-7FF7-4BCF-98DE-799FA70CBC6D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F79AD-2BDF-4C43-8519-2BAFE64FF2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786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64FE6-7FF7-4BCF-98DE-799FA70CBC6D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F79AD-2BDF-4C43-8519-2BAFE64FF2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936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64FE6-7FF7-4BCF-98DE-799FA70CBC6D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F79AD-2BDF-4C43-8519-2BAFE64FF2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162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64FE6-7FF7-4BCF-98DE-799FA70CBC6D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F79AD-2BDF-4C43-8519-2BAFE64FF2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0183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64FE6-7FF7-4BCF-98DE-799FA70CBC6D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F79AD-2BDF-4C43-8519-2BAFE64FF2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9511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2132" y="2870201"/>
            <a:ext cx="10515600" cy="2495022"/>
          </a:xfrm>
        </p:spPr>
        <p:txBody>
          <a:bodyPr>
            <a:normAutofit fontScale="90000"/>
          </a:bodyPr>
          <a:lstStyle/>
          <a:p>
            <a:pPr algn="ctr"/>
            <a:br>
              <a:rPr lang="ru-RU" dirty="0">
                <a:solidFill>
                  <a:srgbClr val="0000CC"/>
                </a:solidFill>
              </a:rPr>
            </a:br>
            <a:r>
              <a:rPr lang="ru-RU" b="1" dirty="0">
                <a:solidFill>
                  <a:srgbClr val="0000CC"/>
                </a:solidFill>
              </a:rPr>
              <a:t>Осмысленность жизни и контроль за действием как предикторы самооценок волевых качеств личности</a:t>
            </a:r>
            <a:br>
              <a:rPr lang="ru-RU" b="1" dirty="0">
                <a:solidFill>
                  <a:srgbClr val="0000CC"/>
                </a:solidFill>
              </a:rPr>
            </a:br>
            <a:br>
              <a:rPr lang="ru-RU" b="1" dirty="0">
                <a:solidFill>
                  <a:srgbClr val="0000CC"/>
                </a:solidFill>
              </a:rPr>
            </a:br>
            <a:br>
              <a:rPr lang="ru-RU" dirty="0">
                <a:solidFill>
                  <a:srgbClr val="0000CC"/>
                </a:solidFill>
              </a:rPr>
            </a:br>
            <a:br>
              <a:rPr lang="ru-RU" dirty="0">
                <a:solidFill>
                  <a:srgbClr val="0000CC"/>
                </a:solidFill>
              </a:rPr>
            </a:br>
            <a:r>
              <a:rPr lang="ru-RU" sz="3100" dirty="0"/>
              <a:t>Иванников В.А., Гусев А.Н.</a:t>
            </a:r>
            <a:br>
              <a:rPr lang="ru-RU" sz="3100" dirty="0"/>
            </a:br>
            <a:endParaRPr lang="ru-RU" sz="31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160246-5433-8E1C-8735-90BC2B3C0DB1}"/>
              </a:ext>
            </a:extLst>
          </p:cNvPr>
          <p:cNvSpPr txBox="1"/>
          <p:nvPr/>
        </p:nvSpPr>
        <p:spPr>
          <a:xfrm>
            <a:off x="3327397" y="1956657"/>
            <a:ext cx="119789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800" dirty="0"/>
              <a:t> </a:t>
            </a:r>
            <a:endParaRPr lang="ru-RU" sz="2400" dirty="0">
              <a:solidFill>
                <a:srgbClr val="0000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D6B3C5-F142-8222-1424-AF0262AE758C}"/>
              </a:ext>
            </a:extLst>
          </p:cNvPr>
          <p:cNvSpPr txBox="1"/>
          <p:nvPr/>
        </p:nvSpPr>
        <p:spPr>
          <a:xfrm>
            <a:off x="351783" y="68728"/>
            <a:ext cx="1209038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00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Кафедре психологии личности уже 25, уже совсем недетская психология!</a:t>
            </a:r>
          </a:p>
        </p:txBody>
      </p:sp>
    </p:spTree>
    <p:extLst>
      <p:ext uri="{BB962C8B-B14F-4D97-AF65-F5344CB8AC3E}">
        <p14:creationId xmlns:p14="http://schemas.microsoft.com/office/powerpoint/2010/main" val="2305625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4668" y="207962"/>
            <a:ext cx="12107332" cy="604838"/>
          </a:xfrm>
        </p:spPr>
        <p:txBody>
          <a:bodyPr>
            <a:normAutofit/>
          </a:bodyPr>
          <a:lstStyle/>
          <a:p>
            <a:r>
              <a:rPr lang="ru-RU" sz="3200" dirty="0"/>
              <a:t>Структура корреляционных связей оцениваемых показателей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333" y="1295400"/>
            <a:ext cx="11125199" cy="53593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0059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8866" y="93133"/>
            <a:ext cx="10515600" cy="1735667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Соотношение суммы баллов волевых качеств – СВК (по оси ординат), и величины общей осмысленности жизни (ОЖ) в группе студентов</a:t>
            </a:r>
          </a:p>
        </p:txBody>
      </p:sp>
      <p:pic>
        <p:nvPicPr>
          <p:cNvPr id="3" name="Рисунок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676400"/>
            <a:ext cx="6355926" cy="48619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51812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38126"/>
            <a:ext cx="12064999" cy="981075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solidFill>
                  <a:srgbClr val="0000CC"/>
                </a:solidFill>
              </a:rPr>
              <a:t>Соотношение суммы баллов волевых качеств – СВК (по оси ординат), и показателя контроля за действием при планировании (</a:t>
            </a:r>
            <a:r>
              <a:rPr lang="ru-RU" sz="3200" dirty="0" err="1">
                <a:solidFill>
                  <a:srgbClr val="0000CC"/>
                </a:solidFill>
              </a:rPr>
              <a:t>КДп</a:t>
            </a:r>
            <a:r>
              <a:rPr lang="ru-RU" sz="3200" dirty="0">
                <a:solidFill>
                  <a:srgbClr val="0000CC"/>
                </a:solidFill>
              </a:rPr>
              <a:t>) в группе студентов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5475" y="2057928"/>
            <a:ext cx="5690658" cy="45619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95381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76199"/>
            <a:ext cx="11904133" cy="1766886"/>
          </a:xfrm>
        </p:spPr>
        <p:txBody>
          <a:bodyPr>
            <a:normAutofit fontScale="90000"/>
          </a:bodyPr>
          <a:lstStyle/>
          <a:p>
            <a:r>
              <a:rPr lang="ru-RU" sz="3100" dirty="0">
                <a:solidFill>
                  <a:srgbClr val="0000CC"/>
                </a:solidFill>
              </a:rPr>
              <a:t>Выраженность волевых качеств студентов при различных сочетаниях уровней факторов «Контроль за действием» и «Осмысленность жизни». Нижняя линия – «низкий» уровень осмысленности жизни, средняя линия – «средний», верхняя линия – «высокий». Кто главный?</a:t>
            </a:r>
            <a:endParaRPr lang="ru-RU" dirty="0">
              <a:solidFill>
                <a:srgbClr val="0000CC"/>
              </a:solidFill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8467" y="1778000"/>
            <a:ext cx="5785273" cy="47074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49014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990" y="144993"/>
            <a:ext cx="12046410" cy="947208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rgbClr val="0000CC"/>
                </a:solidFill>
              </a:rPr>
              <a:t>Схема анализа медиации. </a:t>
            </a:r>
            <a:r>
              <a:rPr lang="en-US" sz="2800" i="1" dirty="0">
                <a:solidFill>
                  <a:srgbClr val="0000CC"/>
                </a:solidFill>
              </a:rPr>
              <a:t>X</a:t>
            </a:r>
            <a:r>
              <a:rPr lang="ru-RU" sz="2800" dirty="0">
                <a:solidFill>
                  <a:srgbClr val="0000CC"/>
                </a:solidFill>
              </a:rPr>
              <a:t> – </a:t>
            </a:r>
            <a:r>
              <a:rPr lang="ru-RU" sz="2800" dirty="0" err="1">
                <a:solidFill>
                  <a:srgbClr val="0000CC"/>
                </a:solidFill>
              </a:rPr>
              <a:t>предикторная</a:t>
            </a:r>
            <a:r>
              <a:rPr lang="ru-RU" sz="2800" dirty="0">
                <a:solidFill>
                  <a:srgbClr val="0000CC"/>
                </a:solidFill>
              </a:rPr>
              <a:t> переменная (ОЖ или КД), </a:t>
            </a:r>
            <a:r>
              <a:rPr lang="en-US" sz="2800" i="1" dirty="0">
                <a:solidFill>
                  <a:srgbClr val="0000CC"/>
                </a:solidFill>
              </a:rPr>
              <a:t>Y</a:t>
            </a:r>
            <a:r>
              <a:rPr lang="ru-RU" sz="2800" dirty="0">
                <a:solidFill>
                  <a:srgbClr val="0000CC"/>
                </a:solidFill>
              </a:rPr>
              <a:t> – зависимая переменная (самооценка ВК). </a:t>
            </a:r>
            <a:r>
              <a:rPr lang="ru-RU" sz="2800" i="1" dirty="0">
                <a:solidFill>
                  <a:srgbClr val="0000CC"/>
                </a:solidFill>
              </a:rPr>
              <a:t>М</a:t>
            </a:r>
            <a:r>
              <a:rPr lang="en-US" sz="2800" i="1" baseline="-25000" dirty="0">
                <a:solidFill>
                  <a:srgbClr val="0000CC"/>
                </a:solidFill>
              </a:rPr>
              <a:t>i</a:t>
            </a:r>
            <a:r>
              <a:rPr lang="en-US" sz="2800" i="1" dirty="0">
                <a:solidFill>
                  <a:srgbClr val="0000CC"/>
                </a:solidFill>
              </a:rPr>
              <a:t> </a:t>
            </a:r>
            <a:r>
              <a:rPr lang="ru-RU" sz="2800" dirty="0">
                <a:solidFill>
                  <a:srgbClr val="0000CC"/>
                </a:solidFill>
              </a:rPr>
              <a:t>– медиатор (ОЖ или КД)?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90" y="1974228"/>
            <a:ext cx="5858579" cy="453954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5873" y="1998662"/>
            <a:ext cx="6214532" cy="247576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F207EFC-589B-2CEF-5AD9-6508E2617C2A}"/>
              </a:ext>
            </a:extLst>
          </p:cNvPr>
          <p:cNvSpPr txBox="1"/>
          <p:nvPr/>
        </p:nvSpPr>
        <p:spPr>
          <a:xfrm>
            <a:off x="6096000" y="5664304"/>
            <a:ext cx="2368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0000CC"/>
                </a:solidFill>
              </a:rPr>
              <a:t>Что </a:t>
            </a:r>
            <a:r>
              <a:rPr lang="ru-RU" dirty="0" err="1">
                <a:solidFill>
                  <a:srgbClr val="0000CC"/>
                </a:solidFill>
              </a:rPr>
              <a:t>м.б.</a:t>
            </a:r>
            <a:r>
              <a:rPr lang="ru-RU" dirty="0">
                <a:solidFill>
                  <a:srgbClr val="0000CC"/>
                </a:solidFill>
              </a:rPr>
              <a:t> медиатором</a:t>
            </a:r>
            <a:r>
              <a:rPr lang="ru-RU" dirty="0"/>
              <a:t>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8E7BC1-0A04-7F0E-CD26-691A9D7C0E92}"/>
              </a:ext>
            </a:extLst>
          </p:cNvPr>
          <p:cNvSpPr txBox="1"/>
          <p:nvPr/>
        </p:nvSpPr>
        <p:spPr>
          <a:xfrm>
            <a:off x="6096000" y="5269762"/>
            <a:ext cx="2452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0000CC"/>
                </a:solidFill>
              </a:rPr>
              <a:t>Что </a:t>
            </a:r>
            <a:r>
              <a:rPr lang="ru-RU" dirty="0" err="1">
                <a:solidFill>
                  <a:srgbClr val="0000CC"/>
                </a:solidFill>
              </a:rPr>
              <a:t>м.б.</a:t>
            </a:r>
            <a:r>
              <a:rPr lang="ru-RU" dirty="0">
                <a:solidFill>
                  <a:srgbClr val="0000CC"/>
                </a:solidFill>
              </a:rPr>
              <a:t> предиктором?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5203F9-2662-A864-7B69-B7F058F1E02F}"/>
              </a:ext>
            </a:extLst>
          </p:cNvPr>
          <p:cNvSpPr txBox="1"/>
          <p:nvPr/>
        </p:nvSpPr>
        <p:spPr>
          <a:xfrm rot="19056476">
            <a:off x="931983" y="3832661"/>
            <a:ext cx="1758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/>
              <a:t>Непрямой эффект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6A45C0-FA32-CD09-58AE-4B53A31F7233}"/>
              </a:ext>
            </a:extLst>
          </p:cNvPr>
          <p:cNvSpPr txBox="1"/>
          <p:nvPr/>
        </p:nvSpPr>
        <p:spPr>
          <a:xfrm>
            <a:off x="2014587" y="5026461"/>
            <a:ext cx="15488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/>
              <a:t>Прямой эффект</a:t>
            </a:r>
          </a:p>
        </p:txBody>
      </p:sp>
    </p:spTree>
    <p:extLst>
      <p:ext uri="{BB962C8B-B14F-4D97-AF65-F5344CB8AC3E}">
        <p14:creationId xmlns:p14="http://schemas.microsoft.com/office/powerpoint/2010/main" val="3740133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1" y="94193"/>
            <a:ext cx="11827932" cy="769408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rgbClr val="0000CC"/>
                </a:solidFill>
              </a:rPr>
              <a:t>Объяснительная сила предикторов 2-х линейных моделей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530" y="1871133"/>
            <a:ext cx="11941502" cy="3141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904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2ECA5E-5CF5-65CB-6E16-1B2B65987F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1534" y="123297"/>
            <a:ext cx="9144000" cy="537103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0000CC"/>
                </a:solidFill>
              </a:rPr>
              <a:t>Выводы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DE86042-AB17-586F-EB6D-65A5939026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0133" y="1236131"/>
            <a:ext cx="11709400" cy="5333999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амооценки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ВК  студентов как представления о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себе, как субъекте выполнения повседневных жизненных задач, тесно связаны с наличием или отсутствие в их жизни тех целей, которые придают ей осмысленность, направленность 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временнýю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перспективу, и тем, каким образом они привыкли справляться с выполнением этих задач.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Остается открытым вопрос о причине корреляций показателей тестов СЖО и 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HAKEMP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-90 и степени их влияний на самооценки волевых качеств: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показатели обоих тестов определяются общим фактором, поэтому они коррелируют между собой;</a:t>
            </a:r>
            <a:endParaRPr lang="ru-RU" sz="2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осмысленность жизни является главным фактором, определяющим самооценки, а способ контроля за действием является дополнительным положительным условием;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способ контроля за действием определяет величину самооценок, а осмысленность жизни является положительным условием;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вес вклада этих 2-х факторов зависит от специфики выборки респондентов.</a:t>
            </a:r>
            <a:endParaRPr lang="ru-RU" sz="2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75633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321</Words>
  <Application>Microsoft Office PowerPoint</Application>
  <PresentationFormat>Широкоэкранный</PresentationFormat>
  <Paragraphs>20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Тема Office</vt:lpstr>
      <vt:lpstr> Осмысленность жизни и контроль за действием как предикторы самооценок волевых качеств личности    Иванников В.А., Гусев А.Н. </vt:lpstr>
      <vt:lpstr>Структура корреляционных связей оцениваемых показателей</vt:lpstr>
      <vt:lpstr>Соотношение суммы баллов волевых качеств – СВК (по оси ординат), и величины общей осмысленности жизни (ОЖ) в группе студентов</vt:lpstr>
      <vt:lpstr>Соотношение суммы баллов волевых качеств – СВК (по оси ординат), и показателя контроля за действием при планировании (КДп) в группе студентов</vt:lpstr>
      <vt:lpstr>Выраженность волевых качеств студентов при различных сочетаниях уровней факторов «Контроль за действием» и «Осмысленность жизни». Нижняя линия – «низкий» уровень осмысленности жизни, средняя линия – «средний», верхняя линия – «высокий». Кто главный?</vt:lpstr>
      <vt:lpstr>Схема анализа медиации. X – предикторная переменная (ОЖ или КД), Y – зависимая переменная (самооценка ВК). Мi – медиатор (ОЖ или КД)? </vt:lpstr>
      <vt:lpstr>Объяснительная сила предикторов 2-х линейных моделей</vt:lpstr>
      <vt:lpstr>Выводы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корреляционных связей оцениваемых показателей</dc:title>
  <dc:creator>Алексей Николаевич Гусев Gusev</dc:creator>
  <cp:lastModifiedBy>Алнесей Гусев</cp:lastModifiedBy>
  <cp:revision>10</cp:revision>
  <dcterms:created xsi:type="dcterms:W3CDTF">2020-10-20T08:55:30Z</dcterms:created>
  <dcterms:modified xsi:type="dcterms:W3CDTF">2024-02-29T16:29:26Z</dcterms:modified>
</cp:coreProperties>
</file>