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32" r:id="rId7"/>
    <p:sldMasterId id="2147483744" r:id="rId8"/>
    <p:sldMasterId id="2147483756" r:id="rId9"/>
  </p:sldMasterIdLst>
  <p:sldIdLst>
    <p:sldId id="256" r:id="rId10"/>
    <p:sldId id="257" r:id="rId11"/>
    <p:sldId id="261" r:id="rId12"/>
    <p:sldId id="263" r:id="rId13"/>
    <p:sldId id="262" r:id="rId14"/>
    <p:sldId id="258" r:id="rId15"/>
    <p:sldId id="259" r:id="rId16"/>
    <p:sldId id="281" r:id="rId17"/>
    <p:sldId id="265" r:id="rId18"/>
    <p:sldId id="266" r:id="rId19"/>
    <p:sldId id="264" r:id="rId20"/>
    <p:sldId id="267" r:id="rId21"/>
    <p:sldId id="268" r:id="rId22"/>
    <p:sldId id="400" r:id="rId23"/>
    <p:sldId id="401" r:id="rId24"/>
    <p:sldId id="269" r:id="rId25"/>
    <p:sldId id="270" r:id="rId26"/>
    <p:sldId id="421" r:id="rId27"/>
    <p:sldId id="282" r:id="rId28"/>
    <p:sldId id="283" r:id="rId29"/>
    <p:sldId id="284" r:id="rId30"/>
    <p:sldId id="285" r:id="rId31"/>
    <p:sldId id="286" r:id="rId32"/>
    <p:sldId id="287" r:id="rId33"/>
    <p:sldId id="288" r:id="rId34"/>
    <p:sldId id="289" r:id="rId35"/>
    <p:sldId id="290" r:id="rId36"/>
    <p:sldId id="291" r:id="rId37"/>
    <p:sldId id="294" r:id="rId38"/>
    <p:sldId id="295" r:id="rId39"/>
    <p:sldId id="296" r:id="rId40"/>
    <p:sldId id="297" r:id="rId41"/>
    <p:sldId id="298" r:id="rId42"/>
    <p:sldId id="299" r:id="rId43"/>
    <p:sldId id="300" r:id="rId44"/>
    <p:sldId id="301" r:id="rId45"/>
    <p:sldId id="302" r:id="rId46"/>
    <p:sldId id="303" r:id="rId47"/>
    <p:sldId id="307" r:id="rId48"/>
    <p:sldId id="308" r:id="rId49"/>
    <p:sldId id="309" r:id="rId50"/>
    <p:sldId id="310" r:id="rId51"/>
    <p:sldId id="311" r:id="rId52"/>
    <p:sldId id="312" r:id="rId53"/>
    <p:sldId id="272" r:id="rId54"/>
    <p:sldId id="273" r:id="rId55"/>
    <p:sldId id="274" r:id="rId56"/>
    <p:sldId id="275" r:id="rId57"/>
    <p:sldId id="276" r:id="rId58"/>
    <p:sldId id="279" r:id="rId59"/>
    <p:sldId id="278" r:id="rId60"/>
    <p:sldId id="314" r:id="rId61"/>
    <p:sldId id="333" r:id="rId62"/>
    <p:sldId id="334" r:id="rId63"/>
    <p:sldId id="336" r:id="rId64"/>
    <p:sldId id="345" r:id="rId65"/>
    <p:sldId id="382" r:id="rId66"/>
    <p:sldId id="384" r:id="rId67"/>
    <p:sldId id="386" r:id="rId68"/>
    <p:sldId id="388" r:id="rId69"/>
    <p:sldId id="399" r:id="rId70"/>
    <p:sldId id="410" r:id="rId71"/>
    <p:sldId id="411" r:id="rId72"/>
    <p:sldId id="412" r:id="rId73"/>
    <p:sldId id="409" r:id="rId74"/>
    <p:sldId id="331" r:id="rId75"/>
    <p:sldId id="325" r:id="rId76"/>
    <p:sldId id="328" r:id="rId77"/>
    <p:sldId id="318" r:id="rId78"/>
    <p:sldId id="319" r:id="rId79"/>
    <p:sldId id="320" r:id="rId80"/>
    <p:sldId id="354" r:id="rId81"/>
    <p:sldId id="408" r:id="rId82"/>
    <p:sldId id="355" r:id="rId83"/>
    <p:sldId id="362" r:id="rId84"/>
    <p:sldId id="359" r:id="rId85"/>
    <p:sldId id="363" r:id="rId86"/>
    <p:sldId id="369" r:id="rId87"/>
    <p:sldId id="371" r:id="rId88"/>
    <p:sldId id="370" r:id="rId89"/>
    <p:sldId id="417" r:id="rId90"/>
    <p:sldId id="415" r:id="rId91"/>
    <p:sldId id="416" r:id="rId92"/>
    <p:sldId id="376" r:id="rId93"/>
    <p:sldId id="377" r:id="rId94"/>
    <p:sldId id="405" r:id="rId95"/>
    <p:sldId id="365" r:id="rId96"/>
    <p:sldId id="373" r:id="rId9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5" d="100"/>
          <a:sy n="65" d="100"/>
        </p:scale>
        <p:origin x="66"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97"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052E535B-5873-487D-8BAD-44C1117F2727}" type="datetimeFigureOut">
              <a:rPr lang="ru-RU" smtClean="0"/>
              <a:t>15.11.23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38EC9E-0E75-4B97-80C9-740F294D95F2}" type="slidenum">
              <a:rPr lang="ru-RU" smtClean="0"/>
              <a:t>‹#›</a:t>
            </a:fld>
            <a:endParaRPr lang="ru-RU"/>
          </a:p>
        </p:txBody>
      </p:sp>
    </p:spTree>
    <p:extLst>
      <p:ext uri="{BB962C8B-B14F-4D97-AF65-F5344CB8AC3E}">
        <p14:creationId xmlns:p14="http://schemas.microsoft.com/office/powerpoint/2010/main" val="1249733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52E535B-5873-487D-8BAD-44C1117F2727}" type="datetimeFigureOut">
              <a:rPr lang="ru-RU" smtClean="0"/>
              <a:t>15.11.23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38EC9E-0E75-4B97-80C9-740F294D95F2}" type="slidenum">
              <a:rPr lang="ru-RU" smtClean="0"/>
              <a:t>‹#›</a:t>
            </a:fld>
            <a:endParaRPr lang="ru-RU"/>
          </a:p>
        </p:txBody>
      </p:sp>
    </p:spTree>
    <p:extLst>
      <p:ext uri="{BB962C8B-B14F-4D97-AF65-F5344CB8AC3E}">
        <p14:creationId xmlns:p14="http://schemas.microsoft.com/office/powerpoint/2010/main" val="2163877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52E535B-5873-487D-8BAD-44C1117F2727}" type="datetimeFigureOut">
              <a:rPr lang="ru-RU" smtClean="0"/>
              <a:t>15.11.23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38EC9E-0E75-4B97-80C9-740F294D95F2}" type="slidenum">
              <a:rPr lang="ru-RU" smtClean="0"/>
              <a:t>‹#›</a:t>
            </a:fld>
            <a:endParaRPr lang="ru-RU"/>
          </a:p>
        </p:txBody>
      </p:sp>
    </p:spTree>
    <p:extLst>
      <p:ext uri="{BB962C8B-B14F-4D97-AF65-F5344CB8AC3E}">
        <p14:creationId xmlns:p14="http://schemas.microsoft.com/office/powerpoint/2010/main" val="475937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02777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04687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44827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18103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62617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47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71999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8267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52E535B-5873-487D-8BAD-44C1117F2727}" type="datetimeFigureOut">
              <a:rPr lang="ru-RU" smtClean="0"/>
              <a:t>15.11.23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38EC9E-0E75-4B97-80C9-740F294D95F2}" type="slidenum">
              <a:rPr lang="ru-RU" smtClean="0"/>
              <a:t>‹#›</a:t>
            </a:fld>
            <a:endParaRPr lang="ru-RU"/>
          </a:p>
        </p:txBody>
      </p:sp>
    </p:spTree>
    <p:extLst>
      <p:ext uri="{BB962C8B-B14F-4D97-AF65-F5344CB8AC3E}">
        <p14:creationId xmlns:p14="http://schemas.microsoft.com/office/powerpoint/2010/main" val="30773476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25792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11612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9309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00633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12701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53368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50329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51288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0895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06612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052E535B-5873-487D-8BAD-44C1117F2727}" type="datetimeFigureOut">
              <a:rPr lang="ru-RU" smtClean="0"/>
              <a:t>15.11.23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F38EC9E-0E75-4B97-80C9-740F294D95F2}" type="slidenum">
              <a:rPr lang="ru-RU" smtClean="0"/>
              <a:t>‹#›</a:t>
            </a:fld>
            <a:endParaRPr lang="ru-RU"/>
          </a:p>
        </p:txBody>
      </p:sp>
    </p:spTree>
    <p:extLst>
      <p:ext uri="{BB962C8B-B14F-4D97-AF65-F5344CB8AC3E}">
        <p14:creationId xmlns:p14="http://schemas.microsoft.com/office/powerpoint/2010/main" val="3342786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05724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598225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16437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71605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6882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677121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42060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7812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4174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57758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052E535B-5873-487D-8BAD-44C1117F2727}" type="datetimeFigureOut">
              <a:rPr lang="ru-RU" smtClean="0"/>
              <a:t>15.11.23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F38EC9E-0E75-4B97-80C9-740F294D95F2}" type="slidenum">
              <a:rPr lang="ru-RU" smtClean="0"/>
              <a:t>‹#›</a:t>
            </a:fld>
            <a:endParaRPr lang="ru-RU"/>
          </a:p>
        </p:txBody>
      </p:sp>
    </p:spTree>
    <p:extLst>
      <p:ext uri="{BB962C8B-B14F-4D97-AF65-F5344CB8AC3E}">
        <p14:creationId xmlns:p14="http://schemas.microsoft.com/office/powerpoint/2010/main" val="16765217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17425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25001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71989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0449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702585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3209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167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470832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9844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3801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052E535B-5873-487D-8BAD-44C1117F2727}" type="datetimeFigureOut">
              <a:rPr lang="ru-RU" smtClean="0"/>
              <a:t>15.11.23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F38EC9E-0E75-4B97-80C9-740F294D95F2}" type="slidenum">
              <a:rPr lang="ru-RU" smtClean="0"/>
              <a:t>‹#›</a:t>
            </a:fld>
            <a:endParaRPr lang="ru-RU"/>
          </a:p>
        </p:txBody>
      </p:sp>
    </p:spTree>
    <p:extLst>
      <p:ext uri="{BB962C8B-B14F-4D97-AF65-F5344CB8AC3E}">
        <p14:creationId xmlns:p14="http://schemas.microsoft.com/office/powerpoint/2010/main" val="11613364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00286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885868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8553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342806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026836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874029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101380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61033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99365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96567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052E535B-5873-487D-8BAD-44C1117F2727}" type="datetimeFigureOut">
              <a:rPr lang="ru-RU" smtClean="0"/>
              <a:t>15.11.23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F38EC9E-0E75-4B97-80C9-740F294D95F2}" type="slidenum">
              <a:rPr lang="ru-RU" smtClean="0"/>
              <a:t>‹#›</a:t>
            </a:fld>
            <a:endParaRPr lang="ru-RU"/>
          </a:p>
        </p:txBody>
      </p:sp>
    </p:spTree>
    <p:extLst>
      <p:ext uri="{BB962C8B-B14F-4D97-AF65-F5344CB8AC3E}">
        <p14:creationId xmlns:p14="http://schemas.microsoft.com/office/powerpoint/2010/main" val="8177100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951869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127760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29774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752354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464271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741988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657149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200876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111140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4375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52E535B-5873-487D-8BAD-44C1117F2727}" type="datetimeFigureOut">
              <a:rPr lang="ru-RU" smtClean="0"/>
              <a:t>15.11.23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F38EC9E-0E75-4B97-80C9-740F294D95F2}" type="slidenum">
              <a:rPr lang="ru-RU" smtClean="0"/>
              <a:t>‹#›</a:t>
            </a:fld>
            <a:endParaRPr lang="ru-RU"/>
          </a:p>
        </p:txBody>
      </p:sp>
    </p:spTree>
    <p:extLst>
      <p:ext uri="{BB962C8B-B14F-4D97-AF65-F5344CB8AC3E}">
        <p14:creationId xmlns:p14="http://schemas.microsoft.com/office/powerpoint/2010/main" val="786994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936883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263844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780103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200301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083158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32472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87508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299445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689864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2368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52E535B-5873-487D-8BAD-44C1117F2727}" type="datetimeFigureOut">
              <a:rPr lang="ru-RU" smtClean="0"/>
              <a:t>15.11.23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F38EC9E-0E75-4B97-80C9-740F294D95F2}" type="slidenum">
              <a:rPr lang="ru-RU" smtClean="0"/>
              <a:t>‹#›</a:t>
            </a:fld>
            <a:endParaRPr lang="ru-RU"/>
          </a:p>
        </p:txBody>
      </p:sp>
    </p:spTree>
    <p:extLst>
      <p:ext uri="{BB962C8B-B14F-4D97-AF65-F5344CB8AC3E}">
        <p14:creationId xmlns:p14="http://schemas.microsoft.com/office/powerpoint/2010/main" val="23914987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77820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07700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5508339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968240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57988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08289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68937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25458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53664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34576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52E535B-5873-487D-8BAD-44C1117F2727}" type="datetimeFigureOut">
              <a:rPr lang="ru-RU" smtClean="0"/>
              <a:t>15.11.23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F38EC9E-0E75-4B97-80C9-740F294D95F2}" type="slidenum">
              <a:rPr lang="ru-RU" smtClean="0"/>
              <a:t>‹#›</a:t>
            </a:fld>
            <a:endParaRPr lang="ru-RU"/>
          </a:p>
        </p:txBody>
      </p:sp>
    </p:spTree>
    <p:extLst>
      <p:ext uri="{BB962C8B-B14F-4D97-AF65-F5344CB8AC3E}">
        <p14:creationId xmlns:p14="http://schemas.microsoft.com/office/powerpoint/2010/main" val="38519419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97640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181640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260185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987802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485471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50189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060005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72695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010345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4956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2E535B-5873-487D-8BAD-44C1117F2727}" type="datetimeFigureOut">
              <a:rPr lang="ru-RU" smtClean="0"/>
              <a:t>15.11.23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38EC9E-0E75-4B97-80C9-740F294D95F2}" type="slidenum">
              <a:rPr lang="ru-RU" smtClean="0"/>
              <a:t>‹#›</a:t>
            </a:fld>
            <a:endParaRPr lang="ru-RU"/>
          </a:p>
        </p:txBody>
      </p:sp>
    </p:spTree>
    <p:extLst>
      <p:ext uri="{BB962C8B-B14F-4D97-AF65-F5344CB8AC3E}">
        <p14:creationId xmlns:p14="http://schemas.microsoft.com/office/powerpoint/2010/main" val="1931887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35776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9EC5859-48D0-490B-9484-FE1E28EA3A00}"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545FD47-79A4-4C5A-A473-ECBE2B9C5AD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71178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107391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458436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851222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0797158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5955034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B9809A-1653-4583-8E3E-0C5CABC2A25F}" type="datetimeFigureOut">
              <a:rPr lang="ru-RU" smtClean="0">
                <a:solidFill>
                  <a:prstClr val="black">
                    <a:tint val="75000"/>
                  </a:prstClr>
                </a:solidFill>
              </a:rPr>
              <a:pPr/>
              <a:t>15.11.23</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CCE2F5-6C17-44CB-8F5B-9753B67AE5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0617833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8.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9.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96884" y="225632"/>
            <a:ext cx="11471563" cy="1626920"/>
          </a:xfrm>
        </p:spPr>
        <p:txBody>
          <a:bodyPr>
            <a:noAutofit/>
          </a:bodyPr>
          <a:lstStyle/>
          <a:p>
            <a:r>
              <a:rPr lang="ru-RU" sz="3300" b="1" i="1">
                <a:solidFill>
                  <a:schemeClr val="accent4">
                    <a:lumMod val="40000"/>
                    <a:lumOff val="60000"/>
                  </a:schemeClr>
                </a:solidFill>
                <a:latin typeface="Times New Roman" panose="02020603050405020304" pitchFamily="18" charset="0"/>
                <a:cs typeface="Times New Roman" panose="02020603050405020304" pitchFamily="18" charset="0"/>
              </a:rPr>
              <a:t>«Такие разные </a:t>
            </a:r>
            <a:r>
              <a:rPr lang="ru-RU" sz="3300" b="1" i="1" smtClean="0">
                <a:solidFill>
                  <a:schemeClr val="accent4">
                    <a:lumMod val="40000"/>
                    <a:lumOff val="60000"/>
                  </a:schemeClr>
                </a:solidFill>
                <a:latin typeface="Times New Roman" panose="02020603050405020304" pitchFamily="18" charset="0"/>
                <a:cs typeface="Times New Roman" panose="02020603050405020304" pitchFamily="18" charset="0"/>
              </a:rPr>
              <a:t>ненцы</a:t>
            </a:r>
            <a:r>
              <a:rPr lang="ru-RU" sz="3300" b="1" i="1">
                <a:solidFill>
                  <a:schemeClr val="accent4">
                    <a:lumMod val="40000"/>
                    <a:lumOff val="60000"/>
                  </a:schemeClr>
                </a:solidFill>
                <a:latin typeface="Times New Roman" panose="02020603050405020304" pitchFamily="18" charset="0"/>
                <a:cs typeface="Times New Roman" panose="02020603050405020304" pitchFamily="18" charset="0"/>
              </a:rPr>
              <a:t>»</a:t>
            </a:r>
            <a:r>
              <a:rPr lang="ru-RU" sz="3300" b="1">
                <a:solidFill>
                  <a:schemeClr val="accent4">
                    <a:lumMod val="40000"/>
                    <a:lumOff val="60000"/>
                  </a:schemeClr>
                </a:solidFill>
                <a:latin typeface="Times New Roman" panose="02020603050405020304" pitchFamily="18" charset="0"/>
                <a:cs typeface="Times New Roman" panose="02020603050405020304" pitchFamily="18" charset="0"/>
              </a:rPr>
              <a:t>: </a:t>
            </a:r>
            <a:r>
              <a:rPr lang="en-US" sz="3300" b="1" smtClean="0">
                <a:solidFill>
                  <a:schemeClr val="accent4">
                    <a:lumMod val="40000"/>
                    <a:lumOff val="60000"/>
                  </a:schemeClr>
                </a:solidFill>
                <a:latin typeface="Times New Roman" panose="02020603050405020304" pitchFamily="18" charset="0"/>
                <a:cs typeface="Times New Roman" panose="02020603050405020304" pitchFamily="18" charset="0"/>
              </a:rPr>
              <a:t/>
            </a:r>
            <a:br>
              <a:rPr lang="en-US" sz="3300" b="1" smtClean="0">
                <a:solidFill>
                  <a:schemeClr val="accent4">
                    <a:lumMod val="40000"/>
                    <a:lumOff val="60000"/>
                  </a:schemeClr>
                </a:solidFill>
                <a:latin typeface="Times New Roman" panose="02020603050405020304" pitchFamily="18" charset="0"/>
                <a:cs typeface="Times New Roman" panose="02020603050405020304" pitchFamily="18" charset="0"/>
              </a:rPr>
            </a:br>
            <a:r>
              <a:rPr lang="ru-RU" sz="3100" b="1" smtClean="0">
                <a:solidFill>
                  <a:schemeClr val="accent4">
                    <a:lumMod val="40000"/>
                    <a:lumOff val="60000"/>
                  </a:schemeClr>
                </a:solidFill>
                <a:latin typeface="Times New Roman" panose="02020603050405020304" pitchFamily="18" charset="0"/>
                <a:cs typeface="Times New Roman" panose="02020603050405020304" pitchFamily="18" charset="0"/>
              </a:rPr>
              <a:t>ненецкая </a:t>
            </a:r>
            <a:r>
              <a:rPr lang="ru-RU" sz="3100" b="1">
                <a:solidFill>
                  <a:schemeClr val="accent4">
                    <a:lumMod val="40000"/>
                    <a:lumOff val="60000"/>
                  </a:schemeClr>
                </a:solidFill>
                <a:latin typeface="Times New Roman" panose="02020603050405020304" pitchFamily="18" charset="0"/>
                <a:cs typeface="Times New Roman" panose="02020603050405020304" pitchFamily="18" charset="0"/>
              </a:rPr>
              <a:t>традиционная культура и </a:t>
            </a:r>
            <a:r>
              <a:rPr lang="ru-RU" sz="3100" b="1" smtClean="0">
                <a:solidFill>
                  <a:schemeClr val="accent4">
                    <a:lumMod val="40000"/>
                    <a:lumOff val="60000"/>
                  </a:schemeClr>
                </a:solidFill>
                <a:latin typeface="Times New Roman" panose="02020603050405020304" pitchFamily="18" charset="0"/>
                <a:cs typeface="Times New Roman" panose="02020603050405020304" pitchFamily="18" charset="0"/>
              </a:rPr>
              <a:t>тундровый ненецкий </a:t>
            </a:r>
            <a:r>
              <a:rPr lang="ru-RU" sz="3100" b="1">
                <a:solidFill>
                  <a:schemeClr val="accent4">
                    <a:lumMod val="40000"/>
                    <a:lumOff val="60000"/>
                  </a:schemeClr>
                </a:solidFill>
                <a:latin typeface="Times New Roman" panose="02020603050405020304" pitchFamily="18" charset="0"/>
                <a:cs typeface="Times New Roman" panose="02020603050405020304" pitchFamily="18" charset="0"/>
              </a:rPr>
              <a:t>язык </a:t>
            </a:r>
            <a:r>
              <a:rPr lang="en-US" sz="3100" b="1" smtClean="0">
                <a:solidFill>
                  <a:schemeClr val="accent4">
                    <a:lumMod val="40000"/>
                    <a:lumOff val="60000"/>
                  </a:schemeClr>
                </a:solidFill>
                <a:latin typeface="Times New Roman" panose="02020603050405020304" pitchFamily="18" charset="0"/>
                <a:cs typeface="Times New Roman" panose="02020603050405020304" pitchFamily="18" charset="0"/>
              </a:rPr>
              <a:t/>
            </a:r>
            <a:br>
              <a:rPr lang="en-US" sz="3100" b="1" smtClean="0">
                <a:solidFill>
                  <a:schemeClr val="accent4">
                    <a:lumMod val="40000"/>
                    <a:lumOff val="60000"/>
                  </a:schemeClr>
                </a:solidFill>
                <a:latin typeface="Times New Roman" panose="02020603050405020304" pitchFamily="18" charset="0"/>
                <a:cs typeface="Times New Roman" panose="02020603050405020304" pitchFamily="18" charset="0"/>
              </a:rPr>
            </a:br>
            <a:r>
              <a:rPr lang="ru-RU" sz="3100" b="1" smtClean="0">
                <a:solidFill>
                  <a:schemeClr val="accent4">
                    <a:lumMod val="40000"/>
                    <a:lumOff val="60000"/>
                  </a:schemeClr>
                </a:solidFill>
                <a:latin typeface="Times New Roman" panose="02020603050405020304" pitchFamily="18" charset="0"/>
                <a:cs typeface="Times New Roman" panose="02020603050405020304" pitchFamily="18" charset="0"/>
              </a:rPr>
              <a:t>сквозь </a:t>
            </a:r>
            <a:r>
              <a:rPr lang="ru-RU" sz="3100" b="1">
                <a:solidFill>
                  <a:schemeClr val="accent4">
                    <a:lumMod val="40000"/>
                    <a:lumOff val="60000"/>
                  </a:schemeClr>
                </a:solidFill>
                <a:latin typeface="Times New Roman" panose="02020603050405020304" pitchFamily="18" charset="0"/>
                <a:cs typeface="Times New Roman" panose="02020603050405020304" pitchFamily="18" charset="0"/>
              </a:rPr>
              <a:t>призму лингвистической </a:t>
            </a:r>
            <a:r>
              <a:rPr lang="ru-RU" sz="3100" b="1" smtClean="0">
                <a:solidFill>
                  <a:schemeClr val="accent4">
                    <a:lumMod val="40000"/>
                    <a:lumOff val="60000"/>
                  </a:schemeClr>
                </a:solidFill>
                <a:latin typeface="Times New Roman" panose="02020603050405020304" pitchFamily="18" charset="0"/>
                <a:cs typeface="Times New Roman" panose="02020603050405020304" pitchFamily="18" charset="0"/>
              </a:rPr>
              <a:t>антропологии</a:t>
            </a:r>
            <a:endParaRPr lang="ru-RU" sz="3100" b="1">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96884" y="2137558"/>
            <a:ext cx="11471564" cy="2660074"/>
          </a:xfrm>
        </p:spPr>
        <p:txBody>
          <a:bodyPr>
            <a:normAutofit/>
          </a:bodyPr>
          <a:lstStyle/>
          <a:p>
            <a:pPr algn="r"/>
            <a:r>
              <a:rPr lang="ru-RU" sz="2700" b="1" i="1" smtClean="0">
                <a:solidFill>
                  <a:schemeClr val="bg1"/>
                </a:solidFill>
                <a:latin typeface="Times New Roman" panose="02020603050405020304" pitchFamily="18" charset="0"/>
                <a:cs typeface="Times New Roman" panose="02020603050405020304" pitchFamily="18" charset="0"/>
              </a:rPr>
              <a:t>Мария Амелина</a:t>
            </a:r>
          </a:p>
          <a:p>
            <a:pPr algn="r"/>
            <a:r>
              <a:rPr lang="ru-RU" sz="2700" smtClean="0">
                <a:solidFill>
                  <a:schemeClr val="bg1"/>
                </a:solidFill>
                <a:latin typeface="Times New Roman" panose="02020603050405020304" pitchFamily="18" charset="0"/>
                <a:cs typeface="Times New Roman" panose="02020603050405020304" pitchFamily="18" charset="0"/>
              </a:rPr>
              <a:t>(Институт языкознания РАН, ИСП РАН)</a:t>
            </a:r>
          </a:p>
          <a:p>
            <a:pPr algn="l"/>
            <a:endParaRPr lang="ru-RU" sz="2700" smtClean="0">
              <a:solidFill>
                <a:schemeClr val="bg1"/>
              </a:solidFill>
              <a:latin typeface="Times New Roman" panose="02020603050405020304" pitchFamily="18" charset="0"/>
              <a:cs typeface="Times New Roman" panose="02020603050405020304" pitchFamily="18" charset="0"/>
            </a:endParaRPr>
          </a:p>
          <a:p>
            <a:pPr algn="l"/>
            <a:r>
              <a:rPr lang="ru-RU" sz="2700" smtClean="0">
                <a:solidFill>
                  <a:schemeClr val="bg1"/>
                </a:solidFill>
                <a:latin typeface="Times New Roman" panose="02020603050405020304" pitchFamily="18" charset="0"/>
                <a:cs typeface="Times New Roman" panose="02020603050405020304" pitchFamily="18" charset="0"/>
              </a:rPr>
              <a:t>ПСТГУ, семинар «Традиционные </a:t>
            </a:r>
            <a:r>
              <a:rPr lang="ru-RU" sz="2700">
                <a:solidFill>
                  <a:schemeClr val="bg1"/>
                </a:solidFill>
                <a:latin typeface="Times New Roman" panose="02020603050405020304" pitchFamily="18" charset="0"/>
                <a:cs typeface="Times New Roman" panose="02020603050405020304" pitchFamily="18" charset="0"/>
              </a:rPr>
              <a:t>сообщества </a:t>
            </a:r>
            <a:endParaRPr lang="ru-RU" sz="2700" smtClean="0">
              <a:solidFill>
                <a:schemeClr val="bg1"/>
              </a:solidFill>
              <a:latin typeface="Times New Roman" panose="02020603050405020304" pitchFamily="18" charset="0"/>
              <a:cs typeface="Times New Roman" panose="02020603050405020304" pitchFamily="18" charset="0"/>
            </a:endParaRPr>
          </a:p>
          <a:p>
            <a:pPr algn="l"/>
            <a:r>
              <a:rPr lang="ru-RU" sz="2700" smtClean="0">
                <a:solidFill>
                  <a:schemeClr val="bg1"/>
                </a:solidFill>
                <a:latin typeface="Times New Roman" panose="02020603050405020304" pitchFamily="18" charset="0"/>
                <a:cs typeface="Times New Roman" panose="02020603050405020304" pitchFamily="18" charset="0"/>
              </a:rPr>
              <a:t>в </a:t>
            </a:r>
            <a:r>
              <a:rPr lang="ru-RU" sz="2700">
                <a:solidFill>
                  <a:schemeClr val="bg1"/>
                </a:solidFill>
                <a:latin typeface="Times New Roman" panose="02020603050405020304" pitchFamily="18" charset="0"/>
                <a:cs typeface="Times New Roman" panose="02020603050405020304" pitchFamily="18" charset="0"/>
              </a:rPr>
              <a:t>постсекулярную </a:t>
            </a:r>
            <a:r>
              <a:rPr lang="ru-RU" sz="2700" smtClean="0">
                <a:solidFill>
                  <a:schemeClr val="bg1"/>
                </a:solidFill>
                <a:latin typeface="Times New Roman" panose="02020603050405020304" pitchFamily="18" charset="0"/>
                <a:cs typeface="Times New Roman" panose="02020603050405020304" pitchFamily="18" charset="0"/>
              </a:rPr>
              <a:t>эпоху», 31.03.2022</a:t>
            </a:r>
            <a:endParaRPr lang="ru-RU" sz="27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696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1285103"/>
          </a:xfrm>
        </p:spPr>
        <p:txBody>
          <a:bodyPr>
            <a:normAutofit/>
          </a:bodyPr>
          <a:lstStyle/>
          <a:p>
            <a:pPr algn="ctr"/>
            <a:r>
              <a:rPr lang="ru-RU" sz="3000" b="1">
                <a:solidFill>
                  <a:srgbClr val="C00000"/>
                </a:solidFill>
                <a:latin typeface="Times New Roman" panose="02020603050405020304" pitchFamily="18" charset="0"/>
                <a:cs typeface="Times New Roman" panose="02020603050405020304" pitchFamily="18" charset="0"/>
              </a:rPr>
              <a:t>Социолингвистическая характеристика </a:t>
            </a:r>
            <a:r>
              <a:rPr lang="ru-RU" sz="3000" b="1" smtClean="0">
                <a:solidFill>
                  <a:srgbClr val="C00000"/>
                </a:solidFill>
                <a:latin typeface="Times New Roman" panose="02020603050405020304" pitchFamily="18" charset="0"/>
                <a:cs typeface="Times New Roman" panose="02020603050405020304" pitchFamily="18" charset="0"/>
              </a:rPr>
              <a:t>диалектов </a:t>
            </a:r>
            <a:br>
              <a:rPr lang="ru-RU" sz="3000" b="1" smtClean="0">
                <a:solidFill>
                  <a:srgbClr val="C00000"/>
                </a:solidFill>
                <a:latin typeface="Times New Roman" panose="02020603050405020304" pitchFamily="18" charset="0"/>
                <a:cs typeface="Times New Roman" panose="02020603050405020304" pitchFamily="18" charset="0"/>
              </a:rPr>
            </a:br>
            <a:r>
              <a:rPr lang="ru-RU" sz="3000" b="1" smtClean="0">
                <a:solidFill>
                  <a:srgbClr val="C00000"/>
                </a:solidFill>
                <a:latin typeface="Times New Roman" panose="02020603050405020304" pitchFamily="18" charset="0"/>
                <a:cs typeface="Times New Roman" panose="02020603050405020304" pitchFamily="18" charset="0"/>
              </a:rPr>
              <a:t>тундрового </a:t>
            </a:r>
            <a:r>
              <a:rPr lang="ru-RU" sz="3000" b="1">
                <a:solidFill>
                  <a:srgbClr val="C00000"/>
                </a:solidFill>
                <a:latin typeface="Times New Roman" panose="02020603050405020304" pitchFamily="18" charset="0"/>
                <a:cs typeface="Times New Roman" panose="02020603050405020304" pitchFamily="18" charset="0"/>
              </a:rPr>
              <a:t>ненецкого языка</a:t>
            </a: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285103"/>
            <a:ext cx="11158152" cy="5325762"/>
          </a:xfrm>
        </p:spPr>
        <p:txBody>
          <a:bodyPr>
            <a:normAutofit lnSpcReduction="10000"/>
          </a:bodyPr>
          <a:lstStyle/>
          <a:p>
            <a:pPr marL="0" indent="0" algn="just">
              <a:buNone/>
            </a:pPr>
            <a:r>
              <a:rPr lang="ru-RU" b="1" u="sng" smtClean="0">
                <a:latin typeface="Times New Roman" panose="02020603050405020304" pitchFamily="18" charset="0"/>
                <a:cs typeface="Times New Roman" panose="02020603050405020304" pitchFamily="18" charset="0"/>
              </a:rPr>
              <a:t>Возрастная </a:t>
            </a:r>
            <a:r>
              <a:rPr lang="ru-RU" b="1" u="sng">
                <a:latin typeface="Times New Roman" panose="02020603050405020304" pitchFamily="18" charset="0"/>
                <a:cs typeface="Times New Roman" panose="02020603050405020304" pitchFamily="18" charset="0"/>
              </a:rPr>
              <a:t>структура носителей </a:t>
            </a:r>
            <a:endParaRPr lang="ru-RU" b="1" u="sng" smtClean="0">
              <a:latin typeface="Times New Roman" panose="02020603050405020304" pitchFamily="18" charset="0"/>
              <a:cs typeface="Times New Roman" panose="02020603050405020304" pitchFamily="18" charset="0"/>
            </a:endParaRPr>
          </a:p>
          <a:p>
            <a:pPr marL="0" indent="0" algn="just">
              <a:buNone/>
            </a:pPr>
            <a:endParaRPr lang="ru-RU" b="1" u="sng">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mtClean="0">
                <a:latin typeface="Times New Roman" panose="02020603050405020304" pitchFamily="18" charset="0"/>
                <a:cs typeface="Times New Roman" panose="02020603050405020304" pitchFamily="18" charset="0"/>
              </a:rPr>
              <a:t> В </a:t>
            </a:r>
            <a:r>
              <a:rPr lang="ru-RU" b="1">
                <a:latin typeface="Times New Roman" panose="02020603050405020304" pitchFamily="18" charset="0"/>
                <a:cs typeface="Times New Roman" panose="02020603050405020304" pitchFamily="18" charset="0"/>
              </a:rPr>
              <a:t>Ненецком автономном округе </a:t>
            </a:r>
            <a:r>
              <a:rPr lang="ru-RU">
                <a:latin typeface="Times New Roman" panose="02020603050405020304" pitchFamily="18" charset="0"/>
                <a:cs typeface="Times New Roman" panose="02020603050405020304" pitchFamily="18" charset="0"/>
              </a:rPr>
              <a:t>(</a:t>
            </a:r>
            <a:r>
              <a:rPr lang="ru-RU" b="1">
                <a:latin typeface="Times New Roman" panose="02020603050405020304" pitchFamily="18" charset="0"/>
                <a:cs typeface="Times New Roman" panose="02020603050405020304" pitchFamily="18" charset="0"/>
              </a:rPr>
              <a:t>НАО</a:t>
            </a:r>
            <a:r>
              <a:rPr lang="ru-RU">
                <a:latin typeface="Times New Roman" panose="02020603050405020304" pitchFamily="18" charset="0"/>
                <a:cs typeface="Times New Roman" panose="02020603050405020304" pitchFamily="18" charset="0"/>
              </a:rPr>
              <a:t>) владение тундровым ненецким языком </a:t>
            </a:r>
            <a:r>
              <a:rPr lang="ru-RU" b="1">
                <a:solidFill>
                  <a:srgbClr val="C00000"/>
                </a:solidFill>
                <a:latin typeface="Times New Roman" panose="02020603050405020304" pitchFamily="18" charset="0"/>
                <a:cs typeface="Times New Roman" panose="02020603050405020304" pitchFamily="18" charset="0"/>
              </a:rPr>
              <a:t>ограничено</a:t>
            </a:r>
            <a:r>
              <a:rPr lang="ru-RU" b="1">
                <a:latin typeface="Times New Roman" panose="02020603050405020304" pitchFamily="18" charset="0"/>
                <a:cs typeface="Times New Roman" panose="02020603050405020304" pitchFamily="18" charset="0"/>
              </a:rPr>
              <a:t> средними и старшими поколениями</a:t>
            </a:r>
            <a:r>
              <a:rPr lang="ru-RU" smtClean="0">
                <a:latin typeface="Times New Roman" panose="02020603050405020304" pitchFamily="18" charset="0"/>
                <a:cs typeface="Times New Roman" panose="02020603050405020304" pitchFamily="18" charset="0"/>
              </a:rPr>
              <a:t>.</a:t>
            </a:r>
          </a:p>
          <a:p>
            <a:pPr marL="0" indent="0" algn="just">
              <a:buNone/>
            </a:pPr>
            <a:endParaRPr lang="ru-RU">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mtClean="0">
                <a:latin typeface="Times New Roman" panose="02020603050405020304" pitchFamily="18" charset="0"/>
                <a:cs typeface="Times New Roman" panose="02020603050405020304" pitchFamily="18" charset="0"/>
              </a:rPr>
              <a:t> В </a:t>
            </a:r>
            <a:r>
              <a:rPr lang="ru-RU" b="1">
                <a:latin typeface="Times New Roman" panose="02020603050405020304" pitchFamily="18" charset="0"/>
                <a:cs typeface="Times New Roman" panose="02020603050405020304" pitchFamily="18" charset="0"/>
              </a:rPr>
              <a:t>Ямало-Ненецком автономном округе </a:t>
            </a:r>
            <a:r>
              <a:rPr lang="ru-RU">
                <a:latin typeface="Times New Roman" panose="02020603050405020304" pitchFamily="18" charset="0"/>
                <a:cs typeface="Times New Roman" panose="02020603050405020304" pitchFamily="18" charset="0"/>
              </a:rPr>
              <a:t>(</a:t>
            </a:r>
            <a:r>
              <a:rPr lang="ru-RU" b="1">
                <a:latin typeface="Times New Roman" panose="02020603050405020304" pitchFamily="18" charset="0"/>
                <a:cs typeface="Times New Roman" panose="02020603050405020304" pitchFamily="18" charset="0"/>
              </a:rPr>
              <a:t>ЯНАО</a:t>
            </a:r>
            <a:r>
              <a:rPr lang="ru-RU">
                <a:latin typeface="Times New Roman" panose="02020603050405020304" pitchFamily="18" charset="0"/>
                <a:cs typeface="Times New Roman" panose="02020603050405020304" pitchFamily="18" charset="0"/>
              </a:rPr>
              <a:t>) владение тундровым ненецким языком </a:t>
            </a:r>
            <a:r>
              <a:rPr lang="ru-RU" b="1">
                <a:latin typeface="Times New Roman" panose="02020603050405020304" pitchFamily="18" charset="0"/>
                <a:cs typeface="Times New Roman" panose="02020603050405020304" pitchFamily="18" charset="0"/>
              </a:rPr>
              <a:t>в целом характерно для </a:t>
            </a:r>
            <a:r>
              <a:rPr lang="ru-RU" b="1">
                <a:solidFill>
                  <a:srgbClr val="C00000"/>
                </a:solidFill>
                <a:latin typeface="Times New Roman" panose="02020603050405020304" pitchFamily="18" charset="0"/>
                <a:cs typeface="Times New Roman" panose="02020603050405020304" pitchFamily="18" charset="0"/>
              </a:rPr>
              <a:t>всех</a:t>
            </a:r>
            <a:r>
              <a:rPr lang="ru-RU" b="1">
                <a:latin typeface="Times New Roman" panose="02020603050405020304" pitchFamily="18" charset="0"/>
                <a:cs typeface="Times New Roman" panose="02020603050405020304" pitchFamily="18" charset="0"/>
              </a:rPr>
              <a:t> </a:t>
            </a:r>
            <a:r>
              <a:rPr lang="ru-RU" b="1">
                <a:solidFill>
                  <a:srgbClr val="C00000"/>
                </a:solidFill>
                <a:latin typeface="Times New Roman" panose="02020603050405020304" pitchFamily="18" charset="0"/>
                <a:cs typeface="Times New Roman" panose="02020603050405020304" pitchFamily="18" charset="0"/>
              </a:rPr>
              <a:t>поколений</a:t>
            </a:r>
            <a:r>
              <a:rPr lang="ru-RU" smtClean="0">
                <a:latin typeface="Times New Roman" panose="02020603050405020304" pitchFamily="18" charset="0"/>
                <a:cs typeface="Times New Roman" panose="02020603050405020304" pitchFamily="18" charset="0"/>
              </a:rPr>
              <a:t>.</a:t>
            </a:r>
          </a:p>
          <a:p>
            <a:pPr marL="0" indent="0" algn="just">
              <a:buNone/>
            </a:pPr>
            <a:endParaRPr lang="ru-RU">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mtClean="0">
                <a:latin typeface="Times New Roman" panose="02020603050405020304" pitchFamily="18" charset="0"/>
                <a:cs typeface="Times New Roman" panose="02020603050405020304" pitchFamily="18" charset="0"/>
              </a:rPr>
              <a:t> В </a:t>
            </a:r>
            <a:r>
              <a:rPr lang="ru-RU" b="1">
                <a:latin typeface="Times New Roman" panose="02020603050405020304" pitchFamily="18" charset="0"/>
                <a:cs typeface="Times New Roman" panose="02020603050405020304" pitchFamily="18" charset="0"/>
              </a:rPr>
              <a:t>Таймырском Долгано-Ненецком районе Красноярского края </a:t>
            </a:r>
            <a:r>
              <a:rPr lang="ru-RU">
                <a:latin typeface="Times New Roman" panose="02020603050405020304" pitchFamily="18" charset="0"/>
                <a:cs typeface="Times New Roman" panose="02020603050405020304" pitchFamily="18" charset="0"/>
              </a:rPr>
              <a:t>владение тундровым ненецким языком </a:t>
            </a:r>
            <a:r>
              <a:rPr lang="ru-RU" b="1">
                <a:solidFill>
                  <a:srgbClr val="C00000"/>
                </a:solidFill>
                <a:latin typeface="Times New Roman" panose="02020603050405020304" pitchFamily="18" charset="0"/>
                <a:cs typeface="Times New Roman" panose="02020603050405020304" pitchFamily="18" charset="0"/>
              </a:rPr>
              <a:t>несколько снижено</a:t>
            </a:r>
            <a:r>
              <a:rPr lang="ru-RU" b="1">
                <a:latin typeface="Times New Roman" panose="02020603050405020304" pitchFamily="18" charset="0"/>
                <a:cs typeface="Times New Roman" panose="02020603050405020304" pitchFamily="18" charset="0"/>
              </a:rPr>
              <a:t> среди молодых поколений</a:t>
            </a:r>
            <a:r>
              <a:rPr lang="ru-RU">
                <a:latin typeface="Times New Roman" panose="02020603050405020304" pitchFamily="18" charset="0"/>
                <a:cs typeface="Times New Roman" panose="02020603050405020304" pitchFamily="18" charset="0"/>
              </a:rPr>
              <a:t>.</a:t>
            </a:r>
          </a:p>
          <a:p>
            <a:pPr marL="0" indent="0">
              <a:buNone/>
            </a:pPr>
            <a:endParaRPr lang="ru-RU"/>
          </a:p>
        </p:txBody>
      </p:sp>
    </p:spTree>
    <p:extLst>
      <p:ext uri="{BB962C8B-B14F-4D97-AF65-F5344CB8AC3E}">
        <p14:creationId xmlns:p14="http://schemas.microsoft.com/office/powerpoint/2010/main" val="616486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pic>
        <p:nvPicPr>
          <p:cNvPr id="3" name="Объект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0183153" cy="6765831"/>
          </a:xfrm>
        </p:spPr>
      </p:pic>
    </p:spTree>
    <p:extLst>
      <p:ext uri="{BB962C8B-B14F-4D97-AF65-F5344CB8AC3E}">
        <p14:creationId xmlns:p14="http://schemas.microsoft.com/office/powerpoint/2010/main" val="17229729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1285103"/>
          </a:xfrm>
        </p:spPr>
        <p:txBody>
          <a:bodyPr>
            <a:normAutofit/>
          </a:bodyPr>
          <a:lstStyle/>
          <a:p>
            <a:pPr algn="ctr"/>
            <a:r>
              <a:rPr lang="ru-RU" sz="3000" b="1">
                <a:solidFill>
                  <a:srgbClr val="C00000"/>
                </a:solidFill>
                <a:latin typeface="Times New Roman" panose="02020603050405020304" pitchFamily="18" charset="0"/>
                <a:cs typeface="Times New Roman" panose="02020603050405020304" pitchFamily="18" charset="0"/>
              </a:rPr>
              <a:t>Социолингвистическая характеристика </a:t>
            </a:r>
            <a:r>
              <a:rPr lang="ru-RU" sz="3000" b="1" smtClean="0">
                <a:solidFill>
                  <a:srgbClr val="C00000"/>
                </a:solidFill>
                <a:latin typeface="Times New Roman" panose="02020603050405020304" pitchFamily="18" charset="0"/>
                <a:cs typeface="Times New Roman" panose="02020603050405020304" pitchFamily="18" charset="0"/>
              </a:rPr>
              <a:t>диалектов </a:t>
            </a:r>
            <a:br>
              <a:rPr lang="ru-RU" sz="3000" b="1" smtClean="0">
                <a:solidFill>
                  <a:srgbClr val="C00000"/>
                </a:solidFill>
                <a:latin typeface="Times New Roman" panose="02020603050405020304" pitchFamily="18" charset="0"/>
                <a:cs typeface="Times New Roman" panose="02020603050405020304" pitchFamily="18" charset="0"/>
              </a:rPr>
            </a:br>
            <a:r>
              <a:rPr lang="ru-RU" sz="3000" b="1" smtClean="0">
                <a:solidFill>
                  <a:srgbClr val="C00000"/>
                </a:solidFill>
                <a:latin typeface="Times New Roman" panose="02020603050405020304" pitchFamily="18" charset="0"/>
                <a:cs typeface="Times New Roman" panose="02020603050405020304" pitchFamily="18" charset="0"/>
              </a:rPr>
              <a:t>тундрового </a:t>
            </a:r>
            <a:r>
              <a:rPr lang="ru-RU" sz="3000" b="1">
                <a:solidFill>
                  <a:srgbClr val="C00000"/>
                </a:solidFill>
                <a:latin typeface="Times New Roman" panose="02020603050405020304" pitchFamily="18" charset="0"/>
                <a:cs typeface="Times New Roman" panose="02020603050405020304" pitchFamily="18" charset="0"/>
              </a:rPr>
              <a:t>ненецкого языка</a:t>
            </a: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285103"/>
            <a:ext cx="11158152" cy="5325762"/>
          </a:xfrm>
        </p:spPr>
        <p:txBody>
          <a:bodyPr>
            <a:normAutofit lnSpcReduction="10000"/>
          </a:bodyPr>
          <a:lstStyle/>
          <a:p>
            <a:pPr marL="0" indent="0" algn="just">
              <a:buNone/>
            </a:pPr>
            <a:r>
              <a:rPr lang="ru-RU">
                <a:latin typeface="Times New Roman" panose="02020603050405020304" pitchFamily="18" charset="0"/>
                <a:cs typeface="Times New Roman" panose="02020603050405020304" pitchFamily="18" charset="0"/>
              </a:rPr>
              <a:t>Тундровый ненецкий язык</a:t>
            </a:r>
            <a:r>
              <a:rPr lang="ru-RU" i="1">
                <a:latin typeface="Times New Roman" panose="02020603050405020304" pitchFamily="18" charset="0"/>
                <a:cs typeface="Times New Roman" panose="02020603050405020304" pitchFamily="18" charset="0"/>
              </a:rPr>
              <a:t> </a:t>
            </a:r>
            <a:r>
              <a:rPr lang="ru-RU">
                <a:latin typeface="Times New Roman" panose="02020603050405020304" pitchFamily="18" charset="0"/>
                <a:cs typeface="Times New Roman" panose="02020603050405020304" pitchFamily="18" charset="0"/>
              </a:rPr>
              <a:t>характеризуется относительно неплохой сохранностью по сравнению с другими языками </a:t>
            </a:r>
            <a:r>
              <a:rPr lang="ru-RU" smtClean="0">
                <a:latin typeface="Times New Roman" panose="02020603050405020304" pitchFamily="18" charset="0"/>
                <a:cs typeface="Times New Roman" panose="02020603050405020304" pitchFamily="18" charset="0"/>
              </a:rPr>
              <a:t>КМНС. </a:t>
            </a:r>
            <a:r>
              <a:rPr lang="ru-RU">
                <a:latin typeface="Times New Roman" panose="02020603050405020304" pitchFamily="18" charset="0"/>
                <a:cs typeface="Times New Roman" panose="02020603050405020304" pitchFamily="18" charset="0"/>
              </a:rPr>
              <a:t>Однако </a:t>
            </a:r>
            <a:r>
              <a:rPr lang="ru-RU" smtClean="0">
                <a:latin typeface="Times New Roman" panose="02020603050405020304" pitchFamily="18" charset="0"/>
                <a:cs typeface="Times New Roman" panose="02020603050405020304" pitchFamily="18" charset="0"/>
              </a:rPr>
              <a:t>тундрового </a:t>
            </a:r>
            <a:r>
              <a:rPr lang="ru-RU">
                <a:latin typeface="Times New Roman" panose="02020603050405020304" pitchFamily="18" charset="0"/>
                <a:cs typeface="Times New Roman" panose="02020603050405020304" pitchFamily="18" charset="0"/>
              </a:rPr>
              <a:t>ненецкого языка значительно </a:t>
            </a:r>
            <a:r>
              <a:rPr lang="ru-RU" b="1">
                <a:latin typeface="Times New Roman" panose="02020603050405020304" pitchFamily="18" charset="0"/>
                <a:cs typeface="Times New Roman" panose="02020603050405020304" pitchFamily="18" charset="0"/>
              </a:rPr>
              <a:t>степень жизнеспособности и витальности </a:t>
            </a:r>
            <a:r>
              <a:rPr lang="ru-RU" smtClean="0">
                <a:latin typeface="Times New Roman" panose="02020603050405020304" pitchFamily="18" charset="0"/>
                <a:cs typeface="Times New Roman" panose="02020603050405020304" pitchFamily="18" charset="0"/>
              </a:rPr>
              <a:t>отличается </a:t>
            </a:r>
            <a:r>
              <a:rPr lang="ru-RU">
                <a:latin typeface="Times New Roman" panose="02020603050405020304" pitchFamily="18" charset="0"/>
                <a:cs typeface="Times New Roman" panose="02020603050405020304" pitchFamily="18" charset="0"/>
              </a:rPr>
              <a:t>по регионам его распространения: </a:t>
            </a:r>
            <a:r>
              <a:rPr lang="ru-RU" b="1">
                <a:solidFill>
                  <a:srgbClr val="C00000"/>
                </a:solidFill>
                <a:latin typeface="Times New Roman" panose="02020603050405020304" pitchFamily="18" charset="0"/>
                <a:cs typeface="Times New Roman" panose="02020603050405020304" pitchFamily="18" charset="0"/>
              </a:rPr>
              <a:t>наименее сохранным</a:t>
            </a:r>
            <a:r>
              <a:rPr lang="ru-RU">
                <a:solidFill>
                  <a:srgbClr val="C00000"/>
                </a:solidFill>
                <a:latin typeface="Times New Roman" panose="02020603050405020304" pitchFamily="18" charset="0"/>
                <a:cs typeface="Times New Roman" panose="02020603050405020304" pitchFamily="18" charset="0"/>
              </a:rPr>
              <a:t> </a:t>
            </a:r>
            <a:r>
              <a:rPr lang="ru-RU">
                <a:latin typeface="Times New Roman" panose="02020603050405020304" pitchFamily="18" charset="0"/>
                <a:cs typeface="Times New Roman" panose="02020603050405020304" pitchFamily="18" charset="0"/>
              </a:rPr>
              <a:t>он оказывается на западе </a:t>
            </a:r>
            <a:r>
              <a:rPr lang="de-DE">
                <a:latin typeface="Times New Roman" panose="02020603050405020304" pitchFamily="18" charset="0"/>
                <a:cs typeface="Times New Roman" panose="02020603050405020304" pitchFamily="18" charset="0"/>
              </a:rPr>
              <a:t>―</a:t>
            </a:r>
            <a:r>
              <a:rPr lang="ru-RU">
                <a:latin typeface="Times New Roman" panose="02020603050405020304" pitchFamily="18" charset="0"/>
                <a:cs typeface="Times New Roman" panose="02020603050405020304" pitchFamily="18" charset="0"/>
              </a:rPr>
              <a:t> в </a:t>
            </a:r>
            <a:r>
              <a:rPr lang="ru-RU" b="1">
                <a:latin typeface="Times New Roman" panose="02020603050405020304" pitchFamily="18" charset="0"/>
                <a:cs typeface="Times New Roman" panose="02020603050405020304" pitchFamily="18" charset="0"/>
              </a:rPr>
              <a:t>Ненецком АО</a:t>
            </a:r>
            <a:r>
              <a:rPr lang="ru-RU">
                <a:latin typeface="Times New Roman" panose="02020603050405020304" pitchFamily="18" charset="0"/>
                <a:cs typeface="Times New Roman" panose="02020603050405020304" pitchFamily="18" charset="0"/>
              </a:rPr>
              <a:t>, </a:t>
            </a:r>
            <a:r>
              <a:rPr lang="ru-RU" b="1">
                <a:solidFill>
                  <a:srgbClr val="C00000"/>
                </a:solidFill>
                <a:latin typeface="Times New Roman" panose="02020603050405020304" pitchFamily="18" charset="0"/>
                <a:cs typeface="Times New Roman" panose="02020603050405020304" pitchFamily="18" charset="0"/>
              </a:rPr>
              <a:t>наиболее сохранным</a:t>
            </a:r>
            <a:r>
              <a:rPr lang="ru-RU">
                <a:solidFill>
                  <a:srgbClr val="C00000"/>
                </a:solidFill>
                <a:latin typeface="Times New Roman" panose="02020603050405020304" pitchFamily="18" charset="0"/>
                <a:cs typeface="Times New Roman" panose="02020603050405020304" pitchFamily="18" charset="0"/>
              </a:rPr>
              <a:t> </a:t>
            </a:r>
            <a:r>
              <a:rPr lang="ru-RU">
                <a:latin typeface="Times New Roman" panose="02020603050405020304" pitchFamily="18" charset="0"/>
                <a:cs typeface="Times New Roman" panose="02020603050405020304" pitchFamily="18" charset="0"/>
              </a:rPr>
              <a:t>он остается в </a:t>
            </a:r>
            <a:r>
              <a:rPr lang="ru-RU" b="1">
                <a:latin typeface="Times New Roman" panose="02020603050405020304" pitchFamily="18" charset="0"/>
                <a:cs typeface="Times New Roman" panose="02020603050405020304" pitchFamily="18" charset="0"/>
              </a:rPr>
              <a:t>северо-восточной части ареала </a:t>
            </a:r>
            <a:r>
              <a:rPr lang="ru-RU">
                <a:latin typeface="Times New Roman" panose="02020603050405020304" pitchFamily="18" charset="0"/>
                <a:cs typeface="Times New Roman" panose="02020603050405020304" pitchFamily="18" charset="0"/>
              </a:rPr>
              <a:t>своего распространения (особенно в </a:t>
            </a:r>
            <a:r>
              <a:rPr lang="ru-RU" b="1">
                <a:latin typeface="Times New Roman" panose="02020603050405020304" pitchFamily="18" charset="0"/>
                <a:cs typeface="Times New Roman" panose="02020603050405020304" pitchFamily="18" charset="0"/>
              </a:rPr>
              <a:t>Ямало-Ненецком АО</a:t>
            </a:r>
            <a:r>
              <a:rPr lang="ru-RU">
                <a:latin typeface="Times New Roman" panose="02020603050405020304" pitchFamily="18" charset="0"/>
                <a:cs typeface="Times New Roman" panose="02020603050405020304" pitchFamily="18" charset="0"/>
              </a:rPr>
              <a:t>). </a:t>
            </a:r>
            <a:endParaRPr lang="ru-RU" smtClean="0">
              <a:latin typeface="Times New Roman" panose="02020603050405020304" pitchFamily="18" charset="0"/>
              <a:cs typeface="Times New Roman" panose="02020603050405020304" pitchFamily="18" charset="0"/>
            </a:endParaRPr>
          </a:p>
          <a:p>
            <a:pPr marL="0" indent="0" algn="just">
              <a:buNone/>
            </a:pPr>
            <a:endParaRPr lang="ru-RU" smtClean="0">
              <a:latin typeface="Times New Roman" panose="02020603050405020304" pitchFamily="18" charset="0"/>
              <a:cs typeface="Times New Roman" panose="02020603050405020304" pitchFamily="18" charset="0"/>
            </a:endParaRPr>
          </a:p>
          <a:p>
            <a:pPr marL="0" indent="0" algn="just">
              <a:buNone/>
            </a:pPr>
            <a:r>
              <a:rPr lang="ru-RU" i="1">
                <a:latin typeface="Times New Roman" panose="02020603050405020304" pitchFamily="18" charset="0"/>
                <a:cs typeface="Times New Roman" panose="02020603050405020304" pitchFamily="18" charset="0"/>
              </a:rPr>
              <a:t>По данным, приведенным в статье С. И. Бурковой о тундровом ненецком языке в энциклопедии «Язык и общество» (2016), в 2010 г. </a:t>
            </a:r>
            <a:r>
              <a:rPr lang="ru-RU" b="1" i="1">
                <a:solidFill>
                  <a:srgbClr val="C00000"/>
                </a:solidFill>
                <a:latin typeface="Times New Roman" panose="02020603050405020304" pitchFamily="18" charset="0"/>
                <a:cs typeface="Times New Roman" panose="02020603050405020304" pitchFamily="18" charset="0"/>
              </a:rPr>
              <a:t>48%</a:t>
            </a:r>
            <a:r>
              <a:rPr lang="ru-RU" i="1">
                <a:solidFill>
                  <a:srgbClr val="C00000"/>
                </a:solidFill>
                <a:latin typeface="Times New Roman" panose="02020603050405020304" pitchFamily="18" charset="0"/>
                <a:cs typeface="Times New Roman" panose="02020603050405020304" pitchFamily="18" charset="0"/>
              </a:rPr>
              <a:t> </a:t>
            </a:r>
            <a:r>
              <a:rPr lang="ru-RU" i="1">
                <a:latin typeface="Times New Roman" panose="02020603050405020304" pitchFamily="18" charset="0"/>
                <a:cs typeface="Times New Roman" panose="02020603050405020304" pitchFamily="18" charset="0"/>
              </a:rPr>
              <a:t>тундровых ненцев, проживающих в Республике Коми, владели своим этническим языком, в Ямало-Ненецком АО </a:t>
            </a:r>
            <a:r>
              <a:rPr lang="de-DE">
                <a:latin typeface="Times New Roman" panose="02020603050405020304" pitchFamily="18" charset="0"/>
                <a:cs typeface="Times New Roman" panose="02020603050405020304" pitchFamily="18" charset="0"/>
              </a:rPr>
              <a:t>―</a:t>
            </a:r>
            <a:r>
              <a:rPr lang="ru-RU" i="1">
                <a:latin typeface="Times New Roman" panose="02020603050405020304" pitchFamily="18" charset="0"/>
                <a:cs typeface="Times New Roman" panose="02020603050405020304" pitchFamily="18" charset="0"/>
              </a:rPr>
              <a:t> примерно </a:t>
            </a:r>
            <a:r>
              <a:rPr lang="ru-RU" b="1" i="1">
                <a:solidFill>
                  <a:srgbClr val="C00000"/>
                </a:solidFill>
                <a:latin typeface="Times New Roman" panose="02020603050405020304" pitchFamily="18" charset="0"/>
                <a:cs typeface="Times New Roman" panose="02020603050405020304" pitchFamily="18" charset="0"/>
              </a:rPr>
              <a:t>55%</a:t>
            </a:r>
            <a:r>
              <a:rPr lang="ru-RU" i="1">
                <a:latin typeface="Times New Roman" panose="02020603050405020304" pitchFamily="18" charset="0"/>
                <a:cs typeface="Times New Roman" panose="02020603050405020304" pitchFamily="18" charset="0"/>
              </a:rPr>
              <a:t>, в Таймырском Долгано-Ненецком районе Красноярского края </a:t>
            </a:r>
            <a:r>
              <a:rPr lang="de-DE">
                <a:latin typeface="Times New Roman" panose="02020603050405020304" pitchFamily="18" charset="0"/>
                <a:cs typeface="Times New Roman" panose="02020603050405020304" pitchFamily="18" charset="0"/>
              </a:rPr>
              <a:t>―</a:t>
            </a:r>
            <a:r>
              <a:rPr lang="ru-RU" i="1">
                <a:latin typeface="Times New Roman" panose="02020603050405020304" pitchFamily="18" charset="0"/>
                <a:cs typeface="Times New Roman" panose="02020603050405020304" pitchFamily="18" charset="0"/>
              </a:rPr>
              <a:t> </a:t>
            </a:r>
            <a:r>
              <a:rPr lang="ru-RU" b="1" i="1">
                <a:solidFill>
                  <a:srgbClr val="C00000"/>
                </a:solidFill>
                <a:latin typeface="Times New Roman" panose="02020603050405020304" pitchFamily="18" charset="0"/>
                <a:cs typeface="Times New Roman" panose="02020603050405020304" pitchFamily="18" charset="0"/>
              </a:rPr>
              <a:t>46%</a:t>
            </a:r>
            <a:r>
              <a:rPr lang="ru-RU" i="1">
                <a:latin typeface="Times New Roman" panose="02020603050405020304" pitchFamily="18" charset="0"/>
                <a:cs typeface="Times New Roman" panose="02020603050405020304" pitchFamily="18" charset="0"/>
              </a:rPr>
              <a:t>. </a:t>
            </a:r>
            <a:endParaRPr lang="ru-RU"/>
          </a:p>
        </p:txBody>
      </p:sp>
    </p:spTree>
    <p:extLst>
      <p:ext uri="{BB962C8B-B14F-4D97-AF65-F5344CB8AC3E}">
        <p14:creationId xmlns:p14="http://schemas.microsoft.com/office/powerpoint/2010/main" val="5085898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1285103"/>
          </a:xfrm>
        </p:spPr>
        <p:txBody>
          <a:bodyPr>
            <a:normAutofit/>
          </a:bodyPr>
          <a:lstStyle/>
          <a:p>
            <a:pPr algn="ctr"/>
            <a:r>
              <a:rPr lang="ru-RU" sz="3000" b="1">
                <a:solidFill>
                  <a:srgbClr val="C00000"/>
                </a:solidFill>
                <a:latin typeface="Times New Roman" panose="02020603050405020304" pitchFamily="18" charset="0"/>
                <a:cs typeface="Times New Roman" panose="02020603050405020304" pitchFamily="18" charset="0"/>
              </a:rPr>
              <a:t>Социолингвистическая характеристика </a:t>
            </a:r>
            <a:r>
              <a:rPr lang="ru-RU" sz="3000" b="1" smtClean="0">
                <a:solidFill>
                  <a:srgbClr val="C00000"/>
                </a:solidFill>
                <a:latin typeface="Times New Roman" panose="02020603050405020304" pitchFamily="18" charset="0"/>
                <a:cs typeface="Times New Roman" panose="02020603050405020304" pitchFamily="18" charset="0"/>
              </a:rPr>
              <a:t>диалектов </a:t>
            </a:r>
            <a:br>
              <a:rPr lang="ru-RU" sz="3000" b="1" smtClean="0">
                <a:solidFill>
                  <a:srgbClr val="C00000"/>
                </a:solidFill>
                <a:latin typeface="Times New Roman" panose="02020603050405020304" pitchFamily="18" charset="0"/>
                <a:cs typeface="Times New Roman" panose="02020603050405020304" pitchFamily="18" charset="0"/>
              </a:rPr>
            </a:br>
            <a:r>
              <a:rPr lang="ru-RU" sz="3000" b="1" smtClean="0">
                <a:solidFill>
                  <a:srgbClr val="C00000"/>
                </a:solidFill>
                <a:latin typeface="Times New Roman" panose="02020603050405020304" pitchFamily="18" charset="0"/>
                <a:cs typeface="Times New Roman" panose="02020603050405020304" pitchFamily="18" charset="0"/>
              </a:rPr>
              <a:t>тундрового </a:t>
            </a:r>
            <a:r>
              <a:rPr lang="ru-RU" sz="3000" b="1">
                <a:solidFill>
                  <a:srgbClr val="C00000"/>
                </a:solidFill>
                <a:latin typeface="Times New Roman" panose="02020603050405020304" pitchFamily="18" charset="0"/>
                <a:cs typeface="Times New Roman" panose="02020603050405020304" pitchFamily="18" charset="0"/>
              </a:rPr>
              <a:t>ненецкого языка</a:t>
            </a: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285103"/>
            <a:ext cx="11158152" cy="5325762"/>
          </a:xfrm>
        </p:spPr>
        <p:txBody>
          <a:bodyPr>
            <a:normAutofit fontScale="92500" lnSpcReduction="20000"/>
          </a:bodyPr>
          <a:lstStyle/>
          <a:p>
            <a:pPr marL="0" indent="0" algn="just">
              <a:buNone/>
            </a:pPr>
            <a:r>
              <a:rPr lang="ru-RU" sz="3000">
                <a:latin typeface="Times New Roman" panose="02020603050405020304" pitchFamily="18" charset="0"/>
                <a:cs typeface="Times New Roman" panose="02020603050405020304" pitchFamily="18" charset="0"/>
              </a:rPr>
              <a:t>Относительно хорошая по сравнению с другими регионами степень сохранности языка </a:t>
            </a:r>
            <a:r>
              <a:rPr lang="ru-RU" sz="3000" smtClean="0">
                <a:latin typeface="Times New Roman" panose="02020603050405020304" pitchFamily="18" charset="0"/>
                <a:cs typeface="Times New Roman" panose="02020603050405020304" pitchFamily="18" charset="0"/>
              </a:rPr>
              <a:t>объясняется: </a:t>
            </a:r>
          </a:p>
          <a:p>
            <a:pPr algn="just">
              <a:buFont typeface="Wingdings" panose="05000000000000000000" pitchFamily="2" charset="2"/>
              <a:buChar char="ü"/>
            </a:pPr>
            <a:r>
              <a:rPr lang="ru-RU" sz="3000" b="1" smtClean="0">
                <a:latin typeface="Times New Roman" panose="02020603050405020304" pitchFamily="18" charset="0"/>
                <a:cs typeface="Times New Roman" panose="02020603050405020304" pitchFamily="18" charset="0"/>
              </a:rPr>
              <a:t> удаленностью </a:t>
            </a:r>
            <a:r>
              <a:rPr lang="ru-RU" sz="3000" b="1">
                <a:latin typeface="Times New Roman" panose="02020603050405020304" pitchFamily="18" charset="0"/>
                <a:cs typeface="Times New Roman" panose="02020603050405020304" pitchFamily="18" charset="0"/>
              </a:rPr>
              <a:t>территорий проживания </a:t>
            </a:r>
            <a:r>
              <a:rPr lang="ru-RU" sz="3000">
                <a:latin typeface="Times New Roman" panose="02020603050405020304" pitchFamily="18" charset="0"/>
                <a:cs typeface="Times New Roman" panose="02020603050405020304" pitchFamily="18" charset="0"/>
              </a:rPr>
              <a:t>тундровых ненцев от крупных населенных </a:t>
            </a:r>
            <a:r>
              <a:rPr lang="ru-RU" sz="3000" smtClean="0">
                <a:latin typeface="Times New Roman" panose="02020603050405020304" pitchFamily="18" charset="0"/>
                <a:cs typeface="Times New Roman" panose="02020603050405020304" pitchFamily="18" charset="0"/>
              </a:rPr>
              <a:t>пунктов; </a:t>
            </a:r>
          </a:p>
          <a:p>
            <a:pPr algn="just">
              <a:buFont typeface="Wingdings" panose="05000000000000000000" pitchFamily="2" charset="2"/>
              <a:buChar char="ü"/>
            </a:pPr>
            <a:r>
              <a:rPr lang="ru-RU" sz="3000">
                <a:latin typeface="Times New Roman" panose="02020603050405020304" pitchFamily="18" charset="0"/>
                <a:cs typeface="Times New Roman" panose="02020603050405020304" pitchFamily="18" charset="0"/>
              </a:rPr>
              <a:t> </a:t>
            </a:r>
            <a:r>
              <a:rPr lang="ru-RU" sz="3000" b="1" smtClean="0">
                <a:latin typeface="Times New Roman" panose="02020603050405020304" pitchFamily="18" charset="0"/>
                <a:cs typeface="Times New Roman" panose="02020603050405020304" pitchFamily="18" charset="0"/>
              </a:rPr>
              <a:t>компактностью </a:t>
            </a:r>
            <a:r>
              <a:rPr lang="ru-RU" sz="3000" b="1">
                <a:latin typeface="Times New Roman" panose="02020603050405020304" pitchFamily="18" charset="0"/>
                <a:cs typeface="Times New Roman" panose="02020603050405020304" pitchFamily="18" charset="0"/>
              </a:rPr>
              <a:t>проживания </a:t>
            </a:r>
            <a:r>
              <a:rPr lang="ru-RU" sz="3000" smtClean="0">
                <a:latin typeface="Times New Roman" panose="02020603050405020304" pitchFamily="18" charset="0"/>
                <a:cs typeface="Times New Roman" panose="02020603050405020304" pitchFamily="18" charset="0"/>
              </a:rPr>
              <a:t>этноса; </a:t>
            </a:r>
          </a:p>
          <a:p>
            <a:pPr algn="just">
              <a:buFont typeface="Wingdings" panose="05000000000000000000" pitchFamily="2" charset="2"/>
              <a:buChar char="ü"/>
            </a:pPr>
            <a:r>
              <a:rPr lang="ru-RU" sz="3000">
                <a:latin typeface="Times New Roman" panose="02020603050405020304" pitchFamily="18" charset="0"/>
                <a:cs typeface="Times New Roman" panose="02020603050405020304" pitchFamily="18" charset="0"/>
              </a:rPr>
              <a:t> </a:t>
            </a:r>
            <a:r>
              <a:rPr lang="ru-RU" sz="3000" b="1" smtClean="0">
                <a:latin typeface="Times New Roman" panose="02020603050405020304" pitchFamily="18" charset="0"/>
                <a:cs typeface="Times New Roman" panose="02020603050405020304" pitchFamily="18" charset="0"/>
              </a:rPr>
              <a:t>сохранением </a:t>
            </a:r>
            <a:r>
              <a:rPr lang="ru-RU" sz="3000" b="1">
                <a:latin typeface="Times New Roman" panose="02020603050405020304" pitchFamily="18" charset="0"/>
                <a:cs typeface="Times New Roman" panose="02020603050405020304" pitchFamily="18" charset="0"/>
              </a:rPr>
              <a:t>традиционного вида хозяйственной деятельности </a:t>
            </a:r>
            <a:r>
              <a:rPr lang="de-DE" sz="3000">
                <a:latin typeface="Times New Roman" panose="02020603050405020304" pitchFamily="18" charset="0"/>
                <a:cs typeface="Times New Roman" panose="02020603050405020304" pitchFamily="18" charset="0"/>
              </a:rPr>
              <a:t>―</a:t>
            </a:r>
            <a:r>
              <a:rPr lang="ru-RU" sz="3000">
                <a:latin typeface="Times New Roman" panose="02020603050405020304" pitchFamily="18" charset="0"/>
                <a:cs typeface="Times New Roman" panose="02020603050405020304" pitchFamily="18" charset="0"/>
              </a:rPr>
              <a:t> </a:t>
            </a:r>
            <a:r>
              <a:rPr lang="ru-RU" sz="3000" b="1">
                <a:latin typeface="Times New Roman" panose="02020603050405020304" pitchFamily="18" charset="0"/>
                <a:cs typeface="Times New Roman" panose="02020603050405020304" pitchFamily="18" charset="0"/>
              </a:rPr>
              <a:t>крупностадного </a:t>
            </a:r>
            <a:r>
              <a:rPr lang="ru-RU" sz="3000" b="1" smtClean="0">
                <a:latin typeface="Times New Roman" panose="02020603050405020304" pitchFamily="18" charset="0"/>
                <a:cs typeface="Times New Roman" panose="02020603050405020304" pitchFamily="18" charset="0"/>
              </a:rPr>
              <a:t>оленеводства</a:t>
            </a:r>
            <a:r>
              <a:rPr lang="ru-RU" sz="3000" smtClean="0">
                <a:latin typeface="Times New Roman" panose="02020603050405020304" pitchFamily="18" charset="0"/>
                <a:cs typeface="Times New Roman" panose="02020603050405020304" pitchFamily="18" charset="0"/>
              </a:rPr>
              <a:t>. </a:t>
            </a:r>
          </a:p>
          <a:p>
            <a:pPr algn="just">
              <a:buFont typeface="Wingdings" panose="05000000000000000000" pitchFamily="2" charset="2"/>
              <a:buChar char="ü"/>
            </a:pPr>
            <a:endParaRPr lang="ru-RU" smtClean="0">
              <a:latin typeface="Times New Roman" panose="02020603050405020304" pitchFamily="18" charset="0"/>
              <a:cs typeface="Times New Roman" panose="02020603050405020304" pitchFamily="18" charset="0"/>
            </a:endParaRPr>
          </a:p>
          <a:p>
            <a:pPr marL="0" indent="0" algn="just">
              <a:buNone/>
            </a:pPr>
            <a:r>
              <a:rPr lang="ru-RU" smtClean="0">
                <a:latin typeface="Times New Roman" panose="02020603050405020304" pitchFamily="18" charset="0"/>
                <a:cs typeface="Times New Roman" panose="02020603050405020304" pitchFamily="18" charset="0"/>
              </a:rPr>
              <a:t>Широко </a:t>
            </a:r>
            <a:r>
              <a:rPr lang="ru-RU">
                <a:latin typeface="Times New Roman" panose="02020603050405020304" pitchFamily="18" charset="0"/>
                <a:cs typeface="Times New Roman" panose="02020603050405020304" pitchFamily="18" charset="0"/>
              </a:rPr>
              <a:t>распространенный в </a:t>
            </a:r>
            <a:r>
              <a:rPr lang="ru-RU" b="1">
                <a:solidFill>
                  <a:srgbClr val="C00000"/>
                </a:solidFill>
                <a:latin typeface="Times New Roman" panose="02020603050405020304" pitchFamily="18" charset="0"/>
                <a:cs typeface="Times New Roman" panose="02020603050405020304" pitchFamily="18" charset="0"/>
              </a:rPr>
              <a:t>Ненецком АО </a:t>
            </a:r>
            <a:r>
              <a:rPr lang="ru-RU">
                <a:latin typeface="Times New Roman" panose="02020603050405020304" pitchFamily="18" charset="0"/>
                <a:cs typeface="Times New Roman" panose="02020603050405020304" pitchFamily="18" charset="0"/>
              </a:rPr>
              <a:t>сменно-звеньевой бригадный выпас оленей, при котором дети и женщины часто находятся не на стойбище в тундре, а «на базе» (т. е. в населенном пункте), способствует утрате тундрового ненецкого языка, тогда как традиционный тип хозяйствования в </a:t>
            </a:r>
            <a:r>
              <a:rPr lang="ru-RU" b="1">
                <a:solidFill>
                  <a:srgbClr val="C00000"/>
                </a:solidFill>
                <a:latin typeface="Times New Roman" panose="02020603050405020304" pitchFamily="18" charset="0"/>
                <a:cs typeface="Times New Roman" panose="02020603050405020304" pitchFamily="18" charset="0"/>
              </a:rPr>
              <a:t>Ямало-Ненецком АО</a:t>
            </a:r>
            <a:r>
              <a:rPr lang="ru-RU">
                <a:latin typeface="Times New Roman" panose="02020603050405020304" pitchFamily="18" charset="0"/>
                <a:cs typeface="Times New Roman" panose="02020603050405020304" pitchFamily="18" charset="0"/>
              </a:rPr>
              <a:t>, когда вся семья постоянно живет на стойбище, за исключением детей-школьников, находящихся в течение учебного года в интернатах и приезжающих в тундру только на каникулы, способствует сохранению тундрового ненецкого языка. </a:t>
            </a:r>
          </a:p>
        </p:txBody>
      </p:sp>
    </p:spTree>
    <p:extLst>
      <p:ext uri="{BB962C8B-B14F-4D97-AF65-F5344CB8AC3E}">
        <p14:creationId xmlns:p14="http://schemas.microsoft.com/office/powerpoint/2010/main" val="4029306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5860" y="0"/>
            <a:ext cx="10260280" cy="6840187"/>
          </a:xfrm>
        </p:spPr>
      </p:pic>
    </p:spTree>
    <p:extLst>
      <p:ext uri="{BB962C8B-B14F-4D97-AF65-F5344CB8AC3E}">
        <p14:creationId xmlns:p14="http://schemas.microsoft.com/office/powerpoint/2010/main" val="647809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9196" y="0"/>
            <a:ext cx="10287001" cy="6858000"/>
          </a:xfrm>
        </p:spPr>
      </p:pic>
    </p:spTree>
    <p:extLst>
      <p:ext uri="{BB962C8B-B14F-4D97-AF65-F5344CB8AC3E}">
        <p14:creationId xmlns:p14="http://schemas.microsoft.com/office/powerpoint/2010/main" val="4072648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1285103"/>
          </a:xfrm>
        </p:spPr>
        <p:txBody>
          <a:bodyPr>
            <a:normAutofit/>
          </a:bodyPr>
          <a:lstStyle/>
          <a:p>
            <a:pPr algn="ctr"/>
            <a:r>
              <a:rPr lang="ru-RU" sz="3000" b="1">
                <a:solidFill>
                  <a:srgbClr val="C00000"/>
                </a:solidFill>
                <a:latin typeface="Times New Roman" panose="02020603050405020304" pitchFamily="18" charset="0"/>
                <a:cs typeface="Times New Roman" panose="02020603050405020304" pitchFamily="18" charset="0"/>
              </a:rPr>
              <a:t>Социолингвистическая характеристика </a:t>
            </a:r>
            <a:r>
              <a:rPr lang="ru-RU" sz="3000" b="1" smtClean="0">
                <a:solidFill>
                  <a:srgbClr val="C00000"/>
                </a:solidFill>
                <a:latin typeface="Times New Roman" panose="02020603050405020304" pitchFamily="18" charset="0"/>
                <a:cs typeface="Times New Roman" panose="02020603050405020304" pitchFamily="18" charset="0"/>
              </a:rPr>
              <a:t>диалектов </a:t>
            </a:r>
            <a:br>
              <a:rPr lang="ru-RU" sz="3000" b="1" smtClean="0">
                <a:solidFill>
                  <a:srgbClr val="C00000"/>
                </a:solidFill>
                <a:latin typeface="Times New Roman" panose="02020603050405020304" pitchFamily="18" charset="0"/>
                <a:cs typeface="Times New Roman" panose="02020603050405020304" pitchFamily="18" charset="0"/>
              </a:rPr>
            </a:br>
            <a:r>
              <a:rPr lang="ru-RU" sz="3000" b="1" smtClean="0">
                <a:solidFill>
                  <a:srgbClr val="C00000"/>
                </a:solidFill>
                <a:latin typeface="Times New Roman" panose="02020603050405020304" pitchFamily="18" charset="0"/>
                <a:cs typeface="Times New Roman" panose="02020603050405020304" pitchFamily="18" charset="0"/>
              </a:rPr>
              <a:t>тундрового </a:t>
            </a:r>
            <a:r>
              <a:rPr lang="ru-RU" sz="3000" b="1">
                <a:solidFill>
                  <a:srgbClr val="C00000"/>
                </a:solidFill>
                <a:latin typeface="Times New Roman" panose="02020603050405020304" pitchFamily="18" charset="0"/>
                <a:cs typeface="Times New Roman" panose="02020603050405020304" pitchFamily="18" charset="0"/>
              </a:rPr>
              <a:t>ненецкого языка</a:t>
            </a: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445741"/>
            <a:ext cx="11158152" cy="5165124"/>
          </a:xfrm>
        </p:spPr>
        <p:txBody>
          <a:bodyPr>
            <a:normAutofit/>
          </a:bodyPr>
          <a:lstStyle/>
          <a:p>
            <a:pPr marL="0" indent="0" algn="just">
              <a:buNone/>
            </a:pPr>
            <a:endParaRPr lang="ru-RU" smtClean="0">
              <a:latin typeface="Times New Roman" panose="02020603050405020304" pitchFamily="18" charset="0"/>
              <a:cs typeface="Times New Roman" panose="02020603050405020304" pitchFamily="18" charset="0"/>
            </a:endParaRPr>
          </a:p>
          <a:p>
            <a:pPr marL="0" indent="0" algn="just">
              <a:buNone/>
            </a:pPr>
            <a:r>
              <a:rPr lang="ru-RU" smtClean="0">
                <a:latin typeface="Times New Roman" panose="02020603050405020304" pitchFamily="18" charset="0"/>
                <a:cs typeface="Times New Roman" panose="02020603050405020304" pitchFamily="18" charset="0"/>
              </a:rPr>
              <a:t>Носители </a:t>
            </a:r>
            <a:r>
              <a:rPr lang="ru-RU" b="1">
                <a:solidFill>
                  <a:srgbClr val="C00000"/>
                </a:solidFill>
                <a:latin typeface="Times New Roman" panose="02020603050405020304" pitchFamily="18" charset="0"/>
                <a:cs typeface="Times New Roman" panose="02020603050405020304" pitchFamily="18" charset="0"/>
              </a:rPr>
              <a:t>западных диалектов </a:t>
            </a:r>
            <a:r>
              <a:rPr lang="ru-RU">
                <a:latin typeface="Times New Roman" panose="02020603050405020304" pitchFamily="18" charset="0"/>
                <a:cs typeface="Times New Roman" panose="02020603050405020304" pitchFamily="18" charset="0"/>
              </a:rPr>
              <a:t>тундрового ненецкого языка исторически находились </a:t>
            </a:r>
            <a:r>
              <a:rPr lang="ru-RU" b="1">
                <a:latin typeface="Times New Roman" panose="02020603050405020304" pitchFamily="18" charset="0"/>
                <a:cs typeface="Times New Roman" panose="02020603050405020304" pitchFamily="18" charset="0"/>
              </a:rPr>
              <a:t>в более длительном и тесном контакте с русскоязычным населением</a:t>
            </a:r>
            <a:r>
              <a:rPr lang="ru-RU">
                <a:latin typeface="Times New Roman" panose="02020603050405020304" pitchFamily="18" charset="0"/>
                <a:cs typeface="Times New Roman" panose="02020603050405020304" pitchFamily="18" charset="0"/>
              </a:rPr>
              <a:t>, чем тундровые ненцы восточного ареала. </a:t>
            </a:r>
            <a:endParaRPr lang="ru-RU" smtClean="0">
              <a:latin typeface="Times New Roman" panose="02020603050405020304" pitchFamily="18" charset="0"/>
              <a:cs typeface="Times New Roman" panose="02020603050405020304" pitchFamily="18" charset="0"/>
            </a:endParaRPr>
          </a:p>
          <a:p>
            <a:pPr marL="0" indent="0" algn="just">
              <a:buNone/>
            </a:pPr>
            <a:endParaRPr lang="ru-RU" smtClean="0">
              <a:latin typeface="Times New Roman" panose="02020603050405020304" pitchFamily="18" charset="0"/>
              <a:cs typeface="Times New Roman" panose="02020603050405020304" pitchFamily="18" charset="0"/>
            </a:endParaRPr>
          </a:p>
          <a:p>
            <a:pPr marL="0" indent="0" algn="just">
              <a:buNone/>
            </a:pPr>
            <a:r>
              <a:rPr lang="ru-RU" smtClean="0">
                <a:latin typeface="Times New Roman" panose="02020603050405020304" pitchFamily="18" charset="0"/>
                <a:cs typeface="Times New Roman" panose="02020603050405020304" pitchFamily="18" charset="0"/>
              </a:rPr>
              <a:t>По </a:t>
            </a:r>
            <a:r>
              <a:rPr lang="ru-RU">
                <a:latin typeface="Times New Roman" panose="02020603050405020304" pitchFamily="18" charset="0"/>
                <a:cs typeface="Times New Roman" panose="02020603050405020304" pitchFamily="18" charset="0"/>
              </a:rPr>
              <a:t>этой причине </a:t>
            </a:r>
            <a:r>
              <a:rPr lang="ru-RU" b="1">
                <a:solidFill>
                  <a:srgbClr val="C00000"/>
                </a:solidFill>
                <a:latin typeface="Times New Roman" panose="02020603050405020304" pitchFamily="18" charset="0"/>
                <a:cs typeface="Times New Roman" panose="02020603050405020304" pitchFamily="18" charset="0"/>
              </a:rPr>
              <a:t>западные диалекты </a:t>
            </a:r>
            <a:r>
              <a:rPr lang="ru-RU">
                <a:latin typeface="Times New Roman" panose="02020603050405020304" pitchFamily="18" charset="0"/>
                <a:cs typeface="Times New Roman" panose="02020603050405020304" pitchFamily="18" charset="0"/>
              </a:rPr>
              <a:t>находятся </a:t>
            </a:r>
            <a:r>
              <a:rPr lang="ru-RU" b="1">
                <a:latin typeface="Times New Roman" panose="02020603050405020304" pitchFamily="18" charset="0"/>
                <a:cs typeface="Times New Roman" panose="02020603050405020304" pitchFamily="18" charset="0"/>
              </a:rPr>
              <a:t>под более существенным влиянием русского языка</a:t>
            </a:r>
            <a:r>
              <a:rPr lang="ru-RU">
                <a:latin typeface="Times New Roman" panose="02020603050405020304" pitchFamily="18" charset="0"/>
                <a:cs typeface="Times New Roman" panose="02020603050405020304" pitchFamily="18" charset="0"/>
              </a:rPr>
              <a:t>, чем восточные, и </a:t>
            </a:r>
            <a:r>
              <a:rPr lang="ru-RU" b="1">
                <a:latin typeface="Times New Roman" panose="02020603050405020304" pitchFamily="18" charset="0"/>
                <a:cs typeface="Times New Roman" panose="02020603050405020304" pitchFamily="18" charset="0"/>
              </a:rPr>
              <a:t>степень сохранности</a:t>
            </a:r>
            <a:r>
              <a:rPr lang="ru-RU">
                <a:latin typeface="Times New Roman" panose="02020603050405020304" pitchFamily="18" charset="0"/>
                <a:cs typeface="Times New Roman" panose="02020603050405020304" pitchFamily="18" charset="0"/>
              </a:rPr>
              <a:t> западных диалектов оказывается </a:t>
            </a:r>
            <a:r>
              <a:rPr lang="ru-RU" b="1">
                <a:latin typeface="Times New Roman" panose="02020603050405020304" pitchFamily="18" charset="0"/>
                <a:cs typeface="Times New Roman" panose="02020603050405020304" pitchFamily="18" charset="0"/>
              </a:rPr>
              <a:t>намного ниже</a:t>
            </a:r>
            <a:r>
              <a:rPr lang="ru-RU">
                <a:latin typeface="Times New Roman" panose="02020603050405020304" pitchFamily="18" charset="0"/>
                <a:cs typeface="Times New Roman" panose="02020603050405020304" pitchFamily="18" charset="0"/>
              </a:rPr>
              <a:t>, чем восточных</a:t>
            </a:r>
            <a:r>
              <a:rPr lang="ru-RU" smtClean="0">
                <a:latin typeface="Times New Roman" panose="02020603050405020304" pitchFamily="18" charset="0"/>
                <a:cs typeface="Times New Roman" panose="02020603050405020304" pitchFamily="18" charset="0"/>
              </a:rPr>
              <a:t>.</a:t>
            </a:r>
          </a:p>
          <a:p>
            <a:pPr marL="0" indent="0" algn="just">
              <a:buNone/>
            </a:pPr>
            <a:endParaRPr lang="ru-RU">
              <a:latin typeface="Times New Roman" panose="02020603050405020304" pitchFamily="18" charset="0"/>
              <a:cs typeface="Times New Roman" panose="02020603050405020304" pitchFamily="18" charset="0"/>
            </a:endParaRPr>
          </a:p>
          <a:p>
            <a:pPr marL="0" indent="0" algn="just">
              <a:buNone/>
            </a:pPr>
            <a:endParaRPr lang="ru-RU"/>
          </a:p>
        </p:txBody>
      </p:sp>
    </p:spTree>
    <p:extLst>
      <p:ext uri="{BB962C8B-B14F-4D97-AF65-F5344CB8AC3E}">
        <p14:creationId xmlns:p14="http://schemas.microsoft.com/office/powerpoint/2010/main" val="32631968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1285103"/>
          </a:xfrm>
        </p:spPr>
        <p:txBody>
          <a:bodyPr>
            <a:normAutofit/>
          </a:bodyPr>
          <a:lstStyle/>
          <a:p>
            <a:pPr algn="ctr"/>
            <a:r>
              <a:rPr lang="ru-RU" sz="3000" b="1" smtClean="0">
                <a:solidFill>
                  <a:srgbClr val="C00000"/>
                </a:solidFill>
                <a:latin typeface="Times New Roman" panose="02020603050405020304" pitchFamily="18" charset="0"/>
                <a:cs typeface="Times New Roman" panose="02020603050405020304" pitchFamily="18" charset="0"/>
              </a:rPr>
              <a:t>Диалекты тундрового </a:t>
            </a:r>
            <a:r>
              <a:rPr lang="ru-RU" sz="3000" b="1">
                <a:solidFill>
                  <a:srgbClr val="C00000"/>
                </a:solidFill>
                <a:latin typeface="Times New Roman" panose="02020603050405020304" pitchFamily="18" charset="0"/>
                <a:cs typeface="Times New Roman" panose="02020603050405020304" pitchFamily="18" charset="0"/>
              </a:rPr>
              <a:t>ненецкого языка</a:t>
            </a: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445741"/>
            <a:ext cx="11158152" cy="5165124"/>
          </a:xfrm>
        </p:spPr>
        <p:txBody>
          <a:bodyPr>
            <a:normAutofit/>
          </a:bodyPr>
          <a:lstStyle/>
          <a:p>
            <a:pPr marL="0" indent="0" algn="just">
              <a:buNone/>
            </a:pPr>
            <a:r>
              <a:rPr lang="ru-RU" b="1" i="1" smtClean="0">
                <a:solidFill>
                  <a:srgbClr val="C00000"/>
                </a:solidFill>
                <a:latin typeface="Times New Roman" panose="02020603050405020304" pitchFamily="18" charset="0"/>
                <a:cs typeface="Times New Roman" panose="02020603050405020304" pitchFamily="18" charset="0"/>
              </a:rPr>
              <a:t>паск</a:t>
            </a:r>
            <a:r>
              <a:rPr lang="en-US" b="1" i="1" smtClean="0">
                <a:solidFill>
                  <a:srgbClr val="C00000"/>
                </a:solidFill>
                <a:latin typeface="Times New Roman" panose="02020603050405020304" pitchFamily="18" charset="0"/>
                <a:cs typeface="Times New Roman" panose="02020603050405020304" pitchFamily="18" charset="0"/>
              </a:rPr>
              <a:t>ó</a:t>
            </a:r>
            <a:r>
              <a:rPr lang="ru-RU" b="1" i="1" smtClean="0">
                <a:solidFill>
                  <a:srgbClr val="C00000"/>
                </a:solidFill>
                <a:latin typeface="Times New Roman" panose="02020603050405020304" pitchFamily="18" charset="0"/>
                <a:cs typeface="Times New Roman" panose="02020603050405020304" pitchFamily="18" charset="0"/>
              </a:rPr>
              <a:t>й</a:t>
            </a:r>
            <a:r>
              <a:rPr lang="ru-RU" b="1" i="1"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(б.-з., зап.)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красивый</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Тер.: 453</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&lt; </a:t>
            </a:r>
            <a:r>
              <a:rPr lang="ru-RU" b="1" i="1" smtClean="0">
                <a:latin typeface="Times New Roman" panose="02020603050405020304" pitchFamily="18" charset="0"/>
                <a:cs typeface="Times New Roman" panose="02020603050405020304" pitchFamily="18" charset="0"/>
              </a:rPr>
              <a:t>баск</a:t>
            </a:r>
            <a:r>
              <a:rPr lang="en-US" b="1" i="1" smtClean="0">
                <a:latin typeface="Times New Roman" panose="02020603050405020304" pitchFamily="18" charset="0"/>
                <a:cs typeface="Times New Roman" panose="02020603050405020304" pitchFamily="18" charset="0"/>
              </a:rPr>
              <a:t>ó</a:t>
            </a:r>
            <a:r>
              <a:rPr lang="ru-RU" b="1" i="1" smtClean="0">
                <a:latin typeface="Times New Roman" panose="02020603050405020304" pitchFamily="18" charset="0"/>
                <a:cs typeface="Times New Roman" panose="02020603050405020304" pitchFamily="18" charset="0"/>
              </a:rPr>
              <a:t>й </a:t>
            </a:r>
            <a:r>
              <a:rPr lang="ru-RU" smtClean="0">
                <a:latin typeface="Times New Roman" panose="02020603050405020304" pitchFamily="18" charset="0"/>
                <a:cs typeface="Times New Roman" panose="02020603050405020304" pitchFamily="18" charset="0"/>
              </a:rPr>
              <a:t>(сев.-рус.)</a:t>
            </a:r>
          </a:p>
          <a:p>
            <a:pPr marL="0" indent="0" algn="just">
              <a:buNone/>
            </a:pPr>
            <a:endParaRPr lang="ru-RU" b="1" i="1" smtClean="0">
              <a:latin typeface="Times New Roman" panose="02020603050405020304" pitchFamily="18" charset="0"/>
              <a:cs typeface="Times New Roman" panose="02020603050405020304" pitchFamily="18" charset="0"/>
            </a:endParaRPr>
          </a:p>
          <a:p>
            <a:pPr marL="0" indent="0" algn="just">
              <a:buNone/>
            </a:pPr>
            <a:r>
              <a:rPr lang="ru-RU" b="1" i="1" smtClean="0">
                <a:solidFill>
                  <a:srgbClr val="C00000"/>
                </a:solidFill>
                <a:latin typeface="Times New Roman" panose="02020603050405020304" pitchFamily="18" charset="0"/>
                <a:cs typeface="Times New Roman" panose="02020603050405020304" pitchFamily="18" charset="0"/>
              </a:rPr>
              <a:t>б</a:t>
            </a:r>
            <a:r>
              <a:rPr lang="en-US" b="1" i="1" smtClean="0">
                <a:solidFill>
                  <a:srgbClr val="C00000"/>
                </a:solidFill>
                <a:latin typeface="Times New Roman" panose="02020603050405020304" pitchFamily="18" charset="0"/>
                <a:cs typeface="Times New Roman" panose="02020603050405020304" pitchFamily="18" charset="0"/>
              </a:rPr>
              <a:t>á</a:t>
            </a:r>
            <a:r>
              <a:rPr lang="ru-RU" b="1" i="1" smtClean="0">
                <a:solidFill>
                  <a:srgbClr val="C00000"/>
                </a:solidFill>
                <a:latin typeface="Times New Roman" panose="02020603050405020304" pitchFamily="18" charset="0"/>
                <a:cs typeface="Times New Roman" panose="02020603050405020304" pitchFamily="18" charset="0"/>
              </a:rPr>
              <a:t>ба </a:t>
            </a:r>
            <a:r>
              <a:rPr lang="ru-RU" smtClean="0">
                <a:latin typeface="Times New Roman" panose="02020603050405020304" pitchFamily="18" charset="0"/>
                <a:cs typeface="Times New Roman" panose="02020603050405020304" pitchFamily="18" charset="0"/>
              </a:rPr>
              <a:t>(кр.-зап., канин.) </a:t>
            </a:r>
            <a:r>
              <a:rPr lang="en-US" smtClean="0">
                <a:latin typeface="Times New Roman" panose="02020603050405020304" pitchFamily="18" charset="0"/>
                <a:cs typeface="Times New Roman" panose="02020603050405020304" pitchFamily="18" charset="0"/>
              </a:rPr>
              <a:t>~ </a:t>
            </a:r>
            <a:r>
              <a:rPr lang="ru-RU" b="1" i="1" smtClean="0">
                <a:solidFill>
                  <a:schemeClr val="accent2"/>
                </a:solidFill>
                <a:latin typeface="Times New Roman" panose="02020603050405020304" pitchFamily="18" charset="0"/>
                <a:cs typeface="Times New Roman" panose="02020603050405020304" pitchFamily="18" charset="0"/>
              </a:rPr>
              <a:t>х</a:t>
            </a:r>
            <a:r>
              <a:rPr lang="en-US" b="1" i="1" smtClean="0">
                <a:solidFill>
                  <a:schemeClr val="accent2"/>
                </a:solidFill>
                <a:latin typeface="Times New Roman" panose="02020603050405020304" pitchFamily="18" charset="0"/>
                <a:cs typeface="Times New Roman" panose="02020603050405020304" pitchFamily="18" charset="0"/>
              </a:rPr>
              <a:t>á</a:t>
            </a:r>
            <a:r>
              <a:rPr lang="ru-RU" b="1" i="1" smtClean="0">
                <a:solidFill>
                  <a:schemeClr val="accent2"/>
                </a:solidFill>
                <a:latin typeface="Times New Roman" panose="02020603050405020304" pitchFamily="18" charset="0"/>
                <a:cs typeface="Times New Roman" panose="02020603050405020304" pitchFamily="18" charset="0"/>
              </a:rPr>
              <a:t>да</a:t>
            </a:r>
            <a:r>
              <a:rPr lang="en-US" b="1" i="1" smtClean="0">
                <a:solidFill>
                  <a:schemeClr val="accent2"/>
                </a:solidFill>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бабушка; прабабушка; свекровь; невестка (жена старшего брата мужа); все женщины из рода отца и рода матери, старше их; бабушка (обращение к любой старой женщине)</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Тер.: 714</a:t>
            </a:r>
            <a:r>
              <a:rPr lang="en-US" smtClean="0">
                <a:latin typeface="Times New Roman" panose="02020603050405020304" pitchFamily="18" charset="0"/>
                <a:cs typeface="Times New Roman" panose="02020603050405020304" pitchFamily="18" charset="0"/>
              </a:rPr>
              <a:t>]</a:t>
            </a:r>
            <a:endParaRPr lang="ru-RU" smtClean="0">
              <a:latin typeface="Times New Roman" panose="02020603050405020304" pitchFamily="18" charset="0"/>
              <a:cs typeface="Times New Roman" panose="02020603050405020304" pitchFamily="18" charset="0"/>
            </a:endParaRPr>
          </a:p>
          <a:p>
            <a:pPr marL="0" indent="0" algn="just">
              <a:buNone/>
            </a:pPr>
            <a:endParaRPr lang="ru-RU" b="1" i="1" smtClean="0">
              <a:latin typeface="Times New Roman" panose="02020603050405020304" pitchFamily="18" charset="0"/>
              <a:cs typeface="Times New Roman" panose="02020603050405020304" pitchFamily="18" charset="0"/>
            </a:endParaRPr>
          </a:p>
          <a:p>
            <a:pPr marL="0" indent="0" algn="just">
              <a:buNone/>
            </a:pPr>
            <a:r>
              <a:rPr lang="ru-RU" b="1" i="1" smtClean="0">
                <a:solidFill>
                  <a:srgbClr val="C00000"/>
                </a:solidFill>
                <a:latin typeface="Times New Roman" panose="02020603050405020304" pitchFamily="18" charset="0"/>
                <a:cs typeface="Times New Roman" panose="02020603050405020304" pitchFamily="18" charset="0"/>
              </a:rPr>
              <a:t>с</a:t>
            </a:r>
            <a:r>
              <a:rPr lang="en-US" b="1" i="1" smtClean="0">
                <a:solidFill>
                  <a:srgbClr val="C00000"/>
                </a:solidFill>
                <a:latin typeface="Times New Roman" panose="02020603050405020304" pitchFamily="18" charset="0"/>
                <a:cs typeface="Times New Roman" panose="02020603050405020304" pitchFamily="18" charset="0"/>
              </a:rPr>
              <a:t>ó</a:t>
            </a:r>
            <a:r>
              <a:rPr lang="ru-RU" b="1" i="1" smtClean="0">
                <a:solidFill>
                  <a:srgbClr val="C00000"/>
                </a:solidFill>
                <a:latin typeface="Times New Roman" panose="02020603050405020304" pitchFamily="18" charset="0"/>
                <a:cs typeface="Times New Roman" panose="02020603050405020304" pitchFamily="18" charset="0"/>
              </a:rPr>
              <a:t>сна </a:t>
            </a:r>
            <a:r>
              <a:rPr lang="ru-RU" smtClean="0">
                <a:latin typeface="Times New Roman" panose="02020603050405020304" pitchFamily="18" charset="0"/>
                <a:cs typeface="Times New Roman" panose="02020603050405020304" pitchFamily="18" charset="0"/>
              </a:rPr>
              <a:t>(зап.)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Тер.: 567</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 </a:t>
            </a:r>
            <a:r>
              <a:rPr lang="en-US" b="1" i="1" smtClean="0">
                <a:solidFill>
                  <a:schemeClr val="accent2"/>
                </a:solidFill>
                <a:latin typeface="Times New Roman" panose="02020603050405020304" pitchFamily="18" charset="0"/>
                <a:cs typeface="Times New Roman" panose="02020603050405020304" pitchFamily="18" charset="0"/>
              </a:rPr>
              <a:t>e</a:t>
            </a:r>
            <a:r>
              <a:rPr lang="ru-RU" b="1" i="1"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сосна</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Тер.: 84</a:t>
            </a:r>
            <a:r>
              <a:rPr lang="en-US" smtClean="0">
                <a:latin typeface="Times New Roman" panose="02020603050405020304" pitchFamily="18" charset="0"/>
                <a:cs typeface="Times New Roman" panose="02020603050405020304" pitchFamily="18" charset="0"/>
              </a:rPr>
              <a:t>]</a:t>
            </a:r>
            <a:endParaRPr lang="ru-RU" smtClean="0">
              <a:latin typeface="Times New Roman" panose="02020603050405020304" pitchFamily="18" charset="0"/>
              <a:cs typeface="Times New Roman" panose="02020603050405020304" pitchFamily="18" charset="0"/>
            </a:endParaRPr>
          </a:p>
          <a:p>
            <a:pPr marL="0" indent="0" algn="just">
              <a:buNone/>
            </a:pPr>
            <a:endParaRPr lang="ru-RU">
              <a:latin typeface="Times New Roman" panose="02020603050405020304" pitchFamily="18" charset="0"/>
              <a:cs typeface="Times New Roman" panose="02020603050405020304" pitchFamily="18" charset="0"/>
            </a:endParaRPr>
          </a:p>
          <a:p>
            <a:pPr marL="0" indent="0" algn="just">
              <a:buNone/>
            </a:pPr>
            <a:r>
              <a:rPr lang="ru-RU" smtClean="0">
                <a:latin typeface="Times New Roman" panose="02020603050405020304" pitchFamily="18" charset="0"/>
                <a:cs typeface="Times New Roman" panose="02020603050405020304" pitchFamily="18" charset="0"/>
              </a:rPr>
              <a:t>*</a:t>
            </a:r>
            <a:r>
              <a:rPr lang="ru-RU" b="1" i="1" smtClean="0">
                <a:latin typeface="Times New Roman" panose="02020603050405020304" pitchFamily="18" charset="0"/>
                <a:cs typeface="Times New Roman" panose="02020603050405020304" pitchFamily="18" charset="0"/>
              </a:rPr>
              <a:t>ватлан </a:t>
            </a:r>
            <a:r>
              <a:rPr lang="ru-RU" smtClean="0">
                <a:latin typeface="Times New Roman" panose="02020603050405020304" pitchFamily="18" charset="0"/>
                <a:cs typeface="Times New Roman" panose="02020603050405020304" pitchFamily="18" charset="0"/>
              </a:rPr>
              <a:t>(б.-з., зап.)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ведро (железное)</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Тер.: 51</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&lt; </a:t>
            </a:r>
            <a:r>
              <a:rPr lang="ru-RU" smtClean="0">
                <a:latin typeface="Times New Roman" panose="02020603050405020304" pitchFamily="18" charset="0"/>
                <a:cs typeface="Times New Roman" panose="02020603050405020304" pitchFamily="18" charset="0"/>
              </a:rPr>
              <a:t>коми</a:t>
            </a:r>
            <a:r>
              <a:rPr lang="ru-RU" b="1" i="1" smtClean="0">
                <a:latin typeface="Times New Roman" panose="02020603050405020304" pitchFamily="18" charset="0"/>
                <a:cs typeface="Times New Roman" panose="02020603050405020304" pitchFamily="18" charset="0"/>
              </a:rPr>
              <a:t>  </a:t>
            </a:r>
          </a:p>
          <a:p>
            <a:pPr marL="0" indent="0" algn="just">
              <a:buNone/>
            </a:pPr>
            <a:endParaRPr lang="ru-RU">
              <a:latin typeface="Times New Roman" panose="02020603050405020304" pitchFamily="18" charset="0"/>
              <a:cs typeface="Times New Roman" panose="02020603050405020304" pitchFamily="18" charset="0"/>
            </a:endParaRPr>
          </a:p>
          <a:p>
            <a:pPr marL="0" indent="0" algn="just">
              <a:buNone/>
            </a:pPr>
            <a:endParaRPr lang="ru-RU"/>
          </a:p>
        </p:txBody>
      </p:sp>
    </p:spTree>
    <p:extLst>
      <p:ext uri="{BB962C8B-B14F-4D97-AF65-F5344CB8AC3E}">
        <p14:creationId xmlns:p14="http://schemas.microsoft.com/office/powerpoint/2010/main" val="36467196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380" y="53596"/>
            <a:ext cx="10153402" cy="6746065"/>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Tree>
    <p:extLst>
      <p:ext uri="{BB962C8B-B14F-4D97-AF65-F5344CB8AC3E}">
        <p14:creationId xmlns:p14="http://schemas.microsoft.com/office/powerpoint/2010/main" val="3998735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0" y="116632"/>
            <a:ext cx="8640960" cy="1008112"/>
          </a:xfrm>
        </p:spPr>
        <p:txBody>
          <a:bodyPr>
            <a:noAutofit/>
          </a:bodyPr>
          <a:lstStyle/>
          <a:p>
            <a:r>
              <a:rPr lang="ru-RU" sz="2600" b="1" err="1">
                <a:solidFill>
                  <a:srgbClr val="C00000"/>
                </a:solidFill>
                <a:latin typeface="Times New Roman" pitchFamily="18" charset="0"/>
                <a:cs typeface="Times New Roman" pitchFamily="18" charset="0"/>
              </a:rPr>
              <a:t>Тухардская</a:t>
            </a:r>
            <a:r>
              <a:rPr lang="ru-RU" sz="2600" b="1">
                <a:solidFill>
                  <a:srgbClr val="C00000"/>
                </a:solidFill>
                <a:latin typeface="Times New Roman" pitchFamily="18" charset="0"/>
                <a:cs typeface="Times New Roman" pitchFamily="18" charset="0"/>
              </a:rPr>
              <a:t> тундра</a:t>
            </a:r>
            <a:r>
              <a:rPr lang="en-US" sz="2600" b="1">
                <a:solidFill>
                  <a:srgbClr val="C00000"/>
                </a:solidFill>
                <a:latin typeface="Times New Roman" pitchFamily="18" charset="0"/>
                <a:cs typeface="Times New Roman" pitchFamily="18" charset="0"/>
              </a:rPr>
              <a:t>: </a:t>
            </a:r>
            <a:r>
              <a:rPr lang="ru-RU" sz="2600" b="1">
                <a:solidFill>
                  <a:srgbClr val="C00000"/>
                </a:solidFill>
                <a:latin typeface="Times New Roman" pitchFamily="18" charset="0"/>
                <a:cs typeface="Times New Roman" pitchFamily="18" charset="0"/>
              </a:rPr>
              <a:t>локализация</a:t>
            </a:r>
            <a:r>
              <a:rPr lang="ru-RU" sz="3100" b="1">
                <a:solidFill>
                  <a:srgbClr val="C00000"/>
                </a:solidFill>
                <a:latin typeface="Times New Roman" pitchFamily="18" charset="0"/>
                <a:cs typeface="Times New Roman" pitchFamily="18" charset="0"/>
              </a:rPr>
              <a:t/>
            </a:r>
            <a:br>
              <a:rPr lang="ru-RU" sz="3100" b="1">
                <a:solidFill>
                  <a:srgbClr val="C00000"/>
                </a:solidFill>
                <a:latin typeface="Times New Roman" pitchFamily="18" charset="0"/>
                <a:cs typeface="Times New Roman" pitchFamily="18" charset="0"/>
              </a:rPr>
            </a:br>
            <a:r>
              <a:rPr lang="ru-RU" sz="2400" b="1">
                <a:latin typeface="Times New Roman" pitchFamily="18" charset="0"/>
                <a:cs typeface="Times New Roman" pitchFamily="18" charset="0"/>
              </a:rPr>
              <a:t>Условные границы </a:t>
            </a:r>
            <a:r>
              <a:rPr lang="ru-RU" sz="2400" b="1" err="1">
                <a:latin typeface="Times New Roman" pitchFamily="18" charset="0"/>
                <a:cs typeface="Times New Roman" pitchFamily="18" charset="0"/>
              </a:rPr>
              <a:t>Тухардской</a:t>
            </a:r>
            <a:r>
              <a:rPr lang="ru-RU" sz="2400" b="1">
                <a:latin typeface="Times New Roman" pitchFamily="18" charset="0"/>
                <a:cs typeface="Times New Roman" pitchFamily="18" charset="0"/>
              </a:rPr>
              <a:t> тундры и ее </a:t>
            </a:r>
            <a:r>
              <a:rPr lang="ru-RU" sz="2400" b="1" smtClean="0">
                <a:latin typeface="Times New Roman" pitchFamily="18" charset="0"/>
                <a:cs typeface="Times New Roman" pitchFamily="18" charset="0"/>
              </a:rPr>
              <a:t>частей</a:t>
            </a:r>
            <a:endParaRPr lang="ru-RU" sz="2400" i="1">
              <a:latin typeface="Times New Roman" pitchFamily="18" charset="0"/>
              <a:cs typeface="Times New Roman" pitchFamily="18" charset="0"/>
            </a:endParaRPr>
          </a:p>
        </p:txBody>
      </p:sp>
      <p:pic>
        <p:nvPicPr>
          <p:cNvPr id="1026" name="Picture 2" descr="D:\статьи\Большой переход на ненецкий\статья Final после правки Ханиной\Рис. 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268761"/>
            <a:ext cx="9173242" cy="5422815"/>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2"/>
          <p:cNvSpPr/>
          <p:nvPr/>
        </p:nvSpPr>
        <p:spPr>
          <a:xfrm>
            <a:off x="7608168" y="4221088"/>
            <a:ext cx="648072" cy="43204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068887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129" y="154381"/>
            <a:ext cx="11839699" cy="950024"/>
          </a:xfrm>
        </p:spPr>
        <p:txBody>
          <a:bodyPr>
            <a:noAutofit/>
          </a:bodyPr>
          <a:lstStyle/>
          <a:p>
            <a:r>
              <a:rPr lang="ru-RU" sz="3200" b="1" i="1" smtClean="0">
                <a:solidFill>
                  <a:schemeClr val="accent2"/>
                </a:solidFill>
                <a:latin typeface="Times New Roman" panose="02020603050405020304" pitchFamily="18" charset="0"/>
                <a:cs typeface="Times New Roman" panose="02020603050405020304" pitchFamily="18" charset="0"/>
              </a:rPr>
              <a:t>Тундровый ненецкий язык и тундровые ненцы</a:t>
            </a:r>
            <a:endParaRPr lang="ru-RU" sz="3200" b="1" i="1">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78128" y="1235034"/>
            <a:ext cx="11839699" cy="5622966"/>
          </a:xfrm>
        </p:spPr>
        <p:txBody>
          <a:bodyPr>
            <a:normAutofit/>
          </a:bodyPr>
          <a:lstStyle/>
          <a:p>
            <a:pPr algn="just">
              <a:buFont typeface="Wingdings" panose="05000000000000000000" pitchFamily="2" charset="2"/>
              <a:buChar char="Ø"/>
            </a:pPr>
            <a:r>
              <a:rPr lang="ru-RU" sz="2600" b="1" smtClean="0">
                <a:solidFill>
                  <a:schemeClr val="bg1"/>
                </a:solidFill>
                <a:latin typeface="Times New Roman" panose="02020603050405020304" pitchFamily="18" charset="0"/>
                <a:cs typeface="Times New Roman" panose="02020603050405020304" pitchFamily="18" charset="0"/>
              </a:rPr>
              <a:t> уральская </a:t>
            </a:r>
            <a:r>
              <a:rPr lang="ru-RU" sz="2600" b="1">
                <a:solidFill>
                  <a:schemeClr val="bg1"/>
                </a:solidFill>
                <a:latin typeface="Times New Roman" panose="02020603050405020304" pitchFamily="18" charset="0"/>
                <a:cs typeface="Times New Roman" panose="02020603050405020304" pitchFamily="18" charset="0"/>
              </a:rPr>
              <a:t>семья &gt; самодийская ветвь &gt; северносамодийская группа</a:t>
            </a:r>
            <a:endParaRPr lang="ru-RU" sz="2600" b="1" smtClean="0">
              <a:solidFill>
                <a:schemeClr val="bg1"/>
              </a:solidFill>
              <a:latin typeface="Times New Roman" panose="02020603050405020304" pitchFamily="18" charset="0"/>
              <a:cs typeface="Times New Roman" panose="02020603050405020304" pitchFamily="18" charset="0"/>
            </a:endParaRPr>
          </a:p>
          <a:p>
            <a:pPr marL="0" indent="0" algn="r">
              <a:buNone/>
            </a:pPr>
            <a:r>
              <a:rPr lang="ru-RU" sz="2600" b="1" smtClean="0">
                <a:solidFill>
                  <a:schemeClr val="bg1"/>
                </a:solidFill>
                <a:latin typeface="Times New Roman" panose="02020603050405020304" pitchFamily="18" charset="0"/>
                <a:cs typeface="Times New Roman" panose="02020603050405020304" pitchFamily="18" charset="0"/>
              </a:rPr>
              <a:t>(+ нганасанский, лесной ненецкий, энецкий, † юрацкий) </a:t>
            </a:r>
          </a:p>
          <a:p>
            <a:pPr marL="0" indent="0" algn="just">
              <a:buNone/>
            </a:pPr>
            <a:endParaRPr lang="ru-RU" sz="2600" b="1" smtClean="0">
              <a:solidFill>
                <a:schemeClr val="bg1"/>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z="2600" smtClean="0">
                <a:solidFill>
                  <a:srgbClr val="002060"/>
                </a:solidFill>
                <a:latin typeface="Times New Roman" panose="02020603050405020304" pitchFamily="18" charset="0"/>
                <a:cs typeface="Times New Roman" panose="02020603050405020304" pitchFamily="18" charset="0"/>
              </a:rPr>
              <a:t> Прежние </a:t>
            </a:r>
            <a:r>
              <a:rPr lang="ru-RU" sz="2600">
                <a:solidFill>
                  <a:srgbClr val="002060"/>
                </a:solidFill>
                <a:latin typeface="Times New Roman" panose="02020603050405020304" pitchFamily="18" charset="0"/>
                <a:cs typeface="Times New Roman" panose="02020603050405020304" pitchFamily="18" charset="0"/>
              </a:rPr>
              <a:t>названия тундрового ненецкого языка </a:t>
            </a:r>
            <a:r>
              <a:rPr lang="de-DE" sz="2600">
                <a:solidFill>
                  <a:srgbClr val="002060"/>
                </a:solidFill>
                <a:latin typeface="Times New Roman" panose="02020603050405020304" pitchFamily="18" charset="0"/>
                <a:cs typeface="Times New Roman" panose="02020603050405020304" pitchFamily="18" charset="0"/>
              </a:rPr>
              <a:t>―</a:t>
            </a:r>
            <a:r>
              <a:rPr lang="ru-RU" sz="2600">
                <a:solidFill>
                  <a:srgbClr val="002060"/>
                </a:solidFill>
                <a:latin typeface="Times New Roman" panose="02020603050405020304" pitchFamily="18" charset="0"/>
                <a:cs typeface="Times New Roman" panose="02020603050405020304" pitchFamily="18" charset="0"/>
              </a:rPr>
              <a:t> </a:t>
            </a:r>
            <a:r>
              <a:rPr lang="ru-RU" sz="2600" b="1" i="1">
                <a:solidFill>
                  <a:schemeClr val="bg1"/>
                </a:solidFill>
                <a:latin typeface="Times New Roman" panose="02020603050405020304" pitchFamily="18" charset="0"/>
                <a:cs typeface="Times New Roman" panose="02020603050405020304" pitchFamily="18" charset="0"/>
              </a:rPr>
              <a:t>«юрако-самоедский»</a:t>
            </a:r>
            <a:r>
              <a:rPr lang="ru-RU" sz="2600">
                <a:solidFill>
                  <a:srgbClr val="002060"/>
                </a:solidFill>
                <a:latin typeface="Times New Roman" panose="02020603050405020304" pitchFamily="18" charset="0"/>
                <a:cs typeface="Times New Roman" panose="02020603050405020304" pitchFamily="18" charset="0"/>
              </a:rPr>
              <a:t>, </a:t>
            </a:r>
            <a:r>
              <a:rPr lang="ru-RU" sz="2600" b="1" i="1">
                <a:solidFill>
                  <a:schemeClr val="bg1"/>
                </a:solidFill>
                <a:latin typeface="Times New Roman" panose="02020603050405020304" pitchFamily="18" charset="0"/>
                <a:cs typeface="Times New Roman" panose="02020603050405020304" pitchFamily="18" charset="0"/>
              </a:rPr>
              <a:t>«юракский»</a:t>
            </a:r>
            <a:r>
              <a:rPr lang="ru-RU" sz="2600">
                <a:solidFill>
                  <a:srgbClr val="002060"/>
                </a:solidFill>
                <a:latin typeface="Times New Roman" panose="02020603050405020304" pitchFamily="18" charset="0"/>
                <a:cs typeface="Times New Roman" panose="02020603050405020304" pitchFamily="18" charset="0"/>
              </a:rPr>
              <a:t>, </a:t>
            </a:r>
            <a:r>
              <a:rPr lang="ru-RU" sz="2600" b="1" i="1">
                <a:solidFill>
                  <a:schemeClr val="bg1"/>
                </a:solidFill>
                <a:latin typeface="Times New Roman" panose="02020603050405020304" pitchFamily="18" charset="0"/>
                <a:cs typeface="Times New Roman" panose="02020603050405020304" pitchFamily="18" charset="0"/>
              </a:rPr>
              <a:t>«самоедский»</a:t>
            </a:r>
            <a:r>
              <a:rPr lang="ru-RU" sz="2600">
                <a:solidFill>
                  <a:srgbClr val="002060"/>
                </a:solidFill>
                <a:latin typeface="Times New Roman" panose="02020603050405020304" pitchFamily="18" charset="0"/>
                <a:cs typeface="Times New Roman" panose="02020603050405020304" pitchFamily="18" charset="0"/>
              </a:rPr>
              <a:t>. Под названием «юрако-самоедский» ранее понимались оба языка: не только тундровый ненецкий, но и лесной ненецкий. В настоящее время </a:t>
            </a:r>
            <a:r>
              <a:rPr lang="ru-RU" sz="2600" b="1">
                <a:solidFill>
                  <a:srgbClr val="002060"/>
                </a:solidFill>
                <a:latin typeface="Times New Roman" panose="02020603050405020304" pitchFamily="18" charset="0"/>
                <a:cs typeface="Times New Roman" panose="02020603050405020304" pitchFamily="18" charset="0"/>
              </a:rPr>
              <a:t>тундровый ненецкий </a:t>
            </a:r>
            <a:r>
              <a:rPr lang="ru-RU" sz="2600">
                <a:solidFill>
                  <a:srgbClr val="002060"/>
                </a:solidFill>
                <a:latin typeface="Times New Roman" panose="02020603050405020304" pitchFamily="18" charset="0"/>
                <a:cs typeface="Times New Roman" panose="02020603050405020304" pitchFamily="18" charset="0"/>
              </a:rPr>
              <a:t>и </a:t>
            </a:r>
            <a:r>
              <a:rPr lang="ru-RU" sz="2600" b="1">
                <a:solidFill>
                  <a:srgbClr val="002060"/>
                </a:solidFill>
                <a:latin typeface="Times New Roman" panose="02020603050405020304" pitchFamily="18" charset="0"/>
                <a:cs typeface="Times New Roman" panose="02020603050405020304" pitchFamily="18" charset="0"/>
              </a:rPr>
              <a:t>лесной ненецкий </a:t>
            </a:r>
            <a:r>
              <a:rPr lang="ru-RU" sz="2600">
                <a:solidFill>
                  <a:srgbClr val="002060"/>
                </a:solidFill>
                <a:latin typeface="Times New Roman" panose="02020603050405020304" pitchFamily="18" charset="0"/>
                <a:cs typeface="Times New Roman" panose="02020603050405020304" pitchFamily="18" charset="0"/>
              </a:rPr>
              <a:t>принято считать </a:t>
            </a:r>
            <a:r>
              <a:rPr lang="ru-RU" sz="2600" b="1">
                <a:solidFill>
                  <a:srgbClr val="002060"/>
                </a:solidFill>
                <a:latin typeface="Times New Roman" panose="02020603050405020304" pitchFamily="18" charset="0"/>
                <a:cs typeface="Times New Roman" panose="02020603050405020304" pitchFamily="18" charset="0"/>
              </a:rPr>
              <a:t>самостоятельными языками</a:t>
            </a:r>
            <a:r>
              <a:rPr lang="ru-RU" sz="2600">
                <a:solidFill>
                  <a:srgbClr val="002060"/>
                </a:solidFill>
                <a:latin typeface="Times New Roman" panose="02020603050405020304" pitchFamily="18" charset="0"/>
                <a:cs typeface="Times New Roman" panose="02020603050405020304" pitchFamily="18" charset="0"/>
              </a:rPr>
              <a:t>, а не диалектами (наречиями) одного языка.</a:t>
            </a:r>
          </a:p>
          <a:p>
            <a:pPr algn="just">
              <a:buFont typeface="Wingdings" panose="05000000000000000000" pitchFamily="2" charset="2"/>
              <a:buChar char="Ø"/>
            </a:pPr>
            <a:r>
              <a:rPr lang="ru-RU" sz="2600" b="1" i="1" smtClean="0">
                <a:solidFill>
                  <a:schemeClr val="bg1"/>
                </a:solidFill>
                <a:latin typeface="Times New Roman" panose="02020603050405020304" pitchFamily="18" charset="0"/>
                <a:cs typeface="Times New Roman" panose="02020603050405020304" pitchFamily="18" charset="0"/>
              </a:rPr>
              <a:t> ненэй </a:t>
            </a:r>
            <a:r>
              <a:rPr lang="ru-RU" sz="2600" b="1" i="1">
                <a:solidFill>
                  <a:schemeClr val="bg1"/>
                </a:solidFill>
                <a:latin typeface="Times New Roman" panose="02020603050405020304" pitchFamily="18" charset="0"/>
                <a:cs typeface="Times New Roman" panose="02020603050405020304" pitchFamily="18" charset="0"/>
              </a:rPr>
              <a:t>вада</a:t>
            </a:r>
            <a:r>
              <a:rPr lang="ru-RU" sz="2600">
                <a:solidFill>
                  <a:schemeClr val="bg1"/>
                </a:solidFill>
                <a:latin typeface="Times New Roman" panose="02020603050405020304" pitchFamily="18" charset="0"/>
                <a:cs typeface="Times New Roman" panose="02020603050405020304" pitchFamily="18" charset="0"/>
              </a:rPr>
              <a:t>,</a:t>
            </a:r>
            <a:r>
              <a:rPr lang="ru-RU" sz="2600" i="1">
                <a:solidFill>
                  <a:schemeClr val="bg1"/>
                </a:solidFill>
                <a:latin typeface="Times New Roman" panose="02020603050405020304" pitchFamily="18" charset="0"/>
                <a:cs typeface="Times New Roman" panose="02020603050405020304" pitchFamily="18" charset="0"/>
              </a:rPr>
              <a:t> </a:t>
            </a:r>
            <a:r>
              <a:rPr lang="ru-RU" sz="2600" b="1" i="1">
                <a:solidFill>
                  <a:schemeClr val="bg1"/>
                </a:solidFill>
                <a:latin typeface="Times New Roman" panose="02020603050405020304" pitchFamily="18" charset="0"/>
                <a:cs typeface="Times New Roman" panose="02020603050405020304" pitchFamily="18" charset="0"/>
              </a:rPr>
              <a:t>ненэця’ вада </a:t>
            </a:r>
            <a:r>
              <a:rPr lang="ru-RU" sz="2600" smtClean="0">
                <a:solidFill>
                  <a:schemeClr val="bg1"/>
                </a:solidFill>
                <a:latin typeface="Times New Roman" panose="02020603050405020304" pitchFamily="18" charset="0"/>
                <a:cs typeface="Times New Roman" panose="02020603050405020304" pitchFamily="18" charset="0"/>
              </a:rPr>
              <a:t>‘тундровый ненецкий </a:t>
            </a:r>
            <a:r>
              <a:rPr lang="ru-RU" sz="2600">
                <a:solidFill>
                  <a:schemeClr val="bg1"/>
                </a:solidFill>
                <a:latin typeface="Times New Roman" panose="02020603050405020304" pitchFamily="18" charset="0"/>
                <a:cs typeface="Times New Roman" panose="02020603050405020304" pitchFamily="18" charset="0"/>
              </a:rPr>
              <a:t>язык</a:t>
            </a:r>
            <a:r>
              <a:rPr lang="ru-RU" sz="2600" smtClean="0">
                <a:solidFill>
                  <a:schemeClr val="bg1"/>
                </a:solidFill>
                <a:latin typeface="Times New Roman" panose="02020603050405020304" pitchFamily="18" charset="0"/>
                <a:cs typeface="Times New Roman" panose="02020603050405020304" pitchFamily="18" charset="0"/>
              </a:rPr>
              <a:t>’</a:t>
            </a:r>
            <a:endParaRPr lang="ru-RU" sz="2600">
              <a:solidFill>
                <a:schemeClr val="bg1"/>
              </a:solidFill>
              <a:latin typeface="Times New Roman" panose="02020603050405020304" pitchFamily="18" charset="0"/>
              <a:cs typeface="Times New Roman" panose="02020603050405020304" pitchFamily="18" charset="0"/>
            </a:endParaRPr>
          </a:p>
          <a:p>
            <a:pPr marL="0" indent="0" algn="just">
              <a:buNone/>
            </a:pPr>
            <a:endParaRPr lang="ru-RU" sz="2600" b="1" i="1">
              <a:solidFill>
                <a:srgbClr val="002060"/>
              </a:solidFill>
              <a:latin typeface="Times New Roman" panose="02020603050405020304" pitchFamily="18" charset="0"/>
              <a:cs typeface="Times New Roman" panose="02020603050405020304" pitchFamily="18" charset="0"/>
            </a:endParaRPr>
          </a:p>
          <a:p>
            <a:pPr marL="0" indent="0" algn="r">
              <a:buNone/>
            </a:pPr>
            <a:endParaRPr lang="ru-RU" sz="2600" b="1" i="1" smtClean="0">
              <a:solidFill>
                <a:schemeClr val="bg1"/>
              </a:solidFill>
              <a:latin typeface="Times New Roman" panose="02020603050405020304" pitchFamily="18" charset="0"/>
              <a:cs typeface="Times New Roman" panose="02020603050405020304" pitchFamily="18" charset="0"/>
            </a:endParaRPr>
          </a:p>
          <a:p>
            <a:pPr marL="0" indent="0" algn="just">
              <a:buNone/>
            </a:pPr>
            <a:endParaRPr lang="ru-RU" sz="2600" b="1"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94997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16632"/>
            <a:ext cx="9036496" cy="1152128"/>
          </a:xfrm>
        </p:spPr>
        <p:txBody>
          <a:bodyPr>
            <a:noAutofit/>
          </a:bodyPr>
          <a:lstStyle/>
          <a:p>
            <a:r>
              <a:rPr lang="ru-RU" sz="2600" b="1" err="1">
                <a:solidFill>
                  <a:srgbClr val="C00000"/>
                </a:solidFill>
                <a:latin typeface="Times New Roman" pitchFamily="18" charset="0"/>
                <a:cs typeface="Times New Roman" pitchFamily="18" charset="0"/>
              </a:rPr>
              <a:t>Тухардская</a:t>
            </a:r>
            <a:r>
              <a:rPr lang="ru-RU" sz="2600" b="1">
                <a:solidFill>
                  <a:srgbClr val="C00000"/>
                </a:solidFill>
                <a:latin typeface="Times New Roman" pitchFamily="18" charset="0"/>
                <a:cs typeface="Times New Roman" pitchFamily="18" charset="0"/>
              </a:rPr>
              <a:t> тундра</a:t>
            </a:r>
            <a:r>
              <a:rPr lang="en-US" sz="2600" b="1">
                <a:solidFill>
                  <a:srgbClr val="C00000"/>
                </a:solidFill>
                <a:latin typeface="Times New Roman" pitchFamily="18" charset="0"/>
                <a:cs typeface="Times New Roman" pitchFamily="18" charset="0"/>
              </a:rPr>
              <a:t>: </a:t>
            </a:r>
            <a:r>
              <a:rPr lang="ru-RU" sz="2600" b="1">
                <a:solidFill>
                  <a:srgbClr val="C00000"/>
                </a:solidFill>
                <a:latin typeface="Times New Roman" pitchFamily="18" charset="0"/>
                <a:cs typeface="Times New Roman" pitchFamily="18" charset="0"/>
              </a:rPr>
              <a:t>условные границы</a:t>
            </a:r>
            <a:r>
              <a:rPr lang="ru-RU" sz="3100" b="1">
                <a:solidFill>
                  <a:srgbClr val="C00000"/>
                </a:solidFill>
                <a:latin typeface="Times New Roman" pitchFamily="18" charset="0"/>
                <a:cs typeface="Times New Roman" pitchFamily="18" charset="0"/>
              </a:rPr>
              <a:t/>
            </a:r>
            <a:br>
              <a:rPr lang="ru-RU" sz="3100" b="1">
                <a:solidFill>
                  <a:srgbClr val="C00000"/>
                </a:solidFill>
                <a:latin typeface="Times New Roman" pitchFamily="18" charset="0"/>
                <a:cs typeface="Times New Roman" pitchFamily="18" charset="0"/>
              </a:rPr>
            </a:br>
            <a:r>
              <a:rPr lang="ru-RU" sz="2200">
                <a:latin typeface="Times New Roman" panose="02020603050405020304" pitchFamily="18" charset="0"/>
                <a:cs typeface="Times New Roman" panose="02020603050405020304" pitchFamily="18" charset="0"/>
              </a:rPr>
              <a:t>на </a:t>
            </a:r>
            <a:r>
              <a:rPr lang="ru-RU" sz="2200" b="1">
                <a:solidFill>
                  <a:srgbClr val="C00000"/>
                </a:solidFill>
                <a:latin typeface="Times New Roman" panose="02020603050405020304" pitchFamily="18" charset="0"/>
                <a:cs typeface="Times New Roman" panose="02020603050405020304" pitchFamily="18" charset="0"/>
              </a:rPr>
              <a:t>западе</a:t>
            </a:r>
            <a:r>
              <a:rPr lang="ru-RU" sz="2200">
                <a:latin typeface="Times New Roman" panose="02020603050405020304" pitchFamily="18" charset="0"/>
                <a:cs typeface="Times New Roman" panose="02020603050405020304" pitchFamily="18" charset="0"/>
              </a:rPr>
              <a:t> совпадает с административной границей </a:t>
            </a:r>
            <a:r>
              <a:rPr lang="ru-RU" sz="2200" b="1">
                <a:latin typeface="Times New Roman" panose="02020603050405020304" pitchFamily="18" charset="0"/>
                <a:cs typeface="Times New Roman" panose="02020603050405020304" pitchFamily="18" charset="0"/>
              </a:rPr>
              <a:t>между ЯНАО и Таймырским Долгано-Ненецким районом</a:t>
            </a:r>
            <a:r>
              <a:rPr lang="ru-RU" sz="2200">
                <a:latin typeface="Times New Roman" panose="02020603050405020304" pitchFamily="18" charset="0"/>
                <a:cs typeface="Times New Roman" panose="02020603050405020304" pitchFamily="18" charset="0"/>
              </a:rPr>
              <a:t>; </a:t>
            </a:r>
            <a:br>
              <a:rPr lang="ru-RU" sz="2200">
                <a:latin typeface="Times New Roman" panose="02020603050405020304" pitchFamily="18" charset="0"/>
                <a:cs typeface="Times New Roman" panose="02020603050405020304" pitchFamily="18" charset="0"/>
              </a:rPr>
            </a:br>
            <a:r>
              <a:rPr lang="ru-RU" sz="2200">
                <a:latin typeface="Times New Roman" panose="02020603050405020304" pitchFamily="18" charset="0"/>
                <a:cs typeface="Times New Roman" panose="02020603050405020304" pitchFamily="18" charset="0"/>
              </a:rPr>
              <a:t>на </a:t>
            </a:r>
            <a:r>
              <a:rPr lang="ru-RU" sz="2200" b="1">
                <a:solidFill>
                  <a:srgbClr val="C00000"/>
                </a:solidFill>
                <a:latin typeface="Times New Roman" panose="02020603050405020304" pitchFamily="18" charset="0"/>
                <a:cs typeface="Times New Roman" panose="02020603050405020304" pitchFamily="18" charset="0"/>
              </a:rPr>
              <a:t>востоке</a:t>
            </a:r>
            <a:r>
              <a:rPr lang="ru-RU" sz="2200">
                <a:latin typeface="Times New Roman" panose="02020603050405020304" pitchFamily="18" charset="0"/>
                <a:cs typeface="Times New Roman" panose="02020603050405020304" pitchFamily="18" charset="0"/>
              </a:rPr>
              <a:t> простирается </a:t>
            </a:r>
            <a:r>
              <a:rPr lang="ru-RU" sz="2200" b="1">
                <a:latin typeface="Times New Roman" panose="02020603050405020304" pitchFamily="18" charset="0"/>
                <a:cs typeface="Times New Roman" panose="02020603050405020304" pitchFamily="18" charset="0"/>
              </a:rPr>
              <a:t>до Енисея</a:t>
            </a:r>
            <a:endParaRPr lang="ru-RU" sz="2200" b="1" i="1">
              <a:latin typeface="Times New Roman" pitchFamily="18" charset="0"/>
              <a:cs typeface="Times New Roman" pitchFamily="18" charset="0"/>
            </a:endParaRPr>
          </a:p>
        </p:txBody>
      </p:sp>
      <p:pic>
        <p:nvPicPr>
          <p:cNvPr id="1026" name="Picture 2" descr="D:\статьи\Большой переход на ненецкий\статья Final после правки Ханиной\Рис. 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6998" y="1435186"/>
            <a:ext cx="9173242" cy="5422815"/>
          </a:xfrm>
          <a:prstGeom prst="rect">
            <a:avLst/>
          </a:prstGeom>
          <a:noFill/>
          <a:extLst>
            <a:ext uri="{909E8E84-426E-40DD-AFC4-6F175D3DCCD1}">
              <a14:hiddenFill xmlns:a14="http://schemas.microsoft.com/office/drawing/2010/main">
                <a:solidFill>
                  <a:srgbClr val="FFFFFF"/>
                </a:solidFill>
              </a14:hiddenFill>
            </a:ext>
          </a:extLst>
        </p:spPr>
      </p:pic>
      <p:sp>
        <p:nvSpPr>
          <p:cNvPr id="3" name="Стрелка вправо 2"/>
          <p:cNvSpPr/>
          <p:nvPr/>
        </p:nvSpPr>
        <p:spPr>
          <a:xfrm>
            <a:off x="1524000" y="3737852"/>
            <a:ext cx="869888" cy="4112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 name="Стрелка вправо 4"/>
          <p:cNvSpPr/>
          <p:nvPr/>
        </p:nvSpPr>
        <p:spPr>
          <a:xfrm>
            <a:off x="4151784" y="4509121"/>
            <a:ext cx="869888" cy="4112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 name="Стрелка вправо 5"/>
          <p:cNvSpPr/>
          <p:nvPr/>
        </p:nvSpPr>
        <p:spPr>
          <a:xfrm rot="8847860">
            <a:off x="9823131" y="3131434"/>
            <a:ext cx="869888" cy="41122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6815795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16632"/>
            <a:ext cx="9036496" cy="1152128"/>
          </a:xfrm>
        </p:spPr>
        <p:txBody>
          <a:bodyPr>
            <a:noAutofit/>
          </a:bodyPr>
          <a:lstStyle/>
          <a:p>
            <a:r>
              <a:rPr lang="ru-RU" sz="2600" b="1" err="1">
                <a:solidFill>
                  <a:srgbClr val="C00000"/>
                </a:solidFill>
                <a:latin typeface="Times New Roman" pitchFamily="18" charset="0"/>
                <a:cs typeface="Times New Roman" pitchFamily="18" charset="0"/>
              </a:rPr>
              <a:t>Тухардская</a:t>
            </a:r>
            <a:r>
              <a:rPr lang="ru-RU" sz="2600" b="1">
                <a:solidFill>
                  <a:srgbClr val="C00000"/>
                </a:solidFill>
                <a:latin typeface="Times New Roman" pitchFamily="18" charset="0"/>
                <a:cs typeface="Times New Roman" pitchFamily="18" charset="0"/>
              </a:rPr>
              <a:t> тундра</a:t>
            </a:r>
            <a:r>
              <a:rPr lang="en-US" sz="2600" b="1">
                <a:solidFill>
                  <a:srgbClr val="C00000"/>
                </a:solidFill>
                <a:latin typeface="Times New Roman" pitchFamily="18" charset="0"/>
                <a:cs typeface="Times New Roman" pitchFamily="18" charset="0"/>
              </a:rPr>
              <a:t>: </a:t>
            </a:r>
            <a:r>
              <a:rPr lang="ru-RU" sz="2600" b="1">
                <a:solidFill>
                  <a:srgbClr val="C00000"/>
                </a:solidFill>
                <a:latin typeface="Times New Roman" pitchFamily="18" charset="0"/>
                <a:cs typeface="Times New Roman" pitchFamily="18" charset="0"/>
              </a:rPr>
              <a:t>условные границы</a:t>
            </a:r>
            <a:r>
              <a:rPr lang="ru-RU" sz="3100" b="1">
                <a:solidFill>
                  <a:srgbClr val="C00000"/>
                </a:solidFill>
                <a:latin typeface="Times New Roman" pitchFamily="18" charset="0"/>
                <a:cs typeface="Times New Roman" pitchFamily="18" charset="0"/>
              </a:rPr>
              <a:t/>
            </a:r>
            <a:br>
              <a:rPr lang="ru-RU" sz="3100" b="1">
                <a:solidFill>
                  <a:srgbClr val="C00000"/>
                </a:solidFill>
                <a:latin typeface="Times New Roman" pitchFamily="18" charset="0"/>
                <a:cs typeface="Times New Roman" pitchFamily="18" charset="0"/>
              </a:rPr>
            </a:br>
            <a:r>
              <a:rPr lang="ru-RU" sz="2200">
                <a:latin typeface="Times New Roman" panose="02020603050405020304" pitchFamily="18" charset="0"/>
                <a:cs typeface="Times New Roman" panose="02020603050405020304" pitchFamily="18" charset="0"/>
              </a:rPr>
              <a:t>на </a:t>
            </a:r>
            <a:r>
              <a:rPr lang="ru-RU" sz="2200" b="1">
                <a:solidFill>
                  <a:srgbClr val="C00000"/>
                </a:solidFill>
                <a:latin typeface="Times New Roman" panose="02020603050405020304" pitchFamily="18" charset="0"/>
                <a:cs typeface="Times New Roman" panose="02020603050405020304" pitchFamily="18" charset="0"/>
              </a:rPr>
              <a:t>севере</a:t>
            </a:r>
            <a:r>
              <a:rPr lang="ru-RU" sz="2200">
                <a:latin typeface="Times New Roman" panose="02020603050405020304" pitchFamily="18" charset="0"/>
                <a:cs typeface="Times New Roman" panose="02020603050405020304" pitchFamily="18" charset="0"/>
              </a:rPr>
              <a:t> – примерно по широте </a:t>
            </a:r>
            <a:r>
              <a:rPr lang="ru-RU" sz="2200" b="1">
                <a:latin typeface="Times New Roman" panose="02020603050405020304" pitchFamily="18" charset="0"/>
                <a:cs typeface="Times New Roman" panose="02020603050405020304" pitchFamily="18" charset="0"/>
              </a:rPr>
              <a:t>фактории Посино </a:t>
            </a:r>
            <a:r>
              <a:rPr lang="ru-RU" sz="2200">
                <a:latin typeface="Times New Roman" panose="02020603050405020304" pitchFamily="18" charset="0"/>
                <a:cs typeface="Times New Roman" panose="02020603050405020304" pitchFamily="18" charset="0"/>
              </a:rPr>
              <a:t>(на протоке Малый Енисей); на </a:t>
            </a:r>
            <a:r>
              <a:rPr lang="ru-RU" sz="2200" b="1">
                <a:solidFill>
                  <a:srgbClr val="C00000"/>
                </a:solidFill>
                <a:latin typeface="Times New Roman" panose="02020603050405020304" pitchFamily="18" charset="0"/>
                <a:cs typeface="Times New Roman" panose="02020603050405020304" pitchFamily="18" charset="0"/>
              </a:rPr>
              <a:t>юге</a:t>
            </a:r>
            <a:r>
              <a:rPr lang="ru-RU" sz="2200">
                <a:latin typeface="Times New Roman" panose="02020603050405020304" pitchFamily="18" charset="0"/>
                <a:cs typeface="Times New Roman" panose="02020603050405020304" pitchFamily="18" charset="0"/>
              </a:rPr>
              <a:t> – примерно по широте </a:t>
            </a:r>
            <a:r>
              <a:rPr lang="ru-RU" sz="2200" b="1">
                <a:latin typeface="Times New Roman" panose="02020603050405020304" pitchFamily="18" charset="0"/>
                <a:cs typeface="Times New Roman" panose="02020603050405020304" pitchFamily="18" charset="0"/>
              </a:rPr>
              <a:t>озера Тампé</a:t>
            </a:r>
            <a:r>
              <a:rPr lang="ru-RU" sz="2200">
                <a:latin typeface="Times New Roman" panose="02020603050405020304" pitchFamily="18" charset="0"/>
                <a:cs typeface="Times New Roman" panose="02020603050405020304" pitchFamily="18" charset="0"/>
              </a:rPr>
              <a:t> (посередине между Дудинкой и п. Потапово)</a:t>
            </a:r>
            <a:endParaRPr lang="ru-RU" sz="2200" b="1" i="1">
              <a:latin typeface="Times New Roman" pitchFamily="18" charset="0"/>
              <a:cs typeface="Times New Roman" pitchFamily="18" charset="0"/>
            </a:endParaRPr>
          </a:p>
        </p:txBody>
      </p:sp>
      <p:pic>
        <p:nvPicPr>
          <p:cNvPr id="1026" name="Picture 2" descr="D:\статьи\Большой переход на ненецкий\статья Final после правки Ханиной\Рис. 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76998" y="1435186"/>
            <a:ext cx="9173242" cy="5422815"/>
          </a:xfrm>
          <a:prstGeom prst="rect">
            <a:avLst/>
          </a:prstGeom>
          <a:noFill/>
          <a:extLst>
            <a:ext uri="{909E8E84-426E-40DD-AFC4-6F175D3DCCD1}">
              <a14:hiddenFill xmlns:a14="http://schemas.microsoft.com/office/drawing/2010/main">
                <a:solidFill>
                  <a:srgbClr val="FFFFFF"/>
                </a:solidFill>
              </a14:hiddenFill>
            </a:ext>
          </a:extLst>
        </p:spPr>
      </p:pic>
      <p:sp>
        <p:nvSpPr>
          <p:cNvPr id="7" name="Овал 6"/>
          <p:cNvSpPr/>
          <p:nvPr/>
        </p:nvSpPr>
        <p:spPr>
          <a:xfrm>
            <a:off x="6456040" y="2852936"/>
            <a:ext cx="720080" cy="360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Стрелка вниз 7"/>
          <p:cNvSpPr/>
          <p:nvPr/>
        </p:nvSpPr>
        <p:spPr>
          <a:xfrm rot="2100940">
            <a:off x="7138882" y="1824036"/>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Овал 8"/>
          <p:cNvSpPr/>
          <p:nvPr/>
        </p:nvSpPr>
        <p:spPr>
          <a:xfrm>
            <a:off x="6816080" y="5445224"/>
            <a:ext cx="792088"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Стрелка вниз 9"/>
          <p:cNvSpPr/>
          <p:nvPr/>
        </p:nvSpPr>
        <p:spPr>
          <a:xfrm rot="7943017">
            <a:off x="7618043" y="5870941"/>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5442053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8640"/>
            <a:ext cx="8928992" cy="1500177"/>
          </a:xfrm>
        </p:spPr>
        <p:txBody>
          <a:bodyPr>
            <a:noAutofit/>
          </a:bodyPr>
          <a:lstStyle/>
          <a:p>
            <a:pPr algn="l"/>
            <a:r>
              <a:rPr lang="ru-RU" sz="2200" b="1" i="1" err="1">
                <a:solidFill>
                  <a:srgbClr val="C00000"/>
                </a:solidFill>
                <a:latin typeface="Times New Roman" pitchFamily="18" charset="0"/>
                <a:cs typeface="Times New Roman" pitchFamily="18" charset="0"/>
              </a:rPr>
              <a:t>Тухардская</a:t>
            </a:r>
            <a:r>
              <a:rPr lang="ru-RU" sz="2200" b="1" i="1">
                <a:solidFill>
                  <a:srgbClr val="C00000"/>
                </a:solidFill>
                <a:latin typeface="Times New Roman" pitchFamily="18" charset="0"/>
                <a:cs typeface="Times New Roman" pitchFamily="18" charset="0"/>
              </a:rPr>
              <a:t> тундра как «центр притяжения»:</a:t>
            </a:r>
            <a:br>
              <a:rPr lang="ru-RU" sz="2200" b="1" i="1">
                <a:solidFill>
                  <a:srgbClr val="C00000"/>
                </a:solidFill>
                <a:latin typeface="Times New Roman" pitchFamily="18" charset="0"/>
                <a:cs typeface="Times New Roman" pitchFamily="18" charset="0"/>
              </a:rPr>
            </a:br>
            <a:r>
              <a:rPr lang="ru-RU" sz="2000">
                <a:latin typeface="Times New Roman" pitchFamily="18" charset="0"/>
                <a:cs typeface="Times New Roman" pitchFamily="18" charset="0"/>
              </a:rPr>
              <a:t>-</a:t>
            </a:r>
            <a:r>
              <a:rPr lang="ru-RU" sz="2000" i="1">
                <a:solidFill>
                  <a:srgbClr val="C00000"/>
                </a:solidFill>
                <a:latin typeface="Times New Roman" pitchFamily="18" charset="0"/>
                <a:cs typeface="Times New Roman" pitchFamily="18" charset="0"/>
              </a:rPr>
              <a:t> </a:t>
            </a:r>
            <a:r>
              <a:rPr lang="ru-RU" sz="2000" b="1">
                <a:latin typeface="Times New Roman" pitchFamily="18" charset="0"/>
                <a:cs typeface="Times New Roman" pitchFamily="18" charset="0"/>
              </a:rPr>
              <a:t>высокая «оленеёмкость» пастбищ</a:t>
            </a:r>
            <a:br>
              <a:rPr lang="ru-RU" sz="2000" b="1">
                <a:latin typeface="Times New Roman" pitchFamily="18" charset="0"/>
                <a:cs typeface="Times New Roman" pitchFamily="18" charset="0"/>
              </a:rPr>
            </a:br>
            <a:r>
              <a:rPr lang="ru-RU" sz="2000">
                <a:latin typeface="Times New Roman" pitchFamily="18" charset="0"/>
                <a:cs typeface="Times New Roman" pitchFamily="18" charset="0"/>
              </a:rPr>
              <a:t>- </a:t>
            </a:r>
            <a:r>
              <a:rPr lang="ru-RU" sz="2000" b="1">
                <a:latin typeface="Times New Roman" pitchFamily="18" charset="0"/>
                <a:cs typeface="Times New Roman" pitchFamily="18" charset="0"/>
              </a:rPr>
              <a:t>приток</a:t>
            </a:r>
            <a:r>
              <a:rPr lang="ru-RU" sz="2000">
                <a:latin typeface="Times New Roman" pitchFamily="18" charset="0"/>
                <a:cs typeface="Times New Roman" pitchFamily="18" charset="0"/>
              </a:rPr>
              <a:t> оленеводческого населения со стадами из </a:t>
            </a:r>
            <a:r>
              <a:rPr lang="ru-RU" sz="2000" b="1">
                <a:solidFill>
                  <a:srgbClr val="00B050"/>
                </a:solidFill>
                <a:latin typeface="Times New Roman" pitchFamily="18" charset="0"/>
                <a:cs typeface="Times New Roman" pitchFamily="18" charset="0"/>
              </a:rPr>
              <a:t>Носковской тундры</a:t>
            </a:r>
            <a:r>
              <a:rPr lang="ru-RU" sz="2000">
                <a:latin typeface="Times New Roman" pitchFamily="18" charset="0"/>
                <a:cs typeface="Times New Roman" pitchFamily="18" charset="0"/>
              </a:rPr>
              <a:t>, из </a:t>
            </a:r>
            <a:r>
              <a:rPr lang="ru-RU" sz="2000" b="1">
                <a:solidFill>
                  <a:schemeClr val="accent6">
                    <a:lumMod val="75000"/>
                  </a:schemeClr>
                </a:solidFill>
                <a:latin typeface="Times New Roman" pitchFamily="18" charset="0"/>
                <a:cs typeface="Times New Roman" pitchFamily="18" charset="0"/>
              </a:rPr>
              <a:t>Гыданской и Тазовской тундр </a:t>
            </a:r>
            <a:r>
              <a:rPr lang="ru-RU" sz="2000">
                <a:latin typeface="Times New Roman" pitchFamily="18" charset="0"/>
                <a:cs typeface="Times New Roman" pitchFamily="18" charset="0"/>
              </a:rPr>
              <a:t>(ЯНАО, </a:t>
            </a:r>
            <a:r>
              <a:rPr lang="ru-RU" sz="2000" i="1">
                <a:latin typeface="Times New Roman" pitchFamily="18" charset="0"/>
                <a:cs typeface="Times New Roman" pitchFamily="18" charset="0"/>
              </a:rPr>
              <a:t>«Тюмень»</a:t>
            </a:r>
            <a:r>
              <a:rPr lang="ru-RU" sz="2000">
                <a:latin typeface="Times New Roman" pitchFamily="18" charset="0"/>
                <a:cs typeface="Times New Roman" pitchFamily="18" charset="0"/>
              </a:rPr>
              <a:t>,</a:t>
            </a:r>
            <a:r>
              <a:rPr lang="ru-RU" sz="2000" i="1">
                <a:latin typeface="Times New Roman" pitchFamily="18" charset="0"/>
                <a:cs typeface="Times New Roman" pitchFamily="18" charset="0"/>
              </a:rPr>
              <a:t> «тюменцы»</a:t>
            </a:r>
            <a:r>
              <a:rPr lang="ru-RU" sz="2000">
                <a:latin typeface="Times New Roman" pitchFamily="18" charset="0"/>
                <a:cs typeface="Times New Roman" pitchFamily="18" charset="0"/>
              </a:rPr>
              <a:t>,</a:t>
            </a:r>
            <a:r>
              <a:rPr lang="ru-RU" sz="2000" i="1">
                <a:latin typeface="Times New Roman" pitchFamily="18" charset="0"/>
                <a:cs typeface="Times New Roman" pitchFamily="18" charset="0"/>
              </a:rPr>
              <a:t> «тюменские»</a:t>
            </a:r>
            <a:r>
              <a:rPr lang="ru-RU" sz="2000">
                <a:latin typeface="Times New Roman" pitchFamily="18" charset="0"/>
                <a:cs typeface="Times New Roman" pitchFamily="18" charset="0"/>
              </a:rPr>
              <a:t>)</a:t>
            </a:r>
            <a:r>
              <a:rPr lang="ru-RU" sz="2000">
                <a:solidFill>
                  <a:srgbClr val="C00000"/>
                </a:solidFill>
                <a:latin typeface="Times New Roman" pitchFamily="18" charset="0"/>
                <a:cs typeface="Times New Roman" pitchFamily="18" charset="0"/>
              </a:rPr>
              <a:t/>
            </a:r>
            <a:br>
              <a:rPr lang="ru-RU" sz="2000">
                <a:solidFill>
                  <a:srgbClr val="C00000"/>
                </a:solidFill>
                <a:latin typeface="Times New Roman" pitchFamily="18" charset="0"/>
                <a:cs typeface="Times New Roman" pitchFamily="18" charset="0"/>
              </a:rPr>
            </a:br>
            <a:endParaRPr lang="ru-RU" sz="2000" i="1">
              <a:latin typeface="Times New Roman" pitchFamily="18" charset="0"/>
              <a:cs typeface="Times New Roman" pitchFamily="18" charset="0"/>
            </a:endParaRPr>
          </a:p>
        </p:txBody>
      </p:sp>
      <p:pic>
        <p:nvPicPr>
          <p:cNvPr id="1026" name="Picture 2" descr="D:\статьи\Большой переход на ненецкий\статья Final после правки Ханиной\Рис. 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84351" y="1534597"/>
            <a:ext cx="8852536" cy="5233228"/>
          </a:xfrm>
          <a:prstGeom prst="rect">
            <a:avLst/>
          </a:prstGeom>
          <a:noFill/>
          <a:extLst>
            <a:ext uri="{909E8E84-426E-40DD-AFC4-6F175D3DCCD1}">
              <a14:hiddenFill xmlns:a14="http://schemas.microsoft.com/office/drawing/2010/main">
                <a:solidFill>
                  <a:srgbClr val="FFFFFF"/>
                </a:solidFill>
              </a14:hiddenFill>
            </a:ext>
          </a:extLst>
        </p:spPr>
      </p:pic>
      <p:sp>
        <p:nvSpPr>
          <p:cNvPr id="3" name="Стрелка вправо 2"/>
          <p:cNvSpPr/>
          <p:nvPr/>
        </p:nvSpPr>
        <p:spPr>
          <a:xfrm rot="4966093">
            <a:off x="3328050" y="1962459"/>
            <a:ext cx="1546666" cy="77637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 name="Стрелка вправо 4"/>
          <p:cNvSpPr/>
          <p:nvPr/>
        </p:nvSpPr>
        <p:spPr>
          <a:xfrm rot="678230">
            <a:off x="1604872" y="3310682"/>
            <a:ext cx="1401620" cy="63941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 name="Стрелка вправо 5"/>
          <p:cNvSpPr/>
          <p:nvPr/>
        </p:nvSpPr>
        <p:spPr>
          <a:xfrm rot="18966195">
            <a:off x="4683138" y="4905704"/>
            <a:ext cx="1401620" cy="63941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2165730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16633"/>
            <a:ext cx="8928992" cy="1572184"/>
          </a:xfrm>
        </p:spPr>
        <p:txBody>
          <a:bodyPr>
            <a:noAutofit/>
          </a:bodyPr>
          <a:lstStyle/>
          <a:p>
            <a:pPr algn="l"/>
            <a:r>
              <a:rPr lang="ru-RU" sz="2000" b="1" i="1" err="1">
                <a:solidFill>
                  <a:srgbClr val="C00000"/>
                </a:solidFill>
                <a:latin typeface="Times New Roman" pitchFamily="18" charset="0"/>
                <a:cs typeface="Times New Roman" pitchFamily="18" charset="0"/>
              </a:rPr>
              <a:t>Тухардская</a:t>
            </a:r>
            <a:r>
              <a:rPr lang="ru-RU" sz="2000" b="1" i="1">
                <a:solidFill>
                  <a:srgbClr val="C00000"/>
                </a:solidFill>
                <a:latin typeface="Times New Roman" pitchFamily="18" charset="0"/>
                <a:cs typeface="Times New Roman" pitchFamily="18" charset="0"/>
              </a:rPr>
              <a:t> тундра как «центр притяжения»</a:t>
            </a:r>
            <a:br>
              <a:rPr lang="ru-RU" sz="2000" b="1" i="1">
                <a:solidFill>
                  <a:srgbClr val="C00000"/>
                </a:solidFill>
                <a:latin typeface="Times New Roman" pitchFamily="18" charset="0"/>
                <a:cs typeface="Times New Roman" pitchFamily="18" charset="0"/>
              </a:rPr>
            </a:br>
            <a:r>
              <a:rPr lang="ru-RU" sz="1800">
                <a:latin typeface="Times New Roman" panose="02020603050405020304" pitchFamily="18" charset="0"/>
                <a:cs typeface="Times New Roman" panose="02020603050405020304" pitchFamily="18" charset="0"/>
              </a:rPr>
              <a:t>В настоящее время оленеводство на правом берегу Енисея не осуществляется из-за высокого риска потерять стадо (домашние олени могут уйти вслед за дикими) и ограниченного количества ягеля, потребляемого и вытаптываемого большими стадами «дикаря», а также значительного количества волков и охотников.</a:t>
            </a:r>
            <a:endParaRPr lang="ru-RU" sz="1800" i="1">
              <a:latin typeface="Times New Roman" pitchFamily="18" charset="0"/>
              <a:cs typeface="Times New Roman" pitchFamily="18" charset="0"/>
            </a:endParaRPr>
          </a:p>
        </p:txBody>
      </p:sp>
      <p:pic>
        <p:nvPicPr>
          <p:cNvPr id="1026" name="Picture 2" descr="D:\статьи\Большой переход на ненецкий\статья Final после правки Ханиной\Рис. 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57412" y="1624772"/>
            <a:ext cx="8852536" cy="523322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Прямая соединительная линия 6"/>
          <p:cNvCxnSpPr/>
          <p:nvPr/>
        </p:nvCxnSpPr>
        <p:spPr>
          <a:xfrm>
            <a:off x="9505998" y="2810768"/>
            <a:ext cx="903950" cy="102879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H="1">
            <a:off x="9635247" y="2836044"/>
            <a:ext cx="717996" cy="100811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1529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16633"/>
            <a:ext cx="8928992" cy="2023745"/>
          </a:xfrm>
        </p:spPr>
        <p:txBody>
          <a:bodyPr>
            <a:noAutofit/>
          </a:bodyPr>
          <a:lstStyle/>
          <a:p>
            <a:pPr algn="l"/>
            <a:r>
              <a:rPr lang="ru-RU" sz="2000" b="1" i="1" err="1">
                <a:solidFill>
                  <a:srgbClr val="C00000"/>
                </a:solidFill>
                <a:latin typeface="Times New Roman" pitchFamily="18" charset="0"/>
                <a:cs typeface="Times New Roman" pitchFamily="18" charset="0"/>
              </a:rPr>
              <a:t>Тухардская</a:t>
            </a:r>
            <a:r>
              <a:rPr lang="ru-RU" sz="2000" b="1" i="1">
                <a:solidFill>
                  <a:srgbClr val="C00000"/>
                </a:solidFill>
                <a:latin typeface="Times New Roman" pitchFamily="18" charset="0"/>
                <a:cs typeface="Times New Roman" pitchFamily="18" charset="0"/>
              </a:rPr>
              <a:t> тундра как «центр притяжения»</a:t>
            </a:r>
            <a:br>
              <a:rPr lang="ru-RU" sz="2000" b="1" i="1">
                <a:solidFill>
                  <a:srgbClr val="C00000"/>
                </a:solidFill>
                <a:latin typeface="Times New Roman" pitchFamily="18" charset="0"/>
                <a:cs typeface="Times New Roman" pitchFamily="18" charset="0"/>
              </a:rPr>
            </a:br>
            <a:r>
              <a:rPr lang="ru-RU" sz="1800">
                <a:latin typeface="Times New Roman" panose="02020603050405020304" pitchFamily="18" charset="0"/>
                <a:cs typeface="Times New Roman" panose="02020603050405020304" pitchFamily="18" charset="0"/>
              </a:rPr>
              <a:t>Вторым фактором, ограничивающим оленеводческую деятельность, является древесная растительность к югу от Тухардской тундры. Оленеводы Тухардской тундры, теснимые с севера и запада, сами не могут сместиться ни на восток, ни на юг </a:t>
            </a:r>
            <a:r>
              <a:rPr lang="de-DE" sz="1800">
                <a:latin typeface="Times New Roman" panose="02020603050405020304" pitchFamily="18" charset="0"/>
                <a:cs typeface="Times New Roman" panose="02020603050405020304" pitchFamily="18" charset="0"/>
              </a:rPr>
              <a:t>―</a:t>
            </a:r>
            <a:r>
              <a:rPr lang="ru-RU" sz="1800">
                <a:latin typeface="Times New Roman" panose="02020603050405020304" pitchFamily="18" charset="0"/>
                <a:cs typeface="Times New Roman" panose="02020603050405020304" pitchFamily="18" charset="0"/>
              </a:rPr>
              <a:t> в «таёжную тундру». </a:t>
            </a:r>
            <a:br>
              <a:rPr lang="ru-RU" sz="1800">
                <a:latin typeface="Times New Roman" panose="02020603050405020304" pitchFamily="18" charset="0"/>
                <a:cs typeface="Times New Roman" panose="02020603050405020304" pitchFamily="18" charset="0"/>
              </a:rPr>
            </a:br>
            <a:r>
              <a:rPr lang="ru-RU" sz="1800">
                <a:latin typeface="Times New Roman" panose="02020603050405020304" pitchFamily="18" charset="0"/>
                <a:cs typeface="Times New Roman" panose="02020603050405020304" pitchFamily="18" charset="0"/>
              </a:rPr>
              <a:t>+ нагрузка, вызванная продолжающимся промышленным освоением этих мест, газодобычей и геологической разведкой</a:t>
            </a:r>
            <a:endParaRPr lang="ru-RU" sz="1800" i="1">
              <a:latin typeface="Times New Roman" pitchFamily="18" charset="0"/>
              <a:cs typeface="Times New Roman" pitchFamily="18" charset="0"/>
            </a:endParaRPr>
          </a:p>
        </p:txBody>
      </p:sp>
      <p:pic>
        <p:nvPicPr>
          <p:cNvPr id="1026" name="Picture 2" descr="D:\статьи\Большой переход на ненецкий\статья Final после правки Ханиной\Рис. 1.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63552" y="2162950"/>
            <a:ext cx="7920880" cy="468247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Прямая соединительная линия 12"/>
          <p:cNvCxnSpPr/>
          <p:nvPr/>
        </p:nvCxnSpPr>
        <p:spPr>
          <a:xfrm>
            <a:off x="7413113" y="5839202"/>
            <a:ext cx="903950" cy="1028794"/>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a:off x="7506090" y="5855816"/>
            <a:ext cx="717996" cy="100811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2862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16632"/>
            <a:ext cx="8784976" cy="576064"/>
          </a:xfrm>
        </p:spPr>
        <p:txBody>
          <a:bodyPr>
            <a:noAutofit/>
          </a:bodyPr>
          <a:lstStyle/>
          <a:p>
            <a:pPr>
              <a:tabLst>
                <a:tab pos="982663" algn="l"/>
              </a:tabLst>
            </a:pPr>
            <a:r>
              <a:rPr lang="ru-RU" sz="2600" b="1" i="1">
                <a:solidFill>
                  <a:srgbClr val="C00000"/>
                </a:solidFill>
                <a:latin typeface="Times New Roman" panose="02020603050405020304" pitchFamily="18" charset="0"/>
                <a:cs typeface="Times New Roman" panose="02020603050405020304" pitchFamily="18" charset="0"/>
              </a:rPr>
              <a:t>Тухардские ненцы </a:t>
            </a:r>
            <a:r>
              <a:rPr lang="en-US" sz="2600" b="1">
                <a:solidFill>
                  <a:srgbClr val="C00000"/>
                </a:solidFill>
                <a:latin typeface="Times New Roman" panose="02020603050405020304" pitchFamily="18" charset="0"/>
                <a:cs typeface="Times New Roman" panose="02020603050405020304" pitchFamily="18" charset="0"/>
              </a:rPr>
              <a:t>/</a:t>
            </a:r>
            <a:r>
              <a:rPr lang="en-US" sz="2600" b="1" i="1">
                <a:solidFill>
                  <a:srgbClr val="C00000"/>
                </a:solidFill>
                <a:latin typeface="Times New Roman" panose="02020603050405020304" pitchFamily="18" charset="0"/>
                <a:cs typeface="Times New Roman" panose="02020603050405020304" pitchFamily="18" charset="0"/>
              </a:rPr>
              <a:t> </a:t>
            </a:r>
            <a:r>
              <a:rPr lang="ru-RU" sz="2600" b="1" i="1">
                <a:solidFill>
                  <a:srgbClr val="C00000"/>
                </a:solidFill>
                <a:latin typeface="Times New Roman" panose="02020603050405020304" pitchFamily="18" charset="0"/>
                <a:cs typeface="Times New Roman" panose="02020603050405020304" pitchFamily="18" charset="0"/>
              </a:rPr>
              <a:t>Нахетские ненцы </a:t>
            </a:r>
            <a:r>
              <a:rPr lang="en-US" sz="2600" b="1">
                <a:solidFill>
                  <a:srgbClr val="C00000"/>
                </a:solidFill>
                <a:latin typeface="Times New Roman" panose="02020603050405020304" pitchFamily="18" charset="0"/>
                <a:cs typeface="Times New Roman" panose="02020603050405020304" pitchFamily="18" charset="0"/>
              </a:rPr>
              <a:t>/</a:t>
            </a:r>
            <a:r>
              <a:rPr lang="ru-RU" sz="2600" b="1" i="1">
                <a:solidFill>
                  <a:srgbClr val="C00000"/>
                </a:solidFill>
                <a:latin typeface="Times New Roman" panose="02020603050405020304" pitchFamily="18" charset="0"/>
                <a:cs typeface="Times New Roman" panose="02020603050405020304" pitchFamily="18" charset="0"/>
              </a:rPr>
              <a:t> Факельские ненцы</a:t>
            </a:r>
          </a:p>
        </p:txBody>
      </p:sp>
      <p:sp>
        <p:nvSpPr>
          <p:cNvPr id="3" name="Объект 2"/>
          <p:cNvSpPr>
            <a:spLocks noGrp="1"/>
          </p:cNvSpPr>
          <p:nvPr>
            <p:ph idx="1"/>
          </p:nvPr>
        </p:nvSpPr>
        <p:spPr>
          <a:xfrm>
            <a:off x="1703512" y="692696"/>
            <a:ext cx="8712968" cy="6165304"/>
          </a:xfrm>
        </p:spPr>
        <p:txBody>
          <a:bodyPr>
            <a:noAutofit/>
          </a:bodyPr>
          <a:lstStyle/>
          <a:p>
            <a:pPr algn="just"/>
            <a:r>
              <a:rPr lang="ru-RU" sz="2200" b="1">
                <a:latin typeface="Times New Roman" pitchFamily="18" charset="0"/>
                <a:cs typeface="Times New Roman" pitchFamily="18" charset="0"/>
              </a:rPr>
              <a:t>енисейский (таймырский) диалект тундрового ненецкого языка (тухардский говор) </a:t>
            </a:r>
            <a:r>
              <a:rPr lang="ru-RU" sz="2200">
                <a:latin typeface="Times New Roman" pitchFamily="18" charset="0"/>
                <a:cs typeface="Times New Roman" pitchFamily="18" charset="0"/>
              </a:rPr>
              <a:t>– самый восточный идиом в диалектном континууме </a:t>
            </a:r>
          </a:p>
          <a:p>
            <a:pPr algn="just"/>
            <a:endParaRPr lang="ru-RU" sz="2200" b="1">
              <a:latin typeface="Times New Roman" pitchFamily="18" charset="0"/>
              <a:cs typeface="Times New Roman" pitchFamily="18" charset="0"/>
            </a:endParaRPr>
          </a:p>
          <a:p>
            <a:pPr marL="0" indent="0" algn="just">
              <a:buNone/>
            </a:pPr>
            <a:endParaRPr lang="ru-RU" sz="2400">
              <a:latin typeface="Times New Roman" pitchFamily="18" charset="0"/>
              <a:cs typeface="Times New Roman" pitchFamily="18" charset="0"/>
            </a:endParaRPr>
          </a:p>
          <a:p>
            <a:pPr marL="0" indent="0" algn="just">
              <a:buNone/>
            </a:pPr>
            <a:endParaRPr lang="ru-RU" sz="2200" i="1">
              <a:latin typeface="Times New Roman" pitchFamily="18" charset="0"/>
              <a:cs typeface="Times New Roman" pitchFamily="18" charset="0"/>
            </a:endParaRPr>
          </a:p>
          <a:p>
            <a:pPr marL="0" indent="0">
              <a:buNone/>
            </a:pPr>
            <a:endParaRPr lang="ru-RU" sz="2400">
              <a:latin typeface="Times New Roman" pitchFamily="18" charset="0"/>
              <a:cs typeface="Times New Roman"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8698" y="1401658"/>
            <a:ext cx="6516216" cy="4344143"/>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509" y="2549069"/>
            <a:ext cx="6463397" cy="4308931"/>
          </a:xfrm>
          <a:prstGeom prst="rect">
            <a:avLst/>
          </a:prstGeom>
        </p:spPr>
      </p:pic>
    </p:spTree>
    <p:extLst>
      <p:ext uri="{BB962C8B-B14F-4D97-AF65-F5344CB8AC3E}">
        <p14:creationId xmlns:p14="http://schemas.microsoft.com/office/powerpoint/2010/main" val="35163792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8640"/>
            <a:ext cx="8784976" cy="1008112"/>
          </a:xfrm>
        </p:spPr>
        <p:txBody>
          <a:bodyPr>
            <a:noAutofit/>
          </a:bodyPr>
          <a:lstStyle/>
          <a:p>
            <a:pPr algn="l">
              <a:tabLst>
                <a:tab pos="982663" algn="l"/>
              </a:tabLst>
            </a:pPr>
            <a:r>
              <a:rPr lang="ru-RU" sz="2500" b="1" i="1">
                <a:solidFill>
                  <a:srgbClr val="C00000"/>
                </a:solidFill>
                <a:latin typeface="Times New Roman" panose="02020603050405020304" pitchFamily="18" charset="0"/>
                <a:cs typeface="Times New Roman" panose="02020603050405020304" pitchFamily="18" charset="0"/>
              </a:rPr>
              <a:t>Тухардские ненцы </a:t>
            </a:r>
            <a:r>
              <a:rPr lang="en-US" sz="2500" b="1">
                <a:solidFill>
                  <a:srgbClr val="C00000"/>
                </a:solidFill>
                <a:latin typeface="Times New Roman" panose="02020603050405020304" pitchFamily="18" charset="0"/>
                <a:cs typeface="Times New Roman" panose="02020603050405020304" pitchFamily="18" charset="0"/>
              </a:rPr>
              <a:t>/</a:t>
            </a:r>
            <a:r>
              <a:rPr lang="en-US" sz="2500" b="1" i="1">
                <a:solidFill>
                  <a:srgbClr val="C00000"/>
                </a:solidFill>
                <a:latin typeface="Times New Roman" panose="02020603050405020304" pitchFamily="18" charset="0"/>
                <a:cs typeface="Times New Roman" panose="02020603050405020304" pitchFamily="18" charset="0"/>
              </a:rPr>
              <a:t> </a:t>
            </a:r>
            <a:r>
              <a:rPr lang="ru-RU" sz="2500" b="1" i="1">
                <a:solidFill>
                  <a:srgbClr val="C00000"/>
                </a:solidFill>
                <a:latin typeface="Times New Roman" panose="02020603050405020304" pitchFamily="18" charset="0"/>
                <a:cs typeface="Times New Roman" panose="02020603050405020304" pitchFamily="18" charset="0"/>
              </a:rPr>
              <a:t>Нахетские ненцы </a:t>
            </a:r>
            <a:r>
              <a:rPr lang="en-US" sz="2500" b="1">
                <a:solidFill>
                  <a:srgbClr val="C00000"/>
                </a:solidFill>
                <a:latin typeface="Times New Roman" panose="02020603050405020304" pitchFamily="18" charset="0"/>
                <a:cs typeface="Times New Roman" panose="02020603050405020304" pitchFamily="18" charset="0"/>
              </a:rPr>
              <a:t>/</a:t>
            </a:r>
            <a:r>
              <a:rPr lang="ru-RU" sz="2500" b="1" i="1">
                <a:solidFill>
                  <a:srgbClr val="C00000"/>
                </a:solidFill>
                <a:latin typeface="Times New Roman" panose="02020603050405020304" pitchFamily="18" charset="0"/>
                <a:cs typeface="Times New Roman" panose="02020603050405020304" pitchFamily="18" charset="0"/>
              </a:rPr>
              <a:t> Факельские ненцы:</a:t>
            </a:r>
            <a:br>
              <a:rPr lang="ru-RU" sz="2500" b="1" i="1">
                <a:solidFill>
                  <a:srgbClr val="C00000"/>
                </a:solidFill>
                <a:latin typeface="Times New Roman" panose="02020603050405020304" pitchFamily="18" charset="0"/>
                <a:cs typeface="Times New Roman" panose="02020603050405020304" pitchFamily="18" charset="0"/>
              </a:rPr>
            </a:br>
            <a:r>
              <a:rPr lang="ru-RU" sz="2500" b="1" i="1">
                <a:solidFill>
                  <a:srgbClr val="C00000"/>
                </a:solidFill>
                <a:latin typeface="Times New Roman" panose="02020603050405020304" pitchFamily="18" charset="0"/>
                <a:cs typeface="Times New Roman" panose="02020603050405020304" pitchFamily="18" charset="0"/>
              </a:rPr>
              <a:t>самоназвание</a:t>
            </a:r>
          </a:p>
        </p:txBody>
      </p:sp>
      <p:sp>
        <p:nvSpPr>
          <p:cNvPr id="3" name="Объект 2"/>
          <p:cNvSpPr>
            <a:spLocks noGrp="1"/>
          </p:cNvSpPr>
          <p:nvPr>
            <p:ph idx="1"/>
          </p:nvPr>
        </p:nvSpPr>
        <p:spPr>
          <a:xfrm>
            <a:off x="1703512" y="1124744"/>
            <a:ext cx="8712968" cy="5733256"/>
          </a:xfrm>
        </p:spPr>
        <p:txBody>
          <a:bodyPr>
            <a:noAutofit/>
          </a:bodyPr>
          <a:lstStyle/>
          <a:p>
            <a:r>
              <a:rPr lang="ru-RU" sz="2200" b="1" u="sng">
                <a:latin typeface="Times New Roman" panose="02020603050405020304" pitchFamily="18" charset="0"/>
                <a:cs typeface="Times New Roman" panose="02020603050405020304" pitchFamily="18" charset="0"/>
              </a:rPr>
              <a:t>самоназвание для большинства тундровых ненцев </a:t>
            </a:r>
            <a:r>
              <a:rPr lang="ru-RU" sz="2200">
                <a:latin typeface="Times New Roman" panose="02020603050405020304" pitchFamily="18" charset="0"/>
                <a:cs typeface="Times New Roman" panose="02020603050405020304" pitchFamily="18" charset="0"/>
              </a:rPr>
              <a:t>– ТН </a:t>
            </a:r>
            <a:r>
              <a:rPr lang="ru-RU" sz="2200" b="1" i="1">
                <a:solidFill>
                  <a:srgbClr val="C00000"/>
                </a:solidFill>
                <a:latin typeface="Times New Roman" panose="02020603050405020304" pitchFamily="18" charset="0"/>
                <a:cs typeface="Times New Roman" panose="02020603050405020304" pitchFamily="18" charset="0"/>
              </a:rPr>
              <a:t>ненэй ненэць’(н) </a:t>
            </a:r>
            <a:r>
              <a:rPr lang="ru-RU" sz="2200">
                <a:latin typeface="Times New Roman" panose="02020603050405020304" pitchFamily="18" charset="0"/>
                <a:cs typeface="Times New Roman" panose="02020603050405020304" pitchFamily="18" charset="0"/>
              </a:rPr>
              <a:t>[Терещенко 1965: 299, 300] (</a:t>
            </a:r>
            <a:r>
              <a:rPr lang="en-US" sz="2200" i="1">
                <a:latin typeface="Times New Roman" panose="02020603050405020304" pitchFamily="18" charset="0"/>
                <a:cs typeface="Times New Roman" panose="02020603050405020304" pitchFamily="18" charset="0"/>
              </a:rPr>
              <a:t>nyeney</a:t>
            </a:r>
            <a:r>
              <a:rPr lang="ru-RU" sz="2200" i="1">
                <a:latin typeface="Times New Roman" panose="02020603050405020304" pitchFamily="18" charset="0"/>
                <a:cs typeface="Times New Roman" panose="02020603050405020304" pitchFamily="18" charset="0"/>
              </a:rPr>
              <a:t>° </a:t>
            </a:r>
            <a:r>
              <a:rPr lang="en-US" sz="2200" i="1">
                <a:latin typeface="Times New Roman" panose="02020603050405020304" pitchFamily="18" charset="0"/>
                <a:cs typeface="Times New Roman" panose="02020603050405020304" pitchFamily="18" charset="0"/>
              </a:rPr>
              <a:t>nyenecy</a:t>
            </a:r>
            <a:r>
              <a:rPr lang="ru-RU" sz="2200" i="1">
                <a:latin typeface="Times New Roman" panose="02020603050405020304" pitchFamily="18" charset="0"/>
                <a:cs typeface="Times New Roman" panose="02020603050405020304" pitchFamily="18" charset="0"/>
              </a:rPr>
              <a:t>°</a:t>
            </a:r>
            <a:r>
              <a:rPr lang="en-US" sz="2200" i="1">
                <a:latin typeface="Times New Roman" panose="02020603050405020304" pitchFamily="18" charset="0"/>
                <a:cs typeface="Times New Roman" panose="02020603050405020304" pitchFamily="18" charset="0"/>
              </a:rPr>
              <a:t>h </a:t>
            </a:r>
            <a:r>
              <a:rPr lang="ru-RU" sz="2200">
                <a:latin typeface="Times New Roman" panose="02020603050405020304" pitchFamily="18" charset="0"/>
                <a:cs typeface="Times New Roman" panose="02020603050405020304" pitchFamily="18" charset="0"/>
              </a:rPr>
              <a:t>[</a:t>
            </a:r>
            <a:r>
              <a:rPr lang="en-US" sz="2200">
                <a:latin typeface="Times New Roman" panose="02020603050405020304" pitchFamily="18" charset="0"/>
                <a:cs typeface="Times New Roman" panose="02020603050405020304" pitchFamily="18" charset="0"/>
              </a:rPr>
              <a:t>Salminen</a:t>
            </a:r>
            <a:r>
              <a:rPr lang="ru-RU" sz="2200">
                <a:latin typeface="Times New Roman" panose="02020603050405020304" pitchFamily="18" charset="0"/>
                <a:cs typeface="Times New Roman" panose="02020603050405020304" pitchFamily="18" charset="0"/>
              </a:rPr>
              <a:t> 1998: 493]) </a:t>
            </a:r>
            <a:r>
              <a:rPr lang="en-US" sz="2200">
                <a:latin typeface="Times New Roman" panose="02020603050405020304" pitchFamily="18" charset="0"/>
                <a:cs typeface="Times New Roman" panose="02020603050405020304" pitchFamily="18" charset="0"/>
              </a:rPr>
              <a:t>NOM</a:t>
            </a:r>
            <a:r>
              <a:rPr lang="ru-RU" sz="2200">
                <a:latin typeface="Times New Roman" panose="02020603050405020304" pitchFamily="18" charset="0"/>
                <a:cs typeface="Times New Roman" panose="02020603050405020304" pitchFamily="18" charset="0"/>
              </a:rPr>
              <a:t>.</a:t>
            </a:r>
            <a:r>
              <a:rPr lang="en-US" sz="2200">
                <a:latin typeface="Times New Roman" panose="02020603050405020304" pitchFamily="18" charset="0"/>
                <a:cs typeface="Times New Roman" panose="02020603050405020304" pitchFamily="18" charset="0"/>
              </a:rPr>
              <a:t>SG</a:t>
            </a:r>
            <a:r>
              <a:rPr lang="en-US" sz="2200" i="1">
                <a:latin typeface="Times New Roman" panose="02020603050405020304" pitchFamily="18" charset="0"/>
                <a:cs typeface="Times New Roman" panose="02020603050405020304" pitchFamily="18" charset="0"/>
              </a:rPr>
              <a:t> </a:t>
            </a:r>
            <a:r>
              <a:rPr lang="ru-RU" sz="2200">
                <a:latin typeface="Times New Roman" panose="02020603050405020304" pitchFamily="18" charset="0"/>
                <a:cs typeface="Times New Roman" panose="02020603050405020304" pitchFamily="18" charset="0"/>
              </a:rPr>
              <a:t>букв. ‘настоящий человек’, </a:t>
            </a:r>
          </a:p>
          <a:p>
            <a:pPr marL="0" indent="0">
              <a:buNone/>
            </a:pPr>
            <a:r>
              <a:rPr lang="ru-RU" sz="2200">
                <a:latin typeface="Times New Roman" panose="02020603050405020304" pitchFamily="18" charset="0"/>
                <a:cs typeface="Times New Roman" panose="02020603050405020304" pitchFamily="18" charset="0"/>
              </a:rPr>
              <a:t>во множественном числе </a:t>
            </a:r>
            <a:r>
              <a:rPr lang="de-DE" sz="2200">
                <a:latin typeface="Times New Roman" panose="02020603050405020304" pitchFamily="18" charset="0"/>
                <a:cs typeface="Times New Roman" panose="02020603050405020304" pitchFamily="18" charset="0"/>
              </a:rPr>
              <a:t>― </a:t>
            </a:r>
            <a:r>
              <a:rPr lang="ru-RU" sz="2200">
                <a:latin typeface="Times New Roman" panose="02020603050405020304" pitchFamily="18" charset="0"/>
                <a:cs typeface="Times New Roman" panose="02020603050405020304" pitchFamily="18" charset="0"/>
              </a:rPr>
              <a:t>ТН </a:t>
            </a:r>
            <a:r>
              <a:rPr lang="ru-RU" sz="2200" b="1" i="1">
                <a:solidFill>
                  <a:srgbClr val="C00000"/>
                </a:solidFill>
                <a:latin typeface="Times New Roman" panose="02020603050405020304" pitchFamily="18" charset="0"/>
                <a:cs typeface="Times New Roman" panose="02020603050405020304" pitchFamily="18" charset="0"/>
              </a:rPr>
              <a:t>ненэй ненэця”</a:t>
            </a:r>
            <a:r>
              <a:rPr lang="ru-RU" sz="2200" b="1">
                <a:solidFill>
                  <a:srgbClr val="C00000"/>
                </a:solidFill>
                <a:latin typeface="Times New Roman" panose="02020603050405020304" pitchFamily="18" charset="0"/>
                <a:cs typeface="Times New Roman" panose="02020603050405020304" pitchFamily="18" charset="0"/>
              </a:rPr>
              <a:t> </a:t>
            </a:r>
            <a:r>
              <a:rPr lang="ru-RU" sz="2200">
                <a:latin typeface="Times New Roman" panose="02020603050405020304" pitchFamily="18" charset="0"/>
                <a:cs typeface="Times New Roman" panose="02020603050405020304" pitchFamily="18" charset="0"/>
              </a:rPr>
              <a:t>[Терещенко 1965: 300] </a:t>
            </a:r>
            <a:r>
              <a:rPr lang="en-US" sz="2200">
                <a:latin typeface="Times New Roman" panose="02020603050405020304" pitchFamily="18" charset="0"/>
                <a:cs typeface="Times New Roman" panose="02020603050405020304" pitchFamily="18" charset="0"/>
              </a:rPr>
              <a:t>NOM</a:t>
            </a:r>
            <a:r>
              <a:rPr lang="ru-RU" sz="2200">
                <a:latin typeface="Times New Roman" panose="02020603050405020304" pitchFamily="18" charset="0"/>
                <a:cs typeface="Times New Roman" panose="02020603050405020304" pitchFamily="18" charset="0"/>
              </a:rPr>
              <a:t>.</a:t>
            </a:r>
            <a:r>
              <a:rPr lang="en-US" sz="2200">
                <a:latin typeface="Times New Roman" panose="02020603050405020304" pitchFamily="18" charset="0"/>
                <a:cs typeface="Times New Roman" panose="02020603050405020304" pitchFamily="18" charset="0"/>
              </a:rPr>
              <a:t>PL </a:t>
            </a:r>
            <a:r>
              <a:rPr lang="ru-RU" sz="2200">
                <a:latin typeface="Times New Roman" panose="02020603050405020304" pitchFamily="18" charset="0"/>
                <a:cs typeface="Times New Roman" panose="02020603050405020304" pitchFamily="18" charset="0"/>
              </a:rPr>
              <a:t>букв. ‘настоящие люди’</a:t>
            </a:r>
          </a:p>
          <a:p>
            <a:pPr marL="0" indent="0" algn="just">
              <a:buNone/>
            </a:pPr>
            <a:endParaRPr lang="ru-RU" sz="2200">
              <a:latin typeface="Times New Roman" panose="02020603050405020304" pitchFamily="18" charset="0"/>
              <a:cs typeface="Times New Roman" panose="02020603050405020304" pitchFamily="18" charset="0"/>
            </a:endParaRPr>
          </a:p>
          <a:p>
            <a:pPr marL="0" indent="0" algn="just">
              <a:buNone/>
            </a:pPr>
            <a:r>
              <a:rPr lang="ru-RU" sz="2400" b="1">
                <a:latin typeface="Times New Roman" panose="02020603050405020304" pitchFamily="18" charset="0"/>
                <a:cs typeface="Times New Roman" panose="02020603050405020304" pitchFamily="18" charset="0"/>
              </a:rPr>
              <a:t>Однако тухардские ненцы не называют себя так, а обозначают этим понятием более западных, «тюменских»,</a:t>
            </a:r>
            <a:r>
              <a:rPr lang="de-DE" sz="2400" b="1">
                <a:latin typeface="Times New Roman" panose="02020603050405020304" pitchFamily="18" charset="0"/>
                <a:cs typeface="Times New Roman" panose="02020603050405020304" pitchFamily="18" charset="0"/>
              </a:rPr>
              <a:t> </a:t>
            </a:r>
            <a:r>
              <a:rPr lang="ru-RU" sz="2400" b="1">
                <a:latin typeface="Times New Roman" panose="02020603050405020304" pitchFamily="18" charset="0"/>
                <a:cs typeface="Times New Roman" panose="02020603050405020304" pitchFamily="18" charset="0"/>
              </a:rPr>
              <a:t>ненцев</a:t>
            </a:r>
            <a:r>
              <a:rPr lang="ru-RU" sz="2400">
                <a:latin typeface="Times New Roman" panose="02020603050405020304" pitchFamily="18" charset="0"/>
                <a:cs typeface="Times New Roman" panose="02020603050405020304" pitchFamily="18" charset="0"/>
              </a:rPr>
              <a:t> (т. е. ненцев Гыданской, Тазовской, Ямальской и других тундровых территорий, расположенных в ЯНАО, формально относящемся к Тюменской области), противопоставляя себя им. </a:t>
            </a:r>
            <a:r>
              <a:rPr lang="ru-RU" sz="2400" b="1">
                <a:latin typeface="Times New Roman" panose="02020603050405020304" pitchFamily="18" charset="0"/>
                <a:cs typeface="Times New Roman" panose="02020603050405020304" pitchFamily="18" charset="0"/>
              </a:rPr>
              <a:t>Ситуация, при которой локальная этническая группа называет представителей другой локальной группы того же этноса, а не себя словосочетанием со значением ‘настоящие люди’, кажется нетривиальной, если не сказать уникальной.</a:t>
            </a:r>
            <a:r>
              <a:rPr lang="ru-RU" sz="2400">
                <a:latin typeface="Times New Roman" panose="02020603050405020304" pitchFamily="18" charset="0"/>
                <a:cs typeface="Times New Roman" panose="02020603050405020304" pitchFamily="18" charset="0"/>
              </a:rPr>
              <a:t> </a:t>
            </a:r>
          </a:p>
          <a:p>
            <a:pPr marL="0" indent="0">
              <a:buNone/>
            </a:pPr>
            <a:endParaRPr lang="ru-RU" sz="2200">
              <a:latin typeface="Times New Roman" panose="02020603050405020304" pitchFamily="18" charset="0"/>
              <a:cs typeface="Times New Roman" panose="02020603050405020304" pitchFamily="18" charset="0"/>
            </a:endParaRPr>
          </a:p>
          <a:p>
            <a:pPr marL="0" indent="0">
              <a:buNone/>
            </a:pPr>
            <a:endParaRPr lang="ru-RU" sz="2200">
              <a:latin typeface="Times New Roman" panose="02020603050405020304" pitchFamily="18" charset="0"/>
              <a:cs typeface="Times New Roman" panose="02020603050405020304" pitchFamily="18" charset="0"/>
            </a:endParaRPr>
          </a:p>
          <a:p>
            <a:pPr marL="0" indent="0">
              <a:buNone/>
            </a:pPr>
            <a:endParaRPr lang="ru-RU" sz="2400">
              <a:latin typeface="Times New Roman" pitchFamily="18" charset="0"/>
              <a:cs typeface="Times New Roman" pitchFamily="18" charset="0"/>
            </a:endParaRPr>
          </a:p>
          <a:p>
            <a:pPr marL="0" indent="0" algn="just">
              <a:buNone/>
            </a:pPr>
            <a:endParaRPr lang="ru-RU" sz="2200" i="1">
              <a:latin typeface="Times New Roman" pitchFamily="18" charset="0"/>
              <a:cs typeface="Times New Roman" pitchFamily="18" charset="0"/>
            </a:endParaRPr>
          </a:p>
          <a:p>
            <a:pPr marL="0" indent="0">
              <a:buNone/>
            </a:pP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30677086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8640"/>
            <a:ext cx="8784976" cy="1008112"/>
          </a:xfrm>
        </p:spPr>
        <p:txBody>
          <a:bodyPr>
            <a:noAutofit/>
          </a:bodyPr>
          <a:lstStyle/>
          <a:p>
            <a:pPr algn="l">
              <a:tabLst>
                <a:tab pos="982663" algn="l"/>
              </a:tabLst>
            </a:pPr>
            <a:r>
              <a:rPr lang="ru-RU" sz="2500" b="1" i="1">
                <a:solidFill>
                  <a:srgbClr val="C00000"/>
                </a:solidFill>
                <a:latin typeface="Times New Roman" panose="02020603050405020304" pitchFamily="18" charset="0"/>
                <a:cs typeface="Times New Roman" panose="02020603050405020304" pitchFamily="18" charset="0"/>
              </a:rPr>
              <a:t>Тухардские ненцы </a:t>
            </a:r>
            <a:r>
              <a:rPr lang="en-US" sz="2500" b="1">
                <a:solidFill>
                  <a:srgbClr val="C00000"/>
                </a:solidFill>
                <a:latin typeface="Times New Roman" panose="02020603050405020304" pitchFamily="18" charset="0"/>
                <a:cs typeface="Times New Roman" panose="02020603050405020304" pitchFamily="18" charset="0"/>
              </a:rPr>
              <a:t>/</a:t>
            </a:r>
            <a:r>
              <a:rPr lang="en-US" sz="2500" b="1" i="1">
                <a:solidFill>
                  <a:srgbClr val="C00000"/>
                </a:solidFill>
                <a:latin typeface="Times New Roman" panose="02020603050405020304" pitchFamily="18" charset="0"/>
                <a:cs typeface="Times New Roman" panose="02020603050405020304" pitchFamily="18" charset="0"/>
              </a:rPr>
              <a:t> </a:t>
            </a:r>
            <a:r>
              <a:rPr lang="ru-RU" sz="2500" b="1" i="1">
                <a:solidFill>
                  <a:srgbClr val="C00000"/>
                </a:solidFill>
                <a:latin typeface="Times New Roman" panose="02020603050405020304" pitchFamily="18" charset="0"/>
                <a:cs typeface="Times New Roman" panose="02020603050405020304" pitchFamily="18" charset="0"/>
              </a:rPr>
              <a:t>Нахетские ненцы </a:t>
            </a:r>
            <a:r>
              <a:rPr lang="en-US" sz="2500" b="1">
                <a:solidFill>
                  <a:srgbClr val="C00000"/>
                </a:solidFill>
                <a:latin typeface="Times New Roman" panose="02020603050405020304" pitchFamily="18" charset="0"/>
                <a:cs typeface="Times New Roman" panose="02020603050405020304" pitchFamily="18" charset="0"/>
              </a:rPr>
              <a:t>/</a:t>
            </a:r>
            <a:r>
              <a:rPr lang="ru-RU" sz="2500" b="1" i="1">
                <a:solidFill>
                  <a:srgbClr val="C00000"/>
                </a:solidFill>
                <a:latin typeface="Times New Roman" panose="02020603050405020304" pitchFamily="18" charset="0"/>
                <a:cs typeface="Times New Roman" panose="02020603050405020304" pitchFamily="18" charset="0"/>
              </a:rPr>
              <a:t> Факельские ненцы:</a:t>
            </a:r>
            <a:br>
              <a:rPr lang="ru-RU" sz="2500" b="1" i="1">
                <a:solidFill>
                  <a:srgbClr val="C00000"/>
                </a:solidFill>
                <a:latin typeface="Times New Roman" panose="02020603050405020304" pitchFamily="18" charset="0"/>
                <a:cs typeface="Times New Roman" panose="02020603050405020304" pitchFamily="18" charset="0"/>
              </a:rPr>
            </a:br>
            <a:r>
              <a:rPr lang="ru-RU" sz="2500" b="1" i="1">
                <a:solidFill>
                  <a:srgbClr val="C00000"/>
                </a:solidFill>
                <a:latin typeface="Times New Roman" panose="02020603050405020304" pitchFamily="18" charset="0"/>
                <a:cs typeface="Times New Roman" panose="02020603050405020304" pitchFamily="18" charset="0"/>
              </a:rPr>
              <a:t>самоназвание</a:t>
            </a:r>
          </a:p>
        </p:txBody>
      </p:sp>
      <p:sp>
        <p:nvSpPr>
          <p:cNvPr id="3" name="Объект 2"/>
          <p:cNvSpPr>
            <a:spLocks noGrp="1"/>
          </p:cNvSpPr>
          <p:nvPr>
            <p:ph idx="1"/>
          </p:nvPr>
        </p:nvSpPr>
        <p:spPr>
          <a:xfrm>
            <a:off x="1703512" y="1124744"/>
            <a:ext cx="8712968" cy="5733256"/>
          </a:xfrm>
        </p:spPr>
        <p:txBody>
          <a:bodyPr>
            <a:noAutofit/>
          </a:bodyPr>
          <a:lstStyle/>
          <a:p>
            <a:r>
              <a:rPr lang="ru-RU" sz="2400">
                <a:latin typeface="Times New Roman" panose="02020603050405020304" pitchFamily="18" charset="0"/>
                <a:cs typeface="Times New Roman" panose="02020603050405020304" pitchFamily="18" charset="0"/>
              </a:rPr>
              <a:t>[Интервьюер:] </a:t>
            </a:r>
            <a:r>
              <a:rPr lang="ru-RU" sz="2400" i="1">
                <a:latin typeface="Times New Roman" panose="02020603050405020304" pitchFamily="18" charset="0"/>
                <a:cs typeface="Times New Roman" panose="02020603050405020304" pitchFamily="18" charset="0"/>
              </a:rPr>
              <a:t>«А</a:t>
            </a:r>
            <a:r>
              <a:rPr lang="ru-RU" sz="2400">
                <a:latin typeface="Times New Roman" panose="02020603050405020304" pitchFamily="18" charset="0"/>
                <a:cs typeface="Times New Roman" panose="02020603050405020304" pitchFamily="18" charset="0"/>
              </a:rPr>
              <a:t> </a:t>
            </a:r>
            <a:r>
              <a:rPr lang="ru-RU" sz="2400" i="1">
                <a:latin typeface="Times New Roman" panose="02020603050405020304" pitchFamily="18" charset="0"/>
                <a:cs typeface="Times New Roman" panose="02020603050405020304" pitchFamily="18" charset="0"/>
              </a:rPr>
              <a:t>ненэ́й ненэчя́”</a:t>
            </a:r>
            <a:r>
              <a:rPr lang="ru-RU" sz="2400">
                <a:latin typeface="Times New Roman" panose="02020603050405020304" pitchFamily="18" charset="0"/>
                <a:cs typeface="Times New Roman" panose="02020603050405020304" pitchFamily="18" charset="0"/>
              </a:rPr>
              <a:t> </a:t>
            </a:r>
            <a:r>
              <a:rPr lang="de-DE" sz="2400">
                <a:latin typeface="Times New Roman" panose="02020603050405020304" pitchFamily="18" charset="0"/>
                <a:cs typeface="Times New Roman" panose="02020603050405020304" pitchFamily="18" charset="0"/>
              </a:rPr>
              <a:t>― </a:t>
            </a:r>
            <a:r>
              <a:rPr lang="ru-RU" sz="2400" i="1">
                <a:latin typeface="Times New Roman" panose="02020603050405020304" pitchFamily="18" charset="0"/>
                <a:cs typeface="Times New Roman" panose="02020603050405020304" pitchFamily="18" charset="0"/>
              </a:rPr>
              <a:t>вы себя так не называете?»</a:t>
            </a:r>
            <a:r>
              <a:rPr lang="ru-RU" sz="2400">
                <a:latin typeface="Times New Roman" panose="02020603050405020304" pitchFamily="18" charset="0"/>
                <a:cs typeface="Times New Roman" panose="02020603050405020304" pitchFamily="18" charset="0"/>
              </a:rPr>
              <a:t> </a:t>
            </a:r>
          </a:p>
          <a:p>
            <a:r>
              <a:rPr lang="ru-RU" sz="2400">
                <a:latin typeface="Times New Roman" panose="02020603050405020304" pitchFamily="18" charset="0"/>
                <a:cs typeface="Times New Roman" panose="02020603050405020304" pitchFamily="18" charset="0"/>
              </a:rPr>
              <a:t>[Инф. КЕА 1983 г.р.:] </a:t>
            </a:r>
            <a:r>
              <a:rPr lang="ru-RU" sz="2400" i="1">
                <a:latin typeface="Times New Roman" panose="02020603050405020304" pitchFamily="18" charset="0"/>
                <a:cs typeface="Times New Roman" panose="02020603050405020304" pitchFamily="18" charset="0"/>
              </a:rPr>
              <a:t>«</a:t>
            </a:r>
            <a:r>
              <a:rPr lang="ru-RU" sz="2400" b="1" i="1" u="sng">
                <a:latin typeface="Times New Roman" panose="02020603050405020304" pitchFamily="18" charset="0"/>
                <a:cs typeface="Times New Roman" panose="02020603050405020304" pitchFamily="18" charset="0"/>
              </a:rPr>
              <a:t>Ненэ́й ненэ́чь’ </a:t>
            </a:r>
            <a:r>
              <a:rPr lang="de-DE" sz="2400" b="1" u="sng">
                <a:latin typeface="Times New Roman" panose="02020603050405020304" pitchFamily="18" charset="0"/>
                <a:cs typeface="Times New Roman" panose="02020603050405020304" pitchFamily="18" charset="0"/>
              </a:rPr>
              <a:t>― </a:t>
            </a:r>
            <a:r>
              <a:rPr lang="ru-RU" sz="2400" b="1" i="1" u="sng">
                <a:latin typeface="Times New Roman" panose="02020603050405020304" pitchFamily="18" charset="0"/>
                <a:cs typeface="Times New Roman" panose="02020603050405020304" pitchFamily="18" charset="0"/>
              </a:rPr>
              <a:t>это же не ненец! Не ненец</a:t>
            </a:r>
            <a:r>
              <a:rPr lang="ru-RU" sz="2400" b="1">
                <a:latin typeface="Times New Roman" panose="02020603050405020304" pitchFamily="18" charset="0"/>
                <a:cs typeface="Times New Roman" panose="02020603050405020304" pitchFamily="18" charset="0"/>
              </a:rPr>
              <a:t> </a:t>
            </a:r>
            <a:r>
              <a:rPr lang="ru-RU" sz="2400">
                <a:latin typeface="Times New Roman" panose="02020603050405020304" pitchFamily="18" charset="0"/>
                <a:cs typeface="Times New Roman" panose="02020603050405020304" pitchFamily="18" charset="0"/>
              </a:rPr>
              <a:t>&lt;т. е. не тухардский ненец&gt;</a:t>
            </a:r>
            <a:r>
              <a:rPr lang="ru-RU" sz="2400" i="1">
                <a:latin typeface="Times New Roman" panose="02020603050405020304" pitchFamily="18" charset="0"/>
                <a:cs typeface="Times New Roman" panose="02020603050405020304" pitchFamily="18" charset="0"/>
              </a:rPr>
              <a:t>»</a:t>
            </a:r>
            <a:r>
              <a:rPr lang="ru-RU" sz="2400">
                <a:latin typeface="Times New Roman" panose="02020603050405020304" pitchFamily="18" charset="0"/>
                <a:cs typeface="Times New Roman" panose="02020603050405020304" pitchFamily="18" charset="0"/>
              </a:rPr>
              <a:t>. </a:t>
            </a:r>
          </a:p>
          <a:p>
            <a:r>
              <a:rPr lang="ru-RU" sz="2400">
                <a:latin typeface="Times New Roman" panose="02020603050405020304" pitchFamily="18" charset="0"/>
                <a:cs typeface="Times New Roman" panose="02020603050405020304" pitchFamily="18" charset="0"/>
              </a:rPr>
              <a:t>[Инф. ЯРА 1964 г.р.:] </a:t>
            </a:r>
            <a:r>
              <a:rPr lang="ru-RU" sz="2400" i="1">
                <a:latin typeface="Times New Roman" panose="02020603050405020304" pitchFamily="18" charset="0"/>
                <a:cs typeface="Times New Roman" panose="02020603050405020304" pitchFamily="18" charset="0"/>
              </a:rPr>
              <a:t>«</a:t>
            </a:r>
            <a:r>
              <a:rPr lang="ru-RU" sz="2400" b="1" i="1" u="sng">
                <a:latin typeface="Times New Roman" panose="02020603050405020304" pitchFamily="18" charset="0"/>
                <a:cs typeface="Times New Roman" panose="02020603050405020304" pitchFamily="18" charset="0"/>
              </a:rPr>
              <a:t>Мы себя так не называем</a:t>
            </a:r>
            <a:r>
              <a:rPr lang="ru-RU" sz="2400" i="1">
                <a:latin typeface="Times New Roman" panose="02020603050405020304" pitchFamily="18" charset="0"/>
                <a:cs typeface="Times New Roman" panose="02020603050405020304" pitchFamily="18" charset="0"/>
              </a:rPr>
              <a:t>».</a:t>
            </a:r>
            <a:r>
              <a:rPr lang="ru-RU" sz="2400">
                <a:latin typeface="Times New Roman" panose="02020603050405020304" pitchFamily="18" charset="0"/>
                <a:cs typeface="Times New Roman" panose="02020603050405020304" pitchFamily="18" charset="0"/>
              </a:rPr>
              <a:t> </a:t>
            </a:r>
          </a:p>
          <a:p>
            <a:r>
              <a:rPr lang="ru-RU" sz="2400">
                <a:latin typeface="Times New Roman" panose="02020603050405020304" pitchFamily="18" charset="0"/>
                <a:cs typeface="Times New Roman" panose="02020603050405020304" pitchFamily="18" charset="0"/>
              </a:rPr>
              <a:t>[Интервьюер:] </a:t>
            </a:r>
            <a:r>
              <a:rPr lang="ru-RU" sz="2400" i="1">
                <a:latin typeface="Times New Roman" panose="02020603050405020304" pitchFamily="18" charset="0"/>
                <a:cs typeface="Times New Roman" panose="02020603050405020304" pitchFamily="18" charset="0"/>
              </a:rPr>
              <a:t>«Не называете?» </a:t>
            </a:r>
            <a:endParaRPr lang="ru-RU" sz="2400">
              <a:latin typeface="Times New Roman" panose="02020603050405020304" pitchFamily="18" charset="0"/>
              <a:cs typeface="Times New Roman" panose="02020603050405020304" pitchFamily="18" charset="0"/>
            </a:endParaRPr>
          </a:p>
          <a:p>
            <a:r>
              <a:rPr lang="ru-RU" sz="2400">
                <a:latin typeface="Times New Roman" panose="02020603050405020304" pitchFamily="18" charset="0"/>
                <a:cs typeface="Times New Roman" panose="02020603050405020304" pitchFamily="18" charset="0"/>
              </a:rPr>
              <a:t>[Инф. КЕА:] </a:t>
            </a:r>
            <a:r>
              <a:rPr lang="ru-RU" sz="2400" i="1">
                <a:latin typeface="Times New Roman" panose="02020603050405020304" pitchFamily="18" charset="0"/>
                <a:cs typeface="Times New Roman" panose="02020603050405020304" pitchFamily="18" charset="0"/>
              </a:rPr>
              <a:t>«Нет». </a:t>
            </a:r>
            <a:r>
              <a:rPr lang="ru-RU" sz="2400">
                <a:latin typeface="Times New Roman" panose="02020603050405020304" pitchFamily="18" charset="0"/>
                <a:cs typeface="Times New Roman" panose="02020603050405020304" pitchFamily="18" charset="0"/>
              </a:rPr>
              <a:t>(Смеётся.) </a:t>
            </a:r>
          </a:p>
          <a:p>
            <a:r>
              <a:rPr lang="ru-RU" sz="2400">
                <a:latin typeface="Times New Roman" panose="02020603050405020304" pitchFamily="18" charset="0"/>
                <a:cs typeface="Times New Roman" panose="02020603050405020304" pitchFamily="18" charset="0"/>
              </a:rPr>
              <a:t>[Инф. ЯРА:] </a:t>
            </a:r>
            <a:r>
              <a:rPr lang="ru-RU" sz="2400" i="1">
                <a:latin typeface="Times New Roman" panose="02020603050405020304" pitchFamily="18" charset="0"/>
                <a:cs typeface="Times New Roman" panose="02020603050405020304" pitchFamily="18" charset="0"/>
              </a:rPr>
              <a:t>«Не!»</a:t>
            </a:r>
            <a:r>
              <a:rPr lang="ru-RU" sz="2400">
                <a:latin typeface="Times New Roman" panose="02020603050405020304" pitchFamily="18" charset="0"/>
                <a:cs typeface="Times New Roman" panose="02020603050405020304" pitchFamily="18" charset="0"/>
              </a:rPr>
              <a:t> </a:t>
            </a:r>
          </a:p>
          <a:p>
            <a:r>
              <a:rPr lang="ru-RU" sz="2400">
                <a:latin typeface="Times New Roman" panose="02020603050405020304" pitchFamily="18" charset="0"/>
                <a:cs typeface="Times New Roman" panose="02020603050405020304" pitchFamily="18" charset="0"/>
              </a:rPr>
              <a:t>[Интервьюер:] </a:t>
            </a:r>
            <a:r>
              <a:rPr lang="ru-RU" sz="2400" i="1">
                <a:latin typeface="Times New Roman" panose="02020603050405020304" pitchFamily="18" charset="0"/>
                <a:cs typeface="Times New Roman" panose="02020603050405020304" pitchFamily="18" charset="0"/>
              </a:rPr>
              <a:t>«Это так “тюменские” себя называют?»</a:t>
            </a:r>
            <a:r>
              <a:rPr lang="ru-RU" sz="2400">
                <a:latin typeface="Times New Roman" panose="02020603050405020304" pitchFamily="18" charset="0"/>
                <a:cs typeface="Times New Roman" panose="02020603050405020304" pitchFamily="18" charset="0"/>
              </a:rPr>
              <a:t> </a:t>
            </a:r>
          </a:p>
          <a:p>
            <a:r>
              <a:rPr lang="ru-RU" sz="2400">
                <a:latin typeface="Times New Roman" panose="02020603050405020304" pitchFamily="18" charset="0"/>
                <a:cs typeface="Times New Roman" panose="02020603050405020304" pitchFamily="18" charset="0"/>
              </a:rPr>
              <a:t>[Инф. ЯРА:] </a:t>
            </a:r>
            <a:r>
              <a:rPr lang="ru-RU" sz="2400" i="1">
                <a:latin typeface="Times New Roman" panose="02020603050405020304" pitchFamily="18" charset="0"/>
                <a:cs typeface="Times New Roman" panose="02020603050405020304" pitchFamily="18" charset="0"/>
              </a:rPr>
              <a:t>«Ну… Нет, </a:t>
            </a:r>
            <a:r>
              <a:rPr lang="ru-RU" sz="2400" b="1" i="1" u="sng">
                <a:latin typeface="Times New Roman" panose="02020603050405020304" pitchFamily="18" charset="0"/>
                <a:cs typeface="Times New Roman" panose="02020603050405020304" pitchFamily="18" charset="0"/>
              </a:rPr>
              <a:t>мы их так называем</a:t>
            </a:r>
            <a:r>
              <a:rPr lang="ru-RU" sz="2400" i="1">
                <a:latin typeface="Times New Roman" panose="02020603050405020304" pitchFamily="18" charset="0"/>
                <a:cs typeface="Times New Roman" panose="02020603050405020304" pitchFamily="18" charset="0"/>
              </a:rPr>
              <a:t>! “Кто они там приехали”, </a:t>
            </a:r>
            <a:r>
              <a:rPr lang="de-DE" sz="2400">
                <a:latin typeface="Times New Roman" panose="02020603050405020304" pitchFamily="18" charset="0"/>
                <a:cs typeface="Times New Roman" panose="02020603050405020304" pitchFamily="18" charset="0"/>
              </a:rPr>
              <a:t>― </a:t>
            </a:r>
            <a:r>
              <a:rPr lang="ru-RU" sz="2400" i="1">
                <a:latin typeface="Times New Roman" panose="02020603050405020304" pitchFamily="18" charset="0"/>
                <a:cs typeface="Times New Roman" panose="02020603050405020304" pitchFamily="18" charset="0"/>
              </a:rPr>
              <a:t>грит</a:t>
            </a:r>
            <a:r>
              <a:rPr lang="ru-RU" sz="2400">
                <a:latin typeface="Times New Roman" panose="02020603050405020304" pitchFamily="18" charset="0"/>
                <a:cs typeface="Times New Roman" panose="02020603050405020304" pitchFamily="18" charset="0"/>
              </a:rPr>
              <a:t> &lt;говорит&gt;</a:t>
            </a:r>
            <a:r>
              <a:rPr lang="ru-RU" sz="2400" i="1">
                <a:latin typeface="Times New Roman" panose="02020603050405020304" pitchFamily="18" charset="0"/>
                <a:cs typeface="Times New Roman" panose="02020603050405020304" pitchFamily="18" charset="0"/>
              </a:rPr>
              <a:t>?</a:t>
            </a:r>
            <a:r>
              <a:rPr lang="ru-RU" sz="2400">
                <a:latin typeface="Times New Roman" panose="02020603050405020304" pitchFamily="18" charset="0"/>
                <a:cs typeface="Times New Roman" panose="02020603050405020304" pitchFamily="18" charset="0"/>
              </a:rPr>
              <a:t> </a:t>
            </a:r>
            <a:r>
              <a:rPr lang="ru-RU" sz="2400" i="1">
                <a:latin typeface="Times New Roman" panose="02020603050405020304" pitchFamily="18" charset="0"/>
                <a:cs typeface="Times New Roman" panose="02020603050405020304" pitchFamily="18" charset="0"/>
              </a:rPr>
              <a:t>Ненэ́й ненэчя́”</a:t>
            </a:r>
            <a:r>
              <a:rPr lang="ru-RU" sz="2400">
                <a:latin typeface="Times New Roman" panose="02020603050405020304" pitchFamily="18" charset="0"/>
                <a:cs typeface="Times New Roman" panose="02020603050405020304" pitchFamily="18" charset="0"/>
              </a:rPr>
              <a:t>. </a:t>
            </a:r>
            <a:r>
              <a:rPr lang="ru-RU" sz="2400" i="1">
                <a:latin typeface="Times New Roman" panose="02020603050405020304" pitchFamily="18" charset="0"/>
                <a:cs typeface="Times New Roman" panose="02020603050405020304" pitchFamily="18" charset="0"/>
              </a:rPr>
              <a:t>Вот так вот грят</a:t>
            </a:r>
            <a:r>
              <a:rPr lang="ru-RU" sz="2400">
                <a:latin typeface="Times New Roman" panose="02020603050405020304" pitchFamily="18" charset="0"/>
                <a:cs typeface="Times New Roman" panose="02020603050405020304" pitchFamily="18" charset="0"/>
              </a:rPr>
              <a:t> &lt;говорят&gt;</a:t>
            </a:r>
            <a:r>
              <a:rPr lang="ru-RU" sz="2400" i="1">
                <a:latin typeface="Times New Roman" panose="02020603050405020304" pitchFamily="18" charset="0"/>
                <a:cs typeface="Times New Roman" panose="02020603050405020304" pitchFamily="18" charset="0"/>
              </a:rPr>
              <a:t>, потихонечку грят</a:t>
            </a:r>
            <a:r>
              <a:rPr lang="ru-RU" sz="2400">
                <a:latin typeface="Times New Roman" panose="02020603050405020304" pitchFamily="18" charset="0"/>
                <a:cs typeface="Times New Roman" panose="02020603050405020304" pitchFamily="18" charset="0"/>
              </a:rPr>
              <a:t> &lt;говорят&gt;. (Тихо.) </a:t>
            </a:r>
            <a:r>
              <a:rPr lang="ru-RU" sz="2400" i="1">
                <a:latin typeface="Times New Roman" panose="02020603050405020304" pitchFamily="18" charset="0"/>
                <a:cs typeface="Times New Roman" panose="02020603050405020304" pitchFamily="18" charset="0"/>
              </a:rPr>
              <a:t>Это-то не наши </a:t>
            </a:r>
            <a:r>
              <a:rPr lang="ru-RU" sz="2400">
                <a:latin typeface="Times New Roman" panose="02020603050405020304" pitchFamily="18" charset="0"/>
                <a:cs typeface="Times New Roman" panose="02020603050405020304" pitchFamily="18" charset="0"/>
              </a:rPr>
              <a:t>&lt;не тухардские ненцы&gt;</a:t>
            </a:r>
            <a:r>
              <a:rPr lang="ru-RU" sz="2400" i="1">
                <a:latin typeface="Times New Roman" panose="02020603050405020304" pitchFamily="18" charset="0"/>
                <a:cs typeface="Times New Roman" panose="02020603050405020304" pitchFamily="18" charset="0"/>
              </a:rPr>
              <a:t>, значит».</a:t>
            </a:r>
            <a:r>
              <a:rPr lang="ru-RU" sz="2400">
                <a:latin typeface="Times New Roman" panose="02020603050405020304" pitchFamily="18" charset="0"/>
                <a:cs typeface="Times New Roman" panose="02020603050405020304" pitchFamily="18" charset="0"/>
              </a:rPr>
              <a:t>   </a:t>
            </a:r>
          </a:p>
          <a:p>
            <a:pPr marL="0" indent="0">
              <a:buNone/>
            </a:pPr>
            <a:endParaRPr lang="ru-RU" sz="2200">
              <a:latin typeface="Times New Roman" panose="02020603050405020304" pitchFamily="18" charset="0"/>
              <a:cs typeface="Times New Roman" panose="02020603050405020304" pitchFamily="18" charset="0"/>
            </a:endParaRPr>
          </a:p>
          <a:p>
            <a:pPr marL="0" indent="0">
              <a:buNone/>
            </a:pPr>
            <a:endParaRPr lang="ru-RU" sz="2200">
              <a:latin typeface="Times New Roman" panose="02020603050405020304" pitchFamily="18" charset="0"/>
              <a:cs typeface="Times New Roman" panose="02020603050405020304" pitchFamily="18" charset="0"/>
            </a:endParaRPr>
          </a:p>
          <a:p>
            <a:pPr marL="0" indent="0">
              <a:buNone/>
            </a:pPr>
            <a:endParaRPr lang="ru-RU" sz="2400">
              <a:latin typeface="Times New Roman" pitchFamily="18" charset="0"/>
              <a:cs typeface="Times New Roman" pitchFamily="18" charset="0"/>
            </a:endParaRPr>
          </a:p>
          <a:p>
            <a:pPr marL="0" indent="0" algn="just">
              <a:buNone/>
            </a:pPr>
            <a:endParaRPr lang="ru-RU" sz="2200" i="1">
              <a:latin typeface="Times New Roman" pitchFamily="18" charset="0"/>
              <a:cs typeface="Times New Roman" pitchFamily="18" charset="0"/>
            </a:endParaRPr>
          </a:p>
          <a:p>
            <a:pPr marL="0" indent="0">
              <a:buNone/>
            </a:pP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31380786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8640"/>
            <a:ext cx="8784976" cy="1008112"/>
          </a:xfrm>
        </p:spPr>
        <p:txBody>
          <a:bodyPr>
            <a:noAutofit/>
          </a:bodyPr>
          <a:lstStyle/>
          <a:p>
            <a:pPr algn="l">
              <a:tabLst>
                <a:tab pos="982663" algn="l"/>
              </a:tabLst>
            </a:pPr>
            <a:r>
              <a:rPr lang="ru-RU" sz="2500" b="1" i="1">
                <a:solidFill>
                  <a:srgbClr val="C00000"/>
                </a:solidFill>
                <a:latin typeface="Times New Roman" panose="02020603050405020304" pitchFamily="18" charset="0"/>
                <a:cs typeface="Times New Roman" panose="02020603050405020304" pitchFamily="18" charset="0"/>
              </a:rPr>
              <a:t>Тухардские ненцы </a:t>
            </a:r>
            <a:r>
              <a:rPr lang="en-US" sz="2500" b="1">
                <a:solidFill>
                  <a:srgbClr val="C00000"/>
                </a:solidFill>
                <a:latin typeface="Times New Roman" panose="02020603050405020304" pitchFamily="18" charset="0"/>
                <a:cs typeface="Times New Roman" panose="02020603050405020304" pitchFamily="18" charset="0"/>
              </a:rPr>
              <a:t>/</a:t>
            </a:r>
            <a:r>
              <a:rPr lang="en-US" sz="2500" b="1" i="1">
                <a:solidFill>
                  <a:srgbClr val="C00000"/>
                </a:solidFill>
                <a:latin typeface="Times New Roman" panose="02020603050405020304" pitchFamily="18" charset="0"/>
                <a:cs typeface="Times New Roman" panose="02020603050405020304" pitchFamily="18" charset="0"/>
              </a:rPr>
              <a:t> </a:t>
            </a:r>
            <a:r>
              <a:rPr lang="ru-RU" sz="2500" b="1" i="1">
                <a:solidFill>
                  <a:srgbClr val="C00000"/>
                </a:solidFill>
                <a:latin typeface="Times New Roman" panose="02020603050405020304" pitchFamily="18" charset="0"/>
                <a:cs typeface="Times New Roman" panose="02020603050405020304" pitchFamily="18" charset="0"/>
              </a:rPr>
              <a:t>Нахетские ненцы </a:t>
            </a:r>
            <a:r>
              <a:rPr lang="en-US" sz="2500" b="1">
                <a:solidFill>
                  <a:srgbClr val="C00000"/>
                </a:solidFill>
                <a:latin typeface="Times New Roman" panose="02020603050405020304" pitchFamily="18" charset="0"/>
                <a:cs typeface="Times New Roman" panose="02020603050405020304" pitchFamily="18" charset="0"/>
              </a:rPr>
              <a:t>/</a:t>
            </a:r>
            <a:r>
              <a:rPr lang="ru-RU" sz="2500" b="1" i="1">
                <a:solidFill>
                  <a:srgbClr val="C00000"/>
                </a:solidFill>
                <a:latin typeface="Times New Roman" panose="02020603050405020304" pitchFamily="18" charset="0"/>
                <a:cs typeface="Times New Roman" panose="02020603050405020304" pitchFamily="18" charset="0"/>
              </a:rPr>
              <a:t> Факельские ненцы:</a:t>
            </a:r>
            <a:br>
              <a:rPr lang="ru-RU" sz="2500" b="1" i="1">
                <a:solidFill>
                  <a:srgbClr val="C00000"/>
                </a:solidFill>
                <a:latin typeface="Times New Roman" panose="02020603050405020304" pitchFamily="18" charset="0"/>
                <a:cs typeface="Times New Roman" panose="02020603050405020304" pitchFamily="18" charset="0"/>
              </a:rPr>
            </a:br>
            <a:r>
              <a:rPr lang="ru-RU" sz="2500" b="1" i="1">
                <a:solidFill>
                  <a:srgbClr val="C00000"/>
                </a:solidFill>
                <a:latin typeface="Times New Roman" panose="02020603050405020304" pitchFamily="18" charset="0"/>
                <a:cs typeface="Times New Roman" panose="02020603050405020304" pitchFamily="18" charset="0"/>
              </a:rPr>
              <a:t>самоназвание</a:t>
            </a:r>
          </a:p>
        </p:txBody>
      </p:sp>
      <p:sp>
        <p:nvSpPr>
          <p:cNvPr id="3" name="Объект 2"/>
          <p:cNvSpPr>
            <a:spLocks noGrp="1"/>
          </p:cNvSpPr>
          <p:nvPr>
            <p:ph idx="1"/>
          </p:nvPr>
        </p:nvSpPr>
        <p:spPr>
          <a:xfrm>
            <a:off x="1703512" y="1124744"/>
            <a:ext cx="8712968" cy="5733256"/>
          </a:xfrm>
        </p:spPr>
        <p:txBody>
          <a:bodyPr>
            <a:noAutofit/>
          </a:bodyPr>
          <a:lstStyle/>
          <a:p>
            <a:pPr marL="0" indent="0">
              <a:buNone/>
            </a:pPr>
            <a:endParaRPr lang="ru-RU" sz="2200">
              <a:latin typeface="Times New Roman" panose="02020603050405020304" pitchFamily="18" charset="0"/>
              <a:cs typeface="Times New Roman" panose="02020603050405020304" pitchFamily="18" charset="0"/>
            </a:endParaRPr>
          </a:p>
          <a:p>
            <a:pPr algn="just"/>
            <a:r>
              <a:rPr lang="ru-RU" sz="2300" b="1">
                <a:latin typeface="Times New Roman" panose="02020603050405020304" pitchFamily="18" charset="0"/>
                <a:cs typeface="Times New Roman" panose="02020603050405020304" pitchFamily="18" charset="0"/>
              </a:rPr>
              <a:t>Общим самоназванием тухардских ненцев</a:t>
            </a:r>
            <a:r>
              <a:rPr lang="ru-RU" sz="2300">
                <a:latin typeface="Times New Roman" panose="02020603050405020304" pitchFamily="18" charset="0"/>
                <a:cs typeface="Times New Roman" panose="02020603050405020304" pitchFamily="18" charset="0"/>
              </a:rPr>
              <a:t>, с помощью которого они противопоставляют себя «тюменским настоящим людям» ТН </a:t>
            </a:r>
            <a:r>
              <a:rPr lang="ru-RU" sz="2300" i="1">
                <a:latin typeface="Times New Roman" panose="02020603050405020304" pitchFamily="18" charset="0"/>
                <a:cs typeface="Times New Roman" panose="02020603050405020304" pitchFamily="18" charset="0"/>
              </a:rPr>
              <a:t>ненэй ненэця”</a:t>
            </a:r>
            <a:r>
              <a:rPr lang="ru-RU" sz="2300">
                <a:latin typeface="Times New Roman" panose="02020603050405020304" pitchFamily="18" charset="0"/>
                <a:cs typeface="Times New Roman" panose="02020603050405020304" pitchFamily="18" charset="0"/>
              </a:rPr>
              <a:t> (</a:t>
            </a:r>
            <a:r>
              <a:rPr lang="ru-RU" sz="2300" i="1">
                <a:latin typeface="Times New Roman" panose="02020603050405020304" pitchFamily="18" charset="0"/>
                <a:cs typeface="Times New Roman" panose="02020603050405020304" pitchFamily="18" charset="0"/>
              </a:rPr>
              <a:t>ненэй ненэчя”</a:t>
            </a:r>
            <a:r>
              <a:rPr lang="ru-RU" sz="2300">
                <a:latin typeface="Times New Roman" panose="02020603050405020304" pitchFamily="18" charset="0"/>
                <a:cs typeface="Times New Roman" panose="02020603050405020304" pitchFamily="18" charset="0"/>
              </a:rPr>
              <a:t>), является существительное </a:t>
            </a:r>
            <a:r>
              <a:rPr lang="ru-RU" sz="2300" b="1" i="1">
                <a:solidFill>
                  <a:srgbClr val="C00000"/>
                </a:solidFill>
                <a:latin typeface="Times New Roman" panose="02020603050405020304" pitchFamily="18" charset="0"/>
                <a:cs typeface="Times New Roman" panose="02020603050405020304" pitchFamily="18" charset="0"/>
              </a:rPr>
              <a:t>юрак” </a:t>
            </a:r>
            <a:r>
              <a:rPr lang="ru-RU" sz="2300" b="1">
                <a:solidFill>
                  <a:srgbClr val="C00000"/>
                </a:solidFill>
                <a:latin typeface="Times New Roman" panose="02020603050405020304" pitchFamily="18" charset="0"/>
                <a:cs typeface="Times New Roman" panose="02020603050405020304" pitchFamily="18" charset="0"/>
              </a:rPr>
              <a:t>/</a:t>
            </a:r>
            <a:r>
              <a:rPr lang="en-US" sz="2300" b="1" i="1">
                <a:solidFill>
                  <a:srgbClr val="C00000"/>
                </a:solidFill>
                <a:latin typeface="Times New Roman" panose="02020603050405020304" pitchFamily="18" charset="0"/>
                <a:cs typeface="Times New Roman" panose="02020603050405020304" pitchFamily="18" charset="0"/>
              </a:rPr>
              <a:t> jurak</a:t>
            </a:r>
            <a:r>
              <a:rPr lang="ru-RU" sz="2300" b="1" i="1">
                <a:solidFill>
                  <a:srgbClr val="C00000"/>
                </a:solidFill>
                <a:latin typeface="Times New Roman" panose="02020603050405020304" pitchFamily="18" charset="0"/>
                <a:cs typeface="Times New Roman" panose="02020603050405020304" pitchFamily="18" charset="0"/>
              </a:rPr>
              <a:t>°ʔ </a:t>
            </a:r>
            <a:r>
              <a:rPr lang="ru-RU" sz="2300" b="1">
                <a:solidFill>
                  <a:srgbClr val="C00000"/>
                </a:solidFill>
                <a:latin typeface="Times New Roman" panose="02020603050405020304" pitchFamily="18" charset="0"/>
                <a:cs typeface="Times New Roman" panose="02020603050405020304" pitchFamily="18" charset="0"/>
              </a:rPr>
              <a:t>[</a:t>
            </a:r>
            <a:r>
              <a:rPr lang="en-US" sz="2300" b="1">
                <a:solidFill>
                  <a:srgbClr val="C00000"/>
                </a:solidFill>
                <a:latin typeface="Times New Roman" panose="02020603050405020304" pitchFamily="18" charset="0"/>
                <a:cs typeface="Times New Roman" panose="02020603050405020304" pitchFamily="18" charset="0"/>
              </a:rPr>
              <a:t>j</a:t>
            </a:r>
            <a:r>
              <a:rPr lang="ru-RU" sz="2300" b="1">
                <a:solidFill>
                  <a:srgbClr val="C00000"/>
                </a:solidFill>
                <a:latin typeface="Times New Roman" panose="02020603050405020304" pitchFamily="18" charset="0"/>
                <a:cs typeface="Times New Roman" panose="02020603050405020304" pitchFamily="18" charset="0"/>
              </a:rPr>
              <a:t>ʊ̈</a:t>
            </a:r>
            <a:r>
              <a:rPr lang="en-US" sz="2300" b="1">
                <a:solidFill>
                  <a:srgbClr val="C00000"/>
                </a:solidFill>
                <a:latin typeface="Times New Roman" panose="02020603050405020304" pitchFamily="18" charset="0"/>
                <a:cs typeface="Times New Roman" panose="02020603050405020304" pitchFamily="18" charset="0"/>
              </a:rPr>
              <a:t>r</a:t>
            </a:r>
            <a:r>
              <a:rPr lang="ru-RU" sz="2300" b="1">
                <a:solidFill>
                  <a:srgbClr val="C00000"/>
                </a:solidFill>
                <a:latin typeface="Times New Roman" panose="02020603050405020304" pitchFamily="18" charset="0"/>
                <a:cs typeface="Times New Roman" panose="02020603050405020304" pitchFamily="18" charset="0"/>
              </a:rPr>
              <a:t>á</a:t>
            </a:r>
            <a:r>
              <a:rPr lang="en-US" sz="2300" b="1">
                <a:solidFill>
                  <a:srgbClr val="C00000"/>
                </a:solidFill>
                <a:latin typeface="Times New Roman" panose="02020603050405020304" pitchFamily="18" charset="0"/>
                <a:cs typeface="Times New Roman" panose="02020603050405020304" pitchFamily="18" charset="0"/>
              </a:rPr>
              <a:t>k</a:t>
            </a:r>
            <a:r>
              <a:rPr lang="ru-RU" sz="2300" b="1">
                <a:solidFill>
                  <a:srgbClr val="C00000"/>
                </a:solidFill>
                <a:latin typeface="Times New Roman" panose="02020603050405020304" pitchFamily="18" charset="0"/>
                <a:cs typeface="Times New Roman" panose="02020603050405020304" pitchFamily="18" charset="0"/>
              </a:rPr>
              <a:t>ʰʔ]</a:t>
            </a:r>
            <a:r>
              <a:rPr lang="ru-RU" sz="2300" b="1" i="1">
                <a:solidFill>
                  <a:srgbClr val="C00000"/>
                </a:solidFill>
                <a:latin typeface="Times New Roman" panose="02020603050405020304" pitchFamily="18" charset="0"/>
                <a:cs typeface="Times New Roman" panose="02020603050405020304" pitchFamily="18" charset="0"/>
              </a:rPr>
              <a:t> </a:t>
            </a:r>
            <a:r>
              <a:rPr lang="en-US" sz="2300" b="1">
                <a:latin typeface="Times New Roman" panose="02020603050405020304" pitchFamily="18" charset="0"/>
                <a:cs typeface="Times New Roman" panose="02020603050405020304" pitchFamily="18" charset="0"/>
              </a:rPr>
              <a:t>NOM</a:t>
            </a:r>
            <a:r>
              <a:rPr lang="ru-RU" sz="2300" b="1">
                <a:latin typeface="Times New Roman" panose="02020603050405020304" pitchFamily="18" charset="0"/>
                <a:cs typeface="Times New Roman" panose="02020603050405020304" pitchFamily="18" charset="0"/>
              </a:rPr>
              <a:t>.</a:t>
            </a:r>
            <a:r>
              <a:rPr lang="en-US" sz="2300" b="1">
                <a:latin typeface="Times New Roman" panose="02020603050405020304" pitchFamily="18" charset="0"/>
                <a:cs typeface="Times New Roman" panose="02020603050405020304" pitchFamily="18" charset="0"/>
              </a:rPr>
              <a:t>PL</a:t>
            </a:r>
            <a:r>
              <a:rPr lang="ru-RU" sz="2300" b="1">
                <a:latin typeface="Times New Roman" panose="02020603050405020304" pitchFamily="18" charset="0"/>
                <a:cs typeface="Times New Roman" panose="02020603050405020304" pitchFamily="18" charset="0"/>
              </a:rPr>
              <a:t> (</a:t>
            </a:r>
            <a:r>
              <a:rPr lang="ru-RU" sz="2300" b="1" i="1">
                <a:latin typeface="Times New Roman" panose="02020603050405020304" pitchFamily="18" charset="0"/>
                <a:cs typeface="Times New Roman" panose="02020603050405020304" pitchFamily="18" charset="0"/>
              </a:rPr>
              <a:t>юрак </a:t>
            </a:r>
            <a:r>
              <a:rPr lang="ru-RU" sz="2300" b="1">
                <a:latin typeface="Times New Roman" panose="02020603050405020304" pitchFamily="18" charset="0"/>
                <a:cs typeface="Times New Roman" panose="02020603050405020304" pitchFamily="18" charset="0"/>
              </a:rPr>
              <a:t>/</a:t>
            </a:r>
            <a:r>
              <a:rPr lang="en-US" sz="2300" b="1" i="1">
                <a:latin typeface="Times New Roman" panose="02020603050405020304" pitchFamily="18" charset="0"/>
                <a:cs typeface="Times New Roman" panose="02020603050405020304" pitchFamily="18" charset="0"/>
              </a:rPr>
              <a:t> jurak</a:t>
            </a:r>
            <a:r>
              <a:rPr lang="ru-RU" sz="2300" b="1" i="1">
                <a:latin typeface="Times New Roman" panose="02020603050405020304" pitchFamily="18" charset="0"/>
                <a:cs typeface="Times New Roman" panose="02020603050405020304" pitchFamily="18" charset="0"/>
              </a:rPr>
              <a:t>° </a:t>
            </a:r>
            <a:r>
              <a:rPr lang="ru-RU" sz="2300" b="1">
                <a:latin typeface="Times New Roman" panose="02020603050405020304" pitchFamily="18" charset="0"/>
                <a:cs typeface="Times New Roman" panose="02020603050405020304" pitchFamily="18" charset="0"/>
              </a:rPr>
              <a:t>[</a:t>
            </a:r>
            <a:r>
              <a:rPr lang="en-US" sz="2300" b="1">
                <a:latin typeface="Times New Roman" panose="02020603050405020304" pitchFamily="18" charset="0"/>
                <a:cs typeface="Times New Roman" panose="02020603050405020304" pitchFamily="18" charset="0"/>
              </a:rPr>
              <a:t>j</a:t>
            </a:r>
            <a:r>
              <a:rPr lang="ru-RU" sz="2300" b="1">
                <a:latin typeface="Times New Roman" panose="02020603050405020304" pitchFamily="18" charset="0"/>
                <a:cs typeface="Times New Roman" panose="02020603050405020304" pitchFamily="18" charset="0"/>
              </a:rPr>
              <a:t>ʊ̈</a:t>
            </a:r>
            <a:r>
              <a:rPr lang="en-US" sz="2300" b="1">
                <a:latin typeface="Times New Roman" panose="02020603050405020304" pitchFamily="18" charset="0"/>
                <a:cs typeface="Times New Roman" panose="02020603050405020304" pitchFamily="18" charset="0"/>
              </a:rPr>
              <a:t>r</a:t>
            </a:r>
            <a:r>
              <a:rPr lang="ru-RU" sz="2300" b="1">
                <a:latin typeface="Times New Roman" panose="02020603050405020304" pitchFamily="18" charset="0"/>
                <a:cs typeface="Times New Roman" panose="02020603050405020304" pitchFamily="18" charset="0"/>
              </a:rPr>
              <a:t>á</a:t>
            </a:r>
            <a:r>
              <a:rPr lang="en-US" sz="2300" b="1">
                <a:latin typeface="Times New Roman" panose="02020603050405020304" pitchFamily="18" charset="0"/>
                <a:cs typeface="Times New Roman" panose="02020603050405020304" pitchFamily="18" charset="0"/>
              </a:rPr>
              <a:t>k</a:t>
            </a:r>
            <a:r>
              <a:rPr lang="ru-RU" sz="2300" b="1">
                <a:latin typeface="Times New Roman" panose="02020603050405020304" pitchFamily="18" charset="0"/>
                <a:cs typeface="Times New Roman" panose="02020603050405020304" pitchFamily="18" charset="0"/>
              </a:rPr>
              <a:t>ʰ]</a:t>
            </a:r>
            <a:r>
              <a:rPr lang="ru-RU" sz="2300" b="1" i="1">
                <a:latin typeface="Times New Roman" panose="02020603050405020304" pitchFamily="18" charset="0"/>
                <a:cs typeface="Times New Roman" panose="02020603050405020304" pitchFamily="18" charset="0"/>
              </a:rPr>
              <a:t> </a:t>
            </a:r>
            <a:r>
              <a:rPr lang="en-US" sz="2300" b="1">
                <a:latin typeface="Times New Roman" panose="02020603050405020304" pitchFamily="18" charset="0"/>
                <a:cs typeface="Times New Roman" panose="02020603050405020304" pitchFamily="18" charset="0"/>
              </a:rPr>
              <a:t>NOM</a:t>
            </a:r>
            <a:r>
              <a:rPr lang="ru-RU" sz="2300" b="1">
                <a:latin typeface="Times New Roman" panose="02020603050405020304" pitchFamily="18" charset="0"/>
                <a:cs typeface="Times New Roman" panose="02020603050405020304" pitchFamily="18" charset="0"/>
              </a:rPr>
              <a:t>.</a:t>
            </a:r>
            <a:r>
              <a:rPr lang="en-US" sz="2300" b="1">
                <a:latin typeface="Times New Roman" panose="02020603050405020304" pitchFamily="18" charset="0"/>
                <a:cs typeface="Times New Roman" panose="02020603050405020304" pitchFamily="18" charset="0"/>
              </a:rPr>
              <a:t>SG</a:t>
            </a:r>
            <a:r>
              <a:rPr lang="ru-RU" sz="2300" b="1">
                <a:latin typeface="Times New Roman" panose="02020603050405020304" pitchFamily="18" charset="0"/>
                <a:cs typeface="Times New Roman" panose="02020603050405020304" pitchFamily="18" charset="0"/>
              </a:rPr>
              <a:t>)</a:t>
            </a:r>
            <a:r>
              <a:rPr lang="ru-RU" sz="2300">
                <a:latin typeface="Times New Roman" panose="02020603050405020304" pitchFamily="18" charset="0"/>
                <a:cs typeface="Times New Roman" panose="02020603050405020304" pitchFamily="18" charset="0"/>
              </a:rPr>
              <a:t>, этим словом тухардские ненцы называют любых представителей своей локальной группы. Напомним, что именно это слово легло в основу прежнего, распространенного ранее общего наименования ненцев (особенно восточных) </a:t>
            </a:r>
            <a:r>
              <a:rPr lang="de-DE" sz="2300">
                <a:latin typeface="Times New Roman" panose="02020603050405020304" pitchFamily="18" charset="0"/>
                <a:cs typeface="Times New Roman" panose="02020603050405020304" pitchFamily="18" charset="0"/>
              </a:rPr>
              <a:t>―</a:t>
            </a:r>
            <a:r>
              <a:rPr lang="ru-RU" sz="2300">
                <a:latin typeface="Times New Roman" panose="02020603050405020304" pitchFamily="18" charset="0"/>
                <a:cs typeface="Times New Roman" panose="02020603050405020304" pitchFamily="18" charset="0"/>
              </a:rPr>
              <a:t> «юраки». </a:t>
            </a:r>
          </a:p>
          <a:p>
            <a:pPr marL="0" indent="0" algn="just">
              <a:buNone/>
            </a:pPr>
            <a:endParaRPr lang="ru-RU" sz="2300">
              <a:latin typeface="Times New Roman" panose="02020603050405020304" pitchFamily="18" charset="0"/>
              <a:cs typeface="Times New Roman" panose="02020603050405020304" pitchFamily="18" charset="0"/>
            </a:endParaRPr>
          </a:p>
          <a:p>
            <a:pPr marL="0" indent="0" algn="just">
              <a:buNone/>
            </a:pPr>
            <a:r>
              <a:rPr lang="ru-RU" sz="2300" b="1">
                <a:solidFill>
                  <a:srgbClr val="C00000"/>
                </a:solidFill>
                <a:latin typeface="Times New Roman" panose="02020603050405020304" pitchFamily="18" charset="0"/>
                <a:cs typeface="Times New Roman" panose="02020603050405020304" pitchFamily="18" charset="0"/>
              </a:rPr>
              <a:t>Ср.: </a:t>
            </a:r>
            <a:r>
              <a:rPr lang="ru-RU" sz="2300" b="1">
                <a:latin typeface="Times New Roman" panose="02020603050405020304" pitchFamily="18" charset="0"/>
                <a:cs typeface="Times New Roman" panose="02020603050405020304" pitchFamily="18" charset="0"/>
              </a:rPr>
              <a:t>нган.</a:t>
            </a:r>
            <a:r>
              <a:rPr lang="ru-RU" sz="2300">
                <a:latin typeface="Times New Roman" panose="02020603050405020304" pitchFamily="18" charset="0"/>
                <a:cs typeface="Times New Roman" panose="02020603050405020304" pitchFamily="18" charset="0"/>
              </a:rPr>
              <a:t> </a:t>
            </a:r>
            <a:r>
              <a:rPr lang="ru-RU" sz="2300" i="1">
                <a:latin typeface="Times New Roman" panose="02020603050405020304" pitchFamily="18" charset="0"/>
                <a:cs typeface="Times New Roman" panose="02020603050405020304" pitchFamily="18" charset="0"/>
              </a:rPr>
              <a:t>дюракə </a:t>
            </a:r>
            <a:r>
              <a:rPr lang="ru-RU" sz="2300">
                <a:latin typeface="Times New Roman" panose="02020603050405020304" pitchFamily="18" charset="0"/>
                <a:cs typeface="Times New Roman" panose="02020603050405020304" pitchFamily="18" charset="0"/>
              </a:rPr>
              <a:t>~</a:t>
            </a:r>
            <a:r>
              <a:rPr lang="ru-RU" sz="2300" i="1">
                <a:latin typeface="Times New Roman" panose="02020603050405020304" pitchFamily="18" charset="0"/>
                <a:cs typeface="Times New Roman" panose="02020603050405020304" pitchFamily="18" charset="0"/>
              </a:rPr>
              <a:t> дюриакə </a:t>
            </a:r>
            <a:r>
              <a:rPr lang="ru-RU" sz="2300">
                <a:latin typeface="Times New Roman" panose="02020603050405020304" pitchFamily="18" charset="0"/>
                <a:cs typeface="Times New Roman" panose="02020603050405020304" pitchFamily="18" charset="0"/>
              </a:rPr>
              <a:t>[</a:t>
            </a:r>
            <a:r>
              <a:rPr lang="ru-RU" sz="2300" i="1">
                <a:latin typeface="Times New Roman" panose="02020603050405020304" pitchFamily="18" charset="0"/>
                <a:cs typeface="Times New Roman" panose="02020603050405020304" pitchFamily="18" charset="0"/>
              </a:rPr>
              <a:t>-”</a:t>
            </a:r>
            <a:r>
              <a:rPr lang="ru-RU" sz="2300">
                <a:latin typeface="Times New Roman" panose="02020603050405020304" pitchFamily="18" charset="0"/>
                <a:cs typeface="Times New Roman" panose="02020603050405020304" pitchFamily="18" charset="0"/>
              </a:rPr>
              <a:t>, </a:t>
            </a:r>
            <a:r>
              <a:rPr lang="ru-RU" sz="2300" i="1">
                <a:latin typeface="Times New Roman" panose="02020603050405020304" pitchFamily="18" charset="0"/>
                <a:cs typeface="Times New Roman" panose="02020603050405020304" pitchFamily="18" charset="0"/>
              </a:rPr>
              <a:t>дюриаки”</a:t>
            </a:r>
            <a:r>
              <a:rPr lang="ru-RU" sz="2300">
                <a:latin typeface="Times New Roman" panose="02020603050405020304" pitchFamily="18" charset="0"/>
                <a:cs typeface="Times New Roman" panose="02020603050405020304" pitchFamily="18" charset="0"/>
              </a:rPr>
              <a:t>; </a:t>
            </a:r>
            <a:r>
              <a:rPr lang="ru-RU" sz="2300" i="1">
                <a:latin typeface="Times New Roman" panose="02020603050405020304" pitchFamily="18" charset="0"/>
                <a:cs typeface="Times New Roman" panose="02020603050405020304" pitchFamily="18" charset="0"/>
              </a:rPr>
              <a:t>-ту</a:t>
            </a:r>
            <a:r>
              <a:rPr lang="ru-RU" sz="2300">
                <a:latin typeface="Times New Roman" panose="02020603050405020304" pitchFamily="18" charset="0"/>
                <a:cs typeface="Times New Roman" panose="02020603050405020304" pitchFamily="18" charset="0"/>
              </a:rPr>
              <a:t>] ‘ненец’, (устар.) ‘юрáк’ [Костеркина и др. 2001: 50, 51]; </a:t>
            </a:r>
            <a:r>
              <a:rPr lang="ru-RU" sz="2300" b="1">
                <a:latin typeface="Times New Roman" panose="02020603050405020304" pitchFamily="18" charset="0"/>
                <a:cs typeface="Times New Roman" panose="02020603050405020304" pitchFamily="18" charset="0"/>
              </a:rPr>
              <a:t>лесн. энец. </a:t>
            </a:r>
            <a:r>
              <a:rPr lang="ru-RU" sz="2300" i="1">
                <a:latin typeface="Times New Roman" panose="02020603050405020304" pitchFamily="18" charset="0"/>
                <a:cs typeface="Times New Roman" panose="02020603050405020304" pitchFamily="18" charset="0"/>
              </a:rPr>
              <a:t>дюрáк кáса </a:t>
            </a:r>
            <a:r>
              <a:rPr lang="ru-RU" sz="2300">
                <a:latin typeface="Times New Roman" panose="02020603050405020304" pitchFamily="18" charset="0"/>
                <a:cs typeface="Times New Roman" panose="02020603050405020304" pitchFamily="18" charset="0"/>
              </a:rPr>
              <a:t>‘мужчина-ненец’ [Сорокина, Болина 2001: 36],</a:t>
            </a:r>
            <a:r>
              <a:rPr lang="ru-RU" sz="2300" i="1">
                <a:latin typeface="Times New Roman" panose="02020603050405020304" pitchFamily="18" charset="0"/>
                <a:cs typeface="Times New Roman" panose="02020603050405020304" pitchFamily="18" charset="0"/>
              </a:rPr>
              <a:t> дюрáк нэ </a:t>
            </a:r>
            <a:r>
              <a:rPr lang="ru-RU" sz="2300">
                <a:latin typeface="Times New Roman" panose="02020603050405020304" pitchFamily="18" charset="0"/>
                <a:cs typeface="Times New Roman" panose="02020603050405020304" pitchFamily="18" charset="0"/>
              </a:rPr>
              <a:t>‘ненка’ [Сорокина, Болина 2001: 36]</a:t>
            </a:r>
          </a:p>
          <a:p>
            <a:pPr marL="0" indent="0">
              <a:buNone/>
            </a:pPr>
            <a:endParaRPr lang="ru-RU" sz="2200">
              <a:latin typeface="Times New Roman" panose="02020603050405020304" pitchFamily="18" charset="0"/>
              <a:cs typeface="Times New Roman" panose="02020603050405020304" pitchFamily="18" charset="0"/>
            </a:endParaRPr>
          </a:p>
          <a:p>
            <a:pPr marL="0" indent="0">
              <a:buNone/>
            </a:pPr>
            <a:endParaRPr lang="ru-RU" sz="2400">
              <a:latin typeface="Times New Roman" pitchFamily="18" charset="0"/>
              <a:cs typeface="Times New Roman" pitchFamily="18" charset="0"/>
            </a:endParaRPr>
          </a:p>
          <a:p>
            <a:pPr marL="0" indent="0" algn="just">
              <a:buNone/>
            </a:pPr>
            <a:endParaRPr lang="ru-RU" sz="2200" i="1">
              <a:latin typeface="Times New Roman" pitchFamily="18" charset="0"/>
              <a:cs typeface="Times New Roman" pitchFamily="18" charset="0"/>
            </a:endParaRPr>
          </a:p>
          <a:p>
            <a:pPr marL="0" indent="0">
              <a:buNone/>
            </a:pP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39200858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260648"/>
            <a:ext cx="8784976" cy="1296144"/>
          </a:xfrm>
        </p:spPr>
        <p:txBody>
          <a:bodyPr>
            <a:noAutofit/>
          </a:bodyPr>
          <a:lstStyle/>
          <a:p>
            <a:pPr algn="l">
              <a:tabLst>
                <a:tab pos="982663" algn="l"/>
              </a:tabLst>
            </a:pPr>
            <a:r>
              <a:rPr lang="ru-RU" sz="2500" b="1" i="1">
                <a:solidFill>
                  <a:srgbClr val="C00000"/>
                </a:solidFill>
                <a:latin typeface="Times New Roman" panose="02020603050405020304" pitchFamily="18" charset="0"/>
                <a:cs typeface="Times New Roman" panose="02020603050405020304" pitchFamily="18" charset="0"/>
              </a:rPr>
              <a:t>Тухардские ненцы </a:t>
            </a:r>
            <a:r>
              <a:rPr lang="en-US" sz="2500" b="1">
                <a:solidFill>
                  <a:srgbClr val="C00000"/>
                </a:solidFill>
                <a:latin typeface="Times New Roman" panose="02020603050405020304" pitchFamily="18" charset="0"/>
                <a:cs typeface="Times New Roman" panose="02020603050405020304" pitchFamily="18" charset="0"/>
              </a:rPr>
              <a:t>/</a:t>
            </a:r>
            <a:r>
              <a:rPr lang="en-US" sz="2500" b="1" i="1">
                <a:solidFill>
                  <a:srgbClr val="C00000"/>
                </a:solidFill>
                <a:latin typeface="Times New Roman" panose="02020603050405020304" pitchFamily="18" charset="0"/>
                <a:cs typeface="Times New Roman" panose="02020603050405020304" pitchFamily="18" charset="0"/>
              </a:rPr>
              <a:t> </a:t>
            </a:r>
            <a:r>
              <a:rPr lang="ru-RU" sz="2500" b="1" i="1">
                <a:solidFill>
                  <a:srgbClr val="C00000"/>
                </a:solidFill>
                <a:latin typeface="Times New Roman" panose="02020603050405020304" pitchFamily="18" charset="0"/>
                <a:cs typeface="Times New Roman" panose="02020603050405020304" pitchFamily="18" charset="0"/>
              </a:rPr>
              <a:t>Нахетские ненцы </a:t>
            </a:r>
            <a:r>
              <a:rPr lang="en-US" sz="2500" b="1">
                <a:solidFill>
                  <a:srgbClr val="C00000"/>
                </a:solidFill>
                <a:latin typeface="Times New Roman" panose="02020603050405020304" pitchFamily="18" charset="0"/>
                <a:cs typeface="Times New Roman" panose="02020603050405020304" pitchFamily="18" charset="0"/>
              </a:rPr>
              <a:t>/</a:t>
            </a:r>
            <a:r>
              <a:rPr lang="ru-RU" sz="2500" b="1" i="1">
                <a:solidFill>
                  <a:srgbClr val="C00000"/>
                </a:solidFill>
                <a:latin typeface="Times New Roman" panose="02020603050405020304" pitchFamily="18" charset="0"/>
                <a:cs typeface="Times New Roman" panose="02020603050405020304" pitchFamily="18" charset="0"/>
              </a:rPr>
              <a:t> Факельские ненцы:</a:t>
            </a:r>
            <a:br>
              <a:rPr lang="ru-RU" sz="2500" b="1" i="1">
                <a:solidFill>
                  <a:srgbClr val="C00000"/>
                </a:solidFill>
                <a:latin typeface="Times New Roman" panose="02020603050405020304" pitchFamily="18" charset="0"/>
                <a:cs typeface="Times New Roman" panose="02020603050405020304" pitchFamily="18" charset="0"/>
              </a:rPr>
            </a:br>
            <a:r>
              <a:rPr lang="ru-RU" sz="2500" b="1" i="1">
                <a:solidFill>
                  <a:srgbClr val="C00000"/>
                </a:solidFill>
                <a:latin typeface="Times New Roman" panose="02020603050405020304" pitchFamily="18" charset="0"/>
                <a:cs typeface="Times New Roman" panose="02020603050405020304" pitchFamily="18" charset="0"/>
              </a:rPr>
              <a:t>самоидентификация и концепция собственной идентичности</a:t>
            </a:r>
          </a:p>
        </p:txBody>
      </p:sp>
      <p:sp>
        <p:nvSpPr>
          <p:cNvPr id="3" name="Объект 2"/>
          <p:cNvSpPr>
            <a:spLocks noGrp="1"/>
          </p:cNvSpPr>
          <p:nvPr>
            <p:ph idx="1"/>
          </p:nvPr>
        </p:nvSpPr>
        <p:spPr>
          <a:xfrm>
            <a:off x="1703512" y="1556792"/>
            <a:ext cx="8712968" cy="5301208"/>
          </a:xfrm>
        </p:spPr>
        <p:txBody>
          <a:bodyPr>
            <a:noAutofit/>
          </a:bodyPr>
          <a:lstStyle/>
          <a:p>
            <a:pPr marL="0" indent="0" algn="just">
              <a:buNone/>
            </a:pPr>
            <a:r>
              <a:rPr lang="ru-RU" sz="2400" b="1">
                <a:latin typeface="Times New Roman" panose="02020603050405020304" pitchFamily="18" charset="0"/>
                <a:cs typeface="Times New Roman" panose="02020603050405020304" pitchFamily="18" charset="0"/>
              </a:rPr>
              <a:t>Уникальная самоидентификация тухардских («нахéтских») ненцев</a:t>
            </a:r>
            <a:r>
              <a:rPr lang="ru-RU" sz="2400">
                <a:latin typeface="Times New Roman" panose="02020603050405020304" pitchFamily="18" charset="0"/>
                <a:cs typeface="Times New Roman" panose="02020603050405020304" pitchFamily="18" charset="0"/>
              </a:rPr>
              <a:t>: воспринимают себя, по собственным словам информантов, </a:t>
            </a:r>
            <a:r>
              <a:rPr lang="ru-RU" sz="2400" b="1">
                <a:solidFill>
                  <a:srgbClr val="C00000"/>
                </a:solidFill>
                <a:latin typeface="Times New Roman" panose="02020603050405020304" pitchFamily="18" charset="0"/>
                <a:cs typeface="Times New Roman" panose="02020603050405020304" pitchFamily="18" charset="0"/>
              </a:rPr>
              <a:t>«смешанными»</a:t>
            </a:r>
            <a:r>
              <a:rPr lang="ru-RU" sz="2400">
                <a:latin typeface="Times New Roman" panose="02020603050405020304" pitchFamily="18" charset="0"/>
                <a:cs typeface="Times New Roman" panose="02020603050405020304" pitchFamily="18" charset="0"/>
              </a:rPr>
              <a:t>, а не «чистыми» ненцами (</a:t>
            </a:r>
            <a:r>
              <a:rPr lang="ru-RU" sz="2400" b="1">
                <a:latin typeface="Times New Roman" panose="02020603050405020304" pitchFamily="18" charset="0"/>
                <a:cs typeface="Times New Roman" panose="02020603050405020304" pitchFamily="18" charset="0"/>
              </a:rPr>
              <a:t>в противоположность «чистым» ненцам</a:t>
            </a:r>
            <a:r>
              <a:rPr lang="ru-RU" sz="2400">
                <a:latin typeface="Times New Roman" panose="02020603050405020304" pitchFamily="18" charset="0"/>
                <a:cs typeface="Times New Roman" panose="02020603050405020304" pitchFamily="18" charset="0"/>
              </a:rPr>
              <a:t>, проживающим в Ямало-Ненецком АО).</a:t>
            </a:r>
          </a:p>
          <a:p>
            <a:pPr marL="0" indent="0" algn="just">
              <a:buNone/>
            </a:pPr>
            <a:endParaRPr lang="ru-RU" sz="2400">
              <a:latin typeface="Times New Roman" panose="02020603050405020304" pitchFamily="18" charset="0"/>
              <a:cs typeface="Times New Roman" panose="02020603050405020304" pitchFamily="18" charset="0"/>
            </a:endParaRPr>
          </a:p>
          <a:p>
            <a:pPr marL="0" indent="0" algn="just">
              <a:buNone/>
            </a:pPr>
            <a:r>
              <a:rPr lang="en-US" sz="2400">
                <a:latin typeface="Times New Roman" pitchFamily="18" charset="0"/>
                <a:cs typeface="Times New Roman" pitchFamily="18" charset="0"/>
              </a:rPr>
              <a:t>[</a:t>
            </a:r>
            <a:r>
              <a:rPr lang="ru-RU" sz="2400">
                <a:latin typeface="Times New Roman" pitchFamily="18" charset="0"/>
                <a:cs typeface="Times New Roman" pitchFamily="18" charset="0"/>
              </a:rPr>
              <a:t>Инф. Д</a:t>
            </a:r>
            <a:r>
              <a:rPr lang="en-US" sz="2400">
                <a:latin typeface="Times New Roman" pitchFamily="18" charset="0"/>
                <a:cs typeface="Times New Roman" pitchFamily="18" charset="0"/>
              </a:rPr>
              <a:t>+</a:t>
            </a:r>
            <a:r>
              <a:rPr lang="ru-RU" sz="2400">
                <a:latin typeface="Times New Roman" pitchFamily="18" charset="0"/>
                <a:cs typeface="Times New Roman" pitchFamily="18" charset="0"/>
              </a:rPr>
              <a:t>ТН</a:t>
            </a:r>
            <a:r>
              <a:rPr lang="en-US" sz="2400">
                <a:latin typeface="Times New Roman" pitchFamily="18" charset="0"/>
                <a:cs typeface="Times New Roman" pitchFamily="18" charset="0"/>
              </a:rPr>
              <a:t>:] </a:t>
            </a:r>
            <a:r>
              <a:rPr lang="ru-RU" sz="2400" i="1">
                <a:latin typeface="Times New Roman" pitchFamily="18" charset="0"/>
                <a:cs typeface="Times New Roman" pitchFamily="18" charset="0"/>
              </a:rPr>
              <a:t>«Я же не ненка, Вы спросите ненцев. Вам надо в Носковскую тундру».</a:t>
            </a:r>
            <a:r>
              <a:rPr lang="en-US" sz="2400" i="1">
                <a:latin typeface="Times New Roman" pitchFamily="18" charset="0"/>
                <a:cs typeface="Times New Roman" pitchFamily="18" charset="0"/>
              </a:rPr>
              <a:t> </a:t>
            </a:r>
            <a:r>
              <a:rPr lang="ru-RU" sz="2400" i="1">
                <a:latin typeface="Times New Roman" pitchFamily="18" charset="0"/>
                <a:cs typeface="Times New Roman" pitchFamily="18" charset="0"/>
              </a:rPr>
              <a:t>«Я не знаю, это Вам </a:t>
            </a:r>
            <a:r>
              <a:rPr lang="ru-RU" sz="2400" b="1" i="1">
                <a:latin typeface="Times New Roman" pitchFamily="18" charset="0"/>
                <a:cs typeface="Times New Roman" pitchFamily="18" charset="0"/>
              </a:rPr>
              <a:t>надо настоящих ненцев спросить</a:t>
            </a:r>
            <a:r>
              <a:rPr lang="ru-RU" sz="2400" i="1">
                <a:latin typeface="Times New Roman" pitchFamily="18" charset="0"/>
                <a:cs typeface="Times New Roman" pitchFamily="18" charset="0"/>
              </a:rPr>
              <a:t>».</a:t>
            </a:r>
            <a:r>
              <a:rPr lang="en-US" sz="2400" i="1">
                <a:latin typeface="Times New Roman" pitchFamily="18" charset="0"/>
                <a:cs typeface="Times New Roman" pitchFamily="18" charset="0"/>
              </a:rPr>
              <a:t>  </a:t>
            </a:r>
            <a:endParaRPr lang="ru-RU" sz="2400" i="1">
              <a:latin typeface="Times New Roman" pitchFamily="18" charset="0"/>
              <a:cs typeface="Times New Roman" pitchFamily="18" charset="0"/>
            </a:endParaRPr>
          </a:p>
          <a:p>
            <a:pPr marL="0" indent="0" algn="just">
              <a:buNone/>
            </a:pPr>
            <a:endParaRPr lang="en-US" sz="2400" i="1">
              <a:latin typeface="Times New Roman" pitchFamily="18" charset="0"/>
              <a:cs typeface="Times New Roman" pitchFamily="18" charset="0"/>
            </a:endParaRPr>
          </a:p>
          <a:p>
            <a:pPr marL="0" indent="0">
              <a:buNone/>
            </a:pPr>
            <a:r>
              <a:rPr lang="en-US" sz="2400">
                <a:latin typeface="Times New Roman" pitchFamily="18" charset="0"/>
                <a:cs typeface="Times New Roman" pitchFamily="18" charset="0"/>
              </a:rPr>
              <a:t>[</a:t>
            </a:r>
            <a:r>
              <a:rPr lang="ru-RU" sz="2400">
                <a:latin typeface="Times New Roman" pitchFamily="18" charset="0"/>
                <a:cs typeface="Times New Roman" pitchFamily="18" charset="0"/>
              </a:rPr>
              <a:t>Инф. Д(Д+ТН)</a:t>
            </a:r>
            <a:r>
              <a:rPr lang="en-US" sz="2400">
                <a:latin typeface="Times New Roman" pitchFamily="18" charset="0"/>
                <a:cs typeface="Times New Roman" pitchFamily="18" charset="0"/>
              </a:rPr>
              <a:t>+</a:t>
            </a:r>
            <a:r>
              <a:rPr lang="ru-RU" sz="2400">
                <a:latin typeface="Times New Roman" pitchFamily="18" charset="0"/>
                <a:cs typeface="Times New Roman" pitchFamily="18" charset="0"/>
              </a:rPr>
              <a:t>ТН</a:t>
            </a:r>
            <a:r>
              <a:rPr lang="en-US" sz="2400">
                <a:latin typeface="Times New Roman" pitchFamily="18" charset="0"/>
                <a:cs typeface="Times New Roman" pitchFamily="18" charset="0"/>
              </a:rPr>
              <a:t>:] </a:t>
            </a:r>
            <a:r>
              <a:rPr lang="ru-RU" sz="2400" i="1">
                <a:latin typeface="Times New Roman" pitchFamily="18" charset="0"/>
                <a:cs typeface="Times New Roman" pitchFamily="18" charset="0"/>
              </a:rPr>
              <a:t>«Мы же </a:t>
            </a:r>
            <a:r>
              <a:rPr lang="ru-RU" sz="2400" b="1" i="1">
                <a:latin typeface="Times New Roman" pitchFamily="18" charset="0"/>
                <a:cs typeface="Times New Roman" pitchFamily="18" charset="0"/>
              </a:rPr>
              <a:t>смешанные ненцы</a:t>
            </a:r>
            <a:r>
              <a:rPr lang="ru-RU" sz="2400" i="1">
                <a:latin typeface="Times New Roman" pitchFamily="18" charset="0"/>
                <a:cs typeface="Times New Roman" pitchFamily="18" charset="0"/>
              </a:rPr>
              <a:t>»</a:t>
            </a:r>
            <a:r>
              <a:rPr lang="en-US" sz="2400">
                <a:latin typeface="Times New Roman" pitchFamily="18" charset="0"/>
                <a:cs typeface="Times New Roman" pitchFamily="18" charset="0"/>
              </a:rPr>
              <a:t>. </a:t>
            </a: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36157156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129" y="154381"/>
            <a:ext cx="11839699" cy="950024"/>
          </a:xfrm>
        </p:spPr>
        <p:txBody>
          <a:bodyPr>
            <a:noAutofit/>
          </a:bodyPr>
          <a:lstStyle/>
          <a:p>
            <a:r>
              <a:rPr lang="ru-RU" sz="3200" b="1" i="1" smtClean="0">
                <a:solidFill>
                  <a:schemeClr val="accent4">
                    <a:lumMod val="40000"/>
                    <a:lumOff val="60000"/>
                  </a:schemeClr>
                </a:solidFill>
                <a:latin typeface="Times New Roman" panose="02020603050405020304" pitchFamily="18" charset="0"/>
                <a:cs typeface="Times New Roman" panose="02020603050405020304" pitchFamily="18" charset="0"/>
              </a:rPr>
              <a:t>Тундровый ненецкий язык и тундровые ненцы</a:t>
            </a:r>
            <a:endParaRPr lang="ru-RU" sz="3200" b="1" i="1">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78128" y="1021278"/>
            <a:ext cx="11839699" cy="5836722"/>
          </a:xfrm>
        </p:spPr>
        <p:txBody>
          <a:bodyPr>
            <a:normAutofit/>
          </a:bodyPr>
          <a:lstStyle/>
          <a:p>
            <a:pPr marL="0" indent="0" algn="just">
              <a:buNone/>
            </a:pPr>
            <a:r>
              <a:rPr lang="ru-RU" b="1" smtClean="0">
                <a:solidFill>
                  <a:schemeClr val="bg1"/>
                </a:solidFill>
                <a:latin typeface="Times New Roman" panose="02020603050405020304" pitchFamily="18" charset="0"/>
                <a:cs typeface="Times New Roman" panose="02020603050405020304" pitchFamily="18" charset="0"/>
              </a:rPr>
              <a:t>Численность тундровых ненцев, по Переписи 2010: </a:t>
            </a:r>
            <a:r>
              <a:rPr lang="ru-RU" b="1" smtClean="0">
                <a:solidFill>
                  <a:schemeClr val="accent4">
                    <a:lumMod val="40000"/>
                    <a:lumOff val="60000"/>
                  </a:schemeClr>
                </a:solidFill>
                <a:latin typeface="Times New Roman" panose="02020603050405020304" pitchFamily="18" charset="0"/>
                <a:cs typeface="Times New Roman" panose="02020603050405020304" pitchFamily="18" charset="0"/>
              </a:rPr>
              <a:t>41820 чел. </a:t>
            </a:r>
          </a:p>
          <a:p>
            <a:pPr marL="0" indent="0" algn="just">
              <a:buNone/>
            </a:pPr>
            <a:r>
              <a:rPr lang="ru-RU" b="1" smtClean="0">
                <a:solidFill>
                  <a:schemeClr val="bg1"/>
                </a:solidFill>
                <a:latin typeface="Times New Roman" panose="02020603050405020304" pitchFamily="18" charset="0"/>
                <a:cs typeface="Times New Roman" panose="02020603050405020304" pitchFamily="18" charset="0"/>
              </a:rPr>
              <a:t>Указавшие тундровый ненецкий в качестве родного языка: </a:t>
            </a:r>
            <a:r>
              <a:rPr lang="ru-RU" b="1" smtClean="0">
                <a:solidFill>
                  <a:schemeClr val="accent4">
                    <a:lumMod val="40000"/>
                    <a:lumOff val="60000"/>
                  </a:schemeClr>
                </a:solidFill>
                <a:latin typeface="Times New Roman" panose="02020603050405020304" pitchFamily="18" charset="0"/>
                <a:cs typeface="Times New Roman" panose="02020603050405020304" pitchFamily="18" charset="0"/>
              </a:rPr>
              <a:t>33385 чел.</a:t>
            </a:r>
          </a:p>
          <a:p>
            <a:pPr marL="0" indent="0" algn="just">
              <a:buNone/>
            </a:pPr>
            <a:r>
              <a:rPr lang="ru-RU" b="1" smtClean="0">
                <a:solidFill>
                  <a:schemeClr val="bg1"/>
                </a:solidFill>
                <a:latin typeface="Times New Roman" panose="02020603050405020304" pitchFamily="18" charset="0"/>
                <a:cs typeface="Times New Roman" panose="02020603050405020304" pitchFamily="18" charset="0"/>
              </a:rPr>
              <a:t>Число говорящих на тундровом ненецком языке: </a:t>
            </a:r>
            <a:r>
              <a:rPr lang="ru-RU" b="1" smtClean="0">
                <a:solidFill>
                  <a:schemeClr val="accent4">
                    <a:lumMod val="40000"/>
                    <a:lumOff val="60000"/>
                  </a:schemeClr>
                </a:solidFill>
                <a:latin typeface="Times New Roman" panose="02020603050405020304" pitchFamily="18" charset="0"/>
                <a:cs typeface="Times New Roman" panose="02020603050405020304" pitchFamily="18" charset="0"/>
              </a:rPr>
              <a:t>23404 чел.</a:t>
            </a:r>
          </a:p>
          <a:p>
            <a:pPr marL="0" indent="0" algn="just">
              <a:buNone/>
            </a:pPr>
            <a:r>
              <a:rPr lang="ru-RU" b="1" smtClean="0">
                <a:solidFill>
                  <a:srgbClr val="002060"/>
                </a:solidFill>
                <a:latin typeface="Times New Roman" panose="02020603050405020304" pitchFamily="18" charset="0"/>
                <a:cs typeface="Times New Roman" panose="02020603050405020304" pitchFamily="18" charset="0"/>
              </a:rPr>
              <a:t>Хозяйственная деятельность — крупностадное</a:t>
            </a:r>
            <a:r>
              <a:rPr lang="ru-RU" b="1" smtClean="0">
                <a:solidFill>
                  <a:schemeClr val="bg1"/>
                </a:solidFill>
                <a:latin typeface="Times New Roman" panose="02020603050405020304" pitchFamily="18" charset="0"/>
                <a:cs typeface="Times New Roman" panose="02020603050405020304" pitchFamily="18" charset="0"/>
              </a:rPr>
              <a:t> </a:t>
            </a:r>
            <a:r>
              <a:rPr lang="ru-RU" b="1" u="sng" smtClean="0">
                <a:solidFill>
                  <a:schemeClr val="accent4">
                    <a:lumMod val="60000"/>
                    <a:lumOff val="40000"/>
                  </a:schemeClr>
                </a:solidFill>
                <a:latin typeface="Times New Roman" panose="02020603050405020304" pitchFamily="18" charset="0"/>
                <a:cs typeface="Times New Roman" panose="02020603050405020304" pitchFamily="18" charset="0"/>
              </a:rPr>
              <a:t>оленеводство</a:t>
            </a:r>
            <a:r>
              <a:rPr lang="ru-RU" b="1" smtClean="0">
                <a:solidFill>
                  <a:schemeClr val="accent4">
                    <a:lumMod val="60000"/>
                    <a:lumOff val="40000"/>
                  </a:schemeClr>
                </a:solidFill>
                <a:latin typeface="Times New Roman" panose="02020603050405020304" pitchFamily="18" charset="0"/>
                <a:cs typeface="Times New Roman" panose="02020603050405020304" pitchFamily="18" charset="0"/>
              </a:rPr>
              <a:t> </a:t>
            </a:r>
          </a:p>
          <a:p>
            <a:pPr marL="0" indent="0" algn="r">
              <a:buNone/>
            </a:pPr>
            <a:r>
              <a:rPr lang="ru-RU" b="1" smtClean="0">
                <a:solidFill>
                  <a:srgbClr val="002060"/>
                </a:solidFill>
                <a:latin typeface="Times New Roman" panose="02020603050405020304" pitchFamily="18" charset="0"/>
                <a:cs typeface="Times New Roman" panose="02020603050405020304" pitchFamily="18" charset="0"/>
              </a:rPr>
              <a:t>(+ рыболовство, охота).</a:t>
            </a:r>
          </a:p>
          <a:p>
            <a:pPr marL="0" indent="0" algn="just">
              <a:buNone/>
            </a:pPr>
            <a:endParaRPr lang="ru-RU" b="1" smtClean="0">
              <a:solidFill>
                <a:schemeClr val="accent4">
                  <a:lumMod val="40000"/>
                  <a:lumOff val="60000"/>
                </a:schemeClr>
              </a:solidFill>
              <a:latin typeface="Times New Roman" panose="02020603050405020304" pitchFamily="18" charset="0"/>
              <a:cs typeface="Times New Roman" panose="02020603050405020304" pitchFamily="18" charset="0"/>
            </a:endParaRPr>
          </a:p>
          <a:p>
            <a:pPr marL="0" indent="0" algn="just">
              <a:buNone/>
            </a:pPr>
            <a:endParaRPr lang="ru-RU" sz="2400"/>
          </a:p>
          <a:p>
            <a:pPr marL="0" indent="0" algn="just">
              <a:buNone/>
            </a:pPr>
            <a:endParaRPr lang="ru-RU" sz="2600" b="1" i="1">
              <a:solidFill>
                <a:srgbClr val="002060"/>
              </a:solidFill>
              <a:latin typeface="Times New Roman" panose="02020603050405020304" pitchFamily="18" charset="0"/>
              <a:cs typeface="Times New Roman" panose="02020603050405020304" pitchFamily="18" charset="0"/>
            </a:endParaRPr>
          </a:p>
          <a:p>
            <a:pPr marL="0" indent="0" algn="r">
              <a:buNone/>
            </a:pPr>
            <a:endParaRPr lang="ru-RU" sz="2600" b="1" i="1" smtClean="0">
              <a:solidFill>
                <a:schemeClr val="bg1"/>
              </a:solidFill>
              <a:latin typeface="Times New Roman" panose="02020603050405020304" pitchFamily="18" charset="0"/>
              <a:cs typeface="Times New Roman" panose="02020603050405020304" pitchFamily="18" charset="0"/>
            </a:endParaRPr>
          </a:p>
          <a:p>
            <a:pPr marL="0" indent="0" algn="just">
              <a:buNone/>
            </a:pPr>
            <a:endParaRPr lang="ru-RU" sz="2600" b="1"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90188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260648"/>
            <a:ext cx="8784976" cy="1296144"/>
          </a:xfrm>
        </p:spPr>
        <p:txBody>
          <a:bodyPr>
            <a:noAutofit/>
          </a:bodyPr>
          <a:lstStyle/>
          <a:p>
            <a:pPr algn="l">
              <a:tabLst>
                <a:tab pos="982663" algn="l"/>
              </a:tabLst>
            </a:pPr>
            <a:r>
              <a:rPr lang="ru-RU" sz="2500" b="1" i="1">
                <a:solidFill>
                  <a:srgbClr val="C00000"/>
                </a:solidFill>
                <a:latin typeface="Times New Roman" panose="02020603050405020304" pitchFamily="18" charset="0"/>
                <a:cs typeface="Times New Roman" panose="02020603050405020304" pitchFamily="18" charset="0"/>
              </a:rPr>
              <a:t>Тухардские ненцы </a:t>
            </a:r>
            <a:r>
              <a:rPr lang="en-US" sz="2500" b="1">
                <a:solidFill>
                  <a:srgbClr val="C00000"/>
                </a:solidFill>
                <a:latin typeface="Times New Roman" panose="02020603050405020304" pitchFamily="18" charset="0"/>
                <a:cs typeface="Times New Roman" panose="02020603050405020304" pitchFamily="18" charset="0"/>
              </a:rPr>
              <a:t>/</a:t>
            </a:r>
            <a:r>
              <a:rPr lang="en-US" sz="2500" b="1" i="1">
                <a:solidFill>
                  <a:srgbClr val="C00000"/>
                </a:solidFill>
                <a:latin typeface="Times New Roman" panose="02020603050405020304" pitchFamily="18" charset="0"/>
                <a:cs typeface="Times New Roman" panose="02020603050405020304" pitchFamily="18" charset="0"/>
              </a:rPr>
              <a:t> </a:t>
            </a:r>
            <a:r>
              <a:rPr lang="ru-RU" sz="2500" b="1" i="1">
                <a:solidFill>
                  <a:srgbClr val="C00000"/>
                </a:solidFill>
                <a:latin typeface="Times New Roman" panose="02020603050405020304" pitchFamily="18" charset="0"/>
                <a:cs typeface="Times New Roman" panose="02020603050405020304" pitchFamily="18" charset="0"/>
              </a:rPr>
              <a:t>Нахетские ненцы </a:t>
            </a:r>
            <a:r>
              <a:rPr lang="en-US" sz="2500" b="1">
                <a:solidFill>
                  <a:srgbClr val="C00000"/>
                </a:solidFill>
                <a:latin typeface="Times New Roman" panose="02020603050405020304" pitchFamily="18" charset="0"/>
                <a:cs typeface="Times New Roman" panose="02020603050405020304" pitchFamily="18" charset="0"/>
              </a:rPr>
              <a:t>/</a:t>
            </a:r>
            <a:r>
              <a:rPr lang="ru-RU" sz="2500" b="1" i="1">
                <a:solidFill>
                  <a:srgbClr val="C00000"/>
                </a:solidFill>
                <a:latin typeface="Times New Roman" panose="02020603050405020304" pitchFamily="18" charset="0"/>
                <a:cs typeface="Times New Roman" panose="02020603050405020304" pitchFamily="18" charset="0"/>
              </a:rPr>
              <a:t> Факельские ненцы:</a:t>
            </a:r>
            <a:br>
              <a:rPr lang="ru-RU" sz="2500" b="1" i="1">
                <a:solidFill>
                  <a:srgbClr val="C00000"/>
                </a:solidFill>
                <a:latin typeface="Times New Roman" panose="02020603050405020304" pitchFamily="18" charset="0"/>
                <a:cs typeface="Times New Roman" panose="02020603050405020304" pitchFamily="18" charset="0"/>
              </a:rPr>
            </a:br>
            <a:r>
              <a:rPr lang="ru-RU" sz="2500" b="1" i="1">
                <a:solidFill>
                  <a:srgbClr val="C00000"/>
                </a:solidFill>
                <a:latin typeface="Times New Roman" panose="02020603050405020304" pitchFamily="18" charset="0"/>
                <a:cs typeface="Times New Roman" panose="02020603050405020304" pitchFamily="18" charset="0"/>
              </a:rPr>
              <a:t>самоидентификация и концепция собственной идентичности</a:t>
            </a:r>
          </a:p>
        </p:txBody>
      </p:sp>
      <p:sp>
        <p:nvSpPr>
          <p:cNvPr id="3" name="Объект 2"/>
          <p:cNvSpPr>
            <a:spLocks noGrp="1"/>
          </p:cNvSpPr>
          <p:nvPr>
            <p:ph idx="1"/>
          </p:nvPr>
        </p:nvSpPr>
        <p:spPr>
          <a:xfrm>
            <a:off x="1703512" y="1556792"/>
            <a:ext cx="8712968" cy="5301208"/>
          </a:xfrm>
        </p:spPr>
        <p:txBody>
          <a:bodyPr>
            <a:noAutofit/>
          </a:bodyPr>
          <a:lstStyle/>
          <a:p>
            <a:pPr marL="0" indent="0" algn="just">
              <a:buNone/>
            </a:pPr>
            <a:r>
              <a:rPr lang="ru-RU" sz="2400" b="1">
                <a:latin typeface="Times New Roman" panose="02020603050405020304" pitchFamily="18" charset="0"/>
                <a:cs typeface="Times New Roman" panose="02020603050405020304" pitchFamily="18" charset="0"/>
              </a:rPr>
              <a:t>Практика заключения смешанных браков </a:t>
            </a:r>
            <a:r>
              <a:rPr lang="ru-RU" sz="2400">
                <a:latin typeface="Times New Roman" panose="02020603050405020304" pitchFamily="18" charset="0"/>
                <a:cs typeface="Times New Roman" panose="02020603050405020304" pitchFamily="18" charset="0"/>
              </a:rPr>
              <a:t>(тундровых ненцев с тундровыми и лесными энцами, а также с долганами) и </a:t>
            </a:r>
            <a:r>
              <a:rPr lang="ru-RU" sz="2400" b="1">
                <a:latin typeface="Times New Roman" panose="02020603050405020304" pitchFamily="18" charset="0"/>
                <a:cs typeface="Times New Roman" panose="02020603050405020304" pitchFamily="18" charset="0"/>
              </a:rPr>
              <a:t>уникальная ситуация </a:t>
            </a:r>
            <a:r>
              <a:rPr lang="ru-RU" sz="2400" b="1">
                <a:solidFill>
                  <a:srgbClr val="C00000"/>
                </a:solidFill>
                <a:latin typeface="Times New Roman" panose="02020603050405020304" pitchFamily="18" charset="0"/>
                <a:cs typeface="Times New Roman" panose="02020603050405020304" pitchFamily="18" charset="0"/>
              </a:rPr>
              <a:t>многоязычия</a:t>
            </a:r>
            <a:r>
              <a:rPr lang="ru-RU" sz="2400" b="1">
                <a:latin typeface="Times New Roman" panose="02020603050405020304" pitchFamily="18" charset="0"/>
                <a:cs typeface="Times New Roman" panose="02020603050405020304" pitchFamily="18" charset="0"/>
              </a:rPr>
              <a:t> в Тухардской тундре </a:t>
            </a:r>
            <a:r>
              <a:rPr lang="ru-RU" sz="2400">
                <a:latin typeface="Times New Roman" panose="02020603050405020304" pitchFamily="18" charset="0"/>
                <a:cs typeface="Times New Roman" panose="02020603050405020304" pitchFamily="18" charset="0"/>
              </a:rPr>
              <a:t>привели к тому, что локальная группа тухардских («нахéтских») ненцев значительно отличается от других тундрово-ненецких групп. </a:t>
            </a:r>
          </a:p>
          <a:p>
            <a:pPr marL="0" indent="0" algn="just">
              <a:buNone/>
            </a:pPr>
            <a:endParaRPr lang="ru-RU" sz="2400">
              <a:latin typeface="Times New Roman" panose="02020603050405020304" pitchFamily="18" charset="0"/>
              <a:cs typeface="Times New Roman" panose="02020603050405020304" pitchFamily="18" charset="0"/>
            </a:endParaRPr>
          </a:p>
          <a:p>
            <a:pPr marL="0" indent="0" algn="just">
              <a:buNone/>
            </a:pPr>
            <a:r>
              <a:rPr lang="ru-RU" sz="2400" b="1" i="1">
                <a:solidFill>
                  <a:srgbClr val="C00000"/>
                </a:solidFill>
                <a:latin typeface="Times New Roman" pitchFamily="18" charset="0"/>
                <a:cs typeface="Times New Roman" pitchFamily="18" charset="0"/>
              </a:rPr>
              <a:t>“Small-scale multilingualism” </a:t>
            </a:r>
            <a:r>
              <a:rPr lang="ru-RU" sz="2400">
                <a:latin typeface="Times New Roman" pitchFamily="18" charset="0"/>
                <a:cs typeface="Times New Roman" pitchFamily="18" charset="0"/>
              </a:rPr>
              <a:t>— ситуация многоязычия на территории, где рядом живут небольшие этнические группы (численность которых обычно составляет нескольких тысяч человек), каждая из которых говорит на своем языке. Подробнее об особенностях именно такого типа многоязычия и его разновидностях см. в работе [</a:t>
            </a:r>
            <a:r>
              <a:rPr lang="en-US" sz="2400">
                <a:latin typeface="Times New Roman" pitchFamily="18" charset="0"/>
                <a:cs typeface="Times New Roman" pitchFamily="18" charset="0"/>
              </a:rPr>
              <a:t>L</a:t>
            </a:r>
            <a:r>
              <a:rPr lang="ru-RU" sz="2400">
                <a:latin typeface="Times New Roman" pitchFamily="18" charset="0"/>
                <a:cs typeface="Times New Roman" pitchFamily="18" charset="0"/>
              </a:rPr>
              <a:t>ü</a:t>
            </a:r>
            <a:r>
              <a:rPr lang="en-US" sz="2400">
                <a:latin typeface="Times New Roman" pitchFamily="18" charset="0"/>
                <a:cs typeface="Times New Roman" pitchFamily="18" charset="0"/>
              </a:rPr>
              <a:t>pke</a:t>
            </a:r>
            <a:r>
              <a:rPr lang="ru-RU" sz="2400">
                <a:latin typeface="Times New Roman" pitchFamily="18" charset="0"/>
                <a:cs typeface="Times New Roman" pitchFamily="18" charset="0"/>
              </a:rPr>
              <a:t> 2016]. </a:t>
            </a:r>
          </a:p>
        </p:txBody>
      </p:sp>
    </p:spTree>
    <p:extLst>
      <p:ext uri="{BB962C8B-B14F-4D97-AF65-F5344CB8AC3E}">
        <p14:creationId xmlns:p14="http://schemas.microsoft.com/office/powerpoint/2010/main" val="33153116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6779"/>
            <a:ext cx="3355230" cy="6554589"/>
          </a:xfrm>
        </p:spPr>
        <p:txBody>
          <a:bodyPr>
            <a:noAutofit/>
          </a:bodyPr>
          <a:lstStyle/>
          <a:p>
            <a:pPr algn="l">
              <a:tabLst>
                <a:tab pos="982663" algn="l"/>
              </a:tabLst>
            </a:pPr>
            <a:r>
              <a:rPr lang="ru-RU" sz="2200" b="1" i="1">
                <a:solidFill>
                  <a:srgbClr val="C00000"/>
                </a:solidFill>
                <a:latin typeface="Times New Roman" pitchFamily="18" charset="0"/>
                <a:cs typeface="Times New Roman" pitchFamily="18" charset="0"/>
              </a:rPr>
              <a:t>Локальные этнические группы, имевшие языковые контакты в Тухардской тундре и на сопредельных территориях в </a:t>
            </a:r>
            <a:r>
              <a:rPr lang="en-US" sz="2200" b="1" i="1">
                <a:solidFill>
                  <a:srgbClr val="C00000"/>
                </a:solidFill>
                <a:latin typeface="Times New Roman" pitchFamily="18" charset="0"/>
                <a:cs typeface="Times New Roman" pitchFamily="18" charset="0"/>
              </a:rPr>
              <a:t>XX</a:t>
            </a:r>
            <a:r>
              <a:rPr lang="ru-RU" sz="2200" b="1" i="1">
                <a:solidFill>
                  <a:srgbClr val="C00000"/>
                </a:solidFill>
                <a:latin typeface="Times New Roman" pitchFamily="18" charset="0"/>
                <a:cs typeface="Times New Roman" pitchFamily="18" charset="0"/>
              </a:rPr>
              <a:t> в.</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1800" b="1" i="1">
                <a:latin typeface="Times New Roman" pitchFamily="18" charset="0"/>
                <a:cs typeface="Times New Roman" pitchFamily="18" charset="0"/>
              </a:rPr>
              <a:t>Автор карты: Ю. Б. Коряков.</a:t>
            </a:r>
            <a:endParaRPr lang="ru-RU" sz="1800" b="1" i="1"/>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6734" y="186780"/>
            <a:ext cx="5681266" cy="6671221"/>
          </a:xfrm>
        </p:spPr>
      </p:pic>
      <p:sp>
        <p:nvSpPr>
          <p:cNvPr id="7" name="Стрелка вправо 6"/>
          <p:cNvSpPr/>
          <p:nvPr/>
        </p:nvSpPr>
        <p:spPr>
          <a:xfrm>
            <a:off x="4295800" y="4725144"/>
            <a:ext cx="1512168" cy="57606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4327144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6779"/>
            <a:ext cx="3355230" cy="6554589"/>
          </a:xfrm>
        </p:spPr>
        <p:txBody>
          <a:bodyPr>
            <a:noAutofit/>
          </a:bodyPr>
          <a:lstStyle/>
          <a:p>
            <a:pPr algn="l">
              <a:tabLst>
                <a:tab pos="982663" algn="l"/>
              </a:tabLst>
            </a:pPr>
            <a:r>
              <a:rPr lang="ru-RU" sz="2200" b="1" i="1">
                <a:solidFill>
                  <a:srgbClr val="C00000"/>
                </a:solidFill>
                <a:latin typeface="Times New Roman" pitchFamily="18" charset="0"/>
                <a:cs typeface="Times New Roman" pitchFamily="18" charset="0"/>
              </a:rPr>
              <a:t>Локальные этнические группы, имевшие языковые контакты в Тухардской тундре и на сопредельных территориях в </a:t>
            </a:r>
            <a:r>
              <a:rPr lang="en-US" sz="2200" b="1" i="1">
                <a:solidFill>
                  <a:srgbClr val="C00000"/>
                </a:solidFill>
                <a:latin typeface="Times New Roman" pitchFamily="18" charset="0"/>
                <a:cs typeface="Times New Roman" pitchFamily="18" charset="0"/>
              </a:rPr>
              <a:t>XX</a:t>
            </a:r>
            <a:r>
              <a:rPr lang="ru-RU" sz="2200" b="1" i="1">
                <a:solidFill>
                  <a:srgbClr val="C00000"/>
                </a:solidFill>
                <a:latin typeface="Times New Roman" pitchFamily="18" charset="0"/>
                <a:cs typeface="Times New Roman" pitchFamily="18" charset="0"/>
              </a:rPr>
              <a:t> в.</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1800" b="1" i="1">
                <a:latin typeface="Times New Roman" pitchFamily="18" charset="0"/>
                <a:cs typeface="Times New Roman" pitchFamily="18" charset="0"/>
              </a:rPr>
              <a:t>Автор карты: Ю. Б. Коряков.</a:t>
            </a:r>
            <a:endParaRPr lang="ru-RU" sz="1800" b="1" i="1"/>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6734" y="186780"/>
            <a:ext cx="5681266" cy="6671221"/>
          </a:xfrm>
        </p:spPr>
      </p:pic>
      <p:sp>
        <p:nvSpPr>
          <p:cNvPr id="3" name="Овал 2"/>
          <p:cNvSpPr/>
          <p:nvPr/>
        </p:nvSpPr>
        <p:spPr>
          <a:xfrm>
            <a:off x="6168008" y="2276872"/>
            <a:ext cx="792088" cy="36004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589392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0" y="116632"/>
            <a:ext cx="8568952" cy="720080"/>
          </a:xfrm>
        </p:spPr>
        <p:txBody>
          <a:bodyPr>
            <a:noAutofit/>
          </a:bodyPr>
          <a:lstStyle/>
          <a:p>
            <a:pPr algn="l"/>
            <a:r>
              <a:rPr lang="ru-RU" sz="2600" b="1" i="1">
                <a:solidFill>
                  <a:srgbClr val="C00000"/>
                </a:solidFill>
                <a:latin typeface="Times New Roman" panose="02020603050405020304" pitchFamily="18" charset="0"/>
                <a:cs typeface="Times New Roman" panose="02020603050405020304" pitchFamily="18" charset="0"/>
              </a:rPr>
              <a:t>Тундровый энецкий идиом (ТЭ) &lt; северносамодийские &lt; уральские</a:t>
            </a:r>
            <a:r>
              <a:rPr lang="ru-RU" sz="2600" i="1">
                <a:solidFill>
                  <a:srgbClr val="C00000"/>
                </a:solidFill>
                <a:latin typeface="Times New Roman" panose="02020603050405020304" pitchFamily="18" charset="0"/>
                <a:cs typeface="Times New Roman" panose="02020603050405020304" pitchFamily="18" charset="0"/>
              </a:rPr>
              <a:t> </a:t>
            </a:r>
          </a:p>
        </p:txBody>
      </p:sp>
      <p:sp>
        <p:nvSpPr>
          <p:cNvPr id="3" name="Объект 2"/>
          <p:cNvSpPr>
            <a:spLocks noGrp="1"/>
          </p:cNvSpPr>
          <p:nvPr>
            <p:ph idx="1"/>
          </p:nvPr>
        </p:nvSpPr>
        <p:spPr>
          <a:xfrm>
            <a:off x="1775520" y="980728"/>
            <a:ext cx="8568952" cy="5616624"/>
          </a:xfrm>
        </p:spPr>
        <p:txBody>
          <a:bodyPr>
            <a:normAutofit fontScale="92500" lnSpcReduction="20000"/>
          </a:bodyPr>
          <a:lstStyle/>
          <a:p>
            <a:pPr algn="just"/>
            <a:r>
              <a:rPr lang="ru-RU" sz="2400" b="1" i="1" u="sng">
                <a:solidFill>
                  <a:srgbClr val="C00000"/>
                </a:solidFill>
                <a:latin typeface="Times New Roman" pitchFamily="18" charset="0"/>
                <a:cs typeface="Times New Roman" pitchFamily="18" charset="0"/>
              </a:rPr>
              <a:t>Тундровые энцы </a:t>
            </a:r>
            <a:r>
              <a:rPr lang="en-US" sz="2400">
                <a:latin typeface="Times New Roman" pitchFamily="18" charset="0"/>
                <a:cs typeface="Times New Roman" pitchFamily="18" charset="0"/>
              </a:rPr>
              <a:t>T</a:t>
            </a:r>
            <a:r>
              <a:rPr lang="ru-RU" sz="2400">
                <a:latin typeface="Times New Roman" pitchFamily="18" charset="0"/>
                <a:cs typeface="Times New Roman" pitchFamily="18" charset="0"/>
              </a:rPr>
              <a:t>Н</a:t>
            </a:r>
            <a:r>
              <a:rPr lang="en-US" sz="2400">
                <a:latin typeface="Times New Roman" pitchFamily="18" charset="0"/>
                <a:cs typeface="Times New Roman" pitchFamily="18" charset="0"/>
              </a:rPr>
              <a:t> </a:t>
            </a:r>
            <a:r>
              <a:rPr lang="en-US" sz="2400" b="1" i="1">
                <a:latin typeface="Times New Roman" pitchFamily="18" charset="0"/>
                <a:cs typeface="Times New Roman" pitchFamily="18" charset="0"/>
              </a:rPr>
              <a:t>mantoʔ</a:t>
            </a:r>
            <a:r>
              <a:rPr lang="en-US" sz="2400">
                <a:latin typeface="Times New Roman" pitchFamily="18" charset="0"/>
                <a:cs typeface="Times New Roman" pitchFamily="18" charset="0"/>
              </a:rPr>
              <a:t> </a:t>
            </a:r>
            <a:r>
              <a:rPr lang="en-US" sz="2400" baseline="-25000">
                <a:latin typeface="Times New Roman" pitchFamily="18" charset="0"/>
                <a:cs typeface="Times New Roman" pitchFamily="18" charset="0"/>
              </a:rPr>
              <a:t>NOM.PL</a:t>
            </a:r>
            <a:r>
              <a:rPr lang="en-US" sz="2400">
                <a:latin typeface="Times New Roman" pitchFamily="18" charset="0"/>
                <a:cs typeface="Times New Roman" pitchFamily="18" charset="0"/>
              </a:rPr>
              <a:t> </a:t>
            </a:r>
          </a:p>
          <a:p>
            <a:pPr marL="0" indent="0" algn="just">
              <a:buNone/>
            </a:pPr>
            <a:r>
              <a:rPr lang="en-US" sz="2400">
                <a:latin typeface="Times New Roman" pitchFamily="18" charset="0"/>
                <a:cs typeface="Times New Roman" pitchFamily="18" charset="0"/>
              </a:rPr>
              <a:t>[mándoʔ] / [mándʊʔ] / [mántoʔ] / [mántʊʔ] + </a:t>
            </a:r>
            <a:r>
              <a:rPr lang="ru-RU" sz="2400" b="1" i="1" u="sng">
                <a:latin typeface="Times New Roman" pitchFamily="18" charset="0"/>
                <a:cs typeface="Times New Roman" pitchFamily="18" charset="0"/>
              </a:rPr>
              <a:t>воронцовские</a:t>
            </a:r>
            <a:r>
              <a:rPr lang="ru-RU" sz="2400">
                <a:latin typeface="Times New Roman" pitchFamily="18" charset="0"/>
                <a:cs typeface="Times New Roman" pitchFamily="18" charset="0"/>
              </a:rPr>
              <a:t>, </a:t>
            </a:r>
            <a:r>
              <a:rPr lang="ru-RU" sz="2400" b="1" i="1">
                <a:latin typeface="Times New Roman" pitchFamily="18" charset="0"/>
                <a:cs typeface="Times New Roman" pitchFamily="18" charset="0"/>
              </a:rPr>
              <a:t>мандóйки</a:t>
            </a:r>
            <a:r>
              <a:rPr lang="en-US" sz="2400">
                <a:latin typeface="Times New Roman" pitchFamily="18" charset="0"/>
                <a:cs typeface="Times New Roman" pitchFamily="18" charset="0"/>
              </a:rPr>
              <a:t>,</a:t>
            </a:r>
            <a:r>
              <a:rPr lang="ru-RU" sz="2400">
                <a:latin typeface="Times New Roman" pitchFamily="18" charset="0"/>
                <a:cs typeface="Times New Roman" pitchFamily="18" charset="0"/>
              </a:rPr>
              <a:t> </a:t>
            </a:r>
            <a:r>
              <a:rPr lang="ru-RU" sz="2400" b="1" i="1" smtClean="0">
                <a:latin typeface="Times New Roman" pitchFamily="18" charset="0"/>
                <a:cs typeface="Times New Roman" pitchFamily="18" charset="0"/>
              </a:rPr>
              <a:t>мандóшки</a:t>
            </a:r>
          </a:p>
          <a:p>
            <a:pPr marL="0" indent="0" algn="just">
              <a:buNone/>
            </a:pPr>
            <a:r>
              <a:rPr lang="ru-RU" sz="2400" smtClean="0">
                <a:latin typeface="Times New Roman" panose="02020603050405020304" pitchFamily="18" charset="0"/>
                <a:cs typeface="Times New Roman" panose="02020603050405020304" pitchFamily="18" charset="0"/>
              </a:rPr>
              <a:t>По данным Всероссийской переписи населения 2010 г., </a:t>
            </a:r>
            <a:r>
              <a:rPr lang="ru-RU" sz="2400" b="1" smtClean="0">
                <a:latin typeface="Times New Roman" panose="02020603050405020304" pitchFamily="18" charset="0"/>
                <a:cs typeface="Times New Roman" panose="02020603050405020304" pitchFamily="18" charset="0"/>
              </a:rPr>
              <a:t>5%</a:t>
            </a:r>
            <a:r>
              <a:rPr lang="ru-RU" sz="2400" smtClean="0">
                <a:latin typeface="Times New Roman" panose="02020603050405020304" pitchFamily="18" charset="0"/>
                <a:cs typeface="Times New Roman" panose="02020603050405020304" pitchFamily="18" charset="0"/>
              </a:rPr>
              <a:t> всего постоянного населения п. Тухард и приписанной к нему Тухардской тундры приходится на долю </a:t>
            </a:r>
            <a:r>
              <a:rPr lang="ru-RU" sz="2400" b="1" smtClean="0">
                <a:latin typeface="Times New Roman" panose="02020603050405020304" pitchFamily="18" charset="0"/>
                <a:cs typeface="Times New Roman" panose="02020603050405020304" pitchFamily="18" charset="0"/>
              </a:rPr>
              <a:t>энцев</a:t>
            </a:r>
            <a:r>
              <a:rPr lang="ru-RU" sz="2400" smtClean="0">
                <a:latin typeface="Times New Roman" panose="02020603050405020304" pitchFamily="18" charset="0"/>
                <a:cs typeface="Times New Roman" panose="02020603050405020304" pitchFamily="18" charset="0"/>
              </a:rPr>
              <a:t>, при этом для </a:t>
            </a:r>
            <a:r>
              <a:rPr lang="ru-RU" sz="2400" b="1" smtClean="0">
                <a:latin typeface="Times New Roman" panose="02020603050405020304" pitchFamily="18" charset="0"/>
                <a:cs typeface="Times New Roman" panose="02020603050405020304" pitchFamily="18" charset="0"/>
              </a:rPr>
              <a:t>1,5%</a:t>
            </a:r>
            <a:r>
              <a:rPr lang="ru-RU" sz="2400" smtClean="0">
                <a:latin typeface="Times New Roman" panose="02020603050405020304" pitchFamily="18" charset="0"/>
                <a:cs typeface="Times New Roman" panose="02020603050405020304" pitchFamily="18" charset="0"/>
              </a:rPr>
              <a:t> отмечается </a:t>
            </a:r>
            <a:r>
              <a:rPr lang="ru-RU" sz="2400" b="1" smtClean="0">
                <a:latin typeface="Times New Roman" panose="02020603050405020304" pitchFamily="18" charset="0"/>
                <a:cs typeface="Times New Roman" panose="02020603050405020304" pitchFamily="18" charset="0"/>
              </a:rPr>
              <a:t>владение энецким идиомом</a:t>
            </a:r>
            <a:r>
              <a:rPr lang="ru-RU" sz="2400" smtClean="0">
                <a:latin typeface="Times New Roman" panose="02020603050405020304" pitchFamily="18" charset="0"/>
                <a:cs typeface="Times New Roman" panose="02020603050405020304" pitchFamily="18" charset="0"/>
              </a:rPr>
              <a:t>. Данные, полученные нами в ходе экспедиции 2017 г., позволяют сделать вывод о том, что, по крайней мере в основном, здесь речь шла именно о тундровых энцах и владении тундровым (не лесным) энецким. </a:t>
            </a:r>
          </a:p>
          <a:p>
            <a:pPr marL="0" indent="0" algn="just">
              <a:buNone/>
            </a:pPr>
            <a:r>
              <a:rPr lang="ru-RU" sz="2400" b="1" smtClean="0">
                <a:solidFill>
                  <a:srgbClr val="C00000"/>
                </a:solidFill>
                <a:latin typeface="Times New Roman" panose="02020603050405020304" pitchFamily="18" charset="0"/>
                <a:cs typeface="Times New Roman" panose="02020603050405020304" pitchFamily="18" charset="0"/>
              </a:rPr>
              <a:t>Основной приток тундрово-энецкого населения «с воронцовской стороны» в Тухардскую тундру произошел в 1970-е гг. </a:t>
            </a:r>
            <a:endParaRPr lang="ru-RU" sz="2400" b="1" u="sng" smtClean="0">
              <a:solidFill>
                <a:srgbClr val="C00000"/>
              </a:solidFill>
              <a:latin typeface="Times New Roman" pitchFamily="18" charset="0"/>
              <a:cs typeface="Times New Roman" pitchFamily="18" charset="0"/>
            </a:endParaRPr>
          </a:p>
          <a:p>
            <a:pPr algn="just"/>
            <a:r>
              <a:rPr lang="ru-RU" sz="2400" smtClean="0">
                <a:latin typeface="Times New Roman" pitchFamily="18" charset="0"/>
                <a:cs typeface="Times New Roman" pitchFamily="18" charset="0"/>
              </a:rPr>
              <a:t>1) </a:t>
            </a:r>
            <a:r>
              <a:rPr lang="ru-RU" sz="2400" b="1" i="1" smtClean="0">
                <a:latin typeface="Times New Roman" pitchFamily="18" charset="0"/>
                <a:cs typeface="Times New Roman" pitchFamily="18" charset="0"/>
              </a:rPr>
              <a:t>Сúлкины</a:t>
            </a:r>
            <a:r>
              <a:rPr lang="ru-RU" sz="2400" i="1" smtClean="0">
                <a:latin typeface="Times New Roman" pitchFamily="18" charset="0"/>
                <a:cs typeface="Times New Roman" pitchFamily="18" charset="0"/>
              </a:rPr>
              <a:t> </a:t>
            </a:r>
            <a:r>
              <a:rPr lang="ru-RU" sz="2400" smtClean="0">
                <a:latin typeface="Times New Roman" pitchFamily="18" charset="0"/>
                <a:cs typeface="Times New Roman" pitchFamily="18" charset="0"/>
              </a:rPr>
              <a:t>(ТЭ </a:t>
            </a:r>
            <a:r>
              <a:rPr lang="ru-RU" sz="2400" i="1" smtClean="0">
                <a:latin typeface="Times New Roman" pitchFamily="18" charset="0"/>
                <a:cs typeface="Times New Roman" pitchFamily="18" charset="0"/>
              </a:rPr>
              <a:t>Бай</a:t>
            </a:r>
            <a:r>
              <a:rPr lang="ru-RU" sz="2400" smtClean="0">
                <a:latin typeface="Times New Roman" pitchFamily="18" charset="0"/>
                <a:cs typeface="Times New Roman" pitchFamily="18" charset="0"/>
              </a:rPr>
              <a:t>; ТН </a:t>
            </a:r>
            <a:r>
              <a:rPr lang="ru-RU" sz="2400" i="1" smtClean="0">
                <a:latin typeface="Times New Roman" pitchFamily="18" charset="0"/>
                <a:cs typeface="Times New Roman" pitchFamily="18" charset="0"/>
              </a:rPr>
              <a:t>Вай</a:t>
            </a:r>
            <a:r>
              <a:rPr lang="ru-RU" sz="2400" smtClean="0">
                <a:latin typeface="Times New Roman" pitchFamily="18" charset="0"/>
                <a:cs typeface="Times New Roman" pitchFamily="18" charset="0"/>
              </a:rPr>
              <a:t>) </a:t>
            </a:r>
            <a:r>
              <a:rPr lang="de-DE" sz="2400" smtClean="0">
                <a:latin typeface="Times New Roman" pitchFamily="18" charset="0"/>
                <a:cs typeface="Times New Roman" pitchFamily="18" charset="0"/>
              </a:rPr>
              <a:t>― </a:t>
            </a:r>
            <a:r>
              <a:rPr lang="ru-RU" sz="2400" smtClean="0">
                <a:latin typeface="Times New Roman" pitchFamily="18" charset="0"/>
                <a:cs typeface="Times New Roman" pitchFamily="18" charset="0"/>
              </a:rPr>
              <a:t>выходцы из Воронцовской тундры в 1970-х гг. (покойные Силкин Пуя́ку Бакýлович и Силкин Дёголь / Деголь / Дёголя / Деголя Бакýлович) и их потомки; </a:t>
            </a:r>
          </a:p>
          <a:p>
            <a:pPr algn="just"/>
            <a:r>
              <a:rPr lang="ru-RU" sz="2400" smtClean="0">
                <a:latin typeface="Times New Roman" pitchFamily="18" charset="0"/>
                <a:cs typeface="Times New Roman" pitchFamily="18" charset="0"/>
              </a:rPr>
              <a:t>2) </a:t>
            </a:r>
            <a:r>
              <a:rPr lang="ru-RU" sz="2400" b="1" i="1" smtClean="0">
                <a:latin typeface="Times New Roman" pitchFamily="18" charset="0"/>
                <a:cs typeface="Times New Roman" pitchFamily="18" charset="0"/>
              </a:rPr>
              <a:t>Туглакóвы</a:t>
            </a:r>
            <a:r>
              <a:rPr lang="ru-RU" sz="2400" i="1" smtClean="0">
                <a:latin typeface="Times New Roman" pitchFamily="18" charset="0"/>
                <a:cs typeface="Times New Roman" pitchFamily="18" charset="0"/>
              </a:rPr>
              <a:t> </a:t>
            </a:r>
            <a:r>
              <a:rPr lang="de-DE" sz="2400" smtClean="0">
                <a:latin typeface="Times New Roman" pitchFamily="18" charset="0"/>
                <a:cs typeface="Times New Roman" pitchFamily="18" charset="0"/>
              </a:rPr>
              <a:t>― </a:t>
            </a:r>
            <a:r>
              <a:rPr lang="ru-RU" sz="2400" smtClean="0">
                <a:latin typeface="Times New Roman" pitchFamily="18" charset="0"/>
                <a:cs typeface="Times New Roman" pitchFamily="18" charset="0"/>
              </a:rPr>
              <a:t>выходцы из Воронцовской тундры в 1970-х гг. (Туглаков Кáсо Танулович) и их потомки; </a:t>
            </a:r>
          </a:p>
          <a:p>
            <a:pPr algn="just"/>
            <a:r>
              <a:rPr lang="ru-RU" sz="2400" smtClean="0">
                <a:latin typeface="Times New Roman" pitchFamily="18" charset="0"/>
                <a:cs typeface="Times New Roman" pitchFamily="18" charset="0"/>
              </a:rPr>
              <a:t>3) </a:t>
            </a:r>
            <a:r>
              <a:rPr lang="ru-RU" sz="2400" b="1" i="1" smtClean="0">
                <a:latin typeface="Times New Roman" pitchFamily="18" charset="0"/>
                <a:cs typeface="Times New Roman" pitchFamily="18" charset="0"/>
              </a:rPr>
              <a:t>Мúрных </a:t>
            </a:r>
            <a:r>
              <a:rPr lang="ru-RU" sz="2400" smtClean="0">
                <a:latin typeface="Times New Roman" pitchFamily="18" charset="0"/>
                <a:cs typeface="Times New Roman" pitchFamily="18" charset="0"/>
              </a:rPr>
              <a:t>и 4) </a:t>
            </a:r>
            <a:r>
              <a:rPr lang="ru-RU" sz="2400" b="1" i="1" smtClean="0">
                <a:latin typeface="Times New Roman" pitchFamily="18" charset="0"/>
                <a:cs typeface="Times New Roman" pitchFamily="18" charset="0"/>
              </a:rPr>
              <a:t>Пилькó </a:t>
            </a:r>
            <a:r>
              <a:rPr lang="de-DE" sz="2400" smtClean="0">
                <a:latin typeface="Times New Roman" pitchFamily="18" charset="0"/>
                <a:cs typeface="Times New Roman" pitchFamily="18" charset="0"/>
              </a:rPr>
              <a:t>― </a:t>
            </a:r>
            <a:r>
              <a:rPr lang="ru-RU" sz="2400" smtClean="0">
                <a:latin typeface="Times New Roman" pitchFamily="18" charset="0"/>
                <a:cs typeface="Times New Roman" pitchFamily="18" charset="0"/>
              </a:rPr>
              <a:t>только как девичьи фамилии. </a:t>
            </a:r>
            <a:endParaRPr lang="ru-RU" sz="2400">
              <a:latin typeface="Times New Roman" pitchFamily="18" charset="0"/>
              <a:cs typeface="Times New Roman" pitchFamily="18" charset="0"/>
            </a:endParaRPr>
          </a:p>
        </p:txBody>
      </p:sp>
    </p:spTree>
    <p:extLst>
      <p:ext uri="{BB962C8B-B14F-4D97-AF65-F5344CB8AC3E}">
        <p14:creationId xmlns:p14="http://schemas.microsoft.com/office/powerpoint/2010/main" val="7164866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6779"/>
            <a:ext cx="3355230" cy="6554589"/>
          </a:xfrm>
        </p:spPr>
        <p:txBody>
          <a:bodyPr>
            <a:noAutofit/>
          </a:bodyPr>
          <a:lstStyle/>
          <a:p>
            <a:pPr algn="l">
              <a:tabLst>
                <a:tab pos="982663" algn="l"/>
              </a:tabLst>
            </a:pPr>
            <a:r>
              <a:rPr lang="ru-RU" sz="2200" b="1" i="1">
                <a:solidFill>
                  <a:srgbClr val="C00000"/>
                </a:solidFill>
                <a:latin typeface="Times New Roman" pitchFamily="18" charset="0"/>
                <a:cs typeface="Times New Roman" pitchFamily="18" charset="0"/>
              </a:rPr>
              <a:t>Локальные этнические группы, имевшие языковые контакты в Тухардской тундре и на сопредельных территориях в </a:t>
            </a:r>
            <a:r>
              <a:rPr lang="en-US" sz="2200" b="1" i="1">
                <a:solidFill>
                  <a:srgbClr val="C00000"/>
                </a:solidFill>
                <a:latin typeface="Times New Roman" pitchFamily="18" charset="0"/>
                <a:cs typeface="Times New Roman" pitchFamily="18" charset="0"/>
              </a:rPr>
              <a:t>XX</a:t>
            </a:r>
            <a:r>
              <a:rPr lang="ru-RU" sz="2200" b="1" i="1">
                <a:solidFill>
                  <a:srgbClr val="C00000"/>
                </a:solidFill>
                <a:latin typeface="Times New Roman" pitchFamily="18" charset="0"/>
                <a:cs typeface="Times New Roman" pitchFamily="18" charset="0"/>
              </a:rPr>
              <a:t> в.</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1800" b="1" i="1">
                <a:latin typeface="Times New Roman" pitchFamily="18" charset="0"/>
                <a:cs typeface="Times New Roman" pitchFamily="18" charset="0"/>
              </a:rPr>
              <a:t>Автор карты: Ю. Б. Коряков.</a:t>
            </a:r>
            <a:endParaRPr lang="ru-RU" sz="1800" b="1" i="1"/>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6734" y="186780"/>
            <a:ext cx="5681266" cy="6671221"/>
          </a:xfrm>
        </p:spPr>
      </p:pic>
      <p:sp>
        <p:nvSpPr>
          <p:cNvPr id="3" name="Овал 2"/>
          <p:cNvSpPr/>
          <p:nvPr/>
        </p:nvSpPr>
        <p:spPr>
          <a:xfrm>
            <a:off x="7248128" y="5661248"/>
            <a:ext cx="792088" cy="36004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9219676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0" y="116632"/>
            <a:ext cx="8784976" cy="576064"/>
          </a:xfrm>
        </p:spPr>
        <p:txBody>
          <a:bodyPr>
            <a:noAutofit/>
          </a:bodyPr>
          <a:lstStyle/>
          <a:p>
            <a:pPr algn="l"/>
            <a:r>
              <a:rPr lang="ru-RU" sz="2400" b="1" i="1">
                <a:solidFill>
                  <a:srgbClr val="C00000"/>
                </a:solidFill>
                <a:latin typeface="Times New Roman" panose="02020603050405020304" pitchFamily="18" charset="0"/>
                <a:cs typeface="Times New Roman" panose="02020603050405020304" pitchFamily="18" charset="0"/>
              </a:rPr>
              <a:t>Лесной энецкий идиом (ЛЭ) &lt; северносамодийские &lt; уральские</a:t>
            </a:r>
            <a:r>
              <a:rPr lang="ru-RU" sz="2400" i="1">
                <a:solidFill>
                  <a:srgbClr val="C00000"/>
                </a:solidFill>
                <a:latin typeface="Times New Roman" panose="02020603050405020304" pitchFamily="18" charset="0"/>
                <a:cs typeface="Times New Roman" panose="02020603050405020304" pitchFamily="18" charset="0"/>
              </a:rPr>
              <a:t> </a:t>
            </a:r>
          </a:p>
        </p:txBody>
      </p:sp>
      <p:sp>
        <p:nvSpPr>
          <p:cNvPr id="3" name="Объект 2"/>
          <p:cNvSpPr>
            <a:spLocks noGrp="1"/>
          </p:cNvSpPr>
          <p:nvPr>
            <p:ph idx="1"/>
          </p:nvPr>
        </p:nvSpPr>
        <p:spPr>
          <a:xfrm>
            <a:off x="1775520" y="692696"/>
            <a:ext cx="8784976" cy="6048672"/>
          </a:xfrm>
        </p:spPr>
        <p:txBody>
          <a:bodyPr>
            <a:noAutofit/>
          </a:bodyPr>
          <a:lstStyle/>
          <a:p>
            <a:pPr algn="just"/>
            <a:r>
              <a:rPr lang="ru-RU" sz="2100" b="1" i="1" u="sng">
                <a:solidFill>
                  <a:srgbClr val="C00000"/>
                </a:solidFill>
                <a:latin typeface="Times New Roman" pitchFamily="18" charset="0"/>
                <a:cs typeface="Times New Roman" pitchFamily="18" charset="0"/>
              </a:rPr>
              <a:t>Лесные энцы</a:t>
            </a:r>
            <a:r>
              <a:rPr lang="ru-RU" sz="2100" b="1" i="1">
                <a:solidFill>
                  <a:srgbClr val="C00000"/>
                </a:solidFill>
                <a:latin typeface="Times New Roman" pitchFamily="18" charset="0"/>
                <a:cs typeface="Times New Roman" pitchFamily="18" charset="0"/>
              </a:rPr>
              <a:t> </a:t>
            </a:r>
            <a:r>
              <a:rPr lang="en-US" sz="2100">
                <a:latin typeface="Times New Roman" pitchFamily="18" charset="0"/>
                <a:cs typeface="Times New Roman" pitchFamily="18" charset="0"/>
              </a:rPr>
              <a:t>T</a:t>
            </a:r>
            <a:r>
              <a:rPr lang="ru-RU" sz="2100">
                <a:latin typeface="Times New Roman" pitchFamily="18" charset="0"/>
                <a:cs typeface="Times New Roman" pitchFamily="18" charset="0"/>
              </a:rPr>
              <a:t>Н</a:t>
            </a:r>
            <a:r>
              <a:rPr lang="en-US" sz="2100">
                <a:latin typeface="Times New Roman" pitchFamily="18" charset="0"/>
                <a:cs typeface="Times New Roman" pitchFamily="18" charset="0"/>
              </a:rPr>
              <a:t> </a:t>
            </a:r>
            <a:r>
              <a:rPr lang="en-US" sz="2100" b="1" i="1">
                <a:latin typeface="Times New Roman" pitchFamily="18" charset="0"/>
                <a:cs typeface="Times New Roman" pitchFamily="18" charset="0"/>
              </a:rPr>
              <a:t>pʲa wajʔ</a:t>
            </a:r>
            <a:r>
              <a:rPr lang="en-US" sz="2100" i="1">
                <a:latin typeface="Times New Roman" pitchFamily="18" charset="0"/>
                <a:cs typeface="Times New Roman" pitchFamily="18" charset="0"/>
              </a:rPr>
              <a:t> </a:t>
            </a:r>
            <a:r>
              <a:rPr lang="en-US" sz="2100" baseline="-25000">
                <a:latin typeface="Times New Roman" pitchFamily="18" charset="0"/>
                <a:cs typeface="Times New Roman" pitchFamily="18" charset="0"/>
              </a:rPr>
              <a:t>NOM.PL</a:t>
            </a:r>
            <a:r>
              <a:rPr lang="en-US" sz="2100">
                <a:latin typeface="Times New Roman" pitchFamily="18" charset="0"/>
                <a:cs typeface="Times New Roman" pitchFamily="18" charset="0"/>
              </a:rPr>
              <a:t> + </a:t>
            </a:r>
            <a:r>
              <a:rPr lang="ru-RU" sz="2100" b="1" i="1" u="sng">
                <a:latin typeface="Times New Roman" pitchFamily="18" charset="0"/>
                <a:cs typeface="Times New Roman" pitchFamily="18" charset="0"/>
              </a:rPr>
              <a:t>потаповские</a:t>
            </a:r>
          </a:p>
          <a:p>
            <a:pPr marL="0" indent="0" algn="just">
              <a:buNone/>
            </a:pPr>
            <a:r>
              <a:rPr lang="ru-RU" sz="2100">
                <a:latin typeface="Times New Roman" panose="02020603050405020304" pitchFamily="18" charset="0"/>
                <a:cs typeface="Times New Roman" panose="02020603050405020304" pitchFamily="18" charset="0"/>
              </a:rPr>
              <a:t>Отметим, что </a:t>
            </a:r>
            <a:r>
              <a:rPr lang="ru-RU" sz="2100" b="1">
                <a:latin typeface="Times New Roman" panose="02020603050405020304" pitchFamily="18" charset="0"/>
                <a:cs typeface="Times New Roman" panose="02020603050405020304" pitchFamily="18" charset="0"/>
              </a:rPr>
              <a:t>основной приток лесных энцев из Потаповской тундры </a:t>
            </a:r>
            <a:r>
              <a:rPr lang="ru-RU" sz="2100">
                <a:latin typeface="Times New Roman" panose="02020603050405020304" pitchFamily="18" charset="0"/>
                <a:cs typeface="Times New Roman" panose="02020603050405020304" pitchFamily="18" charset="0"/>
              </a:rPr>
              <a:t>в Тухардскую проходил намного раньше (видимо, </a:t>
            </a:r>
            <a:r>
              <a:rPr lang="ru-RU" sz="2100" b="1">
                <a:latin typeface="Times New Roman" panose="02020603050405020304" pitchFamily="18" charset="0"/>
                <a:cs typeface="Times New Roman" panose="02020603050405020304" pitchFamily="18" charset="0"/>
              </a:rPr>
              <a:t>в первые десятилетия ХХ в.</a:t>
            </a:r>
            <a:r>
              <a:rPr lang="ru-RU" sz="2100">
                <a:latin typeface="Times New Roman" panose="02020603050405020304" pitchFamily="18" charset="0"/>
                <a:cs typeface="Times New Roman" panose="02020603050405020304" pitchFamily="18" charset="0"/>
              </a:rPr>
              <a:t>). При этом, по нашим полевым данным 2017 г., людей, считающих себя лесными энцами, на территории Тухардской тундры в настоящее время нет. </a:t>
            </a:r>
            <a:endParaRPr lang="ru-RU" sz="2100" b="1" i="1" u="sng">
              <a:latin typeface="Times New Roman" pitchFamily="18" charset="0"/>
              <a:cs typeface="Times New Roman" pitchFamily="18" charset="0"/>
            </a:endParaRPr>
          </a:p>
          <a:p>
            <a:r>
              <a:rPr lang="ru-RU" sz="2100">
                <a:latin typeface="Times New Roman" pitchFamily="18" charset="0"/>
                <a:cs typeface="Times New Roman" pitchFamily="18" charset="0"/>
              </a:rPr>
              <a:t>1) </a:t>
            </a:r>
            <a:r>
              <a:rPr lang="ru-RU" sz="2100" b="1" i="1">
                <a:latin typeface="Times New Roman" pitchFamily="18" charset="0"/>
                <a:cs typeface="Times New Roman" pitchFamily="18" charset="0"/>
              </a:rPr>
              <a:t>Кая́рины</a:t>
            </a:r>
            <a:r>
              <a:rPr lang="ru-RU" sz="2100" i="1">
                <a:latin typeface="Times New Roman" pitchFamily="18" charset="0"/>
                <a:cs typeface="Times New Roman" pitchFamily="18" charset="0"/>
              </a:rPr>
              <a:t> </a:t>
            </a:r>
            <a:r>
              <a:rPr lang="ru-RU" sz="2100">
                <a:latin typeface="Times New Roman" pitchFamily="18" charset="0"/>
                <a:cs typeface="Times New Roman" pitchFamily="18" charset="0"/>
              </a:rPr>
              <a:t>(ТН </a:t>
            </a:r>
            <a:r>
              <a:rPr lang="ru-RU" sz="2100" i="1">
                <a:latin typeface="Times New Roman" pitchFamily="18" charset="0"/>
                <a:cs typeface="Times New Roman" pitchFamily="18" charset="0"/>
              </a:rPr>
              <a:t>Ядне </a:t>
            </a:r>
            <a:r>
              <a:rPr lang="ru-RU" sz="2100">
                <a:latin typeface="Times New Roman" pitchFamily="18" charset="0"/>
                <a:cs typeface="Times New Roman" pitchFamily="18" charset="0"/>
              </a:rPr>
              <a:t>‘идущий пешком’); </a:t>
            </a:r>
          </a:p>
          <a:p>
            <a:r>
              <a:rPr lang="ru-RU" sz="2100">
                <a:latin typeface="Times New Roman" pitchFamily="18" charset="0"/>
                <a:cs typeface="Times New Roman" pitchFamily="18" charset="0"/>
              </a:rPr>
              <a:t>2) </a:t>
            </a:r>
            <a:r>
              <a:rPr lang="ru-RU" sz="2100" b="1" i="1">
                <a:latin typeface="Times New Roman" pitchFamily="18" charset="0"/>
                <a:cs typeface="Times New Roman" pitchFamily="18" charset="0"/>
              </a:rPr>
              <a:t>Ашля́пкины</a:t>
            </a:r>
            <a:r>
              <a:rPr lang="ru-RU" sz="2100" i="1">
                <a:latin typeface="Times New Roman" pitchFamily="18" charset="0"/>
                <a:cs typeface="Times New Roman" pitchFamily="18" charset="0"/>
              </a:rPr>
              <a:t> </a:t>
            </a:r>
            <a:r>
              <a:rPr lang="ru-RU" sz="2100">
                <a:latin typeface="Times New Roman" pitchFamily="18" charset="0"/>
                <a:cs typeface="Times New Roman" pitchFamily="18" charset="0"/>
              </a:rPr>
              <a:t>(ЛЭ </a:t>
            </a:r>
            <a:r>
              <a:rPr lang="ru-RU" sz="2100" i="1">
                <a:latin typeface="Times New Roman" pitchFamily="18" charset="0"/>
                <a:cs typeface="Times New Roman" pitchFamily="18" charset="0"/>
              </a:rPr>
              <a:t>Дючи</a:t>
            </a:r>
            <a:r>
              <a:rPr lang="ru-RU" sz="2100">
                <a:latin typeface="Times New Roman" pitchFamily="18" charset="0"/>
                <a:cs typeface="Times New Roman" pitchFamily="18" charset="0"/>
              </a:rPr>
              <a:t>; ТН </a:t>
            </a:r>
            <a:r>
              <a:rPr lang="ru-RU" sz="2100" i="1">
                <a:latin typeface="Times New Roman" pitchFamily="18" charset="0"/>
                <a:cs typeface="Times New Roman" pitchFamily="18" charset="0"/>
              </a:rPr>
              <a:t>Ючи</a:t>
            </a:r>
            <a:r>
              <a:rPr lang="ru-RU" sz="2100">
                <a:latin typeface="Times New Roman" pitchFamily="18" charset="0"/>
                <a:cs typeface="Times New Roman" pitchFamily="18" charset="0"/>
              </a:rPr>
              <a:t>) </a:t>
            </a:r>
            <a:r>
              <a:rPr lang="de-DE" sz="2100">
                <a:latin typeface="Times New Roman" pitchFamily="18" charset="0"/>
                <a:cs typeface="Times New Roman" pitchFamily="18" charset="0"/>
              </a:rPr>
              <a:t>― </a:t>
            </a:r>
            <a:r>
              <a:rPr lang="ru-RU" sz="2100">
                <a:latin typeface="Times New Roman" pitchFamily="18" charset="0"/>
                <a:cs typeface="Times New Roman" pitchFamily="18" charset="0"/>
              </a:rPr>
              <a:t>как девичья фамилия; </a:t>
            </a:r>
          </a:p>
          <a:p>
            <a:r>
              <a:rPr lang="ru-RU" sz="2100">
                <a:latin typeface="Times New Roman" pitchFamily="18" charset="0"/>
                <a:cs typeface="Times New Roman" pitchFamily="18" charset="0"/>
              </a:rPr>
              <a:t>3) </a:t>
            </a:r>
            <a:r>
              <a:rPr lang="ru-RU" sz="2100" b="1" i="1">
                <a:latin typeface="Times New Roman" pitchFamily="18" charset="0"/>
                <a:cs typeface="Times New Roman" pitchFamily="18" charset="0"/>
              </a:rPr>
              <a:t>Сúлкины</a:t>
            </a:r>
            <a:r>
              <a:rPr lang="ru-RU" sz="2100" i="1">
                <a:latin typeface="Times New Roman" pitchFamily="18" charset="0"/>
                <a:cs typeface="Times New Roman" pitchFamily="18" charset="0"/>
              </a:rPr>
              <a:t> </a:t>
            </a:r>
            <a:r>
              <a:rPr lang="ru-RU" sz="2100">
                <a:latin typeface="Times New Roman" pitchFamily="18" charset="0"/>
                <a:cs typeface="Times New Roman" pitchFamily="18" charset="0"/>
              </a:rPr>
              <a:t>(ЛЭ </a:t>
            </a:r>
            <a:r>
              <a:rPr lang="ru-RU" sz="2100" i="1">
                <a:latin typeface="Times New Roman" pitchFamily="18" charset="0"/>
                <a:cs typeface="Times New Roman" pitchFamily="18" charset="0"/>
              </a:rPr>
              <a:t>Бай</a:t>
            </a:r>
            <a:r>
              <a:rPr lang="ru-RU" sz="2100">
                <a:latin typeface="Times New Roman" pitchFamily="18" charset="0"/>
                <a:cs typeface="Times New Roman" pitchFamily="18" charset="0"/>
              </a:rPr>
              <a:t>; ТН </a:t>
            </a:r>
            <a:r>
              <a:rPr lang="ru-RU" sz="2100" i="1">
                <a:latin typeface="Times New Roman" pitchFamily="18" charset="0"/>
                <a:cs typeface="Times New Roman" pitchFamily="18" charset="0"/>
              </a:rPr>
              <a:t>Вай</a:t>
            </a:r>
            <a:r>
              <a:rPr lang="ru-RU" sz="2100">
                <a:latin typeface="Times New Roman" pitchFamily="18" charset="0"/>
                <a:cs typeface="Times New Roman" pitchFamily="18" charset="0"/>
              </a:rPr>
              <a:t>). </a:t>
            </a:r>
          </a:p>
          <a:p>
            <a:pPr marL="0" indent="0" algn="just">
              <a:buNone/>
            </a:pPr>
            <a:r>
              <a:rPr lang="ru-RU" sz="2100">
                <a:latin typeface="Times New Roman" pitchFamily="18" charset="0"/>
                <a:cs typeface="Times New Roman" pitchFamily="18" charset="0"/>
              </a:rPr>
              <a:t>Отдельно необходимо отметить также фамилии лесных энцев Тухардской тундры, которые подвергались «оненечиванию» и в более ранний период </a:t>
            </a:r>
            <a:r>
              <a:rPr lang="de-DE" sz="2100">
                <a:latin typeface="Times New Roman" pitchFamily="18" charset="0"/>
                <a:cs typeface="Times New Roman" pitchFamily="18" charset="0"/>
              </a:rPr>
              <a:t>―</a:t>
            </a:r>
            <a:r>
              <a:rPr lang="ru-RU" sz="2100">
                <a:latin typeface="Times New Roman" pitchFamily="18" charset="0"/>
                <a:cs typeface="Times New Roman" pitchFamily="18" charset="0"/>
              </a:rPr>
              <a:t> не в ХХ в., а уже начиная с </a:t>
            </a:r>
            <a:r>
              <a:rPr lang="en-US" sz="2100">
                <a:latin typeface="Times New Roman" pitchFamily="18" charset="0"/>
                <a:cs typeface="Times New Roman" pitchFamily="18" charset="0"/>
              </a:rPr>
              <a:t>XVIII</a:t>
            </a:r>
            <a:r>
              <a:rPr lang="ru-RU" sz="2100">
                <a:latin typeface="Times New Roman" pitchFamily="18" charset="0"/>
                <a:cs typeface="Times New Roman" pitchFamily="18" charset="0"/>
              </a:rPr>
              <a:t> в.: </a:t>
            </a:r>
          </a:p>
          <a:p>
            <a:r>
              <a:rPr lang="ru-RU" sz="2100">
                <a:latin typeface="Times New Roman" pitchFamily="18" charset="0"/>
                <a:cs typeface="Times New Roman" pitchFamily="18" charset="0"/>
              </a:rPr>
              <a:t>1) </a:t>
            </a:r>
            <a:r>
              <a:rPr lang="ru-RU" sz="2100" b="1" i="1">
                <a:latin typeface="Times New Roman" pitchFamily="18" charset="0"/>
                <a:cs typeface="Times New Roman" pitchFamily="18" charset="0"/>
              </a:rPr>
              <a:t>Пáльчины</a:t>
            </a:r>
            <a:r>
              <a:rPr lang="ru-RU" sz="2100">
                <a:latin typeface="Times New Roman" pitchFamily="18" charset="0"/>
                <a:cs typeface="Times New Roman" pitchFamily="18" charset="0"/>
              </a:rPr>
              <a:t> (ЛЭ </a:t>
            </a:r>
            <a:r>
              <a:rPr lang="ru-RU" sz="2100" i="1">
                <a:latin typeface="Times New Roman" pitchFamily="18" charset="0"/>
                <a:cs typeface="Times New Roman" pitchFamily="18" charset="0"/>
              </a:rPr>
              <a:t>Чор</a:t>
            </a:r>
            <a:r>
              <a:rPr lang="ru-RU" sz="2100">
                <a:latin typeface="Times New Roman" pitchFamily="18" charset="0"/>
                <a:cs typeface="Times New Roman" pitchFamily="18" charset="0"/>
              </a:rPr>
              <a:t>; ТН </a:t>
            </a:r>
            <a:r>
              <a:rPr lang="ru-RU" sz="2100" i="1">
                <a:latin typeface="Times New Roman" pitchFamily="18" charset="0"/>
                <a:cs typeface="Times New Roman" pitchFamily="18" charset="0"/>
              </a:rPr>
              <a:t>Чор</a:t>
            </a:r>
            <a:r>
              <a:rPr lang="ru-RU" sz="2100">
                <a:latin typeface="Times New Roman" pitchFamily="18" charset="0"/>
                <a:cs typeface="Times New Roman" pitchFamily="18" charset="0"/>
              </a:rPr>
              <a:t>, </a:t>
            </a:r>
            <a:r>
              <a:rPr lang="ru-RU" sz="2100" i="1">
                <a:latin typeface="Times New Roman" pitchFamily="18" charset="0"/>
                <a:cs typeface="Times New Roman" pitchFamily="18" charset="0"/>
              </a:rPr>
              <a:t>Тёр </a:t>
            </a:r>
            <a:r>
              <a:rPr lang="ru-RU" sz="2100">
                <a:latin typeface="Times New Roman" pitchFamily="18" charset="0"/>
                <a:cs typeface="Times New Roman" pitchFamily="18" charset="0"/>
              </a:rPr>
              <a:t>букв. ‘крик’); </a:t>
            </a:r>
          </a:p>
          <a:p>
            <a:r>
              <a:rPr lang="ru-RU" sz="2100">
                <a:latin typeface="Times New Roman" pitchFamily="18" charset="0"/>
                <a:cs typeface="Times New Roman" pitchFamily="18" charset="0"/>
              </a:rPr>
              <a:t>2) </a:t>
            </a:r>
            <a:r>
              <a:rPr lang="ru-RU" sz="2100" b="1" i="1">
                <a:latin typeface="Times New Roman" pitchFamily="18" charset="0"/>
                <a:cs typeface="Times New Roman" pitchFamily="18" charset="0"/>
              </a:rPr>
              <a:t>Лы́рмины</a:t>
            </a:r>
            <a:r>
              <a:rPr lang="ru-RU" sz="2100" i="1">
                <a:latin typeface="Times New Roman" pitchFamily="18" charset="0"/>
                <a:cs typeface="Times New Roman" pitchFamily="18" charset="0"/>
              </a:rPr>
              <a:t> </a:t>
            </a:r>
            <a:r>
              <a:rPr lang="ru-RU" sz="2100">
                <a:latin typeface="Times New Roman" pitchFamily="18" charset="0"/>
                <a:cs typeface="Times New Roman" pitchFamily="18" charset="0"/>
              </a:rPr>
              <a:t>(ЛЭ </a:t>
            </a:r>
            <a:r>
              <a:rPr lang="ru-RU" sz="2100" i="1">
                <a:latin typeface="Times New Roman" pitchFamily="18" charset="0"/>
                <a:cs typeface="Times New Roman" pitchFamily="18" charset="0"/>
              </a:rPr>
              <a:t>Моло</a:t>
            </a:r>
            <a:r>
              <a:rPr lang="ru-RU" sz="2100">
                <a:latin typeface="Times New Roman" pitchFamily="18" charset="0"/>
                <a:cs typeface="Times New Roman" pitchFamily="18" charset="0"/>
              </a:rPr>
              <a:t>; ТН </a:t>
            </a:r>
            <a:r>
              <a:rPr lang="ru-RU" sz="2100" i="1">
                <a:latin typeface="Times New Roman" pitchFamily="18" charset="0"/>
                <a:cs typeface="Times New Roman" pitchFamily="18" charset="0"/>
              </a:rPr>
              <a:t>М</a:t>
            </a:r>
            <a:r>
              <a:rPr lang="vi-VN" sz="2100" i="1">
                <a:latin typeface="Times New Roman" pitchFamily="18" charset="0"/>
                <a:cs typeface="Times New Roman" pitchFamily="18" charset="0"/>
              </a:rPr>
              <a:t>ă</a:t>
            </a:r>
            <a:r>
              <a:rPr lang="ru-RU" sz="2100" i="1">
                <a:latin typeface="Times New Roman" pitchFamily="18" charset="0"/>
                <a:cs typeface="Times New Roman" pitchFamily="18" charset="0"/>
              </a:rPr>
              <a:t>ло </a:t>
            </a:r>
            <a:r>
              <a:rPr lang="ru-RU" sz="2100">
                <a:latin typeface="Times New Roman" pitchFamily="18" charset="0"/>
                <a:cs typeface="Times New Roman" pitchFamily="18" charset="0"/>
              </a:rPr>
              <a:t>букв. ‘волчья ягода’, жен. </a:t>
            </a:r>
            <a:r>
              <a:rPr lang="ru-RU" sz="2100" i="1">
                <a:latin typeface="Times New Roman" pitchFamily="18" charset="0"/>
                <a:cs typeface="Times New Roman" pitchFamily="18" charset="0"/>
              </a:rPr>
              <a:t>М</a:t>
            </a:r>
            <a:r>
              <a:rPr lang="vi-VN" sz="2100" i="1">
                <a:latin typeface="Times New Roman" pitchFamily="18" charset="0"/>
                <a:cs typeface="Times New Roman" pitchFamily="18" charset="0"/>
              </a:rPr>
              <a:t>ă</a:t>
            </a:r>
            <a:r>
              <a:rPr lang="ru-RU" sz="2100" i="1">
                <a:latin typeface="Times New Roman" pitchFamily="18" charset="0"/>
                <a:cs typeface="Times New Roman" pitchFamily="18" charset="0"/>
              </a:rPr>
              <a:t>лой’</a:t>
            </a:r>
            <a:r>
              <a:rPr lang="ru-RU" sz="2100">
                <a:latin typeface="Times New Roman" pitchFamily="18" charset="0"/>
                <a:cs typeface="Times New Roman" pitchFamily="18" charset="0"/>
              </a:rPr>
              <a:t>);</a:t>
            </a:r>
          </a:p>
          <a:p>
            <a:r>
              <a:rPr lang="ru-RU" sz="2100">
                <a:latin typeface="Times New Roman" pitchFamily="18" charset="0"/>
                <a:cs typeface="Times New Roman" pitchFamily="18" charset="0"/>
              </a:rPr>
              <a:t>3) </a:t>
            </a:r>
            <a:r>
              <a:rPr lang="ru-RU" sz="2100" b="1" i="1">
                <a:latin typeface="Times New Roman" pitchFamily="18" charset="0"/>
                <a:cs typeface="Times New Roman" pitchFamily="18" charset="0"/>
              </a:rPr>
              <a:t>Я́мкины</a:t>
            </a:r>
            <a:r>
              <a:rPr lang="ru-RU" sz="2100" i="1">
                <a:latin typeface="Times New Roman" pitchFamily="18" charset="0"/>
                <a:cs typeface="Times New Roman" pitchFamily="18" charset="0"/>
              </a:rPr>
              <a:t> </a:t>
            </a:r>
            <a:r>
              <a:rPr lang="ru-RU" sz="2100">
                <a:latin typeface="Times New Roman" pitchFamily="18" charset="0"/>
                <a:cs typeface="Times New Roman" pitchFamily="18" charset="0"/>
              </a:rPr>
              <a:t>(ТН </a:t>
            </a:r>
            <a:r>
              <a:rPr lang="ru-RU" sz="2100" i="1">
                <a:latin typeface="Times New Roman" pitchFamily="18" charset="0"/>
                <a:cs typeface="Times New Roman" pitchFamily="18" charset="0"/>
              </a:rPr>
              <a:t>Ӈася̌да</a:t>
            </a:r>
            <a:r>
              <a:rPr lang="ru-RU" sz="2100">
                <a:latin typeface="Times New Roman" pitchFamily="18" charset="0"/>
                <a:cs typeface="Times New Roman" pitchFamily="18" charset="0"/>
              </a:rPr>
              <a:t>; жен. </a:t>
            </a:r>
            <a:r>
              <a:rPr lang="ru-RU" sz="2100" i="1">
                <a:latin typeface="Times New Roman" pitchFamily="18" charset="0"/>
                <a:cs typeface="Times New Roman" pitchFamily="18" charset="0"/>
              </a:rPr>
              <a:t>Ӈася̌ды’</a:t>
            </a:r>
            <a:r>
              <a:rPr lang="ru-RU" sz="2100">
                <a:latin typeface="Times New Roman" pitchFamily="18" charset="0"/>
                <a:cs typeface="Times New Roman" pitchFamily="18" charset="0"/>
              </a:rPr>
              <a:t>, </a:t>
            </a:r>
            <a:r>
              <a:rPr lang="ru-RU" sz="2100" i="1">
                <a:latin typeface="Times New Roman" pitchFamily="18" charset="0"/>
                <a:cs typeface="Times New Roman" pitchFamily="18" charset="0"/>
              </a:rPr>
              <a:t>Ӈася̌дэй’</a:t>
            </a:r>
            <a:r>
              <a:rPr lang="ru-RU" sz="2100">
                <a:latin typeface="Times New Roman" pitchFamily="18" charset="0"/>
                <a:cs typeface="Times New Roman" pitchFamily="18" charset="0"/>
              </a:rPr>
              <a:t>); наиболее отражающей реальное произношение енисейских ненцев </a:t>
            </a:r>
            <a:r>
              <a:rPr lang="de-DE" sz="2100">
                <a:latin typeface="Times New Roman" pitchFamily="18" charset="0"/>
                <a:cs typeface="Times New Roman" pitchFamily="18" charset="0"/>
              </a:rPr>
              <a:t>―</a:t>
            </a:r>
            <a:r>
              <a:rPr lang="ru-RU" sz="2100">
                <a:latin typeface="Times New Roman" pitchFamily="18" charset="0"/>
                <a:cs typeface="Times New Roman" pitchFamily="18" charset="0"/>
              </a:rPr>
              <a:t> [ŋáʃəðɐ] </a:t>
            </a:r>
            <a:r>
              <a:rPr lang="de-DE" sz="2100">
                <a:latin typeface="Times New Roman" pitchFamily="18" charset="0"/>
                <a:cs typeface="Times New Roman" pitchFamily="18" charset="0"/>
              </a:rPr>
              <a:t>― </a:t>
            </a:r>
            <a:r>
              <a:rPr lang="ru-RU" sz="2100">
                <a:latin typeface="Times New Roman" pitchFamily="18" charset="0"/>
                <a:cs typeface="Times New Roman" pitchFamily="18" charset="0"/>
              </a:rPr>
              <a:t>можно считать запись </a:t>
            </a:r>
            <a:r>
              <a:rPr lang="ru-RU" sz="2100" i="1">
                <a:latin typeface="Times New Roman" pitchFamily="18" charset="0"/>
                <a:cs typeface="Times New Roman" pitchFamily="18" charset="0"/>
              </a:rPr>
              <a:t>Ӈашăза</a:t>
            </a:r>
            <a:r>
              <a:rPr lang="ru-RU" sz="2100">
                <a:latin typeface="Times New Roman" pitchFamily="18" charset="0"/>
                <a:cs typeface="Times New Roman" pitchFamily="18" charset="0"/>
              </a:rPr>
              <a:t>. </a:t>
            </a:r>
          </a:p>
        </p:txBody>
      </p:sp>
    </p:spTree>
    <p:extLst>
      <p:ext uri="{BB962C8B-B14F-4D97-AF65-F5344CB8AC3E}">
        <p14:creationId xmlns:p14="http://schemas.microsoft.com/office/powerpoint/2010/main" val="3964665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6779"/>
            <a:ext cx="3355230" cy="6554589"/>
          </a:xfrm>
        </p:spPr>
        <p:txBody>
          <a:bodyPr>
            <a:noAutofit/>
          </a:bodyPr>
          <a:lstStyle/>
          <a:p>
            <a:pPr algn="l">
              <a:tabLst>
                <a:tab pos="982663" algn="l"/>
              </a:tabLst>
            </a:pPr>
            <a:r>
              <a:rPr lang="ru-RU" sz="2200" b="1" i="1">
                <a:solidFill>
                  <a:srgbClr val="C00000"/>
                </a:solidFill>
                <a:latin typeface="Times New Roman" pitchFamily="18" charset="0"/>
                <a:cs typeface="Times New Roman" pitchFamily="18" charset="0"/>
              </a:rPr>
              <a:t>Локальные этнические группы, имевшие языковые контакты в Тухардской тундре и на сопредельных территориях в </a:t>
            </a:r>
            <a:r>
              <a:rPr lang="en-US" sz="2200" b="1" i="1">
                <a:solidFill>
                  <a:srgbClr val="C00000"/>
                </a:solidFill>
                <a:latin typeface="Times New Roman" pitchFamily="18" charset="0"/>
                <a:cs typeface="Times New Roman" pitchFamily="18" charset="0"/>
              </a:rPr>
              <a:t>XX</a:t>
            </a:r>
            <a:r>
              <a:rPr lang="ru-RU" sz="2200" b="1" i="1">
                <a:solidFill>
                  <a:srgbClr val="C00000"/>
                </a:solidFill>
                <a:latin typeface="Times New Roman" pitchFamily="18" charset="0"/>
                <a:cs typeface="Times New Roman" pitchFamily="18" charset="0"/>
              </a:rPr>
              <a:t> в.</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1800" b="1" i="1">
                <a:latin typeface="Times New Roman" pitchFamily="18" charset="0"/>
                <a:cs typeface="Times New Roman" pitchFamily="18" charset="0"/>
              </a:rPr>
              <a:t>Автор карты: Ю. Б. Коряков.</a:t>
            </a:r>
            <a:endParaRPr lang="ru-RU" sz="1800" b="1" i="1"/>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6734" y="186780"/>
            <a:ext cx="5681266" cy="6671221"/>
          </a:xfrm>
        </p:spPr>
      </p:pic>
      <p:cxnSp>
        <p:nvCxnSpPr>
          <p:cNvPr id="6" name="Прямая соединительная линия 5"/>
          <p:cNvCxnSpPr/>
          <p:nvPr/>
        </p:nvCxnSpPr>
        <p:spPr>
          <a:xfrm flipV="1">
            <a:off x="8688288" y="2708920"/>
            <a:ext cx="1872208" cy="36004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4581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0" y="116632"/>
            <a:ext cx="8568952" cy="720080"/>
          </a:xfrm>
        </p:spPr>
        <p:txBody>
          <a:bodyPr>
            <a:noAutofit/>
          </a:bodyPr>
          <a:lstStyle/>
          <a:p>
            <a:pPr algn="l"/>
            <a:r>
              <a:rPr lang="ru-RU" sz="2600" b="1" i="1">
                <a:solidFill>
                  <a:srgbClr val="C00000"/>
                </a:solidFill>
                <a:latin typeface="Times New Roman" panose="02020603050405020304" pitchFamily="18" charset="0"/>
                <a:cs typeface="Times New Roman" panose="02020603050405020304" pitchFamily="18" charset="0"/>
              </a:rPr>
              <a:t>Нганасанский язык &lt; северносамодийские &lt; уральские</a:t>
            </a:r>
            <a:r>
              <a:rPr lang="ru-RU" sz="2600" i="1">
                <a:solidFill>
                  <a:srgbClr val="C00000"/>
                </a:solidFill>
                <a:latin typeface="Times New Roman" panose="02020603050405020304" pitchFamily="18" charset="0"/>
                <a:cs typeface="Times New Roman" panose="02020603050405020304" pitchFamily="18" charset="0"/>
              </a:rPr>
              <a:t> </a:t>
            </a:r>
          </a:p>
        </p:txBody>
      </p:sp>
      <p:sp>
        <p:nvSpPr>
          <p:cNvPr id="3" name="Объект 2"/>
          <p:cNvSpPr>
            <a:spLocks noGrp="1"/>
          </p:cNvSpPr>
          <p:nvPr>
            <p:ph idx="1"/>
          </p:nvPr>
        </p:nvSpPr>
        <p:spPr>
          <a:xfrm>
            <a:off x="1775520" y="980728"/>
            <a:ext cx="8568952" cy="5616624"/>
          </a:xfrm>
        </p:spPr>
        <p:txBody>
          <a:bodyPr>
            <a:normAutofit/>
          </a:bodyPr>
          <a:lstStyle/>
          <a:p>
            <a:pPr algn="just"/>
            <a:r>
              <a:rPr lang="ru-RU" sz="2400" b="1" i="1" u="sng">
                <a:solidFill>
                  <a:srgbClr val="C00000"/>
                </a:solidFill>
                <a:latin typeface="Times New Roman" pitchFamily="18" charset="0"/>
                <a:cs typeface="Times New Roman" pitchFamily="18" charset="0"/>
              </a:rPr>
              <a:t>Нганасаны</a:t>
            </a:r>
            <a:r>
              <a:rPr lang="ru-RU" sz="2400" b="1" i="1">
                <a:solidFill>
                  <a:srgbClr val="C00000"/>
                </a:solidFill>
                <a:latin typeface="Times New Roman" pitchFamily="18" charset="0"/>
                <a:cs typeface="Times New Roman" pitchFamily="18" charset="0"/>
              </a:rPr>
              <a:t> </a:t>
            </a:r>
            <a:r>
              <a:rPr lang="en-US" sz="2400">
                <a:latin typeface="Times New Roman" pitchFamily="18" charset="0"/>
                <a:cs typeface="Times New Roman" pitchFamily="18" charset="0"/>
              </a:rPr>
              <a:t>T</a:t>
            </a:r>
            <a:r>
              <a:rPr lang="ru-RU" sz="2400">
                <a:latin typeface="Times New Roman" pitchFamily="18" charset="0"/>
                <a:cs typeface="Times New Roman" pitchFamily="18" charset="0"/>
              </a:rPr>
              <a:t>Н </a:t>
            </a:r>
            <a:r>
              <a:rPr lang="ru-RU" sz="2400" b="1" i="1">
                <a:latin typeface="Times New Roman" panose="02020603050405020304" pitchFamily="18" charset="0"/>
                <a:cs typeface="Times New Roman" panose="02020603050405020304" pitchFamily="18" charset="0"/>
              </a:rPr>
              <a:t>тавыс”</a:t>
            </a:r>
            <a:r>
              <a:rPr lang="ru-RU" sz="2400">
                <a:latin typeface="Times New Roman" panose="02020603050405020304" pitchFamily="18" charset="0"/>
                <a:cs typeface="Times New Roman" panose="02020603050405020304" pitchFamily="18" charset="0"/>
              </a:rPr>
              <a:t>,</a:t>
            </a:r>
            <a:r>
              <a:rPr lang="en-US" sz="2400">
                <a:latin typeface="Times New Roman" pitchFamily="18" charset="0"/>
                <a:cs typeface="Times New Roman" pitchFamily="18" charset="0"/>
              </a:rPr>
              <a:t> </a:t>
            </a:r>
            <a:r>
              <a:rPr lang="en-US" sz="2400" b="1" i="1">
                <a:latin typeface="Times New Roman" pitchFamily="18" charset="0"/>
                <a:cs typeface="Times New Roman" pitchFamily="18" charset="0"/>
              </a:rPr>
              <a:t>tawɨsʔ </a:t>
            </a:r>
            <a:r>
              <a:rPr lang="en-US" sz="2400" baseline="-25000">
                <a:latin typeface="Times New Roman" pitchFamily="18" charset="0"/>
                <a:cs typeface="Times New Roman" pitchFamily="18" charset="0"/>
              </a:rPr>
              <a:t>NOM.PL</a:t>
            </a:r>
            <a:r>
              <a:rPr lang="en-US" sz="2400">
                <a:latin typeface="Times New Roman" pitchFamily="18" charset="0"/>
                <a:cs typeface="Times New Roman" pitchFamily="18" charset="0"/>
              </a:rPr>
              <a:t> [tɐwúsʔ] / [tɐwɨ́sʔ]</a:t>
            </a:r>
            <a:endParaRPr lang="ru-RU" sz="2400">
              <a:latin typeface="Times New Roman" pitchFamily="18" charset="0"/>
              <a:cs typeface="Times New Roman" pitchFamily="18" charset="0"/>
            </a:endParaRPr>
          </a:p>
          <a:p>
            <a:pPr marL="0" indent="0" algn="just">
              <a:buNone/>
            </a:pPr>
            <a:endParaRPr lang="ru-RU" sz="2400">
              <a:latin typeface="Times New Roman" pitchFamily="18" charset="0"/>
              <a:cs typeface="Times New Roman" pitchFamily="18" charset="0"/>
            </a:endParaRPr>
          </a:p>
          <a:p>
            <a:pPr algn="just"/>
            <a:r>
              <a:rPr lang="ru-RU" sz="2400">
                <a:latin typeface="Times New Roman" pitchFamily="18" charset="0"/>
                <a:cs typeface="Times New Roman" pitchFamily="18" charset="0"/>
              </a:rPr>
              <a:t>По нашим полевым данным, в настоящее время в Тухарде проживает всего одна женщина, которую жители Тухардской тундры считают «нганасанкой», однако пообщаться с ней лично и узнать, владеет ли она нганасанским языком и на каком уровне, нам не удалось. По данным социолингвистических интервью, в середине ХХ в. некоторые енисейские ненцы, маршруты которых доходили до Воронцовской тундры, могли знать отдельные слова и владеть нганасанским на бытовом уровне. </a:t>
            </a:r>
          </a:p>
        </p:txBody>
      </p:sp>
    </p:spTree>
    <p:extLst>
      <p:ext uri="{BB962C8B-B14F-4D97-AF65-F5344CB8AC3E}">
        <p14:creationId xmlns:p14="http://schemas.microsoft.com/office/powerpoint/2010/main" val="28144857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6779"/>
            <a:ext cx="3355230" cy="6554589"/>
          </a:xfrm>
        </p:spPr>
        <p:txBody>
          <a:bodyPr>
            <a:noAutofit/>
          </a:bodyPr>
          <a:lstStyle/>
          <a:p>
            <a:pPr algn="l">
              <a:tabLst>
                <a:tab pos="982663" algn="l"/>
              </a:tabLst>
            </a:pPr>
            <a:r>
              <a:rPr lang="ru-RU" sz="2200" b="1" i="1">
                <a:solidFill>
                  <a:srgbClr val="C00000"/>
                </a:solidFill>
                <a:latin typeface="Times New Roman" pitchFamily="18" charset="0"/>
                <a:cs typeface="Times New Roman" pitchFamily="18" charset="0"/>
              </a:rPr>
              <a:t>Локальные этнические группы, имевшие языковые контакты в Тухардской тундре и на сопредельных территориях в </a:t>
            </a:r>
            <a:r>
              <a:rPr lang="en-US" sz="2200" b="1" i="1">
                <a:solidFill>
                  <a:srgbClr val="C00000"/>
                </a:solidFill>
                <a:latin typeface="Times New Roman" pitchFamily="18" charset="0"/>
                <a:cs typeface="Times New Roman" pitchFamily="18" charset="0"/>
              </a:rPr>
              <a:t>XX</a:t>
            </a:r>
            <a:r>
              <a:rPr lang="ru-RU" sz="2200" b="1" i="1">
                <a:solidFill>
                  <a:srgbClr val="C00000"/>
                </a:solidFill>
                <a:latin typeface="Times New Roman" pitchFamily="18" charset="0"/>
                <a:cs typeface="Times New Roman" pitchFamily="18" charset="0"/>
              </a:rPr>
              <a:t> в.</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1800" b="1" i="1">
                <a:latin typeface="Times New Roman" pitchFamily="18" charset="0"/>
                <a:cs typeface="Times New Roman" pitchFamily="18" charset="0"/>
              </a:rPr>
              <a:t>Автор карты: Ю. Б. Коряков.</a:t>
            </a:r>
            <a:endParaRPr lang="ru-RU" sz="1800" b="1" i="1"/>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6734" y="186780"/>
            <a:ext cx="5681266" cy="6671221"/>
          </a:xfrm>
        </p:spPr>
      </p:pic>
      <p:cxnSp>
        <p:nvCxnSpPr>
          <p:cNvPr id="5" name="Прямая соединительная линия 4"/>
          <p:cNvCxnSpPr/>
          <p:nvPr/>
        </p:nvCxnSpPr>
        <p:spPr>
          <a:xfrm flipV="1">
            <a:off x="8184232" y="5229200"/>
            <a:ext cx="2376264" cy="1224136"/>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93515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6779"/>
            <a:ext cx="3355230" cy="6554589"/>
          </a:xfrm>
        </p:spPr>
        <p:txBody>
          <a:bodyPr>
            <a:noAutofit/>
          </a:bodyPr>
          <a:lstStyle/>
          <a:p>
            <a:pPr algn="l">
              <a:tabLst>
                <a:tab pos="982663" algn="l"/>
              </a:tabLst>
            </a:pPr>
            <a:r>
              <a:rPr lang="ru-RU" sz="2200" b="1" i="1">
                <a:solidFill>
                  <a:srgbClr val="C00000"/>
                </a:solidFill>
                <a:latin typeface="Times New Roman" pitchFamily="18" charset="0"/>
                <a:cs typeface="Times New Roman" pitchFamily="18" charset="0"/>
              </a:rPr>
              <a:t>Локальные этнические группы, имевшие языковые контакты в Тухардской тундре и на сопредельных территориях в </a:t>
            </a:r>
            <a:r>
              <a:rPr lang="en-US" sz="2200" b="1" i="1">
                <a:solidFill>
                  <a:srgbClr val="C00000"/>
                </a:solidFill>
                <a:latin typeface="Times New Roman" pitchFamily="18" charset="0"/>
                <a:cs typeface="Times New Roman" pitchFamily="18" charset="0"/>
              </a:rPr>
              <a:t>XX</a:t>
            </a:r>
            <a:r>
              <a:rPr lang="ru-RU" sz="2200" b="1" i="1">
                <a:solidFill>
                  <a:srgbClr val="C00000"/>
                </a:solidFill>
                <a:latin typeface="Times New Roman" pitchFamily="18" charset="0"/>
                <a:cs typeface="Times New Roman" pitchFamily="18" charset="0"/>
              </a:rPr>
              <a:t> в.</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2200" b="1" i="1">
                <a:solidFill>
                  <a:srgbClr val="C00000"/>
                </a:solidFill>
                <a:latin typeface="Times New Roman" pitchFamily="18" charset="0"/>
                <a:cs typeface="Times New Roman" pitchFamily="18" charset="0"/>
              </a:rPr>
              <a:t/>
            </a:r>
            <a:br>
              <a:rPr lang="ru-RU" sz="2200" b="1" i="1">
                <a:solidFill>
                  <a:srgbClr val="C00000"/>
                </a:solidFill>
                <a:latin typeface="Times New Roman" pitchFamily="18" charset="0"/>
                <a:cs typeface="Times New Roman" pitchFamily="18" charset="0"/>
              </a:rPr>
            </a:br>
            <a:r>
              <a:rPr lang="ru-RU" sz="1800" b="1" i="1">
                <a:latin typeface="Times New Roman" pitchFamily="18" charset="0"/>
                <a:cs typeface="Times New Roman" pitchFamily="18" charset="0"/>
              </a:rPr>
              <a:t>Автор карты: Ю. Б. Коряков.</a:t>
            </a:r>
            <a:endParaRPr lang="ru-RU" sz="1800" b="1" i="1"/>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86734" y="186780"/>
            <a:ext cx="5681266" cy="6671221"/>
          </a:xfrm>
        </p:spPr>
      </p:pic>
      <p:sp>
        <p:nvSpPr>
          <p:cNvPr id="3" name="Овал 2"/>
          <p:cNvSpPr/>
          <p:nvPr/>
        </p:nvSpPr>
        <p:spPr>
          <a:xfrm>
            <a:off x="5735960" y="1340768"/>
            <a:ext cx="864096" cy="9361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42315754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129" y="154381"/>
            <a:ext cx="11839699" cy="950024"/>
          </a:xfrm>
        </p:spPr>
        <p:txBody>
          <a:bodyPr>
            <a:noAutofit/>
          </a:bodyPr>
          <a:lstStyle/>
          <a:p>
            <a:r>
              <a:rPr lang="ru-RU" sz="3200" b="1" i="1" smtClean="0">
                <a:solidFill>
                  <a:schemeClr val="accent4">
                    <a:lumMod val="40000"/>
                    <a:lumOff val="60000"/>
                  </a:schemeClr>
                </a:solidFill>
                <a:latin typeface="Times New Roman" panose="02020603050405020304" pitchFamily="18" charset="0"/>
                <a:cs typeface="Times New Roman" panose="02020603050405020304" pitchFamily="18" charset="0"/>
              </a:rPr>
              <a:t>Тундровый ненецкий язык и тундровые ненцы</a:t>
            </a:r>
            <a:endParaRPr lang="ru-RU" sz="3200" b="1" i="1">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78128" y="914400"/>
            <a:ext cx="11839699" cy="5943600"/>
          </a:xfrm>
        </p:spPr>
        <p:txBody>
          <a:bodyPr>
            <a:normAutofit/>
          </a:bodyPr>
          <a:lstStyle/>
          <a:p>
            <a:pPr marL="0" indent="0" algn="just">
              <a:buNone/>
            </a:pPr>
            <a:r>
              <a:rPr lang="ru-RU" sz="2600" b="1">
                <a:solidFill>
                  <a:schemeClr val="bg1"/>
                </a:solidFill>
                <a:latin typeface="Times New Roman" panose="02020603050405020304" pitchFamily="18" charset="0"/>
                <a:cs typeface="Times New Roman" panose="02020603050405020304" pitchFamily="18" charset="0"/>
              </a:rPr>
              <a:t>Территория преимущественного и компактного проживания тундровых ненцев входит в состав четырех субъектов </a:t>
            </a:r>
            <a:r>
              <a:rPr lang="ru-RU" sz="2600" b="1" smtClean="0">
                <a:solidFill>
                  <a:schemeClr val="bg1"/>
                </a:solidFill>
                <a:latin typeface="Times New Roman" panose="02020603050405020304" pitchFamily="18" charset="0"/>
                <a:cs typeface="Times New Roman" panose="02020603050405020304" pitchFamily="18" charset="0"/>
              </a:rPr>
              <a:t>РФ: </a:t>
            </a:r>
          </a:p>
          <a:p>
            <a:pPr algn="just">
              <a:buFont typeface="Wingdings" panose="05000000000000000000" pitchFamily="2" charset="2"/>
              <a:buChar char="ü"/>
            </a:pPr>
            <a:r>
              <a:rPr lang="ru-RU" sz="2600" b="1" smtClean="0">
                <a:solidFill>
                  <a:srgbClr val="002060"/>
                </a:solidFill>
                <a:latin typeface="Times New Roman" panose="02020603050405020304" pitchFamily="18" charset="0"/>
                <a:cs typeface="Times New Roman" panose="02020603050405020304" pitchFamily="18" charset="0"/>
              </a:rPr>
              <a:t> Ненецкого </a:t>
            </a:r>
            <a:r>
              <a:rPr lang="ru-RU" sz="2600" b="1">
                <a:solidFill>
                  <a:srgbClr val="002060"/>
                </a:solidFill>
                <a:latin typeface="Times New Roman" panose="02020603050405020304" pitchFamily="18" charset="0"/>
                <a:cs typeface="Times New Roman" panose="02020603050405020304" pitchFamily="18" charset="0"/>
              </a:rPr>
              <a:t>автономного округа Архангельской области </a:t>
            </a:r>
            <a:r>
              <a:rPr lang="ru-RU" sz="2600" b="1">
                <a:solidFill>
                  <a:schemeClr val="bg1"/>
                </a:solidFill>
                <a:latin typeface="Times New Roman" panose="02020603050405020304" pitchFamily="18" charset="0"/>
                <a:cs typeface="Times New Roman" panose="02020603050405020304" pitchFamily="18" charset="0"/>
              </a:rPr>
              <a:t>(7504 чел</a:t>
            </a:r>
            <a:r>
              <a:rPr lang="ru-RU" sz="2600" b="1" smtClean="0">
                <a:solidFill>
                  <a:schemeClr val="bg1"/>
                </a:solidFill>
                <a:latin typeface="Times New Roman" panose="02020603050405020304" pitchFamily="18" charset="0"/>
                <a:cs typeface="Times New Roman" panose="02020603050405020304" pitchFamily="18" charset="0"/>
              </a:rPr>
              <a:t>.)</a:t>
            </a:r>
            <a:endParaRPr lang="ru-RU" sz="2600" b="1" smtClean="0">
              <a:solidFill>
                <a:srgbClr val="00206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ü"/>
            </a:pPr>
            <a:r>
              <a:rPr lang="ru-RU" sz="2600" b="1" smtClean="0">
                <a:solidFill>
                  <a:srgbClr val="002060"/>
                </a:solidFill>
                <a:latin typeface="Times New Roman" panose="02020603050405020304" pitchFamily="18" charset="0"/>
                <a:cs typeface="Times New Roman" panose="02020603050405020304" pitchFamily="18" charset="0"/>
              </a:rPr>
              <a:t> северных </a:t>
            </a:r>
            <a:r>
              <a:rPr lang="ru-RU" sz="2600" b="1">
                <a:solidFill>
                  <a:srgbClr val="002060"/>
                </a:solidFill>
                <a:latin typeface="Times New Roman" panose="02020603050405020304" pitchFamily="18" charset="0"/>
                <a:cs typeface="Times New Roman" panose="02020603050405020304" pitchFamily="18" charset="0"/>
              </a:rPr>
              <a:t>районов Республики Коми </a:t>
            </a:r>
            <a:r>
              <a:rPr lang="ru-RU" sz="2600" b="1">
                <a:solidFill>
                  <a:schemeClr val="bg1"/>
                </a:solidFill>
                <a:latin typeface="Times New Roman" panose="02020603050405020304" pitchFamily="18" charset="0"/>
                <a:cs typeface="Times New Roman" panose="02020603050405020304" pitchFamily="18" charset="0"/>
              </a:rPr>
              <a:t>(503 чел</a:t>
            </a:r>
            <a:r>
              <a:rPr lang="ru-RU" sz="2600" b="1" smtClean="0">
                <a:solidFill>
                  <a:schemeClr val="bg1"/>
                </a:solidFill>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ü"/>
            </a:pPr>
            <a:r>
              <a:rPr lang="ru-RU" sz="2600" b="1" smtClean="0">
                <a:solidFill>
                  <a:srgbClr val="002060"/>
                </a:solidFill>
                <a:latin typeface="Times New Roman" panose="02020603050405020304" pitchFamily="18" charset="0"/>
                <a:cs typeface="Times New Roman" panose="02020603050405020304" pitchFamily="18" charset="0"/>
              </a:rPr>
              <a:t> Ямало-Ненецкого </a:t>
            </a:r>
            <a:r>
              <a:rPr lang="ru-RU" sz="2600" b="1">
                <a:solidFill>
                  <a:srgbClr val="002060"/>
                </a:solidFill>
                <a:latin typeface="Times New Roman" panose="02020603050405020304" pitchFamily="18" charset="0"/>
                <a:cs typeface="Times New Roman" panose="02020603050405020304" pitchFamily="18" charset="0"/>
              </a:rPr>
              <a:t>автономного округа Тюменской области </a:t>
            </a:r>
            <a:r>
              <a:rPr lang="ru-RU" sz="2600" b="1">
                <a:solidFill>
                  <a:schemeClr val="bg1"/>
                </a:solidFill>
                <a:latin typeface="Times New Roman" panose="02020603050405020304" pitchFamily="18" charset="0"/>
                <a:cs typeface="Times New Roman" panose="02020603050405020304" pitchFamily="18" charset="0"/>
              </a:rPr>
              <a:t>(28222 чел</a:t>
            </a:r>
            <a:r>
              <a:rPr lang="ru-RU" sz="2600" b="1" smtClean="0">
                <a:solidFill>
                  <a:schemeClr val="bg1"/>
                </a:solidFill>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ü"/>
            </a:pPr>
            <a:r>
              <a:rPr lang="ru-RU" sz="2600" b="1" smtClean="0">
                <a:solidFill>
                  <a:srgbClr val="002060"/>
                </a:solidFill>
                <a:latin typeface="Times New Roman" panose="02020603050405020304" pitchFamily="18" charset="0"/>
                <a:cs typeface="Times New Roman" panose="02020603050405020304" pitchFamily="18" charset="0"/>
              </a:rPr>
              <a:t> Таймырского </a:t>
            </a:r>
            <a:r>
              <a:rPr lang="ru-RU" sz="2600" b="1">
                <a:solidFill>
                  <a:srgbClr val="002060"/>
                </a:solidFill>
                <a:latin typeface="Times New Roman" panose="02020603050405020304" pitchFamily="18" charset="0"/>
                <a:cs typeface="Times New Roman" panose="02020603050405020304" pitchFamily="18" charset="0"/>
              </a:rPr>
              <a:t>Долгано-Ненецкого района Красноярского края </a:t>
            </a:r>
            <a:r>
              <a:rPr lang="ru-RU" sz="2600" b="1">
                <a:solidFill>
                  <a:schemeClr val="bg1"/>
                </a:solidFill>
                <a:latin typeface="Times New Roman" panose="02020603050405020304" pitchFamily="18" charset="0"/>
                <a:cs typeface="Times New Roman" panose="02020603050405020304" pitchFamily="18" charset="0"/>
              </a:rPr>
              <a:t>(3494 чел</a:t>
            </a:r>
            <a:r>
              <a:rPr lang="ru-RU" sz="2600" b="1" smtClean="0">
                <a:solidFill>
                  <a:schemeClr val="bg1"/>
                </a:solidFill>
                <a:latin typeface="Times New Roman" panose="02020603050405020304" pitchFamily="18" charset="0"/>
                <a:cs typeface="Times New Roman" panose="02020603050405020304" pitchFamily="18" charset="0"/>
              </a:rPr>
              <a:t>.)</a:t>
            </a:r>
            <a:endParaRPr lang="ru-RU" sz="2600" b="1" smtClean="0">
              <a:solidFill>
                <a:srgbClr val="002060"/>
              </a:solidFill>
              <a:latin typeface="Times New Roman" panose="02020603050405020304" pitchFamily="18" charset="0"/>
              <a:cs typeface="Times New Roman" panose="02020603050405020304" pitchFamily="18" charset="0"/>
            </a:endParaRPr>
          </a:p>
          <a:p>
            <a:pPr marL="0" indent="0" algn="just">
              <a:buNone/>
            </a:pPr>
            <a:endParaRPr lang="ru-RU" sz="2400"/>
          </a:p>
          <a:p>
            <a:pPr marL="0" indent="0" algn="just">
              <a:buNone/>
            </a:pPr>
            <a:endParaRPr lang="ru-RU" sz="2600" b="1" i="1">
              <a:solidFill>
                <a:srgbClr val="002060"/>
              </a:solidFill>
              <a:latin typeface="Times New Roman" panose="02020603050405020304" pitchFamily="18" charset="0"/>
              <a:cs typeface="Times New Roman" panose="02020603050405020304" pitchFamily="18" charset="0"/>
            </a:endParaRPr>
          </a:p>
          <a:p>
            <a:pPr marL="0" indent="0" algn="r">
              <a:buNone/>
            </a:pPr>
            <a:endParaRPr lang="ru-RU" sz="2600" b="1" i="1" smtClean="0">
              <a:solidFill>
                <a:schemeClr val="bg1"/>
              </a:solidFill>
              <a:latin typeface="Times New Roman" panose="02020603050405020304" pitchFamily="18" charset="0"/>
              <a:cs typeface="Times New Roman" panose="02020603050405020304" pitchFamily="18" charset="0"/>
            </a:endParaRPr>
          </a:p>
          <a:p>
            <a:pPr marL="0" indent="0" algn="just">
              <a:buNone/>
            </a:pPr>
            <a:endParaRPr lang="ru-RU" sz="2600" b="1" smtClean="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985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0" y="116632"/>
            <a:ext cx="8568952" cy="432048"/>
          </a:xfrm>
        </p:spPr>
        <p:txBody>
          <a:bodyPr>
            <a:noAutofit/>
          </a:bodyPr>
          <a:lstStyle/>
          <a:p>
            <a:pPr algn="l"/>
            <a:r>
              <a:rPr lang="ru-RU" sz="2600" b="1" i="1">
                <a:solidFill>
                  <a:srgbClr val="C00000"/>
                </a:solidFill>
                <a:latin typeface="Times New Roman" panose="02020603050405020304" pitchFamily="18" charset="0"/>
                <a:cs typeface="Times New Roman" panose="02020603050405020304" pitchFamily="18" charset="0"/>
              </a:rPr>
              <a:t>Долганский язык &lt; тюркские </a:t>
            </a:r>
            <a:r>
              <a:rPr lang="en-US" sz="2600" b="1" i="1">
                <a:solidFill>
                  <a:srgbClr val="C00000"/>
                </a:solidFill>
                <a:latin typeface="Times New Roman" panose="02020603050405020304" pitchFamily="18" charset="0"/>
                <a:cs typeface="Times New Roman" panose="02020603050405020304" pitchFamily="18" charset="0"/>
              </a:rPr>
              <a:t>&lt;</a:t>
            </a:r>
            <a:r>
              <a:rPr lang="ru-RU" sz="2600" b="1" i="1">
                <a:solidFill>
                  <a:srgbClr val="C00000"/>
                </a:solidFill>
                <a:latin typeface="Times New Roman" panose="02020603050405020304" pitchFamily="18" charset="0"/>
                <a:cs typeface="Times New Roman" panose="02020603050405020304" pitchFamily="18" charset="0"/>
              </a:rPr>
              <a:t> алтайские </a:t>
            </a:r>
            <a:endParaRPr lang="ru-RU" sz="2600" i="1">
              <a:solidFill>
                <a:srgbClr val="C0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775520" y="1124744"/>
            <a:ext cx="8784976" cy="5832648"/>
          </a:xfrm>
        </p:spPr>
        <p:txBody>
          <a:bodyPr>
            <a:noAutofit/>
          </a:bodyPr>
          <a:lstStyle/>
          <a:p>
            <a:pPr algn="just"/>
            <a:r>
              <a:rPr lang="ru-RU" sz="2300" b="1" i="1" u="sng">
                <a:solidFill>
                  <a:srgbClr val="C00000"/>
                </a:solidFill>
                <a:latin typeface="Times New Roman" pitchFamily="18" charset="0"/>
                <a:cs typeface="Times New Roman" pitchFamily="18" charset="0"/>
              </a:rPr>
              <a:t>Долгане</a:t>
            </a:r>
            <a:r>
              <a:rPr lang="ru-RU" sz="2300" b="1" i="1">
                <a:solidFill>
                  <a:srgbClr val="C00000"/>
                </a:solidFill>
                <a:latin typeface="Times New Roman" pitchFamily="18" charset="0"/>
                <a:cs typeface="Times New Roman" pitchFamily="18" charset="0"/>
              </a:rPr>
              <a:t> </a:t>
            </a:r>
            <a:r>
              <a:rPr lang="ru-RU" sz="2300">
                <a:latin typeface="Times New Roman" panose="02020603050405020304" pitchFamily="18" charset="0"/>
                <a:cs typeface="Times New Roman" panose="02020603050405020304" pitchFamily="18" charset="0"/>
              </a:rPr>
              <a:t>ТН </a:t>
            </a:r>
            <a:r>
              <a:rPr lang="ru-RU" sz="2300" b="1" i="1">
                <a:latin typeface="Times New Roman" panose="02020603050405020304" pitchFamily="18" charset="0"/>
                <a:cs typeface="Times New Roman" panose="02020603050405020304" pitchFamily="18" charset="0"/>
              </a:rPr>
              <a:t>туӈгос” </a:t>
            </a:r>
            <a:r>
              <a:rPr lang="en-US" sz="2300">
                <a:latin typeface="Times New Roman" panose="02020603050405020304" pitchFamily="18" charset="0"/>
                <a:cs typeface="Times New Roman" panose="02020603050405020304" pitchFamily="18" charset="0"/>
              </a:rPr>
              <a:t>NOM</a:t>
            </a:r>
            <a:r>
              <a:rPr lang="ru-RU" sz="2300">
                <a:latin typeface="Times New Roman" panose="02020603050405020304" pitchFamily="18" charset="0"/>
                <a:cs typeface="Times New Roman" panose="02020603050405020304" pitchFamily="18" charset="0"/>
              </a:rPr>
              <a:t>.</a:t>
            </a:r>
            <a:r>
              <a:rPr lang="en-US" sz="2300">
                <a:latin typeface="Times New Roman" panose="02020603050405020304" pitchFamily="18" charset="0"/>
                <a:cs typeface="Times New Roman" panose="02020603050405020304" pitchFamily="18" charset="0"/>
              </a:rPr>
              <a:t>PL</a:t>
            </a:r>
            <a:r>
              <a:rPr lang="ru-RU" sz="2300">
                <a:latin typeface="Times New Roman" panose="02020603050405020304" pitchFamily="18" charset="0"/>
                <a:cs typeface="Times New Roman" panose="02020603050405020304" pitchFamily="18" charset="0"/>
              </a:rPr>
              <a:t>, [</a:t>
            </a:r>
            <a:r>
              <a:rPr lang="en-US" sz="2300">
                <a:latin typeface="Times New Roman" panose="02020603050405020304" pitchFamily="18" charset="0"/>
                <a:cs typeface="Times New Roman" panose="02020603050405020304" pitchFamily="18" charset="0"/>
              </a:rPr>
              <a:t>t</a:t>
            </a:r>
            <a:r>
              <a:rPr lang="ru-RU" sz="2300">
                <a:latin typeface="Times New Roman" panose="02020603050405020304" pitchFamily="18" charset="0"/>
                <a:cs typeface="Times New Roman" panose="02020603050405020304" pitchFamily="18" charset="0"/>
              </a:rPr>
              <a:t>ʊŋ</a:t>
            </a:r>
            <a:r>
              <a:rPr lang="en-US" sz="2300">
                <a:latin typeface="Times New Roman" panose="02020603050405020304" pitchFamily="18" charset="0"/>
                <a:cs typeface="Times New Roman" panose="02020603050405020304" pitchFamily="18" charset="0"/>
              </a:rPr>
              <a:t>g</a:t>
            </a:r>
            <a:r>
              <a:rPr lang="ru-RU" sz="2300">
                <a:latin typeface="Times New Roman" panose="02020603050405020304" pitchFamily="18" charset="0"/>
                <a:cs typeface="Times New Roman" panose="02020603050405020304" pitchFamily="18" charset="0"/>
              </a:rPr>
              <a:t>ó</a:t>
            </a:r>
            <a:r>
              <a:rPr lang="en-US" sz="2300">
                <a:latin typeface="Times New Roman" panose="02020603050405020304" pitchFamily="18" charset="0"/>
                <a:cs typeface="Times New Roman" panose="02020603050405020304" pitchFamily="18" charset="0"/>
              </a:rPr>
              <a:t>s</a:t>
            </a:r>
            <a:r>
              <a:rPr lang="ru-RU" sz="2300">
                <a:latin typeface="Times New Roman" panose="02020603050405020304" pitchFamily="18" charset="0"/>
                <a:cs typeface="Times New Roman" panose="02020603050405020304" pitchFamily="18" charset="0"/>
              </a:rPr>
              <a:t>ʔ]</a:t>
            </a:r>
            <a:r>
              <a:rPr lang="en-US" sz="2300">
                <a:latin typeface="Times New Roman" panose="02020603050405020304" pitchFamily="18" charset="0"/>
                <a:cs typeface="Times New Roman" panose="02020603050405020304" pitchFamily="18" charset="0"/>
              </a:rPr>
              <a:t> </a:t>
            </a:r>
            <a:r>
              <a:rPr lang="ru-RU" sz="2300">
                <a:latin typeface="Times New Roman" panose="02020603050405020304" pitchFamily="18" charset="0"/>
                <a:cs typeface="Times New Roman" panose="02020603050405020304" pitchFamily="18" charset="0"/>
              </a:rPr>
              <a:t>/</a:t>
            </a:r>
            <a:r>
              <a:rPr lang="en-US" sz="2300">
                <a:latin typeface="Times New Roman" panose="02020603050405020304" pitchFamily="18" charset="0"/>
                <a:cs typeface="Times New Roman" panose="02020603050405020304" pitchFamily="18" charset="0"/>
              </a:rPr>
              <a:t> </a:t>
            </a:r>
            <a:r>
              <a:rPr lang="ru-RU" sz="2300">
                <a:latin typeface="Times New Roman" panose="02020603050405020304" pitchFamily="18" charset="0"/>
                <a:cs typeface="Times New Roman" panose="02020603050405020304" pitchFamily="18" charset="0"/>
              </a:rPr>
              <a:t>[</a:t>
            </a:r>
            <a:r>
              <a:rPr lang="en-US" sz="2300">
                <a:latin typeface="Times New Roman" panose="02020603050405020304" pitchFamily="18" charset="0"/>
                <a:cs typeface="Times New Roman" panose="02020603050405020304" pitchFamily="18" charset="0"/>
              </a:rPr>
              <a:t>t</a:t>
            </a:r>
            <a:r>
              <a:rPr lang="ru-RU" sz="2300">
                <a:latin typeface="Times New Roman" panose="02020603050405020304" pitchFamily="18" charset="0"/>
                <a:cs typeface="Times New Roman" panose="02020603050405020304" pitchFamily="18" charset="0"/>
              </a:rPr>
              <a:t>ʊŋ</a:t>
            </a:r>
            <a:r>
              <a:rPr lang="en-US" sz="2300">
                <a:latin typeface="Times New Roman" panose="02020603050405020304" pitchFamily="18" charset="0"/>
                <a:cs typeface="Times New Roman" panose="02020603050405020304" pitchFamily="18" charset="0"/>
              </a:rPr>
              <a:t>g</a:t>
            </a:r>
            <a:r>
              <a:rPr lang="ru-RU" sz="2300">
                <a:latin typeface="Times New Roman" panose="02020603050405020304" pitchFamily="18" charset="0"/>
                <a:cs typeface="Times New Roman" panose="02020603050405020304" pitchFamily="18" charset="0"/>
              </a:rPr>
              <a:t>ú</a:t>
            </a:r>
            <a:r>
              <a:rPr lang="en-US" sz="2300">
                <a:latin typeface="Times New Roman" panose="02020603050405020304" pitchFamily="18" charset="0"/>
                <a:cs typeface="Times New Roman" panose="02020603050405020304" pitchFamily="18" charset="0"/>
              </a:rPr>
              <a:t>s</a:t>
            </a:r>
            <a:r>
              <a:rPr lang="ru-RU" sz="2300">
                <a:latin typeface="Times New Roman" panose="02020603050405020304" pitchFamily="18" charset="0"/>
                <a:cs typeface="Times New Roman" panose="02020603050405020304" pitchFamily="18" charset="0"/>
              </a:rPr>
              <a:t>ʔ]</a:t>
            </a:r>
            <a:endParaRPr lang="ru-RU" sz="2300" b="1" i="1" u="sng">
              <a:solidFill>
                <a:srgbClr val="C00000"/>
              </a:solidFill>
              <a:latin typeface="Times New Roman" pitchFamily="18" charset="0"/>
              <a:cs typeface="Times New Roman" pitchFamily="18" charset="0"/>
            </a:endParaRPr>
          </a:p>
          <a:p>
            <a:pPr marL="0" indent="0" algn="just">
              <a:buNone/>
            </a:pPr>
            <a:r>
              <a:rPr lang="ru-RU" sz="2300">
                <a:latin typeface="Times New Roman" panose="02020603050405020304" pitchFamily="18" charset="0"/>
                <a:cs typeface="Times New Roman" panose="02020603050405020304" pitchFamily="18" charset="0"/>
              </a:rPr>
              <a:t>Потомками долган, осевшими в Тухардской тундре, являются представители фамилии </a:t>
            </a:r>
            <a:r>
              <a:rPr lang="ru-RU" sz="2300" b="1" i="1">
                <a:latin typeface="Times New Roman" panose="02020603050405020304" pitchFamily="18" charset="0"/>
                <a:cs typeface="Times New Roman" panose="02020603050405020304" pitchFamily="18" charset="0"/>
              </a:rPr>
              <a:t>Ярóцкие</a:t>
            </a:r>
            <a:r>
              <a:rPr lang="ru-RU" sz="2300" b="1">
                <a:latin typeface="Times New Roman" panose="02020603050405020304" pitchFamily="18" charset="0"/>
                <a:cs typeface="Times New Roman" panose="02020603050405020304" pitchFamily="18" charset="0"/>
              </a:rPr>
              <a:t> </a:t>
            </a:r>
            <a:r>
              <a:rPr lang="ru-RU" sz="2300">
                <a:latin typeface="Times New Roman" panose="02020603050405020304" pitchFamily="18" charset="0"/>
                <a:cs typeface="Times New Roman" panose="02020603050405020304" pitchFamily="18" charset="0"/>
              </a:rPr>
              <a:t>мужского пола, а также замужние женщины, носившие эту фамилию в девичестве. Все они являются потомками долганина </a:t>
            </a:r>
            <a:r>
              <a:rPr lang="ru-RU" sz="2300" b="1">
                <a:latin typeface="Times New Roman" panose="02020603050405020304" pitchFamily="18" charset="0"/>
                <a:cs typeface="Times New Roman" panose="02020603050405020304" pitchFamily="18" charset="0"/>
              </a:rPr>
              <a:t>Яроцкого Николая Савельевича </a:t>
            </a:r>
            <a:r>
              <a:rPr lang="ru-RU" sz="2300">
                <a:latin typeface="Times New Roman" panose="02020603050405020304" pitchFamily="18" charset="0"/>
                <a:cs typeface="Times New Roman" panose="02020603050405020304" pitchFamily="18" charset="0"/>
              </a:rPr>
              <a:t>(род. в конце </a:t>
            </a:r>
            <a:r>
              <a:rPr lang="en-US" sz="2300">
                <a:latin typeface="Times New Roman" panose="02020603050405020304" pitchFamily="18" charset="0"/>
                <a:cs typeface="Times New Roman" panose="02020603050405020304" pitchFamily="18" charset="0"/>
              </a:rPr>
              <a:t>XIX</a:t>
            </a:r>
            <a:r>
              <a:rPr lang="ru-RU" sz="2300">
                <a:latin typeface="Times New Roman" panose="02020603050405020304" pitchFamily="18" charset="0"/>
                <a:cs typeface="Times New Roman" panose="02020603050405020304" pitchFamily="18" charset="0"/>
              </a:rPr>
              <a:t> в.), род которого происходит </a:t>
            </a:r>
            <a:r>
              <a:rPr lang="ru-RU" sz="2300" b="1">
                <a:latin typeface="Times New Roman" panose="02020603050405020304" pitchFamily="18" charset="0"/>
                <a:cs typeface="Times New Roman" panose="02020603050405020304" pitchFamily="18" charset="0"/>
              </a:rPr>
              <a:t>«из Якутии»</a:t>
            </a:r>
            <a:r>
              <a:rPr lang="ru-RU" sz="2300">
                <a:latin typeface="Times New Roman" panose="02020603050405020304" pitchFamily="18" charset="0"/>
                <a:cs typeface="Times New Roman" panose="02020603050405020304" pitchFamily="18" charset="0"/>
              </a:rPr>
              <a:t>. Его сын </a:t>
            </a:r>
            <a:r>
              <a:rPr lang="de-DE" sz="2300">
                <a:latin typeface="Times New Roman" panose="02020603050405020304" pitchFamily="18" charset="0"/>
                <a:cs typeface="Times New Roman" panose="02020603050405020304" pitchFamily="18" charset="0"/>
              </a:rPr>
              <a:t>―</a:t>
            </a:r>
            <a:r>
              <a:rPr lang="ru-RU" sz="2300">
                <a:latin typeface="Times New Roman" panose="02020603050405020304" pitchFamily="18" charset="0"/>
                <a:cs typeface="Times New Roman" panose="02020603050405020304" pitchFamily="18" charset="0"/>
              </a:rPr>
              <a:t> </a:t>
            </a:r>
            <a:r>
              <a:rPr lang="ru-RU" sz="2300" b="1">
                <a:latin typeface="Times New Roman" panose="02020603050405020304" pitchFamily="18" charset="0"/>
                <a:cs typeface="Times New Roman" panose="02020603050405020304" pitchFamily="18" charset="0"/>
              </a:rPr>
              <a:t>Яроцкий Алексей Николаевич </a:t>
            </a:r>
            <a:r>
              <a:rPr lang="de-DE" sz="2300">
                <a:latin typeface="Times New Roman" panose="02020603050405020304" pitchFamily="18" charset="0"/>
                <a:cs typeface="Times New Roman" panose="02020603050405020304" pitchFamily="18" charset="0"/>
              </a:rPr>
              <a:t>― </a:t>
            </a:r>
            <a:r>
              <a:rPr lang="ru-RU" sz="2300" b="1">
                <a:latin typeface="Times New Roman" panose="02020603050405020304" pitchFamily="18" charset="0"/>
                <a:cs typeface="Times New Roman" panose="02020603050405020304" pitchFamily="18" charset="0"/>
              </a:rPr>
              <a:t>прибыл в Воронцовскую тундру примерно в 1955 г. со стороны Усть-Авама или Волочанки </a:t>
            </a:r>
            <a:r>
              <a:rPr lang="ru-RU" sz="2300">
                <a:latin typeface="Times New Roman" panose="02020603050405020304" pitchFamily="18" charset="0"/>
                <a:cs typeface="Times New Roman" panose="02020603050405020304" pitchFamily="18" charset="0"/>
              </a:rPr>
              <a:t>с целью покупки домашних оленей и женился на представительнице тундрово-ненецкой этнической группы </a:t>
            </a:r>
            <a:r>
              <a:rPr lang="ru-RU" sz="2300" b="1">
                <a:latin typeface="Times New Roman" panose="02020603050405020304" pitchFamily="18" charset="0"/>
                <a:cs typeface="Times New Roman" panose="02020603050405020304" pitchFamily="18" charset="0"/>
              </a:rPr>
              <a:t>Ӈáдэр Сю́нско / Шýньш(e)ку (</a:t>
            </a:r>
            <a:r>
              <a:rPr lang="en-US" sz="2300" b="1" i="1">
                <a:latin typeface="Times New Roman" panose="02020603050405020304" pitchFamily="18" charset="0"/>
                <a:cs typeface="Times New Roman" panose="02020603050405020304" pitchFamily="18" charset="0"/>
              </a:rPr>
              <a:t>S</a:t>
            </a:r>
            <a:r>
              <a:rPr lang="ru-RU" sz="2300" b="1" i="1">
                <a:latin typeface="Times New Roman" panose="02020603050405020304" pitchFamily="18" charset="0"/>
                <a:cs typeface="Times New Roman" panose="02020603050405020304" pitchFamily="18" charset="0"/>
              </a:rPr>
              <a:t>ʲ</a:t>
            </a:r>
            <a:r>
              <a:rPr lang="en-US" sz="2300" b="1" i="1">
                <a:latin typeface="Times New Roman" panose="02020603050405020304" pitchFamily="18" charset="0"/>
                <a:cs typeface="Times New Roman" panose="02020603050405020304" pitchFamily="18" charset="0"/>
              </a:rPr>
              <a:t>unc</a:t>
            </a:r>
            <a:r>
              <a:rPr lang="ru-RU" sz="2300" b="1" i="1">
                <a:latin typeface="Times New Roman" panose="02020603050405020304" pitchFamily="18" charset="0"/>
                <a:cs typeface="Times New Roman" panose="02020603050405020304" pitchFamily="18" charset="0"/>
              </a:rPr>
              <a:t>°</a:t>
            </a:r>
            <a:r>
              <a:rPr lang="en-US" sz="2300" b="1" i="1">
                <a:latin typeface="Times New Roman" panose="02020603050405020304" pitchFamily="18" charset="0"/>
                <a:cs typeface="Times New Roman" panose="02020603050405020304" pitchFamily="18" charset="0"/>
              </a:rPr>
              <a:t>ko</a:t>
            </a:r>
            <a:r>
              <a:rPr lang="ru-RU" sz="2300" b="1">
                <a:latin typeface="Times New Roman" panose="02020603050405020304" pitchFamily="18" charset="0"/>
                <a:cs typeface="Times New Roman" panose="02020603050405020304" pitchFamily="18" charset="0"/>
              </a:rPr>
              <a:t>) Пимоновне </a:t>
            </a:r>
            <a:r>
              <a:rPr lang="ru-RU" sz="2300">
                <a:latin typeface="Times New Roman" panose="02020603050405020304" pitchFamily="18" charset="0"/>
                <a:cs typeface="Times New Roman" panose="02020603050405020304" pitchFamily="18" charset="0"/>
              </a:rPr>
              <a:t>(1938–2012), семья которой кочевала на левом берегу Енисея напротив Воронцова. Вместе с А. Н. Яроцким в эти места приехали также две его родных сестры и вскоре вышли замуж за тундровых энцев Силкиных. </a:t>
            </a:r>
          </a:p>
        </p:txBody>
      </p:sp>
    </p:spTree>
    <p:extLst>
      <p:ext uri="{BB962C8B-B14F-4D97-AF65-F5344CB8AC3E}">
        <p14:creationId xmlns:p14="http://schemas.microsoft.com/office/powerpoint/2010/main" val="31483635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8640"/>
            <a:ext cx="8856984" cy="792088"/>
          </a:xfrm>
        </p:spPr>
        <p:txBody>
          <a:bodyPr>
            <a:normAutofit fontScale="90000"/>
          </a:bodyPr>
          <a:lstStyle/>
          <a:p>
            <a:r>
              <a:rPr lang="ru-RU" sz="2800" b="1" i="1">
                <a:solidFill>
                  <a:srgbClr val="C00000"/>
                </a:solidFill>
                <a:latin typeface="Times New Roman" pitchFamily="18" charset="0"/>
                <a:cs typeface="Times New Roman" pitchFamily="18" charset="0"/>
              </a:rPr>
              <a:t>Пути переселения и места кочёвок </a:t>
            </a:r>
            <a:r>
              <a:rPr lang="ru-RU" sz="2800" b="1" i="1" err="1">
                <a:solidFill>
                  <a:srgbClr val="C00000"/>
                </a:solidFill>
                <a:latin typeface="Times New Roman" pitchFamily="18" charset="0"/>
                <a:cs typeface="Times New Roman" pitchFamily="18" charset="0"/>
              </a:rPr>
              <a:t>Яроцких</a:t>
            </a:r>
            <a:r>
              <a:rPr lang="ru-RU" sz="2800" b="1" i="1">
                <a:solidFill>
                  <a:srgbClr val="C00000"/>
                </a:solidFill>
                <a:latin typeface="Times New Roman" pitchFamily="18" charset="0"/>
                <a:cs typeface="Times New Roman" pitchFamily="18" charset="0"/>
              </a:rPr>
              <a:t> и </a:t>
            </a:r>
            <a:r>
              <a:rPr lang="ru-RU" sz="2800" b="1" i="1" err="1">
                <a:solidFill>
                  <a:srgbClr val="C00000"/>
                </a:solidFill>
                <a:latin typeface="Times New Roman" pitchFamily="18" charset="0"/>
                <a:cs typeface="Times New Roman" pitchFamily="18" charset="0"/>
              </a:rPr>
              <a:t>Силкиных</a:t>
            </a:r>
            <a:r>
              <a:rPr lang="ru-RU" sz="2800" b="1" i="1">
                <a:solidFill>
                  <a:srgbClr val="C00000"/>
                </a:solidFill>
                <a:latin typeface="Times New Roman" pitchFamily="18" charset="0"/>
                <a:cs typeface="Times New Roman" pitchFamily="18" charset="0"/>
              </a:rPr>
              <a:t> в 1950–1970-е гг. </a:t>
            </a:r>
            <a:r>
              <a:rPr lang="ru-RU" sz="2600">
                <a:latin typeface="Times New Roman" pitchFamily="18" charset="0"/>
                <a:cs typeface="Times New Roman" pitchFamily="18" charset="0"/>
              </a:rPr>
              <a:t>Автор карты ― Ю. Б. Коряков. </a:t>
            </a:r>
          </a:p>
        </p:txBody>
      </p:sp>
      <p:pic>
        <p:nvPicPr>
          <p:cNvPr id="4098" name="Picture 2" descr="D:\статьи\Большой переход на ненецкий\статья Final после правки Ханиной\Рис. 2.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196753"/>
            <a:ext cx="9128877" cy="5765923"/>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2"/>
          <p:cNvSpPr/>
          <p:nvPr/>
        </p:nvSpPr>
        <p:spPr>
          <a:xfrm>
            <a:off x="6240016" y="1916832"/>
            <a:ext cx="864096" cy="7200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Стрелка вправо 3"/>
          <p:cNvSpPr/>
          <p:nvPr/>
        </p:nvSpPr>
        <p:spPr>
          <a:xfrm>
            <a:off x="2351584" y="1556792"/>
            <a:ext cx="1194432" cy="6023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25999257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0" y="116632"/>
            <a:ext cx="8568952" cy="432048"/>
          </a:xfrm>
        </p:spPr>
        <p:txBody>
          <a:bodyPr>
            <a:noAutofit/>
          </a:bodyPr>
          <a:lstStyle/>
          <a:p>
            <a:pPr algn="l"/>
            <a:r>
              <a:rPr lang="ru-RU" sz="2600" b="1" i="1">
                <a:solidFill>
                  <a:srgbClr val="C00000"/>
                </a:solidFill>
                <a:latin typeface="Times New Roman" panose="02020603050405020304" pitchFamily="18" charset="0"/>
                <a:cs typeface="Times New Roman" panose="02020603050405020304" pitchFamily="18" charset="0"/>
              </a:rPr>
              <a:t>Долганский язык &lt; тюркские </a:t>
            </a:r>
            <a:r>
              <a:rPr lang="en-US" sz="2600" b="1" i="1">
                <a:solidFill>
                  <a:srgbClr val="C00000"/>
                </a:solidFill>
                <a:latin typeface="Times New Roman" panose="02020603050405020304" pitchFamily="18" charset="0"/>
                <a:cs typeface="Times New Roman" panose="02020603050405020304" pitchFamily="18" charset="0"/>
              </a:rPr>
              <a:t>&lt;</a:t>
            </a:r>
            <a:r>
              <a:rPr lang="ru-RU" sz="2600" b="1" i="1">
                <a:solidFill>
                  <a:srgbClr val="C00000"/>
                </a:solidFill>
                <a:latin typeface="Times New Roman" panose="02020603050405020304" pitchFamily="18" charset="0"/>
                <a:cs typeface="Times New Roman" panose="02020603050405020304" pitchFamily="18" charset="0"/>
              </a:rPr>
              <a:t> алтайские </a:t>
            </a:r>
            <a:endParaRPr lang="ru-RU" sz="2600" i="1">
              <a:solidFill>
                <a:srgbClr val="C0000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775520" y="764704"/>
            <a:ext cx="8640960" cy="5904656"/>
          </a:xfrm>
        </p:spPr>
        <p:txBody>
          <a:bodyPr>
            <a:noAutofit/>
          </a:bodyPr>
          <a:lstStyle/>
          <a:p>
            <a:pPr algn="just"/>
            <a:r>
              <a:rPr lang="ru-RU" sz="2300">
                <a:latin typeface="Times New Roman" panose="02020603050405020304" pitchFamily="18" charset="0"/>
                <a:cs typeface="Times New Roman" panose="02020603050405020304" pitchFamily="18" charset="0"/>
              </a:rPr>
              <a:t>Эти три семьи: </a:t>
            </a:r>
            <a:r>
              <a:rPr lang="ru-RU" sz="2300" b="1">
                <a:latin typeface="Times New Roman" panose="02020603050405020304" pitchFamily="18" charset="0"/>
                <a:cs typeface="Times New Roman" panose="02020603050405020304" pitchFamily="18" charset="0"/>
              </a:rPr>
              <a:t>одна долганско–тундрово-ненецкая </a:t>
            </a:r>
            <a:r>
              <a:rPr lang="ru-RU" sz="2300">
                <a:latin typeface="Times New Roman" panose="02020603050405020304" pitchFamily="18" charset="0"/>
                <a:cs typeface="Times New Roman" panose="02020603050405020304" pitchFamily="18" charset="0"/>
              </a:rPr>
              <a:t>(Д–ТН) и </a:t>
            </a:r>
            <a:r>
              <a:rPr lang="ru-RU" sz="2300" b="1">
                <a:latin typeface="Times New Roman" panose="02020603050405020304" pitchFamily="18" charset="0"/>
                <a:cs typeface="Times New Roman" panose="02020603050405020304" pitchFamily="18" charset="0"/>
              </a:rPr>
              <a:t>две тундрово-энецко–долганские </a:t>
            </a:r>
            <a:r>
              <a:rPr lang="ru-RU" sz="2300">
                <a:latin typeface="Times New Roman" panose="02020603050405020304" pitchFamily="18" charset="0"/>
                <a:cs typeface="Times New Roman" panose="02020603050405020304" pitchFamily="18" charset="0"/>
              </a:rPr>
              <a:t>(ТЭ–Д) </a:t>
            </a:r>
            <a:r>
              <a:rPr lang="de-DE" sz="2300">
                <a:latin typeface="Times New Roman" panose="02020603050405020304" pitchFamily="18" charset="0"/>
                <a:cs typeface="Times New Roman" panose="02020603050405020304" pitchFamily="18" charset="0"/>
              </a:rPr>
              <a:t>― </a:t>
            </a:r>
            <a:r>
              <a:rPr lang="ru-RU" sz="2300">
                <a:latin typeface="Times New Roman" panose="02020603050405020304" pitchFamily="18" charset="0"/>
                <a:cs typeface="Times New Roman" panose="02020603050405020304" pitchFamily="18" charset="0"/>
              </a:rPr>
              <a:t>были ближайшими соседями и проживали на одном стойбище, совместно выпасая оленьи стада и имея общие маршруты кочёвок на левом берегу Енисея </a:t>
            </a:r>
            <a:r>
              <a:rPr lang="ru-RU" sz="2300" b="1">
                <a:latin typeface="Times New Roman" panose="02020603050405020304" pitchFamily="18" charset="0"/>
                <a:cs typeface="Times New Roman" panose="02020603050405020304" pitchFamily="18" charset="0"/>
              </a:rPr>
              <a:t>напротив Воронцова примерно с 1956 по 1972 г. </a:t>
            </a:r>
          </a:p>
          <a:p>
            <a:pPr algn="just"/>
            <a:r>
              <a:rPr lang="ru-RU" sz="2300">
                <a:latin typeface="Times New Roman" panose="02020603050405020304" pitchFamily="18" charset="0"/>
                <a:cs typeface="Times New Roman" panose="02020603050405020304" pitchFamily="18" charset="0"/>
              </a:rPr>
              <a:t>В </a:t>
            </a:r>
            <a:r>
              <a:rPr lang="ru-RU" sz="2300" b="1">
                <a:latin typeface="Times New Roman" panose="02020603050405020304" pitchFamily="18" charset="0"/>
                <a:cs typeface="Times New Roman" panose="02020603050405020304" pitchFamily="18" charset="0"/>
              </a:rPr>
              <a:t>1972 г.</a:t>
            </a:r>
            <a:r>
              <a:rPr lang="ru-RU" sz="2300">
                <a:latin typeface="Times New Roman" panose="02020603050405020304" pitchFamily="18" charset="0"/>
                <a:cs typeface="Times New Roman" panose="02020603050405020304" pitchFamily="18" charset="0"/>
              </a:rPr>
              <a:t>, после того как значительное количество их оленей отбилось от стада и ушло с дикими северными оленями, эти семьи (вместе с семьей тундрового энца Туглакова К. Т.) были переселены («их перевели») в окрестности </a:t>
            </a:r>
            <a:r>
              <a:rPr lang="ru-RU" sz="2300" b="1">
                <a:latin typeface="Times New Roman" panose="02020603050405020304" pitchFamily="18" charset="0"/>
                <a:cs typeface="Times New Roman" panose="02020603050405020304" pitchFamily="18" charset="0"/>
              </a:rPr>
              <a:t>Лéвинских песков</a:t>
            </a:r>
            <a:r>
              <a:rPr lang="ru-RU" sz="2300">
                <a:latin typeface="Times New Roman" panose="02020603050405020304" pitchFamily="18" charset="0"/>
                <a:cs typeface="Times New Roman" panose="02020603050405020304" pitchFamily="18" charset="0"/>
              </a:rPr>
              <a:t>, где даже до сих пор сохраняется топоним </a:t>
            </a:r>
            <a:r>
              <a:rPr lang="ru-RU" sz="2300" i="1">
                <a:latin typeface="Times New Roman" panose="02020603050405020304" pitchFamily="18" charset="0"/>
                <a:cs typeface="Times New Roman" panose="02020603050405020304" pitchFamily="18" charset="0"/>
              </a:rPr>
              <a:t>Силкин’ Лайда </a:t>
            </a:r>
            <a:r>
              <a:rPr lang="ru-RU" sz="2300">
                <a:latin typeface="Times New Roman" panose="02020603050405020304" pitchFamily="18" charset="0"/>
                <a:cs typeface="Times New Roman" panose="02020603050405020304" pitchFamily="18" charset="0"/>
              </a:rPr>
              <a:t>[Инф. СГХ]; в окрестностях Лéвинских песков также проживали и занимались оленеводством другие долгане. </a:t>
            </a:r>
          </a:p>
          <a:p>
            <a:pPr algn="just"/>
            <a:r>
              <a:rPr lang="ru-RU" sz="2300" b="1">
                <a:latin typeface="Times New Roman" panose="02020603050405020304" pitchFamily="18" charset="0"/>
                <a:cs typeface="Times New Roman" panose="02020603050405020304" pitchFamily="18" charset="0"/>
              </a:rPr>
              <a:t>В настоящее время потомки А. Н. Яроцкого и его родных сестёр также в основном проживают в Тухардской тундре, но не владеют долганским языком.</a:t>
            </a:r>
          </a:p>
          <a:p>
            <a:pPr algn="just"/>
            <a:endParaRPr lang="ru-RU"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91331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31504" y="188640"/>
            <a:ext cx="8856984" cy="792088"/>
          </a:xfrm>
        </p:spPr>
        <p:txBody>
          <a:bodyPr>
            <a:normAutofit fontScale="90000"/>
          </a:bodyPr>
          <a:lstStyle/>
          <a:p>
            <a:r>
              <a:rPr lang="ru-RU" sz="2800" b="1" i="1">
                <a:solidFill>
                  <a:srgbClr val="C00000"/>
                </a:solidFill>
                <a:latin typeface="Times New Roman" pitchFamily="18" charset="0"/>
                <a:cs typeface="Times New Roman" pitchFamily="18" charset="0"/>
              </a:rPr>
              <a:t>Пути переселения и места кочёвок </a:t>
            </a:r>
            <a:r>
              <a:rPr lang="ru-RU" sz="2800" b="1" i="1" err="1">
                <a:solidFill>
                  <a:srgbClr val="C00000"/>
                </a:solidFill>
                <a:latin typeface="Times New Roman" pitchFamily="18" charset="0"/>
                <a:cs typeface="Times New Roman" pitchFamily="18" charset="0"/>
              </a:rPr>
              <a:t>Яроцких</a:t>
            </a:r>
            <a:r>
              <a:rPr lang="ru-RU" sz="2800" b="1" i="1">
                <a:solidFill>
                  <a:srgbClr val="C00000"/>
                </a:solidFill>
                <a:latin typeface="Times New Roman" pitchFamily="18" charset="0"/>
                <a:cs typeface="Times New Roman" pitchFamily="18" charset="0"/>
              </a:rPr>
              <a:t> и </a:t>
            </a:r>
            <a:r>
              <a:rPr lang="ru-RU" sz="2800" b="1" i="1" err="1">
                <a:solidFill>
                  <a:srgbClr val="C00000"/>
                </a:solidFill>
                <a:latin typeface="Times New Roman" pitchFamily="18" charset="0"/>
                <a:cs typeface="Times New Roman" pitchFamily="18" charset="0"/>
              </a:rPr>
              <a:t>Силкиных</a:t>
            </a:r>
            <a:r>
              <a:rPr lang="ru-RU" sz="2800" b="1" i="1">
                <a:solidFill>
                  <a:srgbClr val="C00000"/>
                </a:solidFill>
                <a:latin typeface="Times New Roman" pitchFamily="18" charset="0"/>
                <a:cs typeface="Times New Roman" pitchFamily="18" charset="0"/>
              </a:rPr>
              <a:t> в 1950–1970-е гг. </a:t>
            </a:r>
            <a:r>
              <a:rPr lang="ru-RU" sz="2600">
                <a:latin typeface="Times New Roman" pitchFamily="18" charset="0"/>
                <a:cs typeface="Times New Roman" pitchFamily="18" charset="0"/>
              </a:rPr>
              <a:t>Автор карты ― Ю. Б. Коряков. </a:t>
            </a:r>
          </a:p>
        </p:txBody>
      </p:sp>
      <p:pic>
        <p:nvPicPr>
          <p:cNvPr id="4098" name="Picture 2" descr="D:\статьи\Большой переход на ненецкий\статья Final после правки Ханиной\Рис. 2.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1196753"/>
            <a:ext cx="9128877" cy="5765923"/>
          </a:xfrm>
          <a:prstGeom prst="rect">
            <a:avLst/>
          </a:prstGeom>
          <a:noFill/>
          <a:extLst>
            <a:ext uri="{909E8E84-426E-40DD-AFC4-6F175D3DCCD1}">
              <a14:hiddenFill xmlns:a14="http://schemas.microsoft.com/office/drawing/2010/main">
                <a:solidFill>
                  <a:srgbClr val="FFFFFF"/>
                </a:solidFill>
              </a14:hiddenFill>
            </a:ext>
          </a:extLst>
        </p:spPr>
      </p:pic>
      <p:sp>
        <p:nvSpPr>
          <p:cNvPr id="3" name="Овал 2"/>
          <p:cNvSpPr/>
          <p:nvPr/>
        </p:nvSpPr>
        <p:spPr>
          <a:xfrm>
            <a:off x="4799856" y="5301208"/>
            <a:ext cx="864096" cy="72008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 name="Стрелка вправо 3"/>
          <p:cNvSpPr/>
          <p:nvPr/>
        </p:nvSpPr>
        <p:spPr>
          <a:xfrm>
            <a:off x="2351584" y="1556792"/>
            <a:ext cx="1194432" cy="6023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Tree>
    <p:extLst>
      <p:ext uri="{BB962C8B-B14F-4D97-AF65-F5344CB8AC3E}">
        <p14:creationId xmlns:p14="http://schemas.microsoft.com/office/powerpoint/2010/main" val="35287944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81200" y="404664"/>
            <a:ext cx="8229600" cy="6192688"/>
          </a:xfrm>
        </p:spPr>
        <p:txBody>
          <a:bodyPr>
            <a:normAutofit fontScale="92500" lnSpcReduction="10000"/>
          </a:bodyPr>
          <a:lstStyle/>
          <a:p>
            <a:pPr marL="0" indent="0" algn="just">
              <a:buNone/>
            </a:pPr>
            <a:r>
              <a:rPr lang="ru-RU" sz="2800" b="1" i="1">
                <a:solidFill>
                  <a:srgbClr val="C00000"/>
                </a:solidFill>
                <a:latin typeface="Times New Roman" pitchFamily="18" charset="0"/>
                <a:cs typeface="Times New Roman" pitchFamily="18" charset="0"/>
              </a:rPr>
              <a:t>“Small-scale multilingualism”, многоязычие </a:t>
            </a:r>
          </a:p>
          <a:p>
            <a:pPr algn="just"/>
            <a:r>
              <a:rPr lang="ru-RU" sz="2800" i="1" smtClean="0">
                <a:latin typeface="Times New Roman" panose="02020603050405020304" pitchFamily="18" charset="0"/>
                <a:cs typeface="Times New Roman" panose="02020603050405020304" pitchFamily="18" charset="0"/>
              </a:rPr>
              <a:t>Амелина </a:t>
            </a:r>
            <a:r>
              <a:rPr lang="ru-RU" sz="2800" i="1">
                <a:latin typeface="Times New Roman" panose="02020603050405020304" pitchFamily="18" charset="0"/>
                <a:cs typeface="Times New Roman" panose="02020603050405020304" pitchFamily="18" charset="0"/>
              </a:rPr>
              <a:t>М. К. </a:t>
            </a:r>
            <a:r>
              <a:rPr lang="ru-RU" sz="2800">
                <a:latin typeface="Times New Roman" panose="02020603050405020304" pitchFamily="18" charset="0"/>
                <a:cs typeface="Times New Roman" panose="02020603050405020304" pitchFamily="18" charset="0"/>
              </a:rPr>
              <a:t>От многоязычия к «большому переходу» на тундровый ненецкий язык: лингвистические идеологии и динамика языкового сдвига в Тухардской тундре и на сопредельных территориях в низовьях Енисея (ХХ </a:t>
            </a:r>
            <a:r>
              <a:rPr lang="de-DE" sz="2800">
                <a:latin typeface="Times New Roman" panose="02020603050405020304" pitchFamily="18" charset="0"/>
                <a:cs typeface="Times New Roman" panose="02020603050405020304" pitchFamily="18" charset="0"/>
              </a:rPr>
              <a:t>―</a:t>
            </a:r>
            <a:r>
              <a:rPr lang="ru-RU" sz="2800">
                <a:latin typeface="Times New Roman" panose="02020603050405020304" pitchFamily="18" charset="0"/>
                <a:cs typeface="Times New Roman" panose="02020603050405020304" pitchFamily="18" charset="0"/>
              </a:rPr>
              <a:t> нач. </a:t>
            </a:r>
            <a:r>
              <a:rPr lang="en-US" sz="2800">
                <a:latin typeface="Times New Roman" panose="02020603050405020304" pitchFamily="18" charset="0"/>
                <a:cs typeface="Times New Roman" panose="02020603050405020304" pitchFamily="18" charset="0"/>
              </a:rPr>
              <a:t>XXI </a:t>
            </a:r>
            <a:r>
              <a:rPr lang="ru-RU" sz="2800">
                <a:latin typeface="Times New Roman" panose="02020603050405020304" pitchFamily="18" charset="0"/>
                <a:cs typeface="Times New Roman" panose="02020603050405020304" pitchFamily="18" charset="0"/>
              </a:rPr>
              <a:t>в.) // Урало-алтайские исследования. 2020, № 1 (36). </a:t>
            </a:r>
            <a:r>
              <a:rPr lang="en-US" sz="2800">
                <a:latin typeface="Times New Roman" panose="02020603050405020304" pitchFamily="18" charset="0"/>
                <a:cs typeface="Times New Roman" panose="02020603050405020304" pitchFamily="18" charset="0"/>
              </a:rPr>
              <a:t>C</a:t>
            </a:r>
            <a:r>
              <a:rPr lang="ru-RU" sz="2800">
                <a:latin typeface="Times New Roman" panose="02020603050405020304" pitchFamily="18" charset="0"/>
                <a:cs typeface="Times New Roman" panose="02020603050405020304" pitchFamily="18" charset="0"/>
              </a:rPr>
              <a:t>. 7–48. (DOI: 10.37892/2500-2902-2020-36-1-7-48.)</a:t>
            </a:r>
          </a:p>
          <a:p>
            <a:pPr algn="just"/>
            <a:r>
              <a:rPr lang="ru-RU" sz="2800" i="1">
                <a:latin typeface="Times New Roman" panose="02020603050405020304" pitchFamily="18" charset="0"/>
                <a:cs typeface="Times New Roman" panose="02020603050405020304" pitchFamily="18" charset="0"/>
              </a:rPr>
              <a:t> Амелина М. К. </a:t>
            </a:r>
            <a:r>
              <a:rPr lang="ru-RU" sz="2800">
                <a:latin typeface="Times New Roman" panose="02020603050405020304" pitchFamily="18" charset="0"/>
                <a:cs typeface="Times New Roman" panose="02020603050405020304" pitchFamily="18" charset="0"/>
              </a:rPr>
              <a:t>«Большой переход на ненецкий»: реконструкция социолингвистической ситуации в Тухардской тундре (Таймырский Долгано-Ненецкий район) по данным языковых биографий» // Томский журнал лингвистических и антропологических исследований. 2019, № 1 (23). С. 29–43. (</a:t>
            </a:r>
            <a:r>
              <a:rPr lang="en-US" sz="2800">
                <a:latin typeface="Times New Roman" panose="02020603050405020304" pitchFamily="18" charset="0"/>
                <a:cs typeface="Times New Roman" panose="02020603050405020304" pitchFamily="18" charset="0"/>
              </a:rPr>
              <a:t>DOI</a:t>
            </a:r>
            <a:r>
              <a:rPr lang="ru-RU" sz="2800">
                <a:latin typeface="Times New Roman" panose="02020603050405020304" pitchFamily="18" charset="0"/>
                <a:cs typeface="Times New Roman" panose="02020603050405020304" pitchFamily="18" charset="0"/>
              </a:rPr>
              <a:t>:</a:t>
            </a:r>
            <a:r>
              <a:rPr lang="en-US" sz="2800">
                <a:latin typeface="Times New Roman" panose="02020603050405020304" pitchFamily="18" charset="0"/>
                <a:cs typeface="Times New Roman" panose="02020603050405020304" pitchFamily="18" charset="0"/>
              </a:rPr>
              <a:t> </a:t>
            </a:r>
            <a:r>
              <a:rPr lang="ru-RU" sz="2800">
                <a:latin typeface="Times New Roman" panose="02020603050405020304" pitchFamily="18" charset="0"/>
                <a:cs typeface="Times New Roman" panose="02020603050405020304" pitchFamily="18" charset="0"/>
              </a:rPr>
              <a:t>10.23951/2307-6119-2019-1-29-43.) </a:t>
            </a:r>
          </a:p>
          <a:p>
            <a:pPr algn="just"/>
            <a:endParaRPr lang="ru-RU" sz="2900">
              <a:latin typeface="Times New Roman" pitchFamily="18" charset="0"/>
              <a:cs typeface="Times New Roman" pitchFamily="18" charset="0"/>
            </a:endParaRPr>
          </a:p>
        </p:txBody>
      </p:sp>
    </p:spTree>
    <p:extLst>
      <p:ext uri="{BB962C8B-B14F-4D97-AF65-F5344CB8AC3E}">
        <p14:creationId xmlns:p14="http://schemas.microsoft.com/office/powerpoint/2010/main" val="14516878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988541"/>
          </a:xfrm>
        </p:spPr>
        <p:txBody>
          <a:bodyPr>
            <a:normAutofit/>
          </a:bodyPr>
          <a:lstStyle/>
          <a:p>
            <a:pPr algn="ctr"/>
            <a:r>
              <a:rPr lang="ru-RU" sz="3000" b="1" smtClean="0">
                <a:solidFill>
                  <a:srgbClr val="C00000"/>
                </a:solidFill>
                <a:latin typeface="Times New Roman" panose="02020603050405020304" pitchFamily="18" charset="0"/>
                <a:cs typeface="Times New Roman" panose="02020603050405020304" pitchFamily="18" charset="0"/>
              </a:rPr>
              <a:t>Лексика духовной культуры</a:t>
            </a:r>
            <a:endParaRPr lang="ru-RU" sz="3000" b="1">
              <a:solidFill>
                <a:srgbClr val="C00000"/>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445741"/>
            <a:ext cx="11158152" cy="5165124"/>
          </a:xfrm>
        </p:spPr>
        <p:txBody>
          <a:bodyPr>
            <a:normAutofit/>
          </a:bodyPr>
          <a:lstStyle/>
          <a:p>
            <a:pPr marL="0" indent="0" algn="just">
              <a:buNone/>
            </a:pPr>
            <a:r>
              <a:rPr lang="ru-RU" smtClean="0">
                <a:latin typeface="Times New Roman" panose="02020603050405020304" pitchFamily="18" charset="0"/>
                <a:cs typeface="Times New Roman" panose="02020603050405020304" pitchFamily="18" charset="0"/>
              </a:rPr>
              <a:t>Т ненец. </a:t>
            </a:r>
            <a:r>
              <a:rPr lang="ru-RU" b="1" i="1" smtClean="0">
                <a:solidFill>
                  <a:srgbClr val="C00000"/>
                </a:solidFill>
                <a:latin typeface="Times New Roman" panose="02020603050405020304" pitchFamily="18" charset="0"/>
                <a:cs typeface="Times New Roman" panose="02020603050405020304" pitchFamily="18" charset="0"/>
              </a:rPr>
              <a:t>Нум</a:t>
            </a:r>
            <a:r>
              <a:rPr lang="en-US" b="1" i="1" smtClean="0">
                <a:solidFill>
                  <a:srgbClr val="C00000"/>
                </a:solidFill>
                <a:latin typeface="Times New Roman" panose="02020603050405020304" pitchFamily="18" charset="0"/>
                <a:cs typeface="Times New Roman" panose="02020603050405020304" pitchFamily="18" charset="0"/>
              </a:rPr>
              <a:t>’ </a:t>
            </a:r>
            <a:r>
              <a:rPr lang="ru-RU" b="1" i="1" smtClean="0">
                <a:solidFill>
                  <a:srgbClr val="C00000"/>
                </a:solidFill>
                <a:latin typeface="Times New Roman" panose="02020603050405020304" pitchFamily="18" charset="0"/>
                <a:cs typeface="Times New Roman" panose="02020603050405020304" pitchFamily="18" charset="0"/>
              </a:rPr>
              <a:t>	</a:t>
            </a:r>
          </a:p>
          <a:p>
            <a:pPr marL="0" indent="0" algn="just">
              <a:buNone/>
            </a:pPr>
            <a:r>
              <a:rPr lang="ru-RU" b="1" i="1" smtClean="0">
                <a:solidFill>
                  <a:srgbClr val="C00000"/>
                </a:solidFill>
                <a:latin typeface="Times New Roman" panose="02020603050405020304" pitchFamily="18" charset="0"/>
                <a:cs typeface="Times New Roman" panose="02020603050405020304" pitchFamily="18" charset="0"/>
              </a:rPr>
              <a:t>	</a:t>
            </a:r>
            <a:r>
              <a:rPr lang="ru-RU" b="1" i="1"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Тер.:</a:t>
            </a:r>
            <a:r>
              <a:rPr lang="en-US" smtClean="0">
                <a:latin typeface="Times New Roman" panose="02020603050405020304" pitchFamily="18" charset="0"/>
                <a:cs typeface="Times New Roman" panose="02020603050405020304" pitchFamily="18" charset="0"/>
              </a:rPr>
              <a:t> 320]</a:t>
            </a:r>
            <a:endParaRPr lang="ru-RU"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mtClean="0">
                <a:latin typeface="Times New Roman" panose="02020603050405020304" pitchFamily="18" charset="0"/>
                <a:cs typeface="Times New Roman" panose="02020603050405020304" pitchFamily="18" charset="0"/>
              </a:rPr>
              <a:t> </a:t>
            </a:r>
            <a:r>
              <a:rPr lang="en-US" b="1" smtClean="0">
                <a:latin typeface="Times New Roman" panose="02020603050405020304" pitchFamily="18" charset="0"/>
                <a:cs typeface="Times New Roman" panose="02020603050405020304" pitchFamily="18" charset="0"/>
              </a:rPr>
              <a:t>‘</a:t>
            </a:r>
            <a:r>
              <a:rPr lang="ru-RU" b="1" smtClean="0">
                <a:latin typeface="Times New Roman" panose="02020603050405020304" pitchFamily="18" charset="0"/>
                <a:cs typeface="Times New Roman" panose="02020603050405020304" pitchFamily="18" charset="0"/>
              </a:rPr>
              <a:t>небо</a:t>
            </a:r>
            <a:r>
              <a:rPr lang="en-US" b="1" smtClean="0">
                <a:latin typeface="Times New Roman" panose="02020603050405020304" pitchFamily="18" charset="0"/>
                <a:cs typeface="Times New Roman" panose="02020603050405020304" pitchFamily="18" charset="0"/>
              </a:rPr>
              <a:t>’</a:t>
            </a:r>
            <a:r>
              <a:rPr lang="ru-RU" b="1" smtClean="0">
                <a:latin typeface="Times New Roman" panose="02020603050405020304" pitchFamily="18" charset="0"/>
                <a:cs typeface="Times New Roman" panose="02020603050405020304" pitchFamily="18" charset="0"/>
              </a:rPr>
              <a:t> </a:t>
            </a:r>
          </a:p>
          <a:p>
            <a:pPr marL="0" indent="0" algn="just">
              <a:buNone/>
            </a:pPr>
            <a:r>
              <a:rPr lang="ru-RU" i="1">
                <a:latin typeface="Times New Roman" panose="02020603050405020304" pitchFamily="18" charset="0"/>
                <a:cs typeface="Times New Roman" panose="02020603050405020304" pitchFamily="18" charset="0"/>
              </a:rPr>
              <a:t>	</a:t>
            </a:r>
            <a:r>
              <a:rPr lang="ru-RU" i="1" u="sng" smtClean="0">
                <a:latin typeface="Times New Roman" panose="02020603050405020304" pitchFamily="18" charset="0"/>
                <a:cs typeface="Times New Roman" panose="02020603050405020304" pitchFamily="18" charset="0"/>
              </a:rPr>
              <a:t>Нумна</a:t>
            </a:r>
            <a:r>
              <a:rPr lang="ru-RU" i="1" smtClean="0">
                <a:latin typeface="Times New Roman" panose="02020603050405020304" pitchFamily="18" charset="0"/>
                <a:cs typeface="Times New Roman" panose="02020603050405020304" pitchFamily="18" charset="0"/>
              </a:rPr>
              <a:t> тиркоця миӈа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По небу облачко плывёт (движется)</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endParaRPr lang="ru-RU" smtClean="0">
              <a:latin typeface="Times New Roman" panose="02020603050405020304" pitchFamily="18" charset="0"/>
              <a:cs typeface="Times New Roman" panose="02020603050405020304" pitchFamily="18" charset="0"/>
            </a:endParaRPr>
          </a:p>
          <a:p>
            <a:pPr marL="0" indent="0" algn="just">
              <a:buNone/>
            </a:pPr>
            <a:endParaRPr lang="ru-RU"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mtClean="0">
                <a:latin typeface="Times New Roman" panose="02020603050405020304" pitchFamily="18" charset="0"/>
                <a:cs typeface="Times New Roman" panose="02020603050405020304" pitchFamily="18" charset="0"/>
              </a:rPr>
              <a:t> </a:t>
            </a:r>
            <a:r>
              <a:rPr lang="en-US" b="1" smtClean="0">
                <a:latin typeface="Times New Roman" panose="02020603050405020304" pitchFamily="18" charset="0"/>
                <a:cs typeface="Times New Roman" panose="02020603050405020304" pitchFamily="18" charset="0"/>
              </a:rPr>
              <a:t>‘</a:t>
            </a:r>
            <a:r>
              <a:rPr lang="ru-RU" b="1" smtClean="0">
                <a:latin typeface="Times New Roman" panose="02020603050405020304" pitchFamily="18" charset="0"/>
                <a:cs typeface="Times New Roman" panose="02020603050405020304" pitchFamily="18" charset="0"/>
              </a:rPr>
              <a:t>погода</a:t>
            </a:r>
            <a:r>
              <a:rPr lang="en-US" b="1" smtClean="0">
                <a:latin typeface="Times New Roman" panose="02020603050405020304" pitchFamily="18" charset="0"/>
                <a:cs typeface="Times New Roman" panose="02020603050405020304" pitchFamily="18" charset="0"/>
              </a:rPr>
              <a:t>’ </a:t>
            </a:r>
            <a:endParaRPr lang="ru-RU" b="1" smtClean="0">
              <a:latin typeface="Times New Roman" panose="02020603050405020304" pitchFamily="18" charset="0"/>
              <a:cs typeface="Times New Roman" panose="02020603050405020304" pitchFamily="18" charset="0"/>
            </a:endParaRPr>
          </a:p>
          <a:p>
            <a:pPr marL="0" indent="0" algn="just">
              <a:buNone/>
            </a:pPr>
            <a:r>
              <a:rPr lang="ru-RU">
                <a:latin typeface="Times New Roman" panose="02020603050405020304" pitchFamily="18" charset="0"/>
                <a:cs typeface="Times New Roman" panose="02020603050405020304" pitchFamily="18" charset="0"/>
              </a:rPr>
              <a:t>	</a:t>
            </a:r>
            <a:r>
              <a:rPr lang="ru-RU" i="1" smtClean="0">
                <a:latin typeface="Times New Roman" panose="02020603050405020304" pitchFamily="18" charset="0"/>
                <a:cs typeface="Times New Roman" panose="02020603050405020304" pitchFamily="18" charset="0"/>
              </a:rPr>
              <a:t>Тюку яля</a:t>
            </a:r>
            <a:r>
              <a:rPr lang="en-US" i="1" smtClean="0">
                <a:latin typeface="Times New Roman" panose="02020603050405020304" pitchFamily="18" charset="0"/>
                <a:cs typeface="Times New Roman" panose="02020603050405020304" pitchFamily="18" charset="0"/>
              </a:rPr>
              <a:t>’ </a:t>
            </a:r>
            <a:r>
              <a:rPr lang="ru-RU" i="1" u="sng" smtClean="0">
                <a:latin typeface="Times New Roman" panose="02020603050405020304" pitchFamily="18" charset="0"/>
                <a:cs typeface="Times New Roman" panose="02020603050405020304" pitchFamily="18" charset="0"/>
              </a:rPr>
              <a:t>нумда</a:t>
            </a:r>
            <a:r>
              <a:rPr lang="ru-RU" i="1" smtClean="0">
                <a:latin typeface="Times New Roman" panose="02020603050405020304" pitchFamily="18" charset="0"/>
                <a:cs typeface="Times New Roman" panose="02020603050405020304" pitchFamily="18" charset="0"/>
              </a:rPr>
              <a:t> с</a:t>
            </a:r>
            <a:r>
              <a:rPr lang="en-US" i="1" smtClean="0">
                <a:latin typeface="Times New Roman" panose="02020603050405020304" pitchFamily="18" charset="0"/>
                <a:cs typeface="Times New Roman" panose="02020603050405020304" pitchFamily="18" charset="0"/>
              </a:rPr>
              <a:t>ă</a:t>
            </a:r>
            <a:r>
              <a:rPr lang="ru-RU" i="1" smtClean="0">
                <a:latin typeface="Times New Roman" panose="02020603050405020304" pitchFamily="18" charset="0"/>
                <a:cs typeface="Times New Roman" panose="02020603050405020304" pitchFamily="18" charset="0"/>
              </a:rPr>
              <a:t>ва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Сегодня погода хорошая</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a:t>
            </a:r>
          </a:p>
          <a:p>
            <a:pPr marL="0" indent="0" algn="just">
              <a:buNone/>
            </a:pPr>
            <a:endParaRPr lang="ru-RU"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mtClean="0">
                <a:latin typeface="Times New Roman" panose="02020603050405020304" pitchFamily="18" charset="0"/>
                <a:cs typeface="Times New Roman" panose="02020603050405020304" pitchFamily="18" charset="0"/>
              </a:rPr>
              <a:t> </a:t>
            </a:r>
            <a:r>
              <a:rPr lang="en-US" b="1" smtClean="0">
                <a:solidFill>
                  <a:srgbClr val="C00000"/>
                </a:solidFill>
                <a:latin typeface="Times New Roman" panose="02020603050405020304" pitchFamily="18" charset="0"/>
                <a:cs typeface="Times New Roman" panose="02020603050405020304" pitchFamily="18" charset="0"/>
              </a:rPr>
              <a:t>‘</a:t>
            </a:r>
            <a:r>
              <a:rPr lang="ru-RU" b="1" smtClean="0">
                <a:solidFill>
                  <a:srgbClr val="C00000"/>
                </a:solidFill>
                <a:latin typeface="Times New Roman" panose="02020603050405020304" pitchFamily="18" charset="0"/>
                <a:cs typeface="Times New Roman" panose="02020603050405020304" pitchFamily="18" charset="0"/>
              </a:rPr>
              <a:t>высшее божество, Бог</a:t>
            </a:r>
            <a:r>
              <a:rPr lang="en-US" b="1" smtClean="0">
                <a:solidFill>
                  <a:srgbClr val="C00000"/>
                </a:solidFill>
                <a:latin typeface="Times New Roman" panose="02020603050405020304" pitchFamily="18" charset="0"/>
                <a:cs typeface="Times New Roman" panose="02020603050405020304" pitchFamily="18" charset="0"/>
              </a:rPr>
              <a:t>’</a:t>
            </a:r>
            <a:endParaRPr lang="ru-RU" b="1" smtClean="0">
              <a:solidFill>
                <a:srgbClr val="C00000"/>
              </a:solidFill>
              <a:latin typeface="Times New Roman" panose="02020603050405020304" pitchFamily="18" charset="0"/>
              <a:cs typeface="Times New Roman" panose="02020603050405020304" pitchFamily="18" charset="0"/>
            </a:endParaRPr>
          </a:p>
          <a:p>
            <a:pPr marL="0" indent="0" algn="just">
              <a:buNone/>
            </a:pPr>
            <a:r>
              <a:rPr lang="ru-RU" b="1" i="1">
                <a:latin typeface="Times New Roman" panose="02020603050405020304" pitchFamily="18" charset="0"/>
                <a:cs typeface="Times New Roman" panose="02020603050405020304" pitchFamily="18" charset="0"/>
              </a:rPr>
              <a:t>	</a:t>
            </a:r>
            <a:r>
              <a:rPr lang="ru-RU" i="1" u="sng" smtClean="0">
                <a:latin typeface="Times New Roman" panose="02020603050405020304" pitchFamily="18" charset="0"/>
                <a:cs typeface="Times New Roman" panose="02020603050405020304" pitchFamily="18" charset="0"/>
              </a:rPr>
              <a:t>нумд</a:t>
            </a:r>
            <a:r>
              <a:rPr lang="en-US" i="1" u="sng" smtClean="0">
                <a:latin typeface="Times New Roman" panose="02020603050405020304" pitchFamily="18" charset="0"/>
                <a:cs typeface="Times New Roman" panose="02020603050405020304" pitchFamily="18" charset="0"/>
              </a:rPr>
              <a:t>’</a:t>
            </a:r>
            <a:r>
              <a:rPr lang="en-US" i="1" smtClean="0">
                <a:latin typeface="Times New Roman" panose="02020603050405020304" pitchFamily="18" charset="0"/>
                <a:cs typeface="Times New Roman" panose="02020603050405020304" pitchFamily="18" charset="0"/>
              </a:rPr>
              <a:t> </a:t>
            </a:r>
            <a:r>
              <a:rPr lang="ru-RU" i="1" smtClean="0">
                <a:latin typeface="Times New Roman" panose="02020603050405020304" pitchFamily="18" charset="0"/>
                <a:cs typeface="Times New Roman" panose="02020603050405020304" pitchFamily="18" charset="0"/>
              </a:rPr>
              <a:t> лаб</a:t>
            </a:r>
            <a:r>
              <a:rPr lang="en-US" i="1" smtClean="0">
                <a:latin typeface="Times New Roman" panose="02020603050405020304" pitchFamily="18" charset="0"/>
                <a:cs typeface="Times New Roman" panose="02020603050405020304" pitchFamily="18" charset="0"/>
              </a:rPr>
              <a:t>”</a:t>
            </a:r>
            <a:r>
              <a:rPr lang="ru-RU" i="1" smtClean="0">
                <a:latin typeface="Times New Roman" panose="02020603050405020304" pitchFamily="18" charset="0"/>
                <a:cs typeface="Times New Roman" panose="02020603050405020304" pitchFamily="18" charset="0"/>
              </a:rPr>
              <a:t>мы ты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этн.)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Богу обещанный олень</a:t>
            </a:r>
            <a:r>
              <a:rPr lang="en-US" smtClean="0">
                <a:latin typeface="Times New Roman" panose="02020603050405020304" pitchFamily="18" charset="0"/>
                <a:cs typeface="Times New Roman" panose="02020603050405020304" pitchFamily="18" charset="0"/>
              </a:rPr>
              <a:t>’</a:t>
            </a:r>
            <a:endParaRPr lang="ru-RU" b="1" i="1">
              <a:latin typeface="Times New Roman" panose="02020603050405020304" pitchFamily="18" charset="0"/>
              <a:cs typeface="Times New Roman" panose="02020603050405020304" pitchFamily="18" charset="0"/>
            </a:endParaRPr>
          </a:p>
          <a:p>
            <a:pPr marL="0" indent="0" algn="just">
              <a:buNone/>
            </a:pPr>
            <a:endParaRPr lang="ru-RU"/>
          </a:p>
        </p:txBody>
      </p:sp>
    </p:spTree>
    <p:extLst>
      <p:ext uri="{BB962C8B-B14F-4D97-AF65-F5344CB8AC3E}">
        <p14:creationId xmlns:p14="http://schemas.microsoft.com/office/powerpoint/2010/main" val="31898672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988541"/>
          </a:xfrm>
        </p:spPr>
        <p:txBody>
          <a:bodyPr>
            <a:normAutofit/>
          </a:bodyPr>
          <a:lstStyle/>
          <a:p>
            <a:pPr algn="ctr"/>
            <a:r>
              <a:rPr lang="ru-RU" sz="3000" b="1" smtClean="0">
                <a:solidFill>
                  <a:srgbClr val="C00000"/>
                </a:solidFill>
                <a:latin typeface="Times New Roman" panose="02020603050405020304" pitchFamily="18" charset="0"/>
                <a:cs typeface="Times New Roman" panose="02020603050405020304" pitchFamily="18" charset="0"/>
              </a:rPr>
              <a:t>Лексика духовной культуры</a:t>
            </a:r>
            <a:endParaRPr lang="ru-RU" sz="3000" b="1">
              <a:solidFill>
                <a:srgbClr val="C00000"/>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445741"/>
            <a:ext cx="11158152" cy="5165124"/>
          </a:xfrm>
        </p:spPr>
        <p:txBody>
          <a:bodyPr>
            <a:normAutofit/>
          </a:bodyPr>
          <a:lstStyle/>
          <a:p>
            <a:pPr marL="0" indent="0" algn="just">
              <a:buNone/>
            </a:pPr>
            <a:r>
              <a:rPr lang="ru-RU">
                <a:latin typeface="Times New Roman" panose="02020603050405020304" pitchFamily="18" charset="0"/>
                <a:cs typeface="Times New Roman" panose="02020603050405020304" pitchFamily="18" charset="0"/>
              </a:rPr>
              <a:t>Т ненец. </a:t>
            </a:r>
            <a:r>
              <a:rPr lang="ru-RU" b="1" i="1" smtClean="0">
                <a:solidFill>
                  <a:srgbClr val="C00000"/>
                </a:solidFill>
                <a:latin typeface="Times New Roman" panose="02020603050405020304" pitchFamily="18" charset="0"/>
                <a:cs typeface="Times New Roman" panose="02020603050405020304" pitchFamily="18" charset="0"/>
              </a:rPr>
              <a:t>Нум</a:t>
            </a:r>
            <a:r>
              <a:rPr lang="en-US" b="1" i="1" smtClean="0">
                <a:solidFill>
                  <a:srgbClr val="C00000"/>
                </a:solidFill>
                <a:latin typeface="Times New Roman" panose="02020603050405020304" pitchFamily="18" charset="0"/>
                <a:cs typeface="Times New Roman" panose="02020603050405020304" pitchFamily="18" charset="0"/>
              </a:rPr>
              <a:t>’ </a:t>
            </a:r>
            <a:r>
              <a:rPr lang="ru-RU" b="1" i="1" smtClean="0">
                <a:solidFill>
                  <a:srgbClr val="C00000"/>
                </a:solidFill>
                <a:latin typeface="Times New Roman" panose="02020603050405020304" pitchFamily="18" charset="0"/>
                <a:cs typeface="Times New Roman" panose="02020603050405020304" pitchFamily="18" charset="0"/>
              </a:rPr>
              <a:t>	</a:t>
            </a:r>
          </a:p>
          <a:p>
            <a:pPr marL="0" indent="0" algn="just">
              <a:buNone/>
            </a:pPr>
            <a:r>
              <a:rPr lang="ru-RU" b="1" i="1" smtClean="0">
                <a:solidFill>
                  <a:srgbClr val="C00000"/>
                </a:solidFill>
                <a:latin typeface="Times New Roman" panose="02020603050405020304" pitchFamily="18" charset="0"/>
                <a:cs typeface="Times New Roman" panose="02020603050405020304" pitchFamily="18" charset="0"/>
              </a:rPr>
              <a:t>	</a:t>
            </a:r>
            <a:r>
              <a:rPr lang="ru-RU" b="1" i="1" smtClean="0">
                <a:latin typeface="Times New Roman" panose="02020603050405020304" pitchFamily="18" charset="0"/>
                <a:cs typeface="Times New Roman" panose="02020603050405020304" pitchFamily="18" charset="0"/>
              </a:rPr>
              <a:t>								</a:t>
            </a:r>
          </a:p>
          <a:p>
            <a:pPr marL="0" indent="0" algn="just">
              <a:buNone/>
            </a:pPr>
            <a:r>
              <a:rPr lang="ru-RU" b="1" smtClean="0">
                <a:latin typeface="Times New Roman" panose="02020603050405020304" pitchFamily="18" charset="0"/>
                <a:cs typeface="Times New Roman" panose="02020603050405020304" pitchFamily="18" charset="0"/>
              </a:rPr>
              <a:t>прасамодийское</a:t>
            </a:r>
            <a:r>
              <a:rPr lang="ru-RU" smtClean="0">
                <a:latin typeface="Times New Roman" panose="02020603050405020304" pitchFamily="18" charset="0"/>
                <a:cs typeface="Times New Roman" panose="02020603050405020304" pitchFamily="18" charset="0"/>
              </a:rPr>
              <a:t> (ПС) </a:t>
            </a:r>
            <a:r>
              <a:rPr lang="en-US" b="1" smtClean="0">
                <a:latin typeface="Times New Roman" panose="02020603050405020304" pitchFamily="18" charset="0"/>
                <a:cs typeface="Times New Roman" panose="02020603050405020304" pitchFamily="18" charset="0"/>
              </a:rPr>
              <a:t>*</a:t>
            </a:r>
            <a:r>
              <a:rPr lang="en-US" b="1" i="1" smtClean="0">
                <a:latin typeface="Times New Roman" panose="02020603050405020304" pitchFamily="18" charset="0"/>
                <a:cs typeface="Times New Roman" panose="02020603050405020304" pitchFamily="18" charset="0"/>
              </a:rPr>
              <a:t>num </a:t>
            </a:r>
            <a:r>
              <a:rPr lang="en-US" smtClean="0">
                <a:latin typeface="Times New Roman" panose="02020603050405020304" pitchFamily="18" charset="0"/>
                <a:cs typeface="Times New Roman" panose="02020603050405020304" pitchFamily="18" charset="0"/>
              </a:rPr>
              <a:t>‘Himmel, Wetter, Gott’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[SW</a:t>
            </a:r>
            <a:r>
              <a:rPr lang="ru-RU" smtClean="0">
                <a:latin typeface="Times New Roman" panose="02020603050405020304" pitchFamily="18" charset="0"/>
                <a:cs typeface="Times New Roman" panose="02020603050405020304" pitchFamily="18" charset="0"/>
              </a:rPr>
              <a:t>: 104</a:t>
            </a:r>
            <a:r>
              <a:rPr lang="en-US" smtClean="0">
                <a:latin typeface="Times New Roman" panose="02020603050405020304" pitchFamily="18" charset="0"/>
                <a:cs typeface="Times New Roman" panose="02020603050405020304" pitchFamily="18" charset="0"/>
              </a:rPr>
              <a:t>]</a:t>
            </a:r>
          </a:p>
          <a:p>
            <a:pPr marL="0" indent="0" algn="just">
              <a:buNone/>
            </a:pPr>
            <a:r>
              <a:rPr lang="en-US">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сев.-самод.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юрац. </a:t>
            </a:r>
            <a:r>
              <a:rPr lang="ru-RU" i="1" smtClean="0">
                <a:latin typeface="Times New Roman" panose="02020603050405020304" pitchFamily="18" charset="0"/>
                <a:cs typeface="Times New Roman" panose="02020603050405020304" pitchFamily="18" charset="0"/>
              </a:rPr>
              <a:t>нубъ</a:t>
            </a:r>
          </a:p>
          <a:p>
            <a:pPr marL="0" indent="0" algn="just">
              <a:buNone/>
            </a:pPr>
            <a:r>
              <a:rPr lang="ru-RU" i="1">
                <a:latin typeface="Times New Roman" panose="02020603050405020304" pitchFamily="18" charset="0"/>
                <a:cs typeface="Times New Roman" panose="02020603050405020304" pitchFamily="18" charset="0"/>
              </a:rPr>
              <a:t>	</a:t>
            </a:r>
            <a:r>
              <a:rPr lang="ru-RU" i="1"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Л ненец. </a:t>
            </a:r>
            <a:r>
              <a:rPr lang="ru-RU" i="1" smtClean="0">
                <a:latin typeface="Times New Roman" panose="02020603050405020304" pitchFamily="18" charset="0"/>
                <a:cs typeface="Times New Roman" panose="02020603050405020304" pitchFamily="18" charset="0"/>
              </a:rPr>
              <a:t>нум</a:t>
            </a:r>
          </a:p>
          <a:p>
            <a:pPr marL="0" indent="0" algn="just">
              <a:buNone/>
            </a:pPr>
            <a:r>
              <a:rPr lang="ru-RU" i="1">
                <a:latin typeface="Times New Roman" panose="02020603050405020304" pitchFamily="18" charset="0"/>
                <a:cs typeface="Times New Roman" panose="02020603050405020304" pitchFamily="18" charset="0"/>
              </a:rPr>
              <a:t>	</a:t>
            </a:r>
            <a:endParaRPr lang="ru-RU" i="1" smtClean="0">
              <a:latin typeface="Times New Roman" panose="02020603050405020304" pitchFamily="18" charset="0"/>
              <a:cs typeface="Times New Roman" panose="02020603050405020304" pitchFamily="18" charset="0"/>
            </a:endParaRPr>
          </a:p>
          <a:p>
            <a:pPr marL="0" indent="0" algn="just">
              <a:buNone/>
            </a:pPr>
            <a:r>
              <a:rPr lang="ru-RU" i="1">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юж.-самод. сельк. </a:t>
            </a:r>
            <a:r>
              <a:rPr lang="en-US" i="1" smtClean="0">
                <a:latin typeface="Times New Roman" panose="02020603050405020304" pitchFamily="18" charset="0"/>
                <a:cs typeface="Times New Roman" panose="02020603050405020304" pitchFamily="18" charset="0"/>
              </a:rPr>
              <a:t>num</a:t>
            </a:r>
            <a:r>
              <a:rPr lang="en-US" smtClean="0">
                <a:latin typeface="Times New Roman" panose="02020603050405020304" pitchFamily="18" charset="0"/>
                <a:cs typeface="Times New Roman" panose="02020603050405020304" pitchFamily="18" charset="0"/>
              </a:rPr>
              <a:t>, </a:t>
            </a:r>
            <a:r>
              <a:rPr lang="en-US" i="1" smtClean="0">
                <a:latin typeface="Times New Roman" panose="02020603050405020304" pitchFamily="18" charset="0"/>
                <a:cs typeface="Times New Roman" panose="02020603050405020304" pitchFamily="18" charset="0"/>
              </a:rPr>
              <a:t>nom</a:t>
            </a:r>
            <a:r>
              <a:rPr lang="en-US" smtClean="0">
                <a:latin typeface="Times New Roman" panose="02020603050405020304" pitchFamily="18" charset="0"/>
                <a:cs typeface="Times New Roman" panose="02020603050405020304" pitchFamily="18" charset="0"/>
              </a:rPr>
              <a:t>, </a:t>
            </a:r>
            <a:r>
              <a:rPr lang="en-US" i="1" smtClean="0">
                <a:latin typeface="Times New Roman" panose="02020603050405020304" pitchFamily="18" charset="0"/>
                <a:cs typeface="Times New Roman" panose="02020603050405020304" pitchFamily="18" charset="0"/>
              </a:rPr>
              <a:t>nop</a:t>
            </a:r>
            <a:endParaRPr lang="en-US">
              <a:latin typeface="Times New Roman" panose="02020603050405020304" pitchFamily="18" charset="0"/>
              <a:cs typeface="Times New Roman" panose="02020603050405020304" pitchFamily="18" charset="0"/>
            </a:endParaRPr>
          </a:p>
          <a:p>
            <a:pPr marL="0" indent="0" algn="just">
              <a:buNone/>
            </a:pPr>
            <a:r>
              <a:rPr lang="en-US"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		камас. </a:t>
            </a:r>
            <a:r>
              <a:rPr lang="en-US" i="1">
                <a:latin typeface="Times New Roman" panose="02020603050405020304" pitchFamily="18" charset="0"/>
                <a:cs typeface="Times New Roman" panose="02020603050405020304" pitchFamily="18" charset="0"/>
              </a:rPr>
              <a:t>n</a:t>
            </a:r>
            <a:r>
              <a:rPr lang="en-US" i="1" smtClean="0">
                <a:latin typeface="Times New Roman" panose="02020603050405020304" pitchFamily="18" charset="0"/>
                <a:cs typeface="Times New Roman" panose="02020603050405020304" pitchFamily="18" charset="0"/>
              </a:rPr>
              <a:t>um̀</a:t>
            </a:r>
            <a:r>
              <a:rPr lang="en-US" smtClean="0">
                <a:latin typeface="Times New Roman" panose="02020603050405020304" pitchFamily="18" charset="0"/>
                <a:cs typeface="Times New Roman" panose="02020603050405020304" pitchFamily="18" charset="0"/>
              </a:rPr>
              <a:t>, </a:t>
            </a:r>
            <a:r>
              <a:rPr lang="en-US" i="1" smtClean="0">
                <a:latin typeface="Times New Roman" panose="02020603050405020304" pitchFamily="18" charset="0"/>
                <a:cs typeface="Times New Roman" panose="02020603050405020304" pitchFamily="18" charset="0"/>
              </a:rPr>
              <a:t>no͕m̀</a:t>
            </a:r>
          </a:p>
          <a:p>
            <a:pPr marL="0" indent="0" algn="just">
              <a:buNone/>
            </a:pPr>
            <a:r>
              <a:rPr lang="en-US" i="1">
                <a:latin typeface="Times New Roman" panose="02020603050405020304" pitchFamily="18" charset="0"/>
                <a:cs typeface="Times New Roman" panose="02020603050405020304" pitchFamily="18" charset="0"/>
              </a:rPr>
              <a:t>	</a:t>
            </a:r>
            <a:r>
              <a:rPr lang="ru-RU" i="1"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койб. </a:t>
            </a:r>
            <a:r>
              <a:rPr lang="ru-RU" i="1">
                <a:latin typeface="Times New Roman" panose="02020603050405020304" pitchFamily="18" charset="0"/>
                <a:cs typeface="Times New Roman" panose="02020603050405020304" pitchFamily="18" charset="0"/>
              </a:rPr>
              <a:t>н</a:t>
            </a:r>
            <a:r>
              <a:rPr lang="ru-RU" i="1" smtClean="0">
                <a:latin typeface="Times New Roman" panose="02020603050405020304" pitchFamily="18" charset="0"/>
                <a:cs typeface="Times New Roman" panose="02020603050405020304" pitchFamily="18" charset="0"/>
              </a:rPr>
              <a:t>умъ</a:t>
            </a:r>
          </a:p>
          <a:p>
            <a:pPr marL="0" indent="0" algn="just">
              <a:buNone/>
            </a:pPr>
            <a:r>
              <a:rPr lang="ru-RU" i="1">
                <a:latin typeface="Times New Roman" panose="02020603050405020304" pitchFamily="18" charset="0"/>
                <a:cs typeface="Times New Roman" panose="02020603050405020304" pitchFamily="18" charset="0"/>
              </a:rPr>
              <a:t>	</a:t>
            </a:r>
            <a:r>
              <a:rPr lang="ru-RU" i="1"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матор. </a:t>
            </a:r>
            <a:r>
              <a:rPr lang="ru-RU" i="1" smtClean="0">
                <a:latin typeface="Times New Roman" panose="02020603050405020304" pitchFamily="18" charset="0"/>
                <a:cs typeface="Times New Roman" panose="02020603050405020304" pitchFamily="18" charset="0"/>
              </a:rPr>
              <a:t>нумъ</a:t>
            </a:r>
            <a:r>
              <a:rPr lang="ru-RU" smtClean="0">
                <a:latin typeface="Times New Roman" panose="02020603050405020304" pitchFamily="18" charset="0"/>
                <a:cs typeface="Times New Roman" panose="02020603050405020304" pitchFamily="18" charset="0"/>
              </a:rPr>
              <a:t> </a:t>
            </a:r>
            <a:endParaRPr lang="ru-RU"/>
          </a:p>
        </p:txBody>
      </p:sp>
    </p:spTree>
    <p:extLst>
      <p:ext uri="{BB962C8B-B14F-4D97-AF65-F5344CB8AC3E}">
        <p14:creationId xmlns:p14="http://schemas.microsoft.com/office/powerpoint/2010/main" val="38669158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988541"/>
          </a:xfrm>
        </p:spPr>
        <p:txBody>
          <a:bodyPr>
            <a:normAutofit/>
          </a:bodyPr>
          <a:lstStyle/>
          <a:p>
            <a:pPr algn="ctr"/>
            <a:r>
              <a:rPr lang="ru-RU" sz="3000" b="1" smtClean="0">
                <a:solidFill>
                  <a:srgbClr val="C00000"/>
                </a:solidFill>
                <a:latin typeface="Times New Roman" panose="02020603050405020304" pitchFamily="18" charset="0"/>
                <a:cs typeface="Times New Roman" panose="02020603050405020304" pitchFamily="18" charset="0"/>
              </a:rPr>
              <a:t>Лексика духовной культуры</a:t>
            </a:r>
            <a:endParaRPr lang="ru-RU" sz="3000" b="1">
              <a:solidFill>
                <a:srgbClr val="C00000"/>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445741"/>
            <a:ext cx="11158152" cy="5165124"/>
          </a:xfrm>
        </p:spPr>
        <p:txBody>
          <a:bodyPr>
            <a:normAutofit/>
          </a:bodyPr>
          <a:lstStyle/>
          <a:p>
            <a:pPr marL="0" indent="0" algn="just">
              <a:buNone/>
            </a:pPr>
            <a:r>
              <a:rPr lang="ru-RU">
                <a:latin typeface="Times New Roman" panose="02020603050405020304" pitchFamily="18" charset="0"/>
                <a:cs typeface="Times New Roman" panose="02020603050405020304" pitchFamily="18" charset="0"/>
              </a:rPr>
              <a:t>Т ненец. </a:t>
            </a:r>
            <a:r>
              <a:rPr lang="ru-RU" b="1" i="1" smtClean="0">
                <a:solidFill>
                  <a:srgbClr val="C00000"/>
                </a:solidFill>
                <a:latin typeface="Times New Roman" panose="02020603050405020304" pitchFamily="18" charset="0"/>
                <a:cs typeface="Times New Roman" panose="02020603050405020304" pitchFamily="18" charset="0"/>
              </a:rPr>
              <a:t>Нум</a:t>
            </a:r>
            <a:r>
              <a:rPr lang="en-US" b="1" i="1" smtClean="0">
                <a:solidFill>
                  <a:srgbClr val="C00000"/>
                </a:solidFill>
                <a:latin typeface="Times New Roman" panose="02020603050405020304" pitchFamily="18" charset="0"/>
                <a:cs typeface="Times New Roman" panose="02020603050405020304" pitchFamily="18" charset="0"/>
              </a:rPr>
              <a:t>’ </a:t>
            </a:r>
            <a:r>
              <a:rPr lang="ru-RU" b="1" i="1" smtClean="0">
                <a:solidFill>
                  <a:srgbClr val="C00000"/>
                </a:solidFill>
                <a:latin typeface="Times New Roman" panose="02020603050405020304" pitchFamily="18" charset="0"/>
                <a:cs typeface="Times New Roman" panose="02020603050405020304" pitchFamily="18" charset="0"/>
              </a:rPr>
              <a:t>	</a:t>
            </a:r>
          </a:p>
          <a:p>
            <a:pPr marL="0" indent="0" algn="just">
              <a:buNone/>
            </a:pPr>
            <a:r>
              <a:rPr lang="ru-RU" b="1" i="1" smtClean="0">
                <a:solidFill>
                  <a:srgbClr val="C00000"/>
                </a:solidFill>
                <a:latin typeface="Times New Roman" panose="02020603050405020304" pitchFamily="18" charset="0"/>
                <a:cs typeface="Times New Roman" panose="02020603050405020304" pitchFamily="18" charset="0"/>
              </a:rPr>
              <a:t>	</a:t>
            </a:r>
            <a:r>
              <a:rPr lang="ru-RU" b="1" i="1" smtClean="0">
                <a:latin typeface="Times New Roman" panose="02020603050405020304" pitchFamily="18" charset="0"/>
                <a:cs typeface="Times New Roman" panose="02020603050405020304" pitchFamily="18" charset="0"/>
              </a:rPr>
              <a:t>								</a:t>
            </a:r>
          </a:p>
          <a:p>
            <a:pPr marL="0" indent="0" algn="just">
              <a:buNone/>
            </a:pPr>
            <a:r>
              <a:rPr lang="ru-RU" b="1" smtClean="0">
                <a:latin typeface="Times New Roman" panose="02020603050405020304" pitchFamily="18" charset="0"/>
                <a:cs typeface="Times New Roman" panose="02020603050405020304" pitchFamily="18" charset="0"/>
              </a:rPr>
              <a:t>прасамодийское</a:t>
            </a:r>
            <a:r>
              <a:rPr lang="ru-RU" smtClean="0">
                <a:latin typeface="Times New Roman" panose="02020603050405020304" pitchFamily="18" charset="0"/>
                <a:cs typeface="Times New Roman" panose="02020603050405020304" pitchFamily="18" charset="0"/>
              </a:rPr>
              <a:t> (ПС) </a:t>
            </a:r>
            <a:r>
              <a:rPr lang="en-US" b="1" smtClean="0">
                <a:latin typeface="Times New Roman" panose="02020603050405020304" pitchFamily="18" charset="0"/>
                <a:cs typeface="Times New Roman" panose="02020603050405020304" pitchFamily="18" charset="0"/>
              </a:rPr>
              <a:t>*</a:t>
            </a:r>
            <a:r>
              <a:rPr lang="en-US" b="1" i="1" smtClean="0">
                <a:latin typeface="Times New Roman" panose="02020603050405020304" pitchFamily="18" charset="0"/>
                <a:cs typeface="Times New Roman" panose="02020603050405020304" pitchFamily="18" charset="0"/>
              </a:rPr>
              <a:t>num </a:t>
            </a:r>
            <a:r>
              <a:rPr lang="en-US" smtClean="0">
                <a:latin typeface="Times New Roman" panose="02020603050405020304" pitchFamily="18" charset="0"/>
                <a:cs typeface="Times New Roman" panose="02020603050405020304" pitchFamily="18" charset="0"/>
              </a:rPr>
              <a:t>‘Himmel, Wetter, Gott’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[SW</a:t>
            </a:r>
            <a:r>
              <a:rPr lang="ru-RU" smtClean="0">
                <a:latin typeface="Times New Roman" panose="02020603050405020304" pitchFamily="18" charset="0"/>
                <a:cs typeface="Times New Roman" panose="02020603050405020304" pitchFamily="18" charset="0"/>
              </a:rPr>
              <a:t>: 104</a:t>
            </a:r>
            <a:r>
              <a:rPr lang="en-US" smtClean="0">
                <a:latin typeface="Times New Roman" panose="02020603050405020304" pitchFamily="18" charset="0"/>
                <a:cs typeface="Times New Roman" panose="02020603050405020304" pitchFamily="18" charset="0"/>
              </a:rPr>
              <a:t>]</a:t>
            </a:r>
          </a:p>
          <a:p>
            <a:pPr marL="0" indent="0" algn="just">
              <a:buNone/>
            </a:pPr>
            <a:r>
              <a:rPr lang="en-US">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сев.-самод.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юрац. </a:t>
            </a:r>
            <a:r>
              <a:rPr lang="ru-RU" i="1" smtClean="0">
                <a:latin typeface="Times New Roman" panose="02020603050405020304" pitchFamily="18" charset="0"/>
                <a:cs typeface="Times New Roman" panose="02020603050405020304" pitchFamily="18" charset="0"/>
              </a:rPr>
              <a:t>нубъ</a:t>
            </a:r>
          </a:p>
          <a:p>
            <a:pPr marL="0" indent="0" algn="just">
              <a:buNone/>
            </a:pPr>
            <a:r>
              <a:rPr lang="ru-RU" i="1">
                <a:latin typeface="Times New Roman" panose="02020603050405020304" pitchFamily="18" charset="0"/>
                <a:cs typeface="Times New Roman" panose="02020603050405020304" pitchFamily="18" charset="0"/>
              </a:rPr>
              <a:t>	</a:t>
            </a:r>
            <a:r>
              <a:rPr lang="ru-RU" i="1"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Л ненец. </a:t>
            </a:r>
            <a:r>
              <a:rPr lang="ru-RU" i="1" smtClean="0">
                <a:latin typeface="Times New Roman" panose="02020603050405020304" pitchFamily="18" charset="0"/>
                <a:cs typeface="Times New Roman" panose="02020603050405020304" pitchFamily="18" charset="0"/>
              </a:rPr>
              <a:t>нум	</a:t>
            </a:r>
            <a:r>
              <a:rPr lang="ru-RU" b="1" smtClean="0">
                <a:solidFill>
                  <a:srgbClr val="C00000"/>
                </a:solidFill>
                <a:latin typeface="Times New Roman" panose="02020603050405020304" pitchFamily="18" charset="0"/>
                <a:cs typeface="Times New Roman" panose="02020603050405020304" pitchFamily="18" charset="0"/>
              </a:rPr>
              <a:t>НЕТ нган. и энец.!</a:t>
            </a:r>
          </a:p>
          <a:p>
            <a:pPr marL="0" indent="0" algn="just">
              <a:buNone/>
            </a:pPr>
            <a:r>
              <a:rPr lang="ru-RU" i="1">
                <a:latin typeface="Times New Roman" panose="02020603050405020304" pitchFamily="18" charset="0"/>
                <a:cs typeface="Times New Roman" panose="02020603050405020304" pitchFamily="18" charset="0"/>
              </a:rPr>
              <a:t>	</a:t>
            </a:r>
            <a:endParaRPr lang="ru-RU" i="1" smtClean="0">
              <a:latin typeface="Times New Roman" panose="02020603050405020304" pitchFamily="18" charset="0"/>
              <a:cs typeface="Times New Roman" panose="02020603050405020304" pitchFamily="18" charset="0"/>
            </a:endParaRPr>
          </a:p>
          <a:p>
            <a:pPr marL="0" indent="0" algn="just">
              <a:buNone/>
            </a:pPr>
            <a:r>
              <a:rPr lang="ru-RU" i="1">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юж.-самод. сельк. </a:t>
            </a:r>
            <a:r>
              <a:rPr lang="en-US" i="1" smtClean="0">
                <a:latin typeface="Times New Roman" panose="02020603050405020304" pitchFamily="18" charset="0"/>
                <a:cs typeface="Times New Roman" panose="02020603050405020304" pitchFamily="18" charset="0"/>
              </a:rPr>
              <a:t>num</a:t>
            </a:r>
            <a:r>
              <a:rPr lang="en-US" smtClean="0">
                <a:latin typeface="Times New Roman" panose="02020603050405020304" pitchFamily="18" charset="0"/>
                <a:cs typeface="Times New Roman" panose="02020603050405020304" pitchFamily="18" charset="0"/>
              </a:rPr>
              <a:t>, </a:t>
            </a:r>
            <a:r>
              <a:rPr lang="en-US" i="1" smtClean="0">
                <a:latin typeface="Times New Roman" panose="02020603050405020304" pitchFamily="18" charset="0"/>
                <a:cs typeface="Times New Roman" panose="02020603050405020304" pitchFamily="18" charset="0"/>
              </a:rPr>
              <a:t>nom</a:t>
            </a:r>
            <a:r>
              <a:rPr lang="en-US" smtClean="0">
                <a:latin typeface="Times New Roman" panose="02020603050405020304" pitchFamily="18" charset="0"/>
                <a:cs typeface="Times New Roman" panose="02020603050405020304" pitchFamily="18" charset="0"/>
              </a:rPr>
              <a:t>, </a:t>
            </a:r>
            <a:r>
              <a:rPr lang="en-US" i="1" smtClean="0">
                <a:latin typeface="Times New Roman" panose="02020603050405020304" pitchFamily="18" charset="0"/>
                <a:cs typeface="Times New Roman" panose="02020603050405020304" pitchFamily="18" charset="0"/>
              </a:rPr>
              <a:t>nop</a:t>
            </a:r>
            <a:endParaRPr lang="en-US">
              <a:latin typeface="Times New Roman" panose="02020603050405020304" pitchFamily="18" charset="0"/>
              <a:cs typeface="Times New Roman" panose="02020603050405020304" pitchFamily="18" charset="0"/>
            </a:endParaRPr>
          </a:p>
          <a:p>
            <a:pPr marL="0" indent="0" algn="just">
              <a:buNone/>
            </a:pPr>
            <a:r>
              <a:rPr lang="en-US"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		камас. </a:t>
            </a:r>
            <a:r>
              <a:rPr lang="en-US" i="1">
                <a:latin typeface="Times New Roman" panose="02020603050405020304" pitchFamily="18" charset="0"/>
                <a:cs typeface="Times New Roman" panose="02020603050405020304" pitchFamily="18" charset="0"/>
              </a:rPr>
              <a:t>n</a:t>
            </a:r>
            <a:r>
              <a:rPr lang="en-US" i="1" smtClean="0">
                <a:latin typeface="Times New Roman" panose="02020603050405020304" pitchFamily="18" charset="0"/>
                <a:cs typeface="Times New Roman" panose="02020603050405020304" pitchFamily="18" charset="0"/>
              </a:rPr>
              <a:t>um̀</a:t>
            </a:r>
            <a:r>
              <a:rPr lang="en-US" smtClean="0">
                <a:latin typeface="Times New Roman" panose="02020603050405020304" pitchFamily="18" charset="0"/>
                <a:cs typeface="Times New Roman" panose="02020603050405020304" pitchFamily="18" charset="0"/>
              </a:rPr>
              <a:t>, </a:t>
            </a:r>
            <a:r>
              <a:rPr lang="en-US" i="1" smtClean="0">
                <a:latin typeface="Times New Roman" panose="02020603050405020304" pitchFamily="18" charset="0"/>
                <a:cs typeface="Times New Roman" panose="02020603050405020304" pitchFamily="18" charset="0"/>
              </a:rPr>
              <a:t>no͕m̀</a:t>
            </a:r>
          </a:p>
          <a:p>
            <a:pPr marL="0" indent="0" algn="just">
              <a:buNone/>
            </a:pPr>
            <a:r>
              <a:rPr lang="en-US" i="1">
                <a:latin typeface="Times New Roman" panose="02020603050405020304" pitchFamily="18" charset="0"/>
                <a:cs typeface="Times New Roman" panose="02020603050405020304" pitchFamily="18" charset="0"/>
              </a:rPr>
              <a:t>	</a:t>
            </a:r>
            <a:r>
              <a:rPr lang="ru-RU" i="1"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койб. </a:t>
            </a:r>
            <a:r>
              <a:rPr lang="ru-RU" i="1">
                <a:latin typeface="Times New Roman" panose="02020603050405020304" pitchFamily="18" charset="0"/>
                <a:cs typeface="Times New Roman" panose="02020603050405020304" pitchFamily="18" charset="0"/>
              </a:rPr>
              <a:t>н</a:t>
            </a:r>
            <a:r>
              <a:rPr lang="ru-RU" i="1" smtClean="0">
                <a:latin typeface="Times New Roman" panose="02020603050405020304" pitchFamily="18" charset="0"/>
                <a:cs typeface="Times New Roman" panose="02020603050405020304" pitchFamily="18" charset="0"/>
              </a:rPr>
              <a:t>умъ</a:t>
            </a:r>
          </a:p>
          <a:p>
            <a:pPr marL="0" indent="0" algn="just">
              <a:buNone/>
            </a:pPr>
            <a:r>
              <a:rPr lang="ru-RU" i="1">
                <a:latin typeface="Times New Roman" panose="02020603050405020304" pitchFamily="18" charset="0"/>
                <a:cs typeface="Times New Roman" panose="02020603050405020304" pitchFamily="18" charset="0"/>
              </a:rPr>
              <a:t>	</a:t>
            </a:r>
            <a:r>
              <a:rPr lang="ru-RU" i="1"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матор. </a:t>
            </a:r>
            <a:r>
              <a:rPr lang="ru-RU" i="1" smtClean="0">
                <a:latin typeface="Times New Roman" panose="02020603050405020304" pitchFamily="18" charset="0"/>
                <a:cs typeface="Times New Roman" panose="02020603050405020304" pitchFamily="18" charset="0"/>
              </a:rPr>
              <a:t>нумъ</a:t>
            </a:r>
            <a:r>
              <a:rPr lang="ru-RU" smtClean="0">
                <a:latin typeface="Times New Roman" panose="02020603050405020304" pitchFamily="18" charset="0"/>
                <a:cs typeface="Times New Roman" panose="02020603050405020304" pitchFamily="18" charset="0"/>
              </a:rPr>
              <a:t> </a:t>
            </a:r>
            <a:endParaRPr lang="ru-RU"/>
          </a:p>
        </p:txBody>
      </p:sp>
    </p:spTree>
    <p:extLst>
      <p:ext uri="{BB962C8B-B14F-4D97-AF65-F5344CB8AC3E}">
        <p14:creationId xmlns:p14="http://schemas.microsoft.com/office/powerpoint/2010/main" val="7696496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988541"/>
          </a:xfrm>
        </p:spPr>
        <p:txBody>
          <a:bodyPr>
            <a:normAutofit/>
          </a:bodyPr>
          <a:lstStyle/>
          <a:p>
            <a:pPr algn="ctr"/>
            <a:r>
              <a:rPr lang="ru-RU" sz="3000" b="1" smtClean="0">
                <a:solidFill>
                  <a:srgbClr val="C00000"/>
                </a:solidFill>
                <a:latin typeface="Times New Roman" panose="02020603050405020304" pitchFamily="18" charset="0"/>
                <a:cs typeface="Times New Roman" panose="02020603050405020304" pitchFamily="18" charset="0"/>
              </a:rPr>
              <a:t>Лексика духовной культуры</a:t>
            </a:r>
            <a:endParaRPr lang="ru-RU" sz="3000" b="1">
              <a:solidFill>
                <a:srgbClr val="C00000"/>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445741"/>
            <a:ext cx="11158152" cy="5165124"/>
          </a:xfrm>
        </p:spPr>
        <p:txBody>
          <a:bodyPr>
            <a:normAutofit/>
          </a:bodyPr>
          <a:lstStyle/>
          <a:p>
            <a:pPr marL="0" indent="0" algn="just">
              <a:buNone/>
            </a:pPr>
            <a:r>
              <a:rPr lang="ru-RU">
                <a:latin typeface="Times New Roman" panose="02020603050405020304" pitchFamily="18" charset="0"/>
                <a:cs typeface="Times New Roman" panose="02020603050405020304" pitchFamily="18" charset="0"/>
              </a:rPr>
              <a:t>Т ненец. </a:t>
            </a:r>
            <a:r>
              <a:rPr lang="ru-RU" b="1" i="1" smtClean="0">
                <a:solidFill>
                  <a:srgbClr val="C00000"/>
                </a:solidFill>
                <a:latin typeface="Times New Roman" panose="02020603050405020304" pitchFamily="18" charset="0"/>
                <a:cs typeface="Times New Roman" panose="02020603050405020304" pitchFamily="18" charset="0"/>
              </a:rPr>
              <a:t>Ӈа</a:t>
            </a:r>
          </a:p>
          <a:p>
            <a:pPr marL="0" indent="0" algn="just">
              <a:buNone/>
            </a:pPr>
            <a:r>
              <a:rPr lang="en-US" b="1" smtClean="0">
                <a:latin typeface="Times New Roman" panose="02020603050405020304" pitchFamily="18" charset="0"/>
                <a:cs typeface="Times New Roman" panose="02020603050405020304" pitchFamily="18" charset="0"/>
              </a:rPr>
              <a:t>‘</a:t>
            </a:r>
            <a:r>
              <a:rPr lang="ru-RU" b="1" smtClean="0">
                <a:latin typeface="Times New Roman" panose="02020603050405020304" pitchFamily="18" charset="0"/>
                <a:cs typeface="Times New Roman" panose="02020603050405020304" pitchFamily="18" charset="0"/>
              </a:rPr>
              <a:t>бог подземного мира</a:t>
            </a:r>
            <a:r>
              <a:rPr lang="en-US" b="1" smtClean="0">
                <a:latin typeface="Times New Roman" panose="02020603050405020304" pitchFamily="18" charset="0"/>
                <a:cs typeface="Times New Roman" panose="02020603050405020304" pitchFamily="18" charset="0"/>
              </a:rPr>
              <a:t>’</a:t>
            </a:r>
            <a:r>
              <a:rPr lang="ru-RU" b="1" smtClean="0">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a:t>
            </a:r>
            <a:r>
              <a:rPr lang="ru-RU">
                <a:latin typeface="Times New Roman" panose="02020603050405020304" pitchFamily="18" charset="0"/>
                <a:cs typeface="Times New Roman" panose="02020603050405020304" pitchFamily="18" charset="0"/>
              </a:rPr>
              <a:t>Тер.:</a:t>
            </a:r>
            <a:r>
              <a:rPr lang="en-US">
                <a:latin typeface="Times New Roman" panose="02020603050405020304" pitchFamily="18" charset="0"/>
                <a:cs typeface="Times New Roman" panose="02020603050405020304" pitchFamily="18" charset="0"/>
              </a:rPr>
              <a:t> 3</a:t>
            </a:r>
            <a:r>
              <a:rPr lang="ru-RU">
                <a:latin typeface="Times New Roman" panose="02020603050405020304" pitchFamily="18" charset="0"/>
                <a:cs typeface="Times New Roman" panose="02020603050405020304" pitchFamily="18" charset="0"/>
              </a:rPr>
              <a:t>66</a:t>
            </a:r>
            <a:r>
              <a:rPr lang="en-US">
                <a:latin typeface="Times New Roman" panose="02020603050405020304" pitchFamily="18" charset="0"/>
                <a:cs typeface="Times New Roman" panose="02020603050405020304" pitchFamily="18" charset="0"/>
              </a:rPr>
              <a:t>]</a:t>
            </a:r>
            <a:endParaRPr lang="ru-RU">
              <a:latin typeface="Times New Roman" panose="02020603050405020304" pitchFamily="18" charset="0"/>
              <a:cs typeface="Times New Roman" panose="02020603050405020304" pitchFamily="18" charset="0"/>
            </a:endParaRPr>
          </a:p>
          <a:p>
            <a:pPr marL="0" indent="0" algn="just">
              <a:buNone/>
            </a:pPr>
            <a:endParaRPr lang="ru-RU" i="1" smtClean="0">
              <a:latin typeface="Times New Roman" panose="02020603050405020304" pitchFamily="18" charset="0"/>
              <a:cs typeface="Times New Roman" panose="02020603050405020304" pitchFamily="18" charset="0"/>
            </a:endParaRPr>
          </a:p>
          <a:p>
            <a:pPr marL="0" indent="0" algn="just">
              <a:buNone/>
            </a:pPr>
            <a:r>
              <a:rPr lang="en-US" i="1" smtClean="0">
                <a:latin typeface="Times New Roman" panose="02020603050405020304" pitchFamily="18" charset="0"/>
                <a:cs typeface="Times New Roman" panose="02020603050405020304" pitchFamily="18" charset="0"/>
              </a:rPr>
              <a:t>~</a:t>
            </a:r>
            <a:r>
              <a:rPr lang="ru-RU" i="1" smtClean="0">
                <a:latin typeface="Times New Roman" panose="02020603050405020304" pitchFamily="18" charset="0"/>
                <a:cs typeface="Times New Roman" panose="02020603050405020304" pitchFamily="18" charset="0"/>
              </a:rPr>
              <a:t> </a:t>
            </a:r>
            <a:r>
              <a:rPr lang="ru-RU" b="1" smtClean="0">
                <a:latin typeface="Times New Roman" panose="02020603050405020304" pitchFamily="18" charset="0"/>
                <a:cs typeface="Times New Roman" panose="02020603050405020304" pitchFamily="18" charset="0"/>
              </a:rPr>
              <a:t>энец. </a:t>
            </a:r>
            <a:r>
              <a:rPr lang="ru-RU" b="1" i="1" smtClean="0">
                <a:solidFill>
                  <a:srgbClr val="C00000"/>
                </a:solidFill>
                <a:latin typeface="Times New Roman" panose="02020603050405020304" pitchFamily="18" charset="0"/>
                <a:cs typeface="Times New Roman" panose="02020603050405020304" pitchFamily="18" charset="0"/>
              </a:rPr>
              <a:t>Ӈа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небо</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погода</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Сорокина, Болина 2001: 89</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ru-RU" b="1" smtClean="0">
                <a:latin typeface="Times New Roman" panose="02020603050405020304" pitchFamily="18" charset="0"/>
                <a:cs typeface="Times New Roman" panose="02020603050405020304" pitchFamily="18" charset="0"/>
              </a:rPr>
              <a:t>Бог</a:t>
            </a:r>
            <a:r>
              <a:rPr lang="en-US" smtClean="0">
                <a:latin typeface="Times New Roman" panose="02020603050405020304" pitchFamily="18" charset="0"/>
                <a:cs typeface="Times New Roman" panose="02020603050405020304" pitchFamily="18" charset="0"/>
              </a:rPr>
              <a:t>’</a:t>
            </a:r>
            <a:r>
              <a:rPr lang="ru-RU" i="1">
                <a:latin typeface="Times New Roman" panose="02020603050405020304" pitchFamily="18" charset="0"/>
                <a:cs typeface="Times New Roman" panose="02020603050405020304" pitchFamily="18" charset="0"/>
              </a:rPr>
              <a:t>	</a:t>
            </a:r>
            <a:endParaRPr lang="ru-RU" i="1" smtClean="0">
              <a:latin typeface="Times New Roman" panose="02020603050405020304" pitchFamily="18" charset="0"/>
              <a:cs typeface="Times New Roman" panose="02020603050405020304" pitchFamily="18" charset="0"/>
            </a:endParaRPr>
          </a:p>
          <a:p>
            <a:pPr marL="0" indent="0" algn="just">
              <a:buNone/>
            </a:pPr>
            <a:r>
              <a:rPr lang="en-US" i="1" smtClean="0">
                <a:latin typeface="Times New Roman" panose="02020603050405020304" pitchFamily="18" charset="0"/>
                <a:cs typeface="Times New Roman" panose="02020603050405020304" pitchFamily="18" charset="0"/>
              </a:rPr>
              <a:t>~ </a:t>
            </a:r>
            <a:r>
              <a:rPr lang="ru-RU" b="1" smtClean="0">
                <a:latin typeface="Times New Roman" panose="02020603050405020304" pitchFamily="18" charset="0"/>
                <a:cs typeface="Times New Roman" panose="02020603050405020304" pitchFamily="18" charset="0"/>
              </a:rPr>
              <a:t>нган.</a:t>
            </a:r>
            <a:r>
              <a:rPr lang="ru-RU" smtClean="0">
                <a:latin typeface="Times New Roman" panose="02020603050405020304" pitchFamily="18" charset="0"/>
                <a:cs typeface="Times New Roman" panose="02020603050405020304" pitchFamily="18" charset="0"/>
              </a:rPr>
              <a:t> </a:t>
            </a:r>
            <a:r>
              <a:rPr lang="ru-RU" b="1" i="1" smtClean="0">
                <a:solidFill>
                  <a:srgbClr val="C00000"/>
                </a:solidFill>
                <a:latin typeface="Times New Roman" panose="02020603050405020304" pitchFamily="18" charset="0"/>
                <a:cs typeface="Times New Roman" panose="02020603050405020304" pitchFamily="18" charset="0"/>
              </a:rPr>
              <a:t>Ӈуо</a:t>
            </a:r>
            <a:r>
              <a:rPr lang="ru-RU" i="1"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небо</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ru-RU" b="1" smtClean="0">
                <a:latin typeface="Times New Roman" panose="02020603050405020304" pitchFamily="18" charset="0"/>
                <a:cs typeface="Times New Roman" panose="02020603050405020304" pitchFamily="18" charset="0"/>
              </a:rPr>
              <a:t>Бог</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Костеркина и др. 2001: 138</a:t>
            </a:r>
            <a:r>
              <a:rPr lang="en-US" smtClean="0">
                <a:latin typeface="Times New Roman" panose="02020603050405020304" pitchFamily="18" charset="0"/>
                <a:cs typeface="Times New Roman" panose="02020603050405020304" pitchFamily="18" charset="0"/>
              </a:rPr>
              <a:t>]</a:t>
            </a:r>
            <a:endParaRPr lang="ru-RU"/>
          </a:p>
        </p:txBody>
      </p:sp>
    </p:spTree>
    <p:extLst>
      <p:ext uri="{BB962C8B-B14F-4D97-AF65-F5344CB8AC3E}">
        <p14:creationId xmlns:p14="http://schemas.microsoft.com/office/powerpoint/2010/main" val="33582255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988541"/>
          </a:xfrm>
        </p:spPr>
        <p:txBody>
          <a:bodyPr>
            <a:normAutofit/>
          </a:bodyPr>
          <a:lstStyle/>
          <a:p>
            <a:pPr algn="ctr"/>
            <a:r>
              <a:rPr lang="ru-RU" sz="3000" b="1" smtClean="0">
                <a:solidFill>
                  <a:srgbClr val="C00000"/>
                </a:solidFill>
                <a:latin typeface="Times New Roman" panose="02020603050405020304" pitchFamily="18" charset="0"/>
                <a:cs typeface="Times New Roman" panose="02020603050405020304" pitchFamily="18" charset="0"/>
              </a:rPr>
              <a:t>Лексика духовной культуры</a:t>
            </a:r>
            <a:endParaRPr lang="ru-RU" sz="3000" b="1">
              <a:solidFill>
                <a:srgbClr val="C00000"/>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445741"/>
            <a:ext cx="11158152" cy="5165124"/>
          </a:xfrm>
        </p:spPr>
        <p:txBody>
          <a:bodyPr>
            <a:normAutofit lnSpcReduction="10000"/>
          </a:bodyPr>
          <a:lstStyle/>
          <a:p>
            <a:pPr marL="0" indent="0" algn="just">
              <a:buNone/>
            </a:pPr>
            <a:r>
              <a:rPr lang="ru-RU" smtClean="0">
                <a:latin typeface="Times New Roman" panose="02020603050405020304" pitchFamily="18" charset="0"/>
                <a:cs typeface="Times New Roman" panose="02020603050405020304" pitchFamily="18" charset="0"/>
              </a:rPr>
              <a:t>Т ненец. </a:t>
            </a:r>
            <a:r>
              <a:rPr lang="ru-RU" b="1" i="1" smtClean="0">
                <a:solidFill>
                  <a:srgbClr val="C00000"/>
                </a:solidFill>
                <a:latin typeface="Times New Roman" panose="02020603050405020304" pitchFamily="18" charset="0"/>
                <a:cs typeface="Times New Roman" panose="02020603050405020304" pitchFamily="18" charset="0"/>
              </a:rPr>
              <a:t>хэхэ</a:t>
            </a:r>
            <a:r>
              <a:rPr lang="en-US" b="1" i="1" smtClean="0">
                <a:solidFill>
                  <a:srgbClr val="C00000"/>
                </a:solidFill>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a:t>
            </a:r>
            <a:r>
              <a:rPr lang="ru-RU">
                <a:latin typeface="Times New Roman" panose="02020603050405020304" pitchFamily="18" charset="0"/>
                <a:cs typeface="Times New Roman" panose="02020603050405020304" pitchFamily="18" charset="0"/>
              </a:rPr>
              <a:t>Тер.:</a:t>
            </a:r>
            <a:r>
              <a:rPr lang="en-US">
                <a:latin typeface="Times New Roman" panose="02020603050405020304" pitchFamily="18" charset="0"/>
                <a:cs typeface="Times New Roman" panose="02020603050405020304" pitchFamily="18" charset="0"/>
              </a:rPr>
              <a:t> </a:t>
            </a:r>
            <a:r>
              <a:rPr lang="ru-RU">
                <a:latin typeface="Times New Roman" panose="02020603050405020304" pitchFamily="18" charset="0"/>
                <a:cs typeface="Times New Roman" panose="02020603050405020304" pitchFamily="18" charset="0"/>
              </a:rPr>
              <a:t>804, 805</a:t>
            </a:r>
            <a:r>
              <a:rPr lang="en-US" smtClean="0">
                <a:latin typeface="Times New Roman" panose="02020603050405020304" pitchFamily="18" charset="0"/>
                <a:cs typeface="Times New Roman" panose="02020603050405020304" pitchFamily="18" charset="0"/>
              </a:rPr>
              <a:t>]</a:t>
            </a:r>
            <a:r>
              <a:rPr lang="ru-RU" b="1" i="1" smtClean="0">
                <a:solidFill>
                  <a:srgbClr val="C00000"/>
                </a:solidFill>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a:t>
            </a:r>
            <a:r>
              <a:rPr lang="ru-RU" b="1" smtClean="0">
                <a:latin typeface="Times New Roman" panose="02020603050405020304" pitchFamily="18" charset="0"/>
                <a:cs typeface="Times New Roman" panose="02020603050405020304" pitchFamily="18" charset="0"/>
              </a:rPr>
              <a:t>х</a:t>
            </a:r>
            <a:r>
              <a:rPr lang="en-US" b="1" smtClean="0">
                <a:latin typeface="Times New Roman" panose="02020603050405020304" pitchFamily="18" charset="0"/>
                <a:cs typeface="Times New Roman" panose="02020603050405020304" pitchFamily="18" charset="0"/>
              </a:rPr>
              <a:t>æ</a:t>
            </a:r>
            <a:r>
              <a:rPr lang="ru-RU" b="1" smtClean="0">
                <a:latin typeface="Times New Roman" panose="02020603050405020304" pitchFamily="18" charset="0"/>
                <a:cs typeface="Times New Roman" panose="02020603050405020304" pitchFamily="18" charset="0"/>
              </a:rPr>
              <a:t>х</a:t>
            </a:r>
            <a:r>
              <a:rPr lang="en-US" b="1"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[Salm.: 532])</a:t>
            </a:r>
            <a:r>
              <a:rPr lang="ru-RU" b="1" i="1" smtClean="0">
                <a:solidFill>
                  <a:srgbClr val="C00000"/>
                </a:solidFill>
                <a:latin typeface="Times New Roman" panose="02020603050405020304" pitchFamily="18" charset="0"/>
                <a:cs typeface="Times New Roman" panose="02020603050405020304" pitchFamily="18" charset="0"/>
              </a:rPr>
              <a:t>	</a:t>
            </a:r>
          </a:p>
          <a:p>
            <a:pPr marL="0" indent="0" algn="just">
              <a:buNone/>
            </a:pPr>
            <a:endParaRPr lang="ru-RU" b="1" i="1">
              <a:solidFill>
                <a:srgbClr val="C00000"/>
              </a:solidFill>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mtClean="0">
                <a:latin typeface="Times New Roman" panose="02020603050405020304" pitchFamily="18" charset="0"/>
                <a:cs typeface="Times New Roman" panose="02020603050405020304" pitchFamily="18" charset="0"/>
              </a:rPr>
              <a:t> </a:t>
            </a:r>
            <a:r>
              <a:rPr lang="en-US" b="1" smtClean="0">
                <a:latin typeface="Times New Roman" panose="02020603050405020304" pitchFamily="18" charset="0"/>
                <a:cs typeface="Times New Roman" panose="02020603050405020304" pitchFamily="18" charset="0"/>
              </a:rPr>
              <a:t>‘</a:t>
            </a:r>
            <a:r>
              <a:rPr lang="ru-RU" b="1" smtClean="0">
                <a:latin typeface="Times New Roman" panose="02020603050405020304" pitchFamily="18" charset="0"/>
                <a:cs typeface="Times New Roman" panose="02020603050405020304" pitchFamily="18" charset="0"/>
              </a:rPr>
              <a:t>хэхэ (дух-покровитель; дух непогоды)</a:t>
            </a:r>
            <a:r>
              <a:rPr lang="en-US" b="1" smtClean="0">
                <a:latin typeface="Times New Roman" panose="02020603050405020304" pitchFamily="18" charset="0"/>
                <a:cs typeface="Times New Roman" panose="02020603050405020304" pitchFamily="18" charset="0"/>
              </a:rPr>
              <a:t>’</a:t>
            </a:r>
            <a:r>
              <a:rPr lang="ru-RU" b="1" smtClean="0">
                <a:latin typeface="Times New Roman" panose="02020603050405020304" pitchFamily="18" charset="0"/>
                <a:cs typeface="Times New Roman" panose="02020603050405020304" pitchFamily="18" charset="0"/>
              </a:rPr>
              <a:t> </a:t>
            </a:r>
          </a:p>
          <a:p>
            <a:pPr marL="0" indent="0" algn="just">
              <a:buNone/>
            </a:pPr>
            <a:r>
              <a:rPr lang="ru-RU" i="1">
                <a:latin typeface="Times New Roman" panose="02020603050405020304" pitchFamily="18" charset="0"/>
                <a:cs typeface="Times New Roman" panose="02020603050405020304" pitchFamily="18" charset="0"/>
              </a:rPr>
              <a:t>	</a:t>
            </a:r>
            <a:endParaRPr lang="ru-RU"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mtClean="0">
                <a:latin typeface="Times New Roman" panose="02020603050405020304" pitchFamily="18" charset="0"/>
                <a:cs typeface="Times New Roman" panose="02020603050405020304" pitchFamily="18" charset="0"/>
              </a:rPr>
              <a:t> </a:t>
            </a:r>
            <a:r>
              <a:rPr lang="en-US" b="1" smtClean="0">
                <a:latin typeface="Times New Roman" panose="02020603050405020304" pitchFamily="18" charset="0"/>
                <a:cs typeface="Times New Roman" panose="02020603050405020304" pitchFamily="18" charset="0"/>
              </a:rPr>
              <a:t>‘</a:t>
            </a:r>
            <a:r>
              <a:rPr lang="ru-RU" b="1" smtClean="0">
                <a:latin typeface="Times New Roman" panose="02020603050405020304" pitchFamily="18" charset="0"/>
                <a:cs typeface="Times New Roman" panose="02020603050405020304" pitchFamily="18" charset="0"/>
              </a:rPr>
              <a:t>идол</a:t>
            </a:r>
            <a:r>
              <a:rPr lang="en-US" b="1" smtClean="0">
                <a:latin typeface="Times New Roman" panose="02020603050405020304" pitchFamily="18" charset="0"/>
                <a:cs typeface="Times New Roman" panose="02020603050405020304" pitchFamily="18" charset="0"/>
              </a:rPr>
              <a:t>’ </a:t>
            </a:r>
            <a:endParaRPr lang="ru-RU" b="1" smtClean="0">
              <a:latin typeface="Times New Roman" panose="02020603050405020304" pitchFamily="18" charset="0"/>
              <a:cs typeface="Times New Roman" panose="02020603050405020304" pitchFamily="18" charset="0"/>
            </a:endParaRPr>
          </a:p>
          <a:p>
            <a:pPr marL="0" indent="0" algn="just">
              <a:buNone/>
            </a:pPr>
            <a:r>
              <a:rPr lang="ru-RU">
                <a:latin typeface="Times New Roman" panose="02020603050405020304" pitchFamily="18" charset="0"/>
                <a:cs typeface="Times New Roman" panose="02020603050405020304" pitchFamily="18" charset="0"/>
              </a:rPr>
              <a:t>	</a:t>
            </a:r>
            <a:r>
              <a:rPr lang="ru-RU" b="1" i="1" smtClean="0">
                <a:latin typeface="Times New Roman" panose="02020603050405020304" pitchFamily="18" charset="0"/>
                <a:cs typeface="Times New Roman" panose="02020603050405020304" pitchFamily="18" charset="0"/>
              </a:rPr>
              <a:t>хэхэ</a:t>
            </a:r>
            <a:r>
              <a:rPr lang="en-US" b="1" i="1" smtClean="0">
                <a:latin typeface="Times New Roman" panose="02020603050405020304" pitchFamily="18" charset="0"/>
                <a:cs typeface="Times New Roman" panose="02020603050405020304" pitchFamily="18" charset="0"/>
              </a:rPr>
              <a:t>’</a:t>
            </a:r>
            <a:r>
              <a:rPr lang="ru-RU" b="1" i="1" smtClean="0">
                <a:latin typeface="Times New Roman" panose="02020603050405020304" pitchFamily="18" charset="0"/>
                <a:cs typeface="Times New Roman" panose="02020603050405020304" pitchFamily="18" charset="0"/>
              </a:rPr>
              <a:t> х</a:t>
            </a:r>
            <a:r>
              <a:rPr lang="en-US" b="1" i="1" smtClean="0">
                <a:latin typeface="Times New Roman" panose="02020603050405020304" pitchFamily="18" charset="0"/>
                <a:cs typeface="Times New Roman" panose="02020603050405020304" pitchFamily="18" charset="0"/>
              </a:rPr>
              <a:t>ă</a:t>
            </a:r>
            <a:r>
              <a:rPr lang="ru-RU" b="1" i="1" smtClean="0">
                <a:latin typeface="Times New Roman" panose="02020603050405020304" pitchFamily="18" charset="0"/>
                <a:cs typeface="Times New Roman" panose="02020603050405020304" pitchFamily="18" charset="0"/>
              </a:rPr>
              <a:t>н </a:t>
            </a:r>
            <a:r>
              <a:rPr lang="ru-RU" b="1" smtClean="0">
                <a:latin typeface="Times New Roman" panose="02020603050405020304" pitchFamily="18" charset="0"/>
                <a:cs typeface="Times New Roman" panose="02020603050405020304" pitchFamily="18" charset="0"/>
              </a:rPr>
              <a:t>(</a:t>
            </a:r>
            <a:r>
              <a:rPr lang="ru-RU" b="1" i="1" smtClean="0">
                <a:latin typeface="Times New Roman" panose="02020603050405020304" pitchFamily="18" charset="0"/>
                <a:cs typeface="Times New Roman" panose="02020603050405020304" pitchFamily="18" charset="0"/>
              </a:rPr>
              <a:t>хэхэӈг</a:t>
            </a:r>
            <a:r>
              <a:rPr lang="en-US" b="1" i="1" smtClean="0">
                <a:latin typeface="Times New Roman" panose="02020603050405020304" pitchFamily="18" charset="0"/>
                <a:cs typeface="Times New Roman" panose="02020603050405020304" pitchFamily="18" charset="0"/>
              </a:rPr>
              <a:t>ă</a:t>
            </a:r>
            <a:r>
              <a:rPr lang="ru-RU" b="1" i="1" smtClean="0">
                <a:latin typeface="Times New Roman" panose="02020603050405020304" pitchFamily="18" charset="0"/>
                <a:cs typeface="Times New Roman" panose="02020603050405020304" pitchFamily="18" charset="0"/>
              </a:rPr>
              <a:t>н</a:t>
            </a:r>
            <a:r>
              <a:rPr lang="ru-RU" b="1"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священная нарта (в которой хранятся предметы религиозного культа)</a:t>
            </a:r>
            <a:r>
              <a:rPr lang="en-US" smtClean="0">
                <a:latin typeface="Times New Roman" panose="02020603050405020304" pitchFamily="18" charset="0"/>
                <a:cs typeface="Times New Roman" panose="02020603050405020304" pitchFamily="18" charset="0"/>
              </a:rPr>
              <a:t>’</a:t>
            </a:r>
            <a:endParaRPr lang="ru-RU" smtClean="0">
              <a:latin typeface="Times New Roman" panose="02020603050405020304" pitchFamily="18" charset="0"/>
              <a:cs typeface="Times New Roman" panose="02020603050405020304" pitchFamily="18" charset="0"/>
            </a:endParaRPr>
          </a:p>
          <a:p>
            <a:pPr marL="0" indent="0" algn="just">
              <a:buNone/>
            </a:pPr>
            <a:r>
              <a:rPr lang="ru-RU">
                <a:latin typeface="Times New Roman" panose="02020603050405020304" pitchFamily="18" charset="0"/>
                <a:cs typeface="Times New Roman" panose="02020603050405020304" pitchFamily="18" charset="0"/>
              </a:rPr>
              <a:t>	</a:t>
            </a:r>
            <a:r>
              <a:rPr lang="ru-RU" b="1" i="1" smtClean="0">
                <a:latin typeface="Times New Roman" panose="02020603050405020304" pitchFamily="18" charset="0"/>
                <a:cs typeface="Times New Roman" panose="02020603050405020304" pitchFamily="18" charset="0"/>
              </a:rPr>
              <a:t>луца</a:t>
            </a:r>
            <a:r>
              <a:rPr lang="en-US" b="1" i="1" smtClean="0">
                <a:latin typeface="Times New Roman" panose="02020603050405020304" pitchFamily="18" charset="0"/>
                <a:cs typeface="Times New Roman" panose="02020603050405020304" pitchFamily="18" charset="0"/>
              </a:rPr>
              <a:t>’ </a:t>
            </a:r>
            <a:r>
              <a:rPr lang="ru-RU" b="1" i="1" smtClean="0">
                <a:latin typeface="Times New Roman" panose="02020603050405020304" pitchFamily="18" charset="0"/>
                <a:cs typeface="Times New Roman" panose="02020603050405020304" pitchFamily="18" charset="0"/>
              </a:rPr>
              <a:t>хэхэ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икона</a:t>
            </a:r>
            <a:r>
              <a:rPr lang="en-US" smtClean="0">
                <a:latin typeface="Times New Roman" panose="02020603050405020304" pitchFamily="18" charset="0"/>
                <a:cs typeface="Times New Roman" panose="02020603050405020304" pitchFamily="18" charset="0"/>
              </a:rPr>
              <a:t>’</a:t>
            </a:r>
            <a:endParaRPr lang="ru-RU" smtClean="0">
              <a:latin typeface="Times New Roman" panose="02020603050405020304" pitchFamily="18" charset="0"/>
              <a:cs typeface="Times New Roman" panose="02020603050405020304" pitchFamily="18" charset="0"/>
            </a:endParaRPr>
          </a:p>
          <a:p>
            <a:pPr marL="0" indent="0" algn="just">
              <a:buNone/>
            </a:pPr>
            <a:r>
              <a:rPr lang="ru-RU">
                <a:latin typeface="Times New Roman" panose="02020603050405020304" pitchFamily="18" charset="0"/>
                <a:cs typeface="Times New Roman" panose="02020603050405020304" pitchFamily="18" charset="0"/>
              </a:rPr>
              <a:t>	</a:t>
            </a:r>
            <a:r>
              <a:rPr lang="ru-RU" b="1" i="1" smtClean="0">
                <a:latin typeface="Times New Roman" panose="02020603050405020304" pitchFamily="18" charset="0"/>
                <a:cs typeface="Times New Roman" panose="02020603050405020304" pitchFamily="18" charset="0"/>
              </a:rPr>
              <a:t>хэхэ</a:t>
            </a:r>
            <a:r>
              <a:rPr lang="en-US" b="1" i="1" smtClean="0">
                <a:latin typeface="Times New Roman" panose="02020603050405020304" pitchFamily="18" charset="0"/>
                <a:cs typeface="Times New Roman" panose="02020603050405020304" pitchFamily="18" charset="0"/>
              </a:rPr>
              <a:t>’ </a:t>
            </a:r>
            <a:r>
              <a:rPr lang="ru-RU" b="1" i="1" smtClean="0">
                <a:latin typeface="Times New Roman" panose="02020603050405020304" pitchFamily="18" charset="0"/>
                <a:cs typeface="Times New Roman" panose="02020603050405020304" pitchFamily="18" charset="0"/>
              </a:rPr>
              <a:t>сарё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гроза</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ru-RU" b="1" i="1" smtClean="0">
                <a:latin typeface="Times New Roman" panose="02020603050405020304" pitchFamily="18" charset="0"/>
                <a:cs typeface="Times New Roman" panose="02020603050405020304" pitchFamily="18" charset="0"/>
              </a:rPr>
              <a:t>хэхэ</a:t>
            </a:r>
            <a:r>
              <a:rPr lang="en-US" b="1" i="1" smtClean="0">
                <a:latin typeface="Times New Roman" panose="02020603050405020304" pitchFamily="18" charset="0"/>
                <a:cs typeface="Times New Roman" panose="02020603050405020304" pitchFamily="18" charset="0"/>
              </a:rPr>
              <a:t>’</a:t>
            </a:r>
            <a:r>
              <a:rPr lang="ru-RU" b="1" i="1" smtClean="0">
                <a:latin typeface="Times New Roman" panose="02020603050405020304" pitchFamily="18" charset="0"/>
                <a:cs typeface="Times New Roman" panose="02020603050405020304" pitchFamily="18" charset="0"/>
              </a:rPr>
              <a:t> ту</a:t>
            </a:r>
            <a:r>
              <a:rPr lang="en-US" b="1" i="1"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молния</a:t>
            </a:r>
            <a:r>
              <a:rPr lang="en-US" smtClean="0">
                <a:latin typeface="Times New Roman" panose="02020603050405020304" pitchFamily="18" charset="0"/>
                <a:cs typeface="Times New Roman" panose="02020603050405020304" pitchFamily="18" charset="0"/>
              </a:rPr>
              <a:t>’</a:t>
            </a:r>
            <a:r>
              <a:rPr lang="ru-RU" i="1" smtClean="0">
                <a:latin typeface="Times New Roman" panose="02020603050405020304" pitchFamily="18" charset="0"/>
                <a:cs typeface="Times New Roman" panose="02020603050405020304" pitchFamily="18" charset="0"/>
              </a:rPr>
              <a:t> </a:t>
            </a:r>
          </a:p>
          <a:p>
            <a:pPr marL="0" indent="0" algn="just">
              <a:buNone/>
            </a:pPr>
            <a:endParaRPr lang="ru-RU" i="1">
              <a:latin typeface="Times New Roman" panose="02020603050405020304" pitchFamily="18" charset="0"/>
              <a:cs typeface="Times New Roman" panose="02020603050405020304" pitchFamily="18" charset="0"/>
            </a:endParaRPr>
          </a:p>
          <a:p>
            <a:pPr marL="0" indent="0" algn="just">
              <a:buNone/>
            </a:pPr>
            <a:r>
              <a:rPr lang="ru-RU">
                <a:latin typeface="Times New Roman" panose="02020603050405020304" pitchFamily="18" charset="0"/>
                <a:cs typeface="Times New Roman" panose="02020603050405020304" pitchFamily="18" charset="0"/>
              </a:rPr>
              <a:t>Т ненец. </a:t>
            </a:r>
            <a:r>
              <a:rPr lang="ru-RU" b="1" i="1" smtClean="0">
                <a:solidFill>
                  <a:srgbClr val="C00000"/>
                </a:solidFill>
                <a:latin typeface="Times New Roman" panose="02020603050405020304" pitchFamily="18" charset="0"/>
                <a:cs typeface="Times New Roman" panose="02020603050405020304" pitchFamily="18" charset="0"/>
              </a:rPr>
              <a:t>сядэй </a:t>
            </a:r>
            <a:r>
              <a:rPr lang="en-US" b="1">
                <a:latin typeface="Times New Roman" panose="02020603050405020304" pitchFamily="18" charset="0"/>
                <a:cs typeface="Times New Roman" panose="02020603050405020304" pitchFamily="18" charset="0"/>
              </a:rPr>
              <a:t>‘</a:t>
            </a:r>
            <a:r>
              <a:rPr lang="ru-RU" b="1">
                <a:latin typeface="Times New Roman" panose="02020603050405020304" pitchFamily="18" charset="0"/>
                <a:cs typeface="Times New Roman" panose="02020603050405020304" pitchFamily="18" charset="0"/>
              </a:rPr>
              <a:t>деревянный идол</a:t>
            </a:r>
            <a:r>
              <a:rPr lang="en-US" b="1">
                <a:latin typeface="Times New Roman" panose="02020603050405020304" pitchFamily="18" charset="0"/>
                <a:cs typeface="Times New Roman" panose="02020603050405020304" pitchFamily="18" charset="0"/>
              </a:rPr>
              <a:t>’</a:t>
            </a:r>
            <a:r>
              <a:rPr lang="ru-RU" b="1">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&lt; </a:t>
            </a:r>
            <a:r>
              <a:rPr lang="ru-RU" i="1">
                <a:latin typeface="Times New Roman" panose="02020603050405020304" pitchFamily="18" charset="0"/>
                <a:cs typeface="Times New Roman" panose="02020603050405020304" pitchFamily="18" charset="0"/>
              </a:rPr>
              <a:t>ся</a:t>
            </a:r>
            <a:r>
              <a:rPr lang="en-US" i="1">
                <a:latin typeface="Times New Roman" panose="02020603050405020304" pitchFamily="18" charset="0"/>
                <a:cs typeface="Times New Roman" panose="02020603050405020304" pitchFamily="18" charset="0"/>
              </a:rPr>
              <a:t>”</a:t>
            </a:r>
            <a:r>
              <a:rPr lang="ru-RU" i="1">
                <a:latin typeface="Times New Roman" panose="02020603050405020304" pitchFamily="18" charset="0"/>
                <a:cs typeface="Times New Roman" panose="02020603050405020304" pitchFamily="18" charset="0"/>
              </a:rPr>
              <a:t>(д) </a:t>
            </a:r>
            <a:r>
              <a:rPr lang="en-US">
                <a:latin typeface="Times New Roman" panose="02020603050405020304" pitchFamily="18" charset="0"/>
                <a:cs typeface="Times New Roman" panose="02020603050405020304" pitchFamily="18" charset="0"/>
              </a:rPr>
              <a:t>‘</a:t>
            </a:r>
            <a:r>
              <a:rPr lang="ru-RU">
                <a:latin typeface="Times New Roman" panose="02020603050405020304" pitchFamily="18" charset="0"/>
                <a:cs typeface="Times New Roman" panose="02020603050405020304" pitchFamily="18" charset="0"/>
              </a:rPr>
              <a:t>лицо</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a:t>
            </a:r>
            <a:r>
              <a:rPr lang="ru-RU">
                <a:latin typeface="Times New Roman" panose="02020603050405020304" pitchFamily="18" charset="0"/>
                <a:cs typeface="Times New Roman" panose="02020603050405020304" pitchFamily="18" charset="0"/>
              </a:rPr>
              <a:t>Тер.:</a:t>
            </a:r>
            <a:r>
              <a:rPr lang="en-US">
                <a:latin typeface="Times New Roman" panose="02020603050405020304" pitchFamily="18" charset="0"/>
                <a:cs typeface="Times New Roman" panose="02020603050405020304" pitchFamily="18" charset="0"/>
              </a:rPr>
              <a:t> </a:t>
            </a:r>
            <a:r>
              <a:rPr lang="ru-RU">
                <a:latin typeface="Times New Roman" panose="02020603050405020304" pitchFamily="18" charset="0"/>
                <a:cs typeface="Times New Roman" panose="02020603050405020304" pitchFamily="18" charset="0"/>
              </a:rPr>
              <a:t>597</a:t>
            </a:r>
            <a:r>
              <a:rPr lang="en-US">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 </a:t>
            </a:r>
            <a:endParaRPr lang="ru-RU"/>
          </a:p>
        </p:txBody>
      </p:sp>
    </p:spTree>
    <p:extLst>
      <p:ext uri="{BB962C8B-B14F-4D97-AF65-F5344CB8AC3E}">
        <p14:creationId xmlns:p14="http://schemas.microsoft.com/office/powerpoint/2010/main" val="1884539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0016" y="308757"/>
            <a:ext cx="11139054" cy="819399"/>
          </a:xfrm>
        </p:spPr>
        <p:txBody>
          <a:bodyPr>
            <a:normAutofit fontScale="90000"/>
          </a:bodyPr>
          <a:lstStyle/>
          <a:p>
            <a:pPr algn="ctr"/>
            <a:r>
              <a:rPr lang="ru-RU" sz="2600" b="1">
                <a:latin typeface="Times New Roman" panose="02020603050405020304" pitchFamily="18" charset="0"/>
                <a:cs typeface="Times New Roman" panose="02020603050405020304" pitchFamily="18" charset="0"/>
              </a:rPr>
              <a:t>Численность носителей </a:t>
            </a:r>
            <a:r>
              <a:rPr lang="ru-RU" sz="2600" b="1" smtClean="0">
                <a:latin typeface="Times New Roman" panose="02020603050405020304" pitchFamily="18" charset="0"/>
                <a:cs typeface="Times New Roman" panose="02020603050405020304" pitchFamily="18" charset="0"/>
              </a:rPr>
              <a:t>тундрового ненецкого языка </a:t>
            </a:r>
            <a:r>
              <a:rPr lang="ru-RU" sz="2600" b="1">
                <a:latin typeface="Times New Roman" panose="02020603050405020304" pitchFamily="18" charset="0"/>
                <a:cs typeface="Times New Roman" panose="02020603050405020304" pitchFamily="18" charset="0"/>
              </a:rPr>
              <a:t>и соответствующей этнической группы, </a:t>
            </a:r>
            <a:r>
              <a:rPr lang="ru-RU" sz="2600" b="1" smtClean="0">
                <a:latin typeface="Times New Roman" panose="02020603050405020304" pitchFamily="18" charset="0"/>
                <a:cs typeface="Times New Roman" panose="02020603050405020304" pitchFamily="18" charset="0"/>
              </a:rPr>
              <a:t>по </a:t>
            </a:r>
            <a:r>
              <a:rPr lang="ru-RU" sz="2600" b="1">
                <a:latin typeface="Times New Roman" panose="02020603050405020304" pitchFamily="18" charset="0"/>
                <a:cs typeface="Times New Roman" panose="02020603050405020304" pitchFamily="18" charset="0"/>
              </a:rPr>
              <a:t>данным разных Переписей </a:t>
            </a:r>
            <a:r>
              <a:rPr lang="ru-RU" sz="2600" b="1" smtClean="0">
                <a:latin typeface="Times New Roman" panose="02020603050405020304" pitchFamily="18" charset="0"/>
                <a:cs typeface="Times New Roman" panose="02020603050405020304" pitchFamily="18" charset="0"/>
              </a:rPr>
              <a:t>и </a:t>
            </a:r>
            <a:r>
              <a:rPr lang="ru-RU" sz="2600" b="1">
                <a:latin typeface="Times New Roman" panose="02020603050405020304" pitchFamily="18" charset="0"/>
                <a:cs typeface="Times New Roman" panose="02020603050405020304" pitchFamily="18" charset="0"/>
              </a:rPr>
              <a:t>другим источникам</a:t>
            </a:r>
            <a:br>
              <a:rPr lang="ru-RU" sz="2600" b="1">
                <a:latin typeface="Times New Roman" panose="02020603050405020304" pitchFamily="18" charset="0"/>
                <a:cs typeface="Times New Roman" panose="02020603050405020304" pitchFamily="18" charset="0"/>
              </a:rPr>
            </a:br>
            <a:endParaRPr lang="ru-RU" sz="2600" b="1">
              <a:latin typeface="Times New Roman" panose="02020603050405020304" pitchFamily="18" charset="0"/>
              <a:cs typeface="Times New Roman" panose="02020603050405020304" pitchFamily="18" charset="0"/>
            </a:endParaRPr>
          </a:p>
        </p:txBody>
      </p:sp>
      <p:graphicFrame>
        <p:nvGraphicFramePr>
          <p:cNvPr id="6" name="Объект 5"/>
          <p:cNvGraphicFramePr>
            <a:graphicFrameLocks noGrp="1"/>
          </p:cNvGraphicFramePr>
          <p:nvPr>
            <p:ph idx="1"/>
            <p:extLst>
              <p:ext uri="{D42A27DB-BD31-4B8C-83A1-F6EECF244321}">
                <p14:modId xmlns:p14="http://schemas.microsoft.com/office/powerpoint/2010/main" val="2655689995"/>
              </p:ext>
            </p:extLst>
          </p:nvPr>
        </p:nvGraphicFramePr>
        <p:xfrm>
          <a:off x="838200" y="1128713"/>
          <a:ext cx="10515600" cy="5694680"/>
        </p:xfrm>
        <a:graphic>
          <a:graphicData uri="http://schemas.openxmlformats.org/drawingml/2006/table">
            <a:tbl>
              <a:tblPr firstRow="1" bandRow="1">
                <a:tableStyleId>{00A15C55-8517-42AA-B614-E9B94910E393}</a:tableStyleId>
              </a:tblPr>
              <a:tblGrid>
                <a:gridCol w="3505200"/>
                <a:gridCol w="3505200"/>
                <a:gridCol w="3505200"/>
              </a:tblGrid>
              <a:tr h="370840">
                <a:tc>
                  <a:txBody>
                    <a:bodyPr/>
                    <a:lstStyle/>
                    <a:p>
                      <a:pPr algn="ctr">
                        <a:spcAft>
                          <a:spcPts val="0"/>
                        </a:spcAft>
                      </a:pPr>
                      <a:r>
                        <a:rPr lang="ru-RU" sz="2100">
                          <a:effectLst/>
                          <a:latin typeface="Times New Roman" panose="02020603050405020304" pitchFamily="18" charset="0"/>
                        </a:rPr>
                        <a:t>Год переписи</a:t>
                      </a:r>
                      <a:endParaRPr lang="ru-RU" sz="2100">
                        <a:effectLst/>
                        <a:latin typeface="Calibri" panose="020F0502020204030204" pitchFamily="34" charset="0"/>
                      </a:endParaRPr>
                    </a:p>
                  </a:txBody>
                  <a:tcPr marL="68580" marR="68580" marT="0" marB="0"/>
                </a:tc>
                <a:tc>
                  <a:txBody>
                    <a:bodyPr/>
                    <a:lstStyle/>
                    <a:p>
                      <a:pPr algn="ctr">
                        <a:spcAft>
                          <a:spcPts val="0"/>
                        </a:spcAft>
                      </a:pPr>
                      <a:r>
                        <a:rPr lang="ru-RU" sz="2100">
                          <a:effectLst/>
                          <a:latin typeface="Times New Roman" panose="02020603050405020304" pitchFamily="18" charset="0"/>
                        </a:rPr>
                        <a:t>Численность носителей языка, чел.</a:t>
                      </a:r>
                      <a:endParaRPr lang="ru-RU" sz="2100">
                        <a:effectLst/>
                        <a:latin typeface="Calibri" panose="020F0502020204030204" pitchFamily="34" charset="0"/>
                      </a:endParaRPr>
                    </a:p>
                  </a:txBody>
                  <a:tcPr marL="68580" marR="68580" marT="0" marB="0"/>
                </a:tc>
                <a:tc>
                  <a:txBody>
                    <a:bodyPr/>
                    <a:lstStyle/>
                    <a:p>
                      <a:pPr algn="ctr">
                        <a:spcAft>
                          <a:spcPts val="0"/>
                        </a:spcAft>
                      </a:pPr>
                      <a:r>
                        <a:rPr lang="ru-RU" sz="2100">
                          <a:effectLst/>
                          <a:latin typeface="Times New Roman" panose="02020603050405020304" pitchFamily="18" charset="0"/>
                        </a:rPr>
                        <a:t>Численность этнической группы, чел.</a:t>
                      </a:r>
                      <a:endParaRPr lang="ru-RU" sz="2100">
                        <a:effectLst/>
                        <a:latin typeface="Calibri" panose="020F0502020204030204" pitchFamily="34" charset="0"/>
                      </a:endParaRPr>
                    </a:p>
                  </a:txBody>
                  <a:tcPr marL="68580" marR="68580" marT="0" marB="0"/>
                </a:tc>
              </a:tr>
              <a:tr h="370840">
                <a:tc>
                  <a:txBody>
                    <a:bodyPr/>
                    <a:lstStyle/>
                    <a:p>
                      <a:pPr algn="l">
                        <a:spcAft>
                          <a:spcPts val="0"/>
                        </a:spcAft>
                      </a:pPr>
                      <a:r>
                        <a:rPr lang="ru-RU" sz="2100" b="0">
                          <a:effectLst/>
                          <a:latin typeface="Times New Roman" panose="02020603050405020304" pitchFamily="18" charset="0"/>
                          <a:cs typeface="Times New Roman" panose="02020603050405020304" pitchFamily="18" charset="0"/>
                        </a:rPr>
                        <a:t>1897</a:t>
                      </a:r>
                    </a:p>
                  </a:txBody>
                  <a:tcPr marL="68580" marR="68580" marT="0" marB="0"/>
                </a:tc>
                <a:tc>
                  <a:txBody>
                    <a:bodyPr/>
                    <a:lstStyle/>
                    <a:p>
                      <a:pPr algn="l">
                        <a:spcAft>
                          <a:spcPts val="0"/>
                        </a:spcAft>
                      </a:pPr>
                      <a:r>
                        <a:rPr lang="ru-RU" sz="2100" b="1" smtClean="0">
                          <a:effectLst/>
                          <a:latin typeface="Times New Roman" panose="02020603050405020304" pitchFamily="18" charset="0"/>
                          <a:cs typeface="Times New Roman" panose="02020603050405020304" pitchFamily="18" charset="0"/>
                        </a:rPr>
                        <a:t>3940 </a:t>
                      </a:r>
                      <a:r>
                        <a:rPr lang="ru-RU" sz="2100" b="0" smtClean="0">
                          <a:effectLst/>
                          <a:latin typeface="Times New Roman" panose="02020603050405020304" pitchFamily="18" charset="0"/>
                          <a:cs typeface="Times New Roman" panose="02020603050405020304" pitchFamily="18" charset="0"/>
                        </a:rPr>
                        <a:t>(«</a:t>
                      </a:r>
                      <a:r>
                        <a:rPr lang="ru-RU" sz="2100" b="0">
                          <a:effectLst/>
                          <a:latin typeface="Times New Roman" panose="02020603050405020304" pitchFamily="18" charset="0"/>
                          <a:cs typeface="Times New Roman" panose="02020603050405020304" pitchFamily="18" charset="0"/>
                        </a:rPr>
                        <a:t>европейские самоеды»)</a:t>
                      </a:r>
                    </a:p>
                    <a:p>
                      <a:pPr algn="l">
                        <a:spcAft>
                          <a:spcPts val="0"/>
                        </a:spcAft>
                      </a:pPr>
                      <a:r>
                        <a:rPr lang="ru-RU" sz="2100" b="0">
                          <a:effectLst/>
                          <a:latin typeface="Times New Roman" panose="02020603050405020304" pitchFamily="18" charset="0"/>
                          <a:cs typeface="Times New Roman" panose="02020603050405020304" pitchFamily="18" charset="0"/>
                        </a:rPr>
                        <a:t> </a:t>
                      </a:r>
                      <a:r>
                        <a:rPr lang="ru-RU" sz="2100" b="1" smtClean="0">
                          <a:effectLst/>
                          <a:latin typeface="Times New Roman" panose="02020603050405020304" pitchFamily="18" charset="0"/>
                          <a:cs typeface="Times New Roman" panose="02020603050405020304" pitchFamily="18" charset="0"/>
                        </a:rPr>
                        <a:t>5371 </a:t>
                      </a:r>
                      <a:r>
                        <a:rPr lang="ru-RU" sz="2100" b="0" smtClean="0">
                          <a:effectLst/>
                          <a:latin typeface="Times New Roman" panose="02020603050405020304" pitchFamily="18" charset="0"/>
                          <a:cs typeface="Times New Roman" panose="02020603050405020304" pitchFamily="18" charset="0"/>
                        </a:rPr>
                        <a:t>(«</a:t>
                      </a:r>
                      <a:r>
                        <a:rPr lang="ru-RU" sz="2100" b="0">
                          <a:effectLst/>
                          <a:latin typeface="Times New Roman" panose="02020603050405020304" pitchFamily="18" charset="0"/>
                          <a:cs typeface="Times New Roman" panose="02020603050405020304" pitchFamily="18" charset="0"/>
                        </a:rPr>
                        <a:t>юраки»)</a:t>
                      </a:r>
                    </a:p>
                  </a:txBody>
                  <a:tcPr marL="68580" marR="68580" marT="0" marB="0"/>
                </a:tc>
                <a:tc>
                  <a:txBody>
                    <a:bodyPr/>
                    <a:lstStyle/>
                    <a:p>
                      <a:pPr algn="l">
                        <a:spcAft>
                          <a:spcPts val="0"/>
                        </a:spcAft>
                      </a:pPr>
                      <a:r>
                        <a:rPr lang="de-DE" sz="2100" b="0">
                          <a:solidFill>
                            <a:srgbClr val="000000"/>
                          </a:solidFill>
                          <a:effectLst/>
                          <a:latin typeface="Times New Roman" panose="02020603050405020304" pitchFamily="18" charset="0"/>
                          <a:cs typeface="Times New Roman" panose="02020603050405020304" pitchFamily="18" charset="0"/>
                        </a:rPr>
                        <a:t>―</a:t>
                      </a:r>
                      <a:endParaRPr lang="ru-RU" sz="2100" b="0">
                        <a:effectLst/>
                        <a:latin typeface="Times New Roman" panose="02020603050405020304" pitchFamily="18" charset="0"/>
                        <a:cs typeface="Times New Roman" panose="02020603050405020304" pitchFamily="18" charset="0"/>
                      </a:endParaRPr>
                    </a:p>
                    <a:p>
                      <a:pPr algn="l">
                        <a:spcAft>
                          <a:spcPts val="0"/>
                        </a:spcAft>
                      </a:pPr>
                      <a:r>
                        <a:rPr lang="de-DE" sz="2100" b="0" smtClean="0">
                          <a:solidFill>
                            <a:srgbClr val="000000"/>
                          </a:solidFill>
                          <a:effectLst/>
                          <a:latin typeface="Times New Roman" panose="02020603050405020304" pitchFamily="18" charset="0"/>
                          <a:cs typeface="Times New Roman" panose="02020603050405020304" pitchFamily="18" charset="0"/>
                        </a:rPr>
                        <a:t>―</a:t>
                      </a:r>
                      <a:endParaRPr lang="ru-RU" sz="2100" b="0">
                        <a:effectLst/>
                        <a:latin typeface="Times New Roman" panose="02020603050405020304" pitchFamily="18" charset="0"/>
                        <a:cs typeface="Times New Roman" panose="02020603050405020304" pitchFamily="18" charset="0"/>
                      </a:endParaRPr>
                    </a:p>
                  </a:txBody>
                  <a:tcPr marL="68580" marR="68580" marT="0" marB="0"/>
                </a:tc>
              </a:tr>
              <a:tr h="370840">
                <a:tc>
                  <a:txBody>
                    <a:bodyPr/>
                    <a:lstStyle/>
                    <a:p>
                      <a:pPr algn="l">
                        <a:spcAft>
                          <a:spcPts val="0"/>
                        </a:spcAft>
                      </a:pPr>
                      <a:r>
                        <a:rPr lang="ru-RU" sz="2100">
                          <a:effectLst/>
                          <a:latin typeface="Times New Roman" panose="02020603050405020304" pitchFamily="18" charset="0"/>
                          <a:cs typeface="Times New Roman" panose="02020603050405020304" pitchFamily="18" charset="0"/>
                        </a:rPr>
                        <a:t>1926</a:t>
                      </a:r>
                    </a:p>
                  </a:txBody>
                  <a:tcPr marL="68580" marR="68580" marT="0" marB="0"/>
                </a:tc>
                <a:tc>
                  <a:txBody>
                    <a:bodyPr/>
                    <a:lstStyle/>
                    <a:p>
                      <a:pPr algn="l">
                        <a:spcAft>
                          <a:spcPts val="0"/>
                        </a:spcAft>
                      </a:pPr>
                      <a:r>
                        <a:rPr lang="ru-RU" sz="2100" b="1">
                          <a:effectLst/>
                          <a:latin typeface="Times New Roman" panose="02020603050405020304" pitchFamily="18" charset="0"/>
                          <a:cs typeface="Times New Roman" panose="02020603050405020304" pitchFamily="18" charset="0"/>
                        </a:rPr>
                        <a:t>17817</a:t>
                      </a:r>
                      <a:r>
                        <a:rPr lang="ru-RU" sz="2100">
                          <a:effectLst/>
                          <a:latin typeface="Times New Roman" panose="02020603050405020304" pitchFamily="18" charset="0"/>
                          <a:cs typeface="Times New Roman" panose="02020603050405020304" pitchFamily="18" charset="0"/>
                        </a:rPr>
                        <a:t> («самоедский»)</a:t>
                      </a:r>
                    </a:p>
                    <a:p>
                      <a:pPr algn="l">
                        <a:spcAft>
                          <a:spcPts val="0"/>
                        </a:spcAft>
                      </a:pPr>
                      <a:r>
                        <a:rPr lang="ru-RU" sz="2100">
                          <a:effectLst/>
                          <a:latin typeface="Times New Roman" panose="02020603050405020304" pitchFamily="18" charset="0"/>
                          <a:cs typeface="Times New Roman" panose="02020603050405020304" pitchFamily="18" charset="0"/>
                        </a:rPr>
                        <a:t> </a:t>
                      </a:r>
                      <a:r>
                        <a:rPr lang="ru-RU" sz="2100" b="1" smtClean="0">
                          <a:effectLst/>
                          <a:latin typeface="Times New Roman" panose="02020603050405020304" pitchFamily="18" charset="0"/>
                          <a:cs typeface="Times New Roman" panose="02020603050405020304" pitchFamily="18" charset="0"/>
                        </a:rPr>
                        <a:t>2101</a:t>
                      </a:r>
                      <a:r>
                        <a:rPr lang="ru-RU" sz="2100" smtClean="0">
                          <a:effectLst/>
                          <a:latin typeface="Times New Roman" panose="02020603050405020304" pitchFamily="18" charset="0"/>
                          <a:cs typeface="Times New Roman" panose="02020603050405020304" pitchFamily="18" charset="0"/>
                        </a:rPr>
                        <a:t> («</a:t>
                      </a:r>
                      <a:r>
                        <a:rPr lang="ru-RU" sz="2100">
                          <a:effectLst/>
                          <a:latin typeface="Times New Roman" panose="02020603050405020304" pitchFamily="18" charset="0"/>
                          <a:cs typeface="Times New Roman" panose="02020603050405020304" pitchFamily="18" charset="0"/>
                        </a:rPr>
                        <a:t>юрацкий»)</a:t>
                      </a:r>
                    </a:p>
                  </a:txBody>
                  <a:tcPr marL="68580" marR="68580" marT="0" marB="0"/>
                </a:tc>
                <a:tc>
                  <a:txBody>
                    <a:bodyPr/>
                    <a:lstStyle/>
                    <a:p>
                      <a:pPr algn="l">
                        <a:spcAft>
                          <a:spcPts val="0"/>
                        </a:spcAft>
                      </a:pPr>
                      <a:r>
                        <a:rPr lang="ru-RU" sz="2100" b="1" smtClean="0">
                          <a:effectLst/>
                          <a:latin typeface="Times New Roman" panose="02020603050405020304" pitchFamily="18" charset="0"/>
                          <a:cs typeface="Times New Roman" panose="02020603050405020304" pitchFamily="18" charset="0"/>
                        </a:rPr>
                        <a:t>15456</a:t>
                      </a:r>
                      <a:r>
                        <a:rPr lang="ru-RU" sz="2100" smtClean="0">
                          <a:effectLst/>
                          <a:latin typeface="Times New Roman" panose="02020603050405020304" pitchFamily="18" charset="0"/>
                          <a:cs typeface="Times New Roman" panose="02020603050405020304" pitchFamily="18" charset="0"/>
                        </a:rPr>
                        <a:t> («</a:t>
                      </a:r>
                      <a:r>
                        <a:rPr lang="ru-RU" sz="2100">
                          <a:effectLst/>
                          <a:latin typeface="Times New Roman" panose="02020603050405020304" pitchFamily="18" charset="0"/>
                          <a:cs typeface="Times New Roman" panose="02020603050405020304" pitchFamily="18" charset="0"/>
                        </a:rPr>
                        <a:t>самоеды»)</a:t>
                      </a:r>
                    </a:p>
                    <a:p>
                      <a:pPr algn="l">
                        <a:spcAft>
                          <a:spcPts val="0"/>
                        </a:spcAft>
                      </a:pPr>
                      <a:r>
                        <a:rPr lang="ru-RU" sz="2100">
                          <a:effectLst/>
                          <a:latin typeface="Times New Roman" panose="02020603050405020304" pitchFamily="18" charset="0"/>
                          <a:cs typeface="Times New Roman" panose="02020603050405020304" pitchFamily="18" charset="0"/>
                        </a:rPr>
                        <a:t> </a:t>
                      </a:r>
                      <a:r>
                        <a:rPr lang="ru-RU" sz="2100" b="1" smtClean="0">
                          <a:effectLst/>
                          <a:latin typeface="Times New Roman" panose="02020603050405020304" pitchFamily="18" charset="0"/>
                          <a:cs typeface="Times New Roman" panose="02020603050405020304" pitchFamily="18" charset="0"/>
                        </a:rPr>
                        <a:t>2104</a:t>
                      </a:r>
                      <a:r>
                        <a:rPr lang="ru-RU" sz="2100" smtClean="0">
                          <a:effectLst/>
                          <a:latin typeface="Times New Roman" panose="02020603050405020304" pitchFamily="18" charset="0"/>
                          <a:cs typeface="Times New Roman" panose="02020603050405020304" pitchFamily="18" charset="0"/>
                        </a:rPr>
                        <a:t> («</a:t>
                      </a:r>
                      <a:r>
                        <a:rPr lang="ru-RU" sz="2100">
                          <a:effectLst/>
                          <a:latin typeface="Times New Roman" panose="02020603050405020304" pitchFamily="18" charset="0"/>
                          <a:cs typeface="Times New Roman" panose="02020603050405020304" pitchFamily="18" charset="0"/>
                        </a:rPr>
                        <a:t>юраки»)</a:t>
                      </a:r>
                    </a:p>
                  </a:txBody>
                  <a:tcPr marL="68580" marR="68580" marT="0" marB="0"/>
                </a:tc>
              </a:tr>
              <a:tr h="370840">
                <a:tc>
                  <a:txBody>
                    <a:bodyPr/>
                    <a:lstStyle/>
                    <a:p>
                      <a:pPr algn="l">
                        <a:spcAft>
                          <a:spcPts val="0"/>
                        </a:spcAft>
                      </a:pPr>
                      <a:r>
                        <a:rPr lang="ru-RU" sz="2100">
                          <a:effectLst/>
                          <a:latin typeface="Times New Roman" panose="02020603050405020304" pitchFamily="18" charset="0"/>
                          <a:cs typeface="Times New Roman" panose="02020603050405020304" pitchFamily="18" charset="0"/>
                        </a:rPr>
                        <a:t>1959</a:t>
                      </a:r>
                    </a:p>
                  </a:txBody>
                  <a:tcPr marL="68580" marR="68580" marT="0" marB="0"/>
                </a:tc>
                <a:tc>
                  <a:txBody>
                    <a:bodyPr/>
                    <a:lstStyle/>
                    <a:p>
                      <a:pPr algn="l">
                        <a:spcAft>
                          <a:spcPts val="0"/>
                        </a:spcAft>
                      </a:pPr>
                      <a:r>
                        <a:rPr lang="ru-RU" sz="2100" b="1">
                          <a:effectLst/>
                          <a:latin typeface="Times New Roman" panose="02020603050405020304" pitchFamily="18" charset="0"/>
                          <a:cs typeface="Times New Roman" panose="02020603050405020304" pitchFamily="18" charset="0"/>
                        </a:rPr>
                        <a:t>19481</a:t>
                      </a:r>
                    </a:p>
                  </a:txBody>
                  <a:tcPr marL="68580" marR="68580" marT="0" marB="0"/>
                </a:tc>
                <a:tc>
                  <a:txBody>
                    <a:bodyPr/>
                    <a:lstStyle/>
                    <a:p>
                      <a:pPr algn="l">
                        <a:spcAft>
                          <a:spcPts val="0"/>
                        </a:spcAft>
                      </a:pPr>
                      <a:r>
                        <a:rPr lang="ru-RU" sz="2100" b="1" smtClean="0">
                          <a:effectLst/>
                          <a:latin typeface="Times New Roman" panose="02020603050405020304" pitchFamily="18" charset="0"/>
                          <a:cs typeface="Times New Roman" panose="02020603050405020304" pitchFamily="18" charset="0"/>
                        </a:rPr>
                        <a:t>23000</a:t>
                      </a:r>
                      <a:r>
                        <a:rPr lang="ru-RU" sz="2100" smtClean="0">
                          <a:effectLst/>
                          <a:latin typeface="Times New Roman" panose="02020603050405020304" pitchFamily="18" charset="0"/>
                          <a:cs typeface="Times New Roman" panose="02020603050405020304" pitchFamily="18" charset="0"/>
                        </a:rPr>
                        <a:t> («</a:t>
                      </a:r>
                      <a:r>
                        <a:rPr lang="ru-RU" sz="2100">
                          <a:effectLst/>
                          <a:latin typeface="Times New Roman" panose="02020603050405020304" pitchFamily="18" charset="0"/>
                          <a:cs typeface="Times New Roman" panose="02020603050405020304" pitchFamily="18" charset="0"/>
                        </a:rPr>
                        <a:t>ненцы»)</a:t>
                      </a:r>
                    </a:p>
                  </a:txBody>
                  <a:tcPr marL="68580" marR="68580" marT="0" marB="0"/>
                </a:tc>
              </a:tr>
              <a:tr h="370840">
                <a:tc>
                  <a:txBody>
                    <a:bodyPr/>
                    <a:lstStyle/>
                    <a:p>
                      <a:pPr algn="l">
                        <a:spcAft>
                          <a:spcPts val="0"/>
                        </a:spcAft>
                      </a:pPr>
                      <a:r>
                        <a:rPr lang="ru-RU" sz="2100">
                          <a:effectLst/>
                          <a:latin typeface="Times New Roman" panose="02020603050405020304" pitchFamily="18" charset="0"/>
                          <a:cs typeface="Times New Roman" panose="02020603050405020304" pitchFamily="18" charset="0"/>
                        </a:rPr>
                        <a:t>1970</a:t>
                      </a:r>
                    </a:p>
                  </a:txBody>
                  <a:tcPr marL="68580" marR="68580" marT="0" marB="0"/>
                </a:tc>
                <a:tc>
                  <a:txBody>
                    <a:bodyPr/>
                    <a:lstStyle/>
                    <a:p>
                      <a:pPr algn="l">
                        <a:spcAft>
                          <a:spcPts val="0"/>
                        </a:spcAft>
                      </a:pPr>
                      <a:r>
                        <a:rPr lang="ru-RU" sz="2100" b="1">
                          <a:effectLst/>
                          <a:latin typeface="Times New Roman" panose="02020603050405020304" pitchFamily="18" charset="0"/>
                          <a:cs typeface="Times New Roman" panose="02020603050405020304" pitchFamily="18" charset="0"/>
                        </a:rPr>
                        <a:t>24186</a:t>
                      </a:r>
                    </a:p>
                  </a:txBody>
                  <a:tcPr marL="68580" marR="68580" marT="0" marB="0"/>
                </a:tc>
                <a:tc>
                  <a:txBody>
                    <a:bodyPr/>
                    <a:lstStyle/>
                    <a:p>
                      <a:pPr algn="l">
                        <a:spcAft>
                          <a:spcPts val="0"/>
                        </a:spcAft>
                      </a:pPr>
                      <a:r>
                        <a:rPr lang="ru-RU" sz="2100" b="1" smtClean="0">
                          <a:effectLst/>
                          <a:latin typeface="Times New Roman" panose="02020603050405020304" pitchFamily="18" charset="0"/>
                          <a:cs typeface="Times New Roman" panose="02020603050405020304" pitchFamily="18" charset="0"/>
                        </a:rPr>
                        <a:t>29000</a:t>
                      </a:r>
                      <a:r>
                        <a:rPr lang="ru-RU" sz="2100" smtClean="0">
                          <a:effectLst/>
                          <a:latin typeface="Times New Roman" panose="02020603050405020304" pitchFamily="18" charset="0"/>
                          <a:cs typeface="Times New Roman" panose="02020603050405020304" pitchFamily="18" charset="0"/>
                        </a:rPr>
                        <a:t> («</a:t>
                      </a:r>
                      <a:r>
                        <a:rPr lang="ru-RU" sz="2100">
                          <a:effectLst/>
                          <a:latin typeface="Times New Roman" panose="02020603050405020304" pitchFamily="18" charset="0"/>
                          <a:cs typeface="Times New Roman" panose="02020603050405020304" pitchFamily="18" charset="0"/>
                        </a:rPr>
                        <a:t>ненцы»)</a:t>
                      </a:r>
                    </a:p>
                  </a:txBody>
                  <a:tcPr marL="68580" marR="68580" marT="0" marB="0"/>
                </a:tc>
              </a:tr>
              <a:tr h="370840">
                <a:tc>
                  <a:txBody>
                    <a:bodyPr/>
                    <a:lstStyle/>
                    <a:p>
                      <a:pPr algn="l">
                        <a:spcAft>
                          <a:spcPts val="0"/>
                        </a:spcAft>
                      </a:pPr>
                      <a:r>
                        <a:rPr lang="ru-RU" sz="2100">
                          <a:effectLst/>
                          <a:latin typeface="Times New Roman" panose="02020603050405020304" pitchFamily="18" charset="0"/>
                          <a:cs typeface="Times New Roman" panose="02020603050405020304" pitchFamily="18" charset="0"/>
                        </a:rPr>
                        <a:t>1979</a:t>
                      </a:r>
                    </a:p>
                  </a:txBody>
                  <a:tcPr marL="68580" marR="68580" marT="0" marB="0"/>
                </a:tc>
                <a:tc>
                  <a:txBody>
                    <a:bodyPr/>
                    <a:lstStyle/>
                    <a:p>
                      <a:pPr algn="l">
                        <a:spcAft>
                          <a:spcPts val="0"/>
                        </a:spcAft>
                      </a:pPr>
                      <a:r>
                        <a:rPr lang="ru-RU" sz="2100" b="1">
                          <a:effectLst/>
                          <a:latin typeface="Times New Roman" panose="02020603050405020304" pitchFamily="18" charset="0"/>
                          <a:cs typeface="Times New Roman" panose="02020603050405020304" pitchFamily="18" charset="0"/>
                        </a:rPr>
                        <a:t>24395</a:t>
                      </a:r>
                    </a:p>
                  </a:txBody>
                  <a:tcPr marL="68580" marR="68580" marT="0" marB="0"/>
                </a:tc>
                <a:tc>
                  <a:txBody>
                    <a:bodyPr/>
                    <a:lstStyle/>
                    <a:p>
                      <a:pPr algn="l">
                        <a:spcAft>
                          <a:spcPts val="0"/>
                        </a:spcAft>
                      </a:pPr>
                      <a:r>
                        <a:rPr lang="ru-RU" sz="2100" b="1" smtClean="0">
                          <a:effectLst/>
                          <a:latin typeface="Times New Roman" panose="02020603050405020304" pitchFamily="18" charset="0"/>
                          <a:cs typeface="Times New Roman" panose="02020603050405020304" pitchFamily="18" charset="0"/>
                        </a:rPr>
                        <a:t>29894</a:t>
                      </a:r>
                      <a:r>
                        <a:rPr lang="ru-RU" sz="2100" smtClean="0">
                          <a:effectLst/>
                          <a:latin typeface="Times New Roman" panose="02020603050405020304" pitchFamily="18" charset="0"/>
                          <a:cs typeface="Times New Roman" panose="02020603050405020304" pitchFamily="18" charset="0"/>
                        </a:rPr>
                        <a:t> («</a:t>
                      </a:r>
                      <a:r>
                        <a:rPr lang="ru-RU" sz="2100">
                          <a:effectLst/>
                          <a:latin typeface="Times New Roman" panose="02020603050405020304" pitchFamily="18" charset="0"/>
                          <a:cs typeface="Times New Roman" panose="02020603050405020304" pitchFamily="18" charset="0"/>
                        </a:rPr>
                        <a:t>ненцы»)</a:t>
                      </a:r>
                    </a:p>
                  </a:txBody>
                  <a:tcPr marL="68580" marR="68580" marT="0" marB="0"/>
                </a:tc>
              </a:tr>
              <a:tr h="370840">
                <a:tc>
                  <a:txBody>
                    <a:bodyPr/>
                    <a:lstStyle/>
                    <a:p>
                      <a:pPr algn="l">
                        <a:spcAft>
                          <a:spcPts val="0"/>
                        </a:spcAft>
                      </a:pPr>
                      <a:r>
                        <a:rPr lang="ru-RU" sz="2100">
                          <a:effectLst/>
                          <a:latin typeface="Times New Roman" panose="02020603050405020304" pitchFamily="18" charset="0"/>
                          <a:cs typeface="Times New Roman" panose="02020603050405020304" pitchFamily="18" charset="0"/>
                        </a:rPr>
                        <a:t>1989</a:t>
                      </a:r>
                    </a:p>
                  </a:txBody>
                  <a:tcPr marL="68580" marR="68580" marT="0" marB="0"/>
                </a:tc>
                <a:tc>
                  <a:txBody>
                    <a:bodyPr/>
                    <a:lstStyle/>
                    <a:p>
                      <a:pPr algn="l">
                        <a:spcAft>
                          <a:spcPts val="0"/>
                        </a:spcAft>
                      </a:pPr>
                      <a:r>
                        <a:rPr lang="ru-RU" sz="2100" b="1">
                          <a:effectLst/>
                          <a:latin typeface="Times New Roman" panose="02020603050405020304" pitchFamily="18" charset="0"/>
                          <a:cs typeface="Times New Roman" panose="02020603050405020304" pitchFamily="18" charset="0"/>
                        </a:rPr>
                        <a:t>27273</a:t>
                      </a:r>
                    </a:p>
                  </a:txBody>
                  <a:tcPr marL="68580" marR="68580" marT="0" marB="0"/>
                </a:tc>
                <a:tc>
                  <a:txBody>
                    <a:bodyPr/>
                    <a:lstStyle/>
                    <a:p>
                      <a:pPr algn="l">
                        <a:spcAft>
                          <a:spcPts val="0"/>
                        </a:spcAft>
                      </a:pPr>
                      <a:r>
                        <a:rPr lang="ru-RU" sz="2100" b="1" smtClean="0">
                          <a:effectLst/>
                          <a:latin typeface="Times New Roman" panose="02020603050405020304" pitchFamily="18" charset="0"/>
                          <a:cs typeface="Times New Roman" panose="02020603050405020304" pitchFamily="18" charset="0"/>
                        </a:rPr>
                        <a:t>34665</a:t>
                      </a:r>
                      <a:r>
                        <a:rPr lang="ru-RU" sz="2100" smtClean="0">
                          <a:effectLst/>
                          <a:latin typeface="Times New Roman" panose="02020603050405020304" pitchFamily="18" charset="0"/>
                          <a:cs typeface="Times New Roman" panose="02020603050405020304" pitchFamily="18" charset="0"/>
                        </a:rPr>
                        <a:t> («</a:t>
                      </a:r>
                      <a:r>
                        <a:rPr lang="ru-RU" sz="2100">
                          <a:effectLst/>
                          <a:latin typeface="Times New Roman" panose="02020603050405020304" pitchFamily="18" charset="0"/>
                          <a:cs typeface="Times New Roman" panose="02020603050405020304" pitchFamily="18" charset="0"/>
                        </a:rPr>
                        <a:t>ненцы»)</a:t>
                      </a:r>
                    </a:p>
                  </a:txBody>
                  <a:tcPr marL="68580" marR="68580" marT="0" marB="0"/>
                </a:tc>
              </a:tr>
              <a:tr h="370840">
                <a:tc>
                  <a:txBody>
                    <a:bodyPr/>
                    <a:lstStyle/>
                    <a:p>
                      <a:pPr algn="l">
                        <a:spcAft>
                          <a:spcPts val="0"/>
                        </a:spcAft>
                      </a:pPr>
                      <a:r>
                        <a:rPr lang="ru-RU" sz="2100">
                          <a:effectLst/>
                          <a:latin typeface="Times New Roman" panose="02020603050405020304" pitchFamily="18" charset="0"/>
                        </a:rPr>
                        <a:t>2002</a:t>
                      </a:r>
                      <a:endParaRPr lang="ru-RU" sz="2100">
                        <a:effectLst/>
                        <a:latin typeface="Calibri" panose="020F0502020204030204" pitchFamily="34" charset="0"/>
                      </a:endParaRPr>
                    </a:p>
                  </a:txBody>
                  <a:tcPr marL="68580" marR="68580" marT="0" marB="0"/>
                </a:tc>
                <a:tc>
                  <a:txBody>
                    <a:bodyPr/>
                    <a:lstStyle/>
                    <a:p>
                      <a:pPr algn="l">
                        <a:spcAft>
                          <a:spcPts val="0"/>
                        </a:spcAft>
                      </a:pPr>
                      <a:r>
                        <a:rPr lang="ru-RU" sz="2100" b="1">
                          <a:effectLst/>
                          <a:latin typeface="Times New Roman" panose="02020603050405020304" pitchFamily="18" charset="0"/>
                        </a:rPr>
                        <a:t>31311</a:t>
                      </a:r>
                      <a:endParaRPr lang="ru-RU" sz="2100" b="1">
                        <a:effectLst/>
                        <a:latin typeface="Calibri" panose="020F0502020204030204" pitchFamily="34" charset="0"/>
                      </a:endParaRPr>
                    </a:p>
                  </a:txBody>
                  <a:tcPr marL="68580" marR="68580" marT="0" marB="0"/>
                </a:tc>
                <a:tc>
                  <a:txBody>
                    <a:bodyPr/>
                    <a:lstStyle/>
                    <a:p>
                      <a:pPr algn="l">
                        <a:spcAft>
                          <a:spcPts val="0"/>
                        </a:spcAft>
                      </a:pPr>
                      <a:r>
                        <a:rPr lang="ru-RU" sz="2100" b="1">
                          <a:effectLst/>
                          <a:latin typeface="Times New Roman" panose="02020603050405020304" pitchFamily="18" charset="0"/>
                        </a:rPr>
                        <a:t>41302</a:t>
                      </a:r>
                      <a:endParaRPr lang="ru-RU" sz="2100" b="1">
                        <a:effectLst/>
                        <a:latin typeface="Calibri" panose="020F0502020204030204" pitchFamily="34" charset="0"/>
                      </a:endParaRPr>
                    </a:p>
                  </a:txBody>
                  <a:tcPr marL="68580" marR="68580" marT="0" marB="0"/>
                </a:tc>
              </a:tr>
              <a:tr h="370840">
                <a:tc>
                  <a:txBody>
                    <a:bodyPr/>
                    <a:lstStyle/>
                    <a:p>
                      <a:pPr algn="l">
                        <a:spcAft>
                          <a:spcPts val="0"/>
                        </a:spcAft>
                      </a:pPr>
                      <a:r>
                        <a:rPr lang="ru-RU" sz="2100">
                          <a:effectLst/>
                          <a:latin typeface="Times New Roman" panose="02020603050405020304" pitchFamily="18" charset="0"/>
                          <a:cs typeface="Times New Roman" panose="02020603050405020304" pitchFamily="18" charset="0"/>
                        </a:rPr>
                        <a:t>2010</a:t>
                      </a:r>
                    </a:p>
                  </a:txBody>
                  <a:tcPr marL="68580" marR="68580" marT="0" marB="0"/>
                </a:tc>
                <a:tc>
                  <a:txBody>
                    <a:bodyPr/>
                    <a:lstStyle/>
                    <a:p>
                      <a:pPr algn="l">
                        <a:spcAft>
                          <a:spcPts val="0"/>
                        </a:spcAft>
                      </a:pPr>
                      <a:r>
                        <a:rPr lang="ru-RU" sz="2100" b="1">
                          <a:effectLst/>
                          <a:highlight>
                            <a:srgbClr val="FFFF00"/>
                          </a:highlight>
                          <a:latin typeface="Times New Roman" panose="02020603050405020304" pitchFamily="18" charset="0"/>
                          <a:cs typeface="Times New Roman" panose="02020603050405020304" pitchFamily="18" charset="0"/>
                        </a:rPr>
                        <a:t>23404</a:t>
                      </a:r>
                      <a:r>
                        <a:rPr lang="ru-RU" sz="2100">
                          <a:effectLst/>
                          <a:highlight>
                            <a:srgbClr val="FFFF00"/>
                          </a:highlight>
                          <a:latin typeface="Times New Roman" panose="02020603050405020304" pitchFamily="18" charset="0"/>
                          <a:cs typeface="Times New Roman" panose="02020603050405020304" pitchFamily="18" charset="0"/>
                        </a:rPr>
                        <a:t> </a:t>
                      </a:r>
                      <a:r>
                        <a:rPr lang="ru-RU" sz="2100" smtClean="0">
                          <a:effectLst/>
                          <a:highlight>
                            <a:srgbClr val="FFFF00"/>
                          </a:highlight>
                          <a:latin typeface="Times New Roman" panose="02020603050405020304" pitchFamily="18" charset="0"/>
                          <a:cs typeface="Times New Roman" panose="02020603050405020304" pitchFamily="18" charset="0"/>
                        </a:rPr>
                        <a:t>(</a:t>
                      </a:r>
                      <a:r>
                        <a:rPr lang="ru-RU" sz="2100">
                          <a:effectLst/>
                          <a:highlight>
                            <a:srgbClr val="FFFF00"/>
                          </a:highlight>
                          <a:latin typeface="Times New Roman" panose="02020603050405020304" pitchFamily="18" charset="0"/>
                          <a:cs typeface="Times New Roman" panose="02020603050405020304" pitchFamily="18" charset="0"/>
                        </a:rPr>
                        <a:t>говорящие на ТНЯ)</a:t>
                      </a:r>
                      <a:endParaRPr lang="ru-RU" sz="2100">
                        <a:effectLst/>
                        <a:latin typeface="Times New Roman" panose="02020603050405020304" pitchFamily="18" charset="0"/>
                        <a:cs typeface="Times New Roman" panose="02020603050405020304" pitchFamily="18" charset="0"/>
                      </a:endParaRPr>
                    </a:p>
                    <a:p>
                      <a:pPr algn="l">
                        <a:spcAft>
                          <a:spcPts val="0"/>
                        </a:spcAft>
                      </a:pPr>
                      <a:r>
                        <a:rPr lang="ru-RU" sz="2100" b="1" smtClean="0">
                          <a:effectLst/>
                          <a:highlight>
                            <a:srgbClr val="FFFF00"/>
                          </a:highlight>
                          <a:latin typeface="Times New Roman" panose="02020603050405020304" pitchFamily="18" charset="0"/>
                          <a:cs typeface="Times New Roman" panose="02020603050405020304" pitchFamily="18" charset="0"/>
                        </a:rPr>
                        <a:t>20826</a:t>
                      </a:r>
                      <a:r>
                        <a:rPr lang="ru-RU" sz="2100" smtClean="0">
                          <a:effectLst/>
                          <a:highlight>
                            <a:srgbClr val="FFFF00"/>
                          </a:highlight>
                          <a:latin typeface="Times New Roman" panose="02020603050405020304" pitchFamily="18" charset="0"/>
                          <a:cs typeface="Times New Roman" panose="02020603050405020304" pitchFamily="18" charset="0"/>
                        </a:rPr>
                        <a:t> (указавшие </a:t>
                      </a:r>
                      <a:r>
                        <a:rPr lang="ru-RU" sz="2100">
                          <a:effectLst/>
                          <a:highlight>
                            <a:srgbClr val="FFFF00"/>
                          </a:highlight>
                          <a:latin typeface="Times New Roman" panose="02020603050405020304" pitchFamily="18" charset="0"/>
                          <a:cs typeface="Times New Roman" panose="02020603050405020304" pitchFamily="18" charset="0"/>
                        </a:rPr>
                        <a:t>на владение ТНЯ)</a:t>
                      </a:r>
                      <a:endParaRPr lang="ru-RU" sz="2100">
                        <a:effectLst/>
                        <a:latin typeface="Times New Roman" panose="02020603050405020304" pitchFamily="18" charset="0"/>
                        <a:cs typeface="Times New Roman" panose="02020603050405020304" pitchFamily="18" charset="0"/>
                      </a:endParaRPr>
                    </a:p>
                    <a:p>
                      <a:pPr algn="l">
                        <a:spcAft>
                          <a:spcPts val="0"/>
                        </a:spcAft>
                      </a:pPr>
                      <a:r>
                        <a:rPr lang="ru-RU" sz="2100" b="1" smtClean="0">
                          <a:effectLst/>
                          <a:highlight>
                            <a:srgbClr val="FFFF00"/>
                          </a:highlight>
                          <a:latin typeface="Times New Roman" panose="02020603050405020304" pitchFamily="18" charset="0"/>
                          <a:cs typeface="Times New Roman" panose="02020603050405020304" pitchFamily="18" charset="0"/>
                        </a:rPr>
                        <a:t>33385</a:t>
                      </a:r>
                      <a:r>
                        <a:rPr lang="ru-RU" sz="2100" smtClean="0">
                          <a:effectLst/>
                          <a:highlight>
                            <a:srgbClr val="FFFF00"/>
                          </a:highlight>
                          <a:latin typeface="Times New Roman" panose="02020603050405020304" pitchFamily="18" charset="0"/>
                          <a:cs typeface="Times New Roman" panose="02020603050405020304" pitchFamily="18" charset="0"/>
                        </a:rPr>
                        <a:t> (указавшие </a:t>
                      </a:r>
                      <a:r>
                        <a:rPr lang="ru-RU" sz="2100">
                          <a:effectLst/>
                          <a:highlight>
                            <a:srgbClr val="FFFF00"/>
                          </a:highlight>
                          <a:latin typeface="Times New Roman" panose="02020603050405020304" pitchFamily="18" charset="0"/>
                          <a:cs typeface="Times New Roman" panose="02020603050405020304" pitchFamily="18" charset="0"/>
                        </a:rPr>
                        <a:t>ТНЯ в качестве родного</a:t>
                      </a:r>
                      <a:r>
                        <a:rPr lang="ru-RU" sz="2100" smtClean="0">
                          <a:effectLst/>
                          <a:highlight>
                            <a:srgbClr val="FFFF00"/>
                          </a:highlight>
                          <a:latin typeface="Times New Roman" panose="02020603050405020304" pitchFamily="18" charset="0"/>
                          <a:cs typeface="Times New Roman" panose="02020603050405020304" pitchFamily="18" charset="0"/>
                        </a:rPr>
                        <a:t>)</a:t>
                      </a:r>
                      <a:endParaRPr lang="ru-RU" sz="2100">
                        <a:effectLst/>
                        <a:latin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ru-RU" sz="2100" b="1">
                          <a:solidFill>
                            <a:srgbClr val="000000"/>
                          </a:solidFill>
                          <a:effectLst/>
                          <a:highlight>
                            <a:srgbClr val="FFFF00"/>
                          </a:highlight>
                          <a:latin typeface="Times New Roman" panose="02020603050405020304" pitchFamily="18" charset="0"/>
                          <a:cs typeface="Times New Roman" panose="02020603050405020304" pitchFamily="18" charset="0"/>
                        </a:rPr>
                        <a:t>41820</a:t>
                      </a:r>
                      <a:endParaRPr lang="ru-RU" sz="2100" b="1">
                        <a:effectLst/>
                        <a:latin typeface="Times New Roman" panose="02020603050405020304" pitchFamily="18" charset="0"/>
                        <a:cs typeface="Times New Roman" panose="02020603050405020304" pitchFamily="18" charset="0"/>
                      </a:endParaRPr>
                    </a:p>
                    <a:p>
                      <a:pPr algn="l">
                        <a:spcAft>
                          <a:spcPts val="0"/>
                        </a:spcAft>
                      </a:pPr>
                      <a:r>
                        <a:rPr lang="ru-RU" sz="2100">
                          <a:solidFill>
                            <a:srgbClr val="000000"/>
                          </a:solidFill>
                          <a:effectLst/>
                          <a:highlight>
                            <a:srgbClr val="FFFF00"/>
                          </a:highlight>
                          <a:latin typeface="Times New Roman" panose="02020603050405020304" pitchFamily="18" charset="0"/>
                          <a:cs typeface="Times New Roman" panose="02020603050405020304" pitchFamily="18" charset="0"/>
                        </a:rPr>
                        <a:t> </a:t>
                      </a:r>
                      <a:endParaRPr lang="ru-RU" sz="2100">
                        <a:effectLst/>
                        <a:latin typeface="Times New Roman" panose="02020603050405020304" pitchFamily="18" charset="0"/>
                        <a:cs typeface="Times New Roman" panose="02020603050405020304" pitchFamily="18" charset="0"/>
                      </a:endParaRPr>
                    </a:p>
                    <a:p>
                      <a:pPr algn="l">
                        <a:spcAft>
                          <a:spcPts val="0"/>
                        </a:spcAft>
                      </a:pPr>
                      <a:r>
                        <a:rPr lang="ru-RU" sz="2100">
                          <a:effectLst/>
                          <a:highlight>
                            <a:srgbClr val="FFFF00"/>
                          </a:highlight>
                          <a:latin typeface="Times New Roman" panose="02020603050405020304" pitchFamily="18" charset="0"/>
                          <a:cs typeface="Times New Roman" panose="02020603050405020304" pitchFamily="18" charset="0"/>
                        </a:rPr>
                        <a:t>  </a:t>
                      </a:r>
                      <a:endParaRPr lang="ru-RU" sz="2100">
                        <a:effectLst/>
                        <a:latin typeface="Times New Roman" panose="02020603050405020304" pitchFamily="18" charset="0"/>
                        <a:cs typeface="Times New Roman" panose="02020603050405020304" pitchFamily="18" charset="0"/>
                      </a:endParaRPr>
                    </a:p>
                    <a:p>
                      <a:pPr algn="l">
                        <a:spcAft>
                          <a:spcPts val="0"/>
                        </a:spcAft>
                      </a:pPr>
                      <a:r>
                        <a:rPr lang="ru-RU" sz="2100">
                          <a:effectLst/>
                          <a:highlight>
                            <a:srgbClr val="FFFF00"/>
                          </a:highlight>
                          <a:latin typeface="Times New Roman" panose="02020603050405020304" pitchFamily="18" charset="0"/>
                          <a:cs typeface="Times New Roman" panose="02020603050405020304" pitchFamily="18" charset="0"/>
                        </a:rPr>
                        <a:t> </a:t>
                      </a:r>
                      <a:endParaRPr lang="ru-RU" sz="2100">
                        <a:effectLst/>
                        <a:latin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6366618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988541"/>
          </a:xfrm>
        </p:spPr>
        <p:txBody>
          <a:bodyPr>
            <a:normAutofit/>
          </a:bodyPr>
          <a:lstStyle/>
          <a:p>
            <a:pPr algn="ctr"/>
            <a:r>
              <a:rPr lang="ru-RU" sz="3000" b="1" smtClean="0">
                <a:solidFill>
                  <a:srgbClr val="C00000"/>
                </a:solidFill>
                <a:latin typeface="Times New Roman" panose="02020603050405020304" pitchFamily="18" charset="0"/>
                <a:cs typeface="Times New Roman" panose="02020603050405020304" pitchFamily="18" charset="0"/>
              </a:rPr>
              <a:t>Лексика духовной культуры</a:t>
            </a:r>
            <a:endParaRPr lang="ru-RU" sz="3000" b="1">
              <a:solidFill>
                <a:srgbClr val="C00000"/>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445741"/>
            <a:ext cx="11158152" cy="5165124"/>
          </a:xfrm>
        </p:spPr>
        <p:txBody>
          <a:bodyPr>
            <a:normAutofit/>
          </a:bodyPr>
          <a:lstStyle/>
          <a:p>
            <a:pPr marL="0" indent="0" algn="just">
              <a:buNone/>
            </a:pPr>
            <a:r>
              <a:rPr lang="ru-RU">
                <a:latin typeface="Times New Roman" panose="02020603050405020304" pitchFamily="18" charset="0"/>
                <a:cs typeface="Times New Roman" panose="02020603050405020304" pitchFamily="18" charset="0"/>
              </a:rPr>
              <a:t>Т ненец. </a:t>
            </a:r>
            <a:r>
              <a:rPr lang="ru-RU" b="1" i="1">
                <a:solidFill>
                  <a:srgbClr val="C00000"/>
                </a:solidFill>
                <a:latin typeface="Times New Roman" panose="02020603050405020304" pitchFamily="18" charset="0"/>
                <a:cs typeface="Times New Roman" panose="02020603050405020304" pitchFamily="18" charset="0"/>
              </a:rPr>
              <a:t>хэхэ</a:t>
            </a:r>
            <a:r>
              <a:rPr lang="en-US" b="1" i="1">
                <a:solidFill>
                  <a:srgbClr val="C00000"/>
                </a:solidFill>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a:t>
            </a:r>
            <a:r>
              <a:rPr lang="ru-RU" b="1">
                <a:latin typeface="Times New Roman" panose="02020603050405020304" pitchFamily="18" charset="0"/>
                <a:cs typeface="Times New Roman" panose="02020603050405020304" pitchFamily="18" charset="0"/>
              </a:rPr>
              <a:t>х</a:t>
            </a:r>
            <a:r>
              <a:rPr lang="en-US" b="1">
                <a:latin typeface="Times New Roman" panose="02020603050405020304" pitchFamily="18" charset="0"/>
                <a:cs typeface="Times New Roman" panose="02020603050405020304" pitchFamily="18" charset="0"/>
              </a:rPr>
              <a:t>æ</a:t>
            </a:r>
            <a:r>
              <a:rPr lang="ru-RU" b="1">
                <a:latin typeface="Times New Roman" panose="02020603050405020304" pitchFamily="18" charset="0"/>
                <a:cs typeface="Times New Roman" panose="02020603050405020304" pitchFamily="18" charset="0"/>
              </a:rPr>
              <a:t>х</a:t>
            </a:r>
            <a:r>
              <a:rPr lang="en-US" b="1" smtClean="0">
                <a:latin typeface="Times New Roman" panose="02020603050405020304" pitchFamily="18" charset="0"/>
                <a:cs typeface="Times New Roman" panose="02020603050405020304" pitchFamily="18" charset="0"/>
              </a:rPr>
              <a:t>°</a:t>
            </a:r>
            <a:r>
              <a:rPr lang="en-US" smtClean="0">
                <a:latin typeface="Times New Roman" panose="02020603050405020304" pitchFamily="18" charset="0"/>
                <a:cs typeface="Times New Roman" panose="02020603050405020304" pitchFamily="18" charset="0"/>
              </a:rPr>
              <a:t>) </a:t>
            </a:r>
            <a:r>
              <a:rPr lang="ru-RU" b="1" i="1" smtClean="0">
                <a:solidFill>
                  <a:srgbClr val="C00000"/>
                </a:solidFill>
                <a:latin typeface="Times New Roman" panose="02020603050405020304" pitchFamily="18" charset="0"/>
                <a:cs typeface="Times New Roman" panose="02020603050405020304" pitchFamily="18" charset="0"/>
              </a:rPr>
              <a:t>	</a:t>
            </a:r>
            <a:r>
              <a:rPr lang="ru-RU" b="1" i="1" smtClean="0">
                <a:latin typeface="Times New Roman" panose="02020603050405020304" pitchFamily="18" charset="0"/>
                <a:cs typeface="Times New Roman" panose="02020603050405020304" pitchFamily="18" charset="0"/>
              </a:rPr>
              <a:t>	</a:t>
            </a:r>
          </a:p>
          <a:p>
            <a:pPr marL="0" indent="0" algn="just">
              <a:buNone/>
            </a:pPr>
            <a:r>
              <a:rPr lang="ru-RU" b="1" i="1" smtClean="0">
                <a:latin typeface="Times New Roman" panose="02020603050405020304" pitchFamily="18" charset="0"/>
                <a:cs typeface="Times New Roman" panose="02020603050405020304" pitchFamily="18" charset="0"/>
              </a:rPr>
              <a:t>							</a:t>
            </a:r>
          </a:p>
          <a:p>
            <a:pPr marL="0" indent="0" algn="just">
              <a:buNone/>
            </a:pPr>
            <a:r>
              <a:rPr lang="ru-RU" b="1" smtClean="0">
                <a:latin typeface="Times New Roman" panose="02020603050405020304" pitchFamily="18" charset="0"/>
                <a:cs typeface="Times New Roman" panose="02020603050405020304" pitchFamily="18" charset="0"/>
              </a:rPr>
              <a:t>прасамодийское</a:t>
            </a:r>
            <a:r>
              <a:rPr lang="ru-RU" smtClean="0">
                <a:latin typeface="Times New Roman" panose="02020603050405020304" pitchFamily="18" charset="0"/>
                <a:cs typeface="Times New Roman" panose="02020603050405020304" pitchFamily="18" charset="0"/>
              </a:rPr>
              <a:t> (ПС) </a:t>
            </a:r>
            <a:r>
              <a:rPr lang="en-US" b="1" smtClean="0">
                <a:latin typeface="Times New Roman" panose="02020603050405020304" pitchFamily="18" charset="0"/>
                <a:cs typeface="Times New Roman" panose="02020603050405020304" pitchFamily="18" charset="0"/>
              </a:rPr>
              <a:t>*</a:t>
            </a:r>
            <a:r>
              <a:rPr lang="en-US" b="1" i="1" smtClean="0">
                <a:latin typeface="Times New Roman" panose="02020603050405020304" pitchFamily="18" charset="0"/>
                <a:cs typeface="Times New Roman" panose="02020603050405020304" pitchFamily="18" charset="0"/>
              </a:rPr>
              <a:t>kə̑jk</a:t>
            </a:r>
            <a:r>
              <a:rPr lang="en-US" b="1" i="1">
                <a:latin typeface="Times New Roman" panose="02020603050405020304" pitchFamily="18" charset="0"/>
                <a:cs typeface="Times New Roman" panose="02020603050405020304" pitchFamily="18" charset="0"/>
              </a:rPr>
              <a:t>ə</a:t>
            </a:r>
            <a:r>
              <a:rPr lang="en-US" b="1" i="1"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‘Geist (?)’</a:t>
            </a:r>
            <a:r>
              <a:rPr lang="ru-RU" smtClean="0">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&lt;‘</a:t>
            </a:r>
            <a:r>
              <a:rPr lang="ru-RU">
                <a:latin typeface="Times New Roman" panose="02020603050405020304" pitchFamily="18" charset="0"/>
                <a:cs typeface="Times New Roman" panose="02020603050405020304" pitchFamily="18" charset="0"/>
              </a:rPr>
              <a:t>дух (?)</a:t>
            </a:r>
            <a:r>
              <a:rPr lang="en-US" smtClean="0">
                <a:latin typeface="Times New Roman" panose="02020603050405020304" pitchFamily="18" charset="0"/>
                <a:cs typeface="Times New Roman" panose="02020603050405020304" pitchFamily="18" charset="0"/>
              </a:rPr>
              <a:t>’&gt; [SW</a:t>
            </a:r>
            <a:r>
              <a:rPr lang="ru-RU"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51]</a:t>
            </a:r>
            <a:r>
              <a:rPr lang="ru-RU" smtClean="0">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	</a:t>
            </a:r>
            <a:endParaRPr lang="en-US" smtClean="0">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сев.-самод. 	нган. </a:t>
            </a:r>
            <a:r>
              <a:rPr lang="ru-RU" i="1" smtClean="0">
                <a:latin typeface="Times New Roman" panose="02020603050405020304" pitchFamily="18" charset="0"/>
                <a:cs typeface="Times New Roman" panose="02020603050405020304" pitchFamily="18" charset="0"/>
              </a:rPr>
              <a:t>койк</a:t>
            </a:r>
            <a:r>
              <a:rPr lang="en-US" i="1" smtClean="0">
                <a:latin typeface="Times New Roman" panose="02020603050405020304" pitchFamily="18" charset="0"/>
                <a:cs typeface="Times New Roman" panose="02020603050405020304" pitchFamily="18" charset="0"/>
              </a:rPr>
              <a:t>ə</a:t>
            </a:r>
            <a:r>
              <a:rPr lang="ru-RU" smtClean="0">
                <a:latin typeface="Times New Roman" panose="02020603050405020304" pitchFamily="18" charset="0"/>
                <a:cs typeface="Times New Roman" panose="02020603050405020304" pitchFamily="18" charset="0"/>
              </a:rPr>
              <a:t>, </a:t>
            </a:r>
            <a:r>
              <a:rPr lang="en-US" i="1" smtClean="0">
                <a:latin typeface="Times New Roman" panose="02020603050405020304" pitchFamily="18" charset="0"/>
                <a:cs typeface="Times New Roman" panose="02020603050405020304" pitchFamily="18" charset="0"/>
              </a:rPr>
              <a:t>kóika</a:t>
            </a:r>
            <a:endParaRPr lang="ru-RU" smtClean="0">
              <a:latin typeface="Times New Roman" panose="02020603050405020304" pitchFamily="18" charset="0"/>
              <a:cs typeface="Times New Roman" panose="02020603050405020304" pitchFamily="18" charset="0"/>
            </a:endParaRPr>
          </a:p>
          <a:p>
            <a:pPr marL="0" indent="0" algn="just">
              <a:buNone/>
            </a:pPr>
            <a:r>
              <a:rPr lang="ru-RU">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		энец. </a:t>
            </a:r>
            <a:r>
              <a:rPr lang="ru-RU" i="1" smtClean="0">
                <a:latin typeface="Times New Roman" panose="02020603050405020304" pitchFamily="18" charset="0"/>
                <a:cs typeface="Times New Roman" panose="02020603050405020304" pitchFamily="18" charset="0"/>
              </a:rPr>
              <a:t>киху</a:t>
            </a:r>
            <a:r>
              <a:rPr lang="en-US" smtClean="0">
                <a:latin typeface="Times New Roman" panose="02020603050405020304" pitchFamily="18" charset="0"/>
                <a:cs typeface="Times New Roman" panose="02020603050405020304" pitchFamily="18" charset="0"/>
              </a:rPr>
              <a:t>, </a:t>
            </a:r>
            <a:r>
              <a:rPr lang="en-US" i="1" smtClean="0">
                <a:latin typeface="Times New Roman" panose="02020603050405020304" pitchFamily="18" charset="0"/>
                <a:cs typeface="Times New Roman" panose="02020603050405020304" pitchFamily="18" charset="0"/>
              </a:rPr>
              <a:t>kaha</a:t>
            </a:r>
            <a:r>
              <a:rPr lang="en-US" smtClean="0">
                <a:latin typeface="Times New Roman" panose="02020603050405020304" pitchFamily="18" charset="0"/>
                <a:cs typeface="Times New Roman" panose="02020603050405020304" pitchFamily="18" charset="0"/>
              </a:rPr>
              <a:t>,</a:t>
            </a:r>
            <a:r>
              <a:rPr lang="en-US" i="1" smtClean="0">
                <a:latin typeface="Times New Roman" panose="02020603050405020304" pitchFamily="18" charset="0"/>
                <a:cs typeface="Times New Roman" panose="02020603050405020304" pitchFamily="18" charset="0"/>
              </a:rPr>
              <a:t> haha</a:t>
            </a:r>
            <a:r>
              <a:rPr lang="en-US" smtClean="0">
                <a:latin typeface="Times New Roman" panose="02020603050405020304" pitchFamily="18" charset="0"/>
                <a:cs typeface="Times New Roman" panose="02020603050405020304" pitchFamily="18" charset="0"/>
              </a:rPr>
              <a:t>, </a:t>
            </a:r>
            <a:r>
              <a:rPr lang="en-US" i="1" smtClean="0">
                <a:latin typeface="Times New Roman" panose="02020603050405020304" pitchFamily="18" charset="0"/>
                <a:cs typeface="Times New Roman" panose="02020603050405020304" pitchFamily="18" charset="0"/>
              </a:rPr>
              <a:t>kiho</a:t>
            </a:r>
            <a:endParaRPr lang="en-US" smtClean="0">
              <a:latin typeface="Times New Roman" panose="02020603050405020304" pitchFamily="18" charset="0"/>
              <a:cs typeface="Times New Roman" panose="02020603050405020304" pitchFamily="18" charset="0"/>
            </a:endParaRPr>
          </a:p>
          <a:p>
            <a:pPr marL="0" indent="0" algn="just">
              <a:buNone/>
            </a:pPr>
            <a:r>
              <a:rPr lang="en-US">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 юрац. </a:t>
            </a:r>
            <a:r>
              <a:rPr lang="ru-RU" i="1" smtClean="0">
                <a:latin typeface="Times New Roman" panose="02020603050405020304" pitchFamily="18" charset="0"/>
                <a:cs typeface="Times New Roman" panose="02020603050405020304" pitchFamily="18" charset="0"/>
              </a:rPr>
              <a:t>кя</a:t>
            </a:r>
            <a:r>
              <a:rPr lang="en-US" i="1" smtClean="0">
                <a:latin typeface="Times New Roman" panose="02020603050405020304" pitchFamily="18" charset="0"/>
                <a:cs typeface="Times New Roman" panose="02020603050405020304" pitchFamily="18" charset="0"/>
              </a:rPr>
              <a:t>h</a:t>
            </a:r>
            <a:r>
              <a:rPr lang="ru-RU" i="1" smtClean="0">
                <a:latin typeface="Times New Roman" panose="02020603050405020304" pitchFamily="18" charset="0"/>
                <a:cs typeface="Times New Roman" panose="02020603050405020304" pitchFamily="18" charset="0"/>
              </a:rPr>
              <a:t>я</a:t>
            </a:r>
          </a:p>
          <a:p>
            <a:pPr marL="0" indent="0" algn="just">
              <a:buNone/>
            </a:pPr>
            <a:r>
              <a:rPr lang="ru-RU" i="1">
                <a:latin typeface="Times New Roman" panose="02020603050405020304" pitchFamily="18" charset="0"/>
                <a:cs typeface="Times New Roman" panose="02020603050405020304" pitchFamily="18" charset="0"/>
              </a:rPr>
              <a:t>	</a:t>
            </a:r>
            <a:r>
              <a:rPr lang="ru-RU" i="1"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Л ненец. </a:t>
            </a:r>
            <a:r>
              <a:rPr lang="ru-RU" i="1" smtClean="0">
                <a:latin typeface="Times New Roman" panose="02020603050405020304" pitchFamily="18" charset="0"/>
                <a:cs typeface="Times New Roman" panose="02020603050405020304" pitchFamily="18" charset="0"/>
              </a:rPr>
              <a:t>кӭхӭ	</a:t>
            </a:r>
            <a:endParaRPr lang="ru-RU" b="1" smtClean="0">
              <a:solidFill>
                <a:srgbClr val="C00000"/>
              </a:solidFill>
              <a:latin typeface="Times New Roman" panose="02020603050405020304" pitchFamily="18" charset="0"/>
              <a:cs typeface="Times New Roman" panose="02020603050405020304" pitchFamily="18" charset="0"/>
            </a:endParaRPr>
          </a:p>
          <a:p>
            <a:pPr marL="0" indent="0" algn="just">
              <a:buNone/>
            </a:pPr>
            <a:r>
              <a:rPr lang="ru-RU" i="1">
                <a:latin typeface="Times New Roman" panose="02020603050405020304" pitchFamily="18" charset="0"/>
                <a:cs typeface="Times New Roman" panose="02020603050405020304" pitchFamily="18" charset="0"/>
              </a:rPr>
              <a:t>	</a:t>
            </a:r>
            <a:endParaRPr lang="ru-RU" i="1" smtClean="0">
              <a:latin typeface="Times New Roman" panose="02020603050405020304" pitchFamily="18" charset="0"/>
              <a:cs typeface="Times New Roman" panose="02020603050405020304" pitchFamily="18" charset="0"/>
            </a:endParaRPr>
          </a:p>
          <a:p>
            <a:pPr marL="0" indent="0" algn="just">
              <a:buNone/>
            </a:pPr>
            <a:r>
              <a:rPr lang="ru-RU" i="1">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юж.-самод. 	сельк. </a:t>
            </a:r>
            <a:r>
              <a:rPr lang="en-US" i="1" smtClean="0">
                <a:latin typeface="Times New Roman" panose="02020603050405020304" pitchFamily="18" charset="0"/>
                <a:cs typeface="Times New Roman" panose="02020603050405020304" pitchFamily="18" charset="0"/>
              </a:rPr>
              <a:t>kāga</a:t>
            </a:r>
            <a:endParaRPr lang="ru-RU"/>
          </a:p>
        </p:txBody>
      </p:sp>
    </p:spTree>
    <p:extLst>
      <p:ext uri="{BB962C8B-B14F-4D97-AF65-F5344CB8AC3E}">
        <p14:creationId xmlns:p14="http://schemas.microsoft.com/office/powerpoint/2010/main" val="1081225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988541"/>
          </a:xfrm>
        </p:spPr>
        <p:txBody>
          <a:bodyPr>
            <a:normAutofit/>
          </a:bodyPr>
          <a:lstStyle/>
          <a:p>
            <a:pPr algn="ctr"/>
            <a:r>
              <a:rPr lang="ru-RU" sz="3000" b="1" smtClean="0">
                <a:solidFill>
                  <a:srgbClr val="C00000"/>
                </a:solidFill>
                <a:latin typeface="Times New Roman" panose="02020603050405020304" pitchFamily="18" charset="0"/>
                <a:cs typeface="Times New Roman" panose="02020603050405020304" pitchFamily="18" charset="0"/>
              </a:rPr>
              <a:t>Лексика духовной культуры</a:t>
            </a:r>
            <a:endParaRPr lang="ru-RU" sz="3000" b="1">
              <a:solidFill>
                <a:srgbClr val="C00000"/>
              </a:solidFill>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445741"/>
            <a:ext cx="11158152" cy="5165124"/>
          </a:xfrm>
        </p:spPr>
        <p:txBody>
          <a:bodyPr>
            <a:normAutofit/>
          </a:bodyPr>
          <a:lstStyle/>
          <a:p>
            <a:pPr marL="0" indent="0" algn="just">
              <a:buNone/>
            </a:pPr>
            <a:r>
              <a:rPr lang="ru-RU" smtClean="0">
                <a:latin typeface="Times New Roman" panose="02020603050405020304" pitchFamily="18" charset="0"/>
                <a:cs typeface="Times New Roman" panose="02020603050405020304" pitchFamily="18" charset="0"/>
              </a:rPr>
              <a:t>Т ненец. </a:t>
            </a:r>
            <a:r>
              <a:rPr lang="ru-RU" b="1" i="1">
                <a:solidFill>
                  <a:srgbClr val="C00000"/>
                </a:solidFill>
                <a:latin typeface="Times New Roman" panose="02020603050405020304" pitchFamily="18" charset="0"/>
                <a:cs typeface="Times New Roman" panose="02020603050405020304" pitchFamily="18" charset="0"/>
              </a:rPr>
              <a:t>с</a:t>
            </a:r>
            <a:r>
              <a:rPr lang="ru-RU" b="1" i="1" smtClean="0">
                <a:solidFill>
                  <a:srgbClr val="C00000"/>
                </a:solidFill>
                <a:latin typeface="Times New Roman" panose="02020603050405020304" pitchFamily="18" charset="0"/>
                <a:cs typeface="Times New Roman" panose="02020603050405020304" pitchFamily="18" charset="0"/>
              </a:rPr>
              <a:t>я</a:t>
            </a:r>
            <a:r>
              <a:rPr lang="en-US" b="1" i="1" smtClean="0">
                <a:solidFill>
                  <a:srgbClr val="C00000"/>
                </a:solidFill>
                <a:latin typeface="Times New Roman" panose="02020603050405020304" pitchFamily="18" charset="0"/>
                <a:cs typeface="Times New Roman" panose="02020603050405020304" pitchFamily="18" charset="0"/>
              </a:rPr>
              <a:t>”</a:t>
            </a:r>
            <a:r>
              <a:rPr lang="ru-RU" b="1" i="1" smtClean="0">
                <a:solidFill>
                  <a:srgbClr val="C00000"/>
                </a:solidFill>
                <a:latin typeface="Times New Roman" panose="02020603050405020304" pitchFamily="18" charset="0"/>
                <a:cs typeface="Times New Roman" panose="02020603050405020304" pitchFamily="18" charset="0"/>
              </a:rPr>
              <a:t>мэй 	</a:t>
            </a:r>
          </a:p>
          <a:p>
            <a:pPr marL="0" indent="0" algn="just">
              <a:buNone/>
            </a:pPr>
            <a:r>
              <a:rPr lang="ru-RU" b="1" i="1" smtClean="0">
                <a:solidFill>
                  <a:srgbClr val="C00000"/>
                </a:solidFill>
                <a:latin typeface="Times New Roman" panose="02020603050405020304" pitchFamily="18" charset="0"/>
                <a:cs typeface="Times New Roman" panose="02020603050405020304" pitchFamily="18" charset="0"/>
              </a:rPr>
              <a:t>	</a:t>
            </a:r>
            <a:r>
              <a:rPr lang="ru-RU" b="1" i="1" smtClean="0">
                <a:latin typeface="Times New Roman" panose="02020603050405020304" pitchFamily="18" charset="0"/>
                <a:cs typeface="Times New Roman" panose="02020603050405020304" pitchFamily="18" charset="0"/>
              </a:rPr>
              <a:t>								</a:t>
            </a:r>
            <a:r>
              <a:rPr lang="en-US" smtClean="0">
                <a:latin typeface="Times New Roman" panose="02020603050405020304" pitchFamily="18" charset="0"/>
                <a:cs typeface="Times New Roman" panose="02020603050405020304" pitchFamily="18" charset="0"/>
              </a:rPr>
              <a:t>[</a:t>
            </a:r>
            <a:r>
              <a:rPr lang="ru-RU" smtClean="0">
                <a:latin typeface="Times New Roman" panose="02020603050405020304" pitchFamily="18" charset="0"/>
                <a:cs typeface="Times New Roman" panose="02020603050405020304" pitchFamily="18" charset="0"/>
              </a:rPr>
              <a:t>Тер.:</a:t>
            </a:r>
            <a:r>
              <a:rPr lang="en-US" smtClean="0">
                <a:latin typeface="Times New Roman" panose="02020603050405020304" pitchFamily="18" charset="0"/>
                <a:cs typeface="Times New Roman" panose="02020603050405020304" pitchFamily="18" charset="0"/>
              </a:rPr>
              <a:t> </a:t>
            </a:r>
            <a:r>
              <a:rPr lang="ru-RU" smtClean="0">
                <a:latin typeface="Times New Roman" panose="02020603050405020304" pitchFamily="18" charset="0"/>
                <a:cs typeface="Times New Roman" panose="02020603050405020304" pitchFamily="18" charset="0"/>
              </a:rPr>
              <a:t>608</a:t>
            </a:r>
            <a:r>
              <a:rPr lang="en-US" smtClean="0">
                <a:latin typeface="Times New Roman" panose="02020603050405020304" pitchFamily="18" charset="0"/>
                <a:cs typeface="Times New Roman" panose="02020603050405020304" pitchFamily="18" charset="0"/>
              </a:rPr>
              <a:t>]</a:t>
            </a:r>
            <a:endParaRPr lang="ru-RU"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mtClean="0">
                <a:latin typeface="Times New Roman" panose="02020603050405020304" pitchFamily="18" charset="0"/>
                <a:cs typeface="Times New Roman" panose="02020603050405020304" pitchFamily="18" charset="0"/>
              </a:rPr>
              <a:t> </a:t>
            </a:r>
            <a:r>
              <a:rPr lang="en-US" b="1" smtClean="0">
                <a:latin typeface="Times New Roman" panose="02020603050405020304" pitchFamily="18" charset="0"/>
                <a:cs typeface="Times New Roman" panose="02020603050405020304" pitchFamily="18" charset="0"/>
              </a:rPr>
              <a:t>‘</a:t>
            </a:r>
            <a:r>
              <a:rPr lang="ru-RU" b="1" smtClean="0">
                <a:latin typeface="Times New Roman" panose="02020603050405020304" pitchFamily="18" charset="0"/>
                <a:cs typeface="Times New Roman" panose="02020603050405020304" pitchFamily="18" charset="0"/>
              </a:rPr>
              <a:t>«нечистый»</a:t>
            </a:r>
            <a:r>
              <a:rPr lang="en-US" b="1" smtClean="0">
                <a:latin typeface="Times New Roman" panose="02020603050405020304" pitchFamily="18" charset="0"/>
                <a:cs typeface="Times New Roman" panose="02020603050405020304" pitchFamily="18" charset="0"/>
              </a:rPr>
              <a:t>’</a:t>
            </a:r>
            <a:r>
              <a:rPr lang="ru-RU" b="1" smtClean="0">
                <a:latin typeface="Times New Roman" panose="02020603050405020304" pitchFamily="18" charset="0"/>
                <a:cs typeface="Times New Roman" panose="02020603050405020304" pitchFamily="18" charset="0"/>
              </a:rPr>
              <a:t> </a:t>
            </a:r>
          </a:p>
          <a:p>
            <a:pPr marL="0" indent="0" algn="just">
              <a:buNone/>
            </a:pPr>
            <a:r>
              <a:rPr lang="ru-RU" i="1">
                <a:latin typeface="Times New Roman" panose="02020603050405020304" pitchFamily="18" charset="0"/>
                <a:cs typeface="Times New Roman" panose="02020603050405020304" pitchFamily="18" charset="0"/>
              </a:rPr>
              <a:t>	</a:t>
            </a:r>
            <a:endParaRPr lang="ru-RU"/>
          </a:p>
        </p:txBody>
      </p:sp>
    </p:spTree>
    <p:extLst>
      <p:ext uri="{BB962C8B-B14F-4D97-AF65-F5344CB8AC3E}">
        <p14:creationId xmlns:p14="http://schemas.microsoft.com/office/powerpoint/2010/main" val="223662395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89610" y="0"/>
            <a:ext cx="10212780" cy="6808520"/>
          </a:xfrm>
        </p:spPr>
      </p:pic>
    </p:spTree>
    <p:extLst>
      <p:ext uri="{BB962C8B-B14F-4D97-AF65-F5344CB8AC3E}">
        <p14:creationId xmlns:p14="http://schemas.microsoft.com/office/powerpoint/2010/main" val="16086921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4623" y="0"/>
            <a:ext cx="9262753" cy="6930872"/>
          </a:xfrm>
        </p:spPr>
      </p:pic>
    </p:spTree>
    <p:extLst>
      <p:ext uri="{BB962C8B-B14F-4D97-AF65-F5344CB8AC3E}">
        <p14:creationId xmlns:p14="http://schemas.microsoft.com/office/powerpoint/2010/main" val="13485012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888" y="15461"/>
            <a:ext cx="5131510" cy="685800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3112" y="15461"/>
            <a:ext cx="4572000" cy="6858000"/>
          </a:xfrm>
          <a:prstGeom prst="rect">
            <a:avLst/>
          </a:prstGeom>
        </p:spPr>
      </p:pic>
    </p:spTree>
    <p:extLst>
      <p:ext uri="{BB962C8B-B14F-4D97-AF65-F5344CB8AC3E}">
        <p14:creationId xmlns:p14="http://schemas.microsoft.com/office/powerpoint/2010/main" val="36765713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0860" y="0"/>
            <a:ext cx="9371535" cy="7012268"/>
          </a:xfrm>
        </p:spPr>
      </p:pic>
    </p:spTree>
    <p:extLst>
      <p:ext uri="{BB962C8B-B14F-4D97-AF65-F5344CB8AC3E}">
        <p14:creationId xmlns:p14="http://schemas.microsoft.com/office/powerpoint/2010/main" val="32934217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56158" y="0"/>
            <a:ext cx="5276662" cy="7051988"/>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22247" cy="6727952"/>
          </a:xfrm>
          <a:prstGeom prst="rect">
            <a:avLst/>
          </a:prstGeom>
        </p:spPr>
      </p:pic>
    </p:spTree>
    <p:extLst>
      <p:ext uri="{BB962C8B-B14F-4D97-AF65-F5344CB8AC3E}">
        <p14:creationId xmlns:p14="http://schemas.microsoft.com/office/powerpoint/2010/main" val="17537387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3019" y="0"/>
            <a:ext cx="10385961" cy="6923974"/>
          </a:xfrm>
        </p:spPr>
      </p:pic>
    </p:spTree>
    <p:extLst>
      <p:ext uri="{BB962C8B-B14F-4D97-AF65-F5344CB8AC3E}">
        <p14:creationId xmlns:p14="http://schemas.microsoft.com/office/powerpoint/2010/main" val="7345084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37112" y="0"/>
            <a:ext cx="10117775" cy="6745184"/>
          </a:xfrm>
        </p:spPr>
      </p:pic>
    </p:spTree>
    <p:extLst>
      <p:ext uri="{BB962C8B-B14F-4D97-AF65-F5344CB8AC3E}">
        <p14:creationId xmlns:p14="http://schemas.microsoft.com/office/powerpoint/2010/main" val="13294067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2500" y="0"/>
            <a:ext cx="10286999" cy="6858000"/>
          </a:xfrm>
        </p:spPr>
      </p:pic>
    </p:spTree>
    <p:extLst>
      <p:ext uri="{BB962C8B-B14F-4D97-AF65-F5344CB8AC3E}">
        <p14:creationId xmlns:p14="http://schemas.microsoft.com/office/powerpoint/2010/main" val="957953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380" y="53596"/>
            <a:ext cx="10153402" cy="6746065"/>
          </a:xfr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Tree>
    <p:extLst>
      <p:ext uri="{BB962C8B-B14F-4D97-AF65-F5344CB8AC3E}">
        <p14:creationId xmlns:p14="http://schemas.microsoft.com/office/powerpoint/2010/main" val="27902425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049" y="0"/>
            <a:ext cx="10105901" cy="6737268"/>
          </a:xfrm>
        </p:spPr>
      </p:pic>
    </p:spTree>
    <p:extLst>
      <p:ext uri="{BB962C8B-B14F-4D97-AF65-F5344CB8AC3E}">
        <p14:creationId xmlns:p14="http://schemas.microsoft.com/office/powerpoint/2010/main" val="42312757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14800" y="0"/>
            <a:ext cx="9165364" cy="6858000"/>
          </a:xfrm>
        </p:spPr>
      </p:pic>
    </p:spTree>
    <p:extLst>
      <p:ext uri="{BB962C8B-B14F-4D97-AF65-F5344CB8AC3E}">
        <p14:creationId xmlns:p14="http://schemas.microsoft.com/office/powerpoint/2010/main" val="36376405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3249" y="34003"/>
            <a:ext cx="10165501" cy="6823997"/>
          </a:xfrm>
        </p:spPr>
      </p:pic>
    </p:spTree>
    <p:extLst>
      <p:ext uri="{BB962C8B-B14F-4D97-AF65-F5344CB8AC3E}">
        <p14:creationId xmlns:p14="http://schemas.microsoft.com/office/powerpoint/2010/main" val="3360426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1527" y="5816"/>
            <a:ext cx="9467521" cy="6852184"/>
          </a:xfrm>
        </p:spPr>
      </p:pic>
    </p:spTree>
    <p:extLst>
      <p:ext uri="{BB962C8B-B14F-4D97-AF65-F5344CB8AC3E}">
        <p14:creationId xmlns:p14="http://schemas.microsoft.com/office/powerpoint/2010/main" val="35132489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9958" y="-33347"/>
            <a:ext cx="9188462" cy="6891347"/>
          </a:xfrm>
        </p:spPr>
      </p:pic>
    </p:spTree>
    <p:extLst>
      <p:ext uri="{BB962C8B-B14F-4D97-AF65-F5344CB8AC3E}">
        <p14:creationId xmlns:p14="http://schemas.microsoft.com/office/powerpoint/2010/main" val="19078067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049" y="0"/>
            <a:ext cx="10105901" cy="6737267"/>
          </a:xfrm>
        </p:spPr>
      </p:pic>
    </p:spTree>
    <p:extLst>
      <p:ext uri="{BB962C8B-B14F-4D97-AF65-F5344CB8AC3E}">
        <p14:creationId xmlns:p14="http://schemas.microsoft.com/office/powerpoint/2010/main" val="2264623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1" y="46872"/>
            <a:ext cx="10515600" cy="7010399"/>
          </a:xfrm>
        </p:spPr>
      </p:pic>
    </p:spTree>
    <p:extLst>
      <p:ext uri="{BB962C8B-B14F-4D97-AF65-F5344CB8AC3E}">
        <p14:creationId xmlns:p14="http://schemas.microsoft.com/office/powerpoint/2010/main" val="23212022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82779" y="0"/>
            <a:ext cx="10471021" cy="6980681"/>
          </a:xfrm>
        </p:spPr>
      </p:pic>
    </p:spTree>
    <p:extLst>
      <p:ext uri="{BB962C8B-B14F-4D97-AF65-F5344CB8AC3E}">
        <p14:creationId xmlns:p14="http://schemas.microsoft.com/office/powerpoint/2010/main" val="93750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1706" y="0"/>
            <a:ext cx="10328587" cy="6885724"/>
          </a:xfrm>
        </p:spPr>
      </p:pic>
    </p:spTree>
    <p:extLst>
      <p:ext uri="{BB962C8B-B14F-4D97-AF65-F5344CB8AC3E}">
        <p14:creationId xmlns:p14="http://schemas.microsoft.com/office/powerpoint/2010/main" val="40189376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799" y="0"/>
            <a:ext cx="10287001" cy="6858000"/>
          </a:xfrm>
        </p:spPr>
      </p:pic>
    </p:spTree>
    <p:extLst>
      <p:ext uri="{BB962C8B-B14F-4D97-AF65-F5344CB8AC3E}">
        <p14:creationId xmlns:p14="http://schemas.microsoft.com/office/powerpoint/2010/main" val="3155048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0" y="271243"/>
            <a:ext cx="11516497" cy="1162744"/>
          </a:xfrm>
        </p:spPr>
        <p:txBody>
          <a:bodyPr>
            <a:normAutofit/>
          </a:bodyPr>
          <a:lstStyle/>
          <a:p>
            <a:pPr algn="ctr"/>
            <a:r>
              <a:rPr lang="ru-RU" sz="3200" b="1">
                <a:solidFill>
                  <a:srgbClr val="C00000"/>
                </a:solidFill>
                <a:latin typeface="Times New Roman" panose="02020603050405020304" pitchFamily="18" charset="0"/>
                <a:cs typeface="Times New Roman" panose="02020603050405020304" pitchFamily="18" charset="0"/>
              </a:rPr>
              <a:t>Диалектное членение тундрового ненецкого </a:t>
            </a:r>
            <a:r>
              <a:rPr lang="ru-RU" sz="3200" b="1" smtClean="0">
                <a:solidFill>
                  <a:srgbClr val="C00000"/>
                </a:solidFill>
                <a:latin typeface="Times New Roman" panose="02020603050405020304" pitchFamily="18" charset="0"/>
                <a:cs typeface="Times New Roman" panose="02020603050405020304" pitchFamily="18" charset="0"/>
              </a:rPr>
              <a:t>языка</a:t>
            </a:r>
            <a:endParaRPr lang="ru-RU" sz="3200" b="1">
              <a:solidFill>
                <a:srgbClr val="C00000"/>
              </a:solidFill>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2157863305"/>
              </p:ext>
            </p:extLst>
          </p:nvPr>
        </p:nvGraphicFramePr>
        <p:xfrm>
          <a:off x="98855" y="1690688"/>
          <a:ext cx="11924270" cy="4907821"/>
        </p:xfrm>
        <a:graphic>
          <a:graphicData uri="http://schemas.openxmlformats.org/drawingml/2006/table">
            <a:tbl>
              <a:tblPr firstRow="1" firstCol="1" lastRow="1" lastCol="1" bandRow="1" bandCol="1">
                <a:tableStyleId>{5C22544A-7EE6-4342-B048-85BDC9FD1C3A}</a:tableStyleId>
              </a:tblPr>
              <a:tblGrid>
                <a:gridCol w="2333457"/>
                <a:gridCol w="2346791"/>
                <a:gridCol w="2327398"/>
                <a:gridCol w="2111640"/>
                <a:gridCol w="2804984"/>
              </a:tblGrid>
              <a:tr h="668213">
                <a:tc gridSpan="2">
                  <a:txBody>
                    <a:bodyPr/>
                    <a:lstStyle/>
                    <a:p>
                      <a:pPr algn="ctr">
                        <a:lnSpc>
                          <a:spcPct val="115000"/>
                        </a:lnSpc>
                        <a:spcAft>
                          <a:spcPts val="0"/>
                        </a:spcAft>
                      </a:pPr>
                      <a:r>
                        <a:rPr lang="ru-RU" sz="2500" b="1" i="1">
                          <a:solidFill>
                            <a:schemeClr val="tx1"/>
                          </a:solidFill>
                          <a:latin typeface="Times New Roman" panose="02020603050405020304" pitchFamily="18" charset="0"/>
                          <a:cs typeface="Times New Roman" panose="02020603050405020304" pitchFamily="18" charset="0"/>
                        </a:rPr>
                        <a:t>западные диалекты</a:t>
                      </a:r>
                    </a:p>
                  </a:txBody>
                  <a:tcPr marL="68580" marR="68580" marT="0" marB="0">
                    <a:solidFill>
                      <a:schemeClr val="accent2">
                        <a:lumMod val="60000"/>
                        <a:lumOff val="40000"/>
                      </a:schemeClr>
                    </a:solidFill>
                  </a:tcPr>
                </a:tc>
                <a:tc hMerge="1">
                  <a:txBody>
                    <a:bodyPr/>
                    <a:lstStyle/>
                    <a:p>
                      <a:endParaRPr lang="ru-RU"/>
                    </a:p>
                  </a:txBody>
                  <a:tcPr/>
                </a:tc>
                <a:tc rowSpan="2">
                  <a:txBody>
                    <a:bodyPr/>
                    <a:lstStyle/>
                    <a:p>
                      <a:pPr algn="ctr">
                        <a:lnSpc>
                          <a:spcPct val="115000"/>
                        </a:lnSpc>
                        <a:spcAft>
                          <a:spcPts val="0"/>
                        </a:spcAft>
                      </a:pPr>
                      <a:r>
                        <a:rPr lang="ru-RU" sz="2500" b="1" i="1">
                          <a:solidFill>
                            <a:schemeClr val="tx1"/>
                          </a:solidFill>
                          <a:effectLst/>
                          <a:latin typeface="Times New Roman" panose="02020603050405020304" pitchFamily="18" charset="0"/>
                          <a:cs typeface="Times New Roman" panose="02020603050405020304" pitchFamily="18" charset="0"/>
                        </a:rPr>
                        <a:t>центральный </a:t>
                      </a:r>
                      <a:br>
                        <a:rPr lang="ru-RU" sz="2500" b="1" i="1">
                          <a:solidFill>
                            <a:schemeClr val="tx1"/>
                          </a:solidFill>
                          <a:effectLst/>
                          <a:latin typeface="Times New Roman" panose="02020603050405020304" pitchFamily="18" charset="0"/>
                          <a:cs typeface="Times New Roman" panose="02020603050405020304" pitchFamily="18" charset="0"/>
                        </a:rPr>
                      </a:br>
                      <a:r>
                        <a:rPr lang="ru-RU" sz="2500" b="1" i="1">
                          <a:solidFill>
                            <a:schemeClr val="tx1"/>
                          </a:solidFill>
                          <a:effectLst/>
                          <a:latin typeface="Times New Roman" panose="02020603050405020304" pitchFamily="18" charset="0"/>
                          <a:cs typeface="Times New Roman" panose="02020603050405020304" pitchFamily="18" charset="0"/>
                        </a:rPr>
                        <a:t>диалект</a:t>
                      </a:r>
                      <a:endParaRPr lang="ru-RU" sz="2500" b="1"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chemeClr val="accent4">
                        <a:lumMod val="40000"/>
                        <a:lumOff val="60000"/>
                      </a:schemeClr>
                    </a:solidFill>
                  </a:tcPr>
                </a:tc>
                <a:tc gridSpan="2">
                  <a:txBody>
                    <a:bodyPr/>
                    <a:lstStyle/>
                    <a:p>
                      <a:pPr algn="ctr">
                        <a:lnSpc>
                          <a:spcPct val="115000"/>
                        </a:lnSpc>
                        <a:spcAft>
                          <a:spcPts val="0"/>
                        </a:spcAft>
                      </a:pPr>
                      <a:r>
                        <a:rPr lang="ru-RU" sz="2500" b="1" i="1">
                          <a:solidFill>
                            <a:schemeClr val="tx1"/>
                          </a:solidFill>
                          <a:effectLst/>
                          <a:latin typeface="Times New Roman" panose="02020603050405020304" pitchFamily="18" charset="0"/>
                          <a:cs typeface="Times New Roman" panose="02020603050405020304" pitchFamily="18" charset="0"/>
                        </a:rPr>
                        <a:t>восточные диалекты</a:t>
                      </a:r>
                      <a:endParaRPr lang="ru-RU" sz="2500" b="1"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endParaRPr lang="ru-RU"/>
                    </a:p>
                  </a:txBody>
                  <a:tcPr/>
                </a:tc>
              </a:tr>
              <a:tr h="714279">
                <a:tc>
                  <a:txBody>
                    <a:bodyPr/>
                    <a:lstStyle/>
                    <a:p>
                      <a:pPr algn="ctr">
                        <a:lnSpc>
                          <a:spcPct val="115000"/>
                        </a:lnSpc>
                        <a:spcAft>
                          <a:spcPts val="0"/>
                        </a:spcAft>
                      </a:pPr>
                      <a:r>
                        <a:rPr lang="ru-RU" sz="2300" b="1">
                          <a:solidFill>
                            <a:schemeClr val="tx1"/>
                          </a:solidFill>
                          <a:latin typeface="Times New Roman" panose="02020603050405020304" pitchFamily="18" charset="0"/>
                          <a:cs typeface="Times New Roman" panose="02020603050405020304" pitchFamily="18" charset="0"/>
                        </a:rPr>
                        <a:t>крайнезападные</a:t>
                      </a:r>
                    </a:p>
                  </a:txBody>
                  <a:tcPr marL="68580" marR="68580" marT="0" marB="0">
                    <a:solidFill>
                      <a:schemeClr val="accent2">
                        <a:lumMod val="60000"/>
                        <a:lumOff val="40000"/>
                      </a:schemeClr>
                    </a:solidFill>
                  </a:tcPr>
                </a:tc>
                <a:tc>
                  <a:txBody>
                    <a:bodyPr/>
                    <a:lstStyle/>
                    <a:p>
                      <a:pPr algn="ctr">
                        <a:lnSpc>
                          <a:spcPct val="115000"/>
                        </a:lnSpc>
                        <a:spcAft>
                          <a:spcPts val="0"/>
                        </a:spcAft>
                      </a:pPr>
                      <a:r>
                        <a:rPr lang="ru-RU" sz="2300" b="1">
                          <a:solidFill>
                            <a:schemeClr val="tx1"/>
                          </a:solidFill>
                          <a:latin typeface="Times New Roman" panose="02020603050405020304" pitchFamily="18" charset="0"/>
                          <a:cs typeface="Times New Roman" panose="02020603050405020304" pitchFamily="18" charset="0"/>
                        </a:rPr>
                        <a:t>западный</a:t>
                      </a:r>
                    </a:p>
                  </a:txBody>
                  <a:tcPr marL="68580" marR="68580" marT="0" marB="0">
                    <a:solidFill>
                      <a:schemeClr val="accent2">
                        <a:lumMod val="60000"/>
                        <a:lumOff val="40000"/>
                      </a:schemeClr>
                    </a:solidFill>
                  </a:tcPr>
                </a:tc>
                <a:tc vMerge="1">
                  <a:txBody>
                    <a:bodyPr/>
                    <a:lstStyle/>
                    <a:p>
                      <a:endParaRPr lang="ru-RU"/>
                    </a:p>
                  </a:txBody>
                  <a:tcPr/>
                </a:tc>
                <a:tc>
                  <a:txBody>
                    <a:bodyPr/>
                    <a:lstStyle/>
                    <a:p>
                      <a:pPr algn="ctr">
                        <a:lnSpc>
                          <a:spcPct val="115000"/>
                        </a:lnSpc>
                        <a:spcAft>
                          <a:spcPts val="0"/>
                        </a:spcAft>
                      </a:pPr>
                      <a:r>
                        <a:rPr lang="ru-RU" sz="2300" b="1">
                          <a:solidFill>
                            <a:schemeClr val="tx1"/>
                          </a:solidFill>
                          <a:effectLst/>
                          <a:latin typeface="Times New Roman" panose="02020603050405020304" pitchFamily="18" charset="0"/>
                          <a:cs typeface="Times New Roman" panose="02020603050405020304" pitchFamily="18" charset="0"/>
                        </a:rPr>
                        <a:t>восточные</a:t>
                      </a:r>
                      <a:endParaRPr lang="ru-RU" sz="23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15000"/>
                        </a:lnSpc>
                        <a:spcAft>
                          <a:spcPts val="0"/>
                        </a:spcAft>
                      </a:pPr>
                      <a:r>
                        <a:rPr lang="ru-RU" sz="2300" b="1">
                          <a:solidFill>
                            <a:schemeClr val="tx1"/>
                          </a:solidFill>
                          <a:effectLst/>
                          <a:latin typeface="Times New Roman" panose="02020603050405020304" pitchFamily="18" charset="0"/>
                          <a:cs typeface="Times New Roman" panose="02020603050405020304" pitchFamily="18" charset="0"/>
                        </a:rPr>
                        <a:t>крайневосточные</a:t>
                      </a:r>
                      <a:endParaRPr lang="ru-RU" sz="23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r>
              <a:tr h="3525329">
                <a:tc>
                  <a:txBody>
                    <a:bodyPr/>
                    <a:lstStyle/>
                    <a:p>
                      <a:pPr algn="ctr">
                        <a:lnSpc>
                          <a:spcPct val="115000"/>
                        </a:lnSpc>
                        <a:spcAft>
                          <a:spcPts val="0"/>
                        </a:spcAft>
                      </a:pPr>
                      <a:r>
                        <a:rPr lang="ru-RU" sz="2300" b="1" smtClean="0">
                          <a:solidFill>
                            <a:schemeClr val="tx1"/>
                          </a:solidFill>
                          <a:latin typeface="Times New Roman" panose="02020603050405020304" pitchFamily="18" charset="0"/>
                          <a:cs typeface="Times New Roman" panose="02020603050405020304" pitchFamily="18" charset="0"/>
                        </a:rPr>
                        <a:t>канинский</a:t>
                      </a:r>
                    </a:p>
                    <a:p>
                      <a:pPr algn="ctr">
                        <a:lnSpc>
                          <a:spcPct val="115000"/>
                        </a:lnSpc>
                        <a:spcAft>
                          <a:spcPts val="0"/>
                        </a:spcAft>
                      </a:pPr>
                      <a:r>
                        <a:rPr lang="ru-RU" sz="2300" b="1" smtClean="0">
                          <a:solidFill>
                            <a:schemeClr val="tx1"/>
                          </a:solidFill>
                          <a:latin typeface="Times New Roman" panose="02020603050405020304" pitchFamily="18" charset="0"/>
                          <a:cs typeface="Times New Roman" panose="02020603050405020304" pitchFamily="18" charset="0"/>
                        </a:rPr>
                        <a:t> </a:t>
                      </a:r>
                      <a:r>
                        <a:rPr lang="ru-RU" sz="2300" b="1">
                          <a:solidFill>
                            <a:schemeClr val="tx1"/>
                          </a:solidFill>
                          <a:latin typeface="Times New Roman" panose="02020603050405020304" pitchFamily="18" charset="0"/>
                          <a:cs typeface="Times New Roman" panose="02020603050405020304" pitchFamily="18" charset="0"/>
                        </a:rPr>
                        <a:t/>
                      </a:r>
                      <a:br>
                        <a:rPr lang="ru-RU" sz="2300" b="1">
                          <a:solidFill>
                            <a:schemeClr val="tx1"/>
                          </a:solidFill>
                          <a:latin typeface="Times New Roman" panose="02020603050405020304" pitchFamily="18" charset="0"/>
                          <a:cs typeface="Times New Roman" panose="02020603050405020304" pitchFamily="18" charset="0"/>
                        </a:rPr>
                      </a:br>
                      <a:r>
                        <a:rPr lang="ru-RU" sz="2300" b="1" smtClean="0">
                          <a:solidFill>
                            <a:schemeClr val="tx1"/>
                          </a:solidFill>
                          <a:latin typeface="Times New Roman" panose="02020603050405020304" pitchFamily="18" charset="0"/>
                          <a:cs typeface="Times New Roman" panose="02020603050405020304" pitchFamily="18" charset="0"/>
                        </a:rPr>
                        <a:t>тиманский</a:t>
                      </a:r>
                    </a:p>
                    <a:p>
                      <a:pPr algn="ctr">
                        <a:lnSpc>
                          <a:spcPct val="115000"/>
                        </a:lnSpc>
                        <a:spcAft>
                          <a:spcPts val="0"/>
                        </a:spcAft>
                      </a:pPr>
                      <a:r>
                        <a:rPr lang="ru-RU" sz="2300" b="1">
                          <a:solidFill>
                            <a:schemeClr val="tx1"/>
                          </a:solidFill>
                          <a:latin typeface="Times New Roman" panose="02020603050405020304" pitchFamily="18" charset="0"/>
                          <a:cs typeface="Times New Roman" panose="02020603050405020304" pitchFamily="18" charset="0"/>
                        </a:rPr>
                        <a:t/>
                      </a:r>
                      <a:br>
                        <a:rPr lang="ru-RU" sz="2300" b="1">
                          <a:solidFill>
                            <a:schemeClr val="tx1"/>
                          </a:solidFill>
                          <a:latin typeface="Times New Roman" panose="02020603050405020304" pitchFamily="18" charset="0"/>
                          <a:cs typeface="Times New Roman" panose="02020603050405020304" pitchFamily="18" charset="0"/>
                        </a:rPr>
                      </a:br>
                      <a:r>
                        <a:rPr lang="ru-RU" sz="2300" b="1">
                          <a:solidFill>
                            <a:schemeClr val="tx1"/>
                          </a:solidFill>
                          <a:latin typeface="Times New Roman" panose="02020603050405020304" pitchFamily="18" charset="0"/>
                          <a:cs typeface="Times New Roman" panose="02020603050405020304" pitchFamily="18" charset="0"/>
                        </a:rPr>
                        <a:t>колгуевский</a:t>
                      </a:r>
                    </a:p>
                  </a:txBody>
                  <a:tcPr marL="68580" marR="68580" marT="0" marB="0">
                    <a:solidFill>
                      <a:schemeClr val="accent2">
                        <a:lumMod val="60000"/>
                        <a:lumOff val="40000"/>
                      </a:schemeClr>
                    </a:solidFill>
                  </a:tcPr>
                </a:tc>
                <a:tc>
                  <a:txBody>
                    <a:bodyPr/>
                    <a:lstStyle/>
                    <a:p>
                      <a:pPr algn="ctr">
                        <a:lnSpc>
                          <a:spcPct val="115000"/>
                        </a:lnSpc>
                        <a:spcAft>
                          <a:spcPts val="0"/>
                        </a:spcAft>
                      </a:pPr>
                      <a:r>
                        <a:rPr lang="ru-RU" sz="2300" b="1">
                          <a:solidFill>
                            <a:schemeClr val="tx1"/>
                          </a:solidFill>
                          <a:latin typeface="Times New Roman" panose="02020603050405020304" pitchFamily="18" charset="0"/>
                          <a:cs typeface="Times New Roman" panose="02020603050405020304" pitchFamily="18" charset="0"/>
                        </a:rPr>
                        <a:t>малоземельский</a:t>
                      </a:r>
                    </a:p>
                  </a:txBody>
                  <a:tcPr marL="68580" marR="68580" marT="0" marB="0">
                    <a:solidFill>
                      <a:schemeClr val="accent2">
                        <a:lumMod val="60000"/>
                        <a:lumOff val="40000"/>
                      </a:schemeClr>
                    </a:solidFill>
                  </a:tcPr>
                </a:tc>
                <a:tc>
                  <a:txBody>
                    <a:bodyPr/>
                    <a:lstStyle/>
                    <a:p>
                      <a:pPr algn="ctr">
                        <a:lnSpc>
                          <a:spcPct val="115000"/>
                        </a:lnSpc>
                        <a:spcAft>
                          <a:spcPts val="0"/>
                        </a:spcAft>
                      </a:pPr>
                      <a:r>
                        <a:rPr lang="ru-RU" sz="2300" b="1" smtClean="0">
                          <a:solidFill>
                            <a:schemeClr val="tx1"/>
                          </a:solidFill>
                          <a:effectLst/>
                          <a:latin typeface="Times New Roman" panose="02020603050405020304" pitchFamily="18" charset="0"/>
                          <a:cs typeface="Times New Roman" panose="02020603050405020304" pitchFamily="18" charset="0"/>
                        </a:rPr>
                        <a:t>больше-земельский</a:t>
                      </a:r>
                      <a:endParaRPr lang="ru-RU" sz="23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15000"/>
                        </a:lnSpc>
                        <a:spcAft>
                          <a:spcPts val="0"/>
                        </a:spcAft>
                      </a:pPr>
                      <a:r>
                        <a:rPr lang="ru-RU" sz="2300" b="1" smtClean="0">
                          <a:solidFill>
                            <a:schemeClr val="tx1"/>
                          </a:solidFill>
                          <a:effectLst/>
                          <a:latin typeface="Times New Roman" panose="02020603050405020304" pitchFamily="18" charset="0"/>
                          <a:cs typeface="Times New Roman" panose="02020603050405020304" pitchFamily="18" charset="0"/>
                        </a:rPr>
                        <a:t>приуральский</a:t>
                      </a:r>
                    </a:p>
                    <a:p>
                      <a:pPr algn="ctr">
                        <a:lnSpc>
                          <a:spcPct val="115000"/>
                        </a:lnSpc>
                        <a:spcAft>
                          <a:spcPts val="0"/>
                        </a:spcAft>
                      </a:pPr>
                      <a:endParaRPr lang="ru-RU" sz="2300" b="1">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ru-RU" sz="2300" b="1">
                          <a:solidFill>
                            <a:schemeClr val="tx1"/>
                          </a:solidFill>
                          <a:effectLst/>
                          <a:latin typeface="Times New Roman" panose="02020603050405020304" pitchFamily="18" charset="0"/>
                          <a:cs typeface="Times New Roman" panose="02020603050405020304" pitchFamily="18" charset="0"/>
                        </a:rPr>
                        <a:t>ямальский</a:t>
                      </a:r>
                      <a:endParaRPr lang="ru-RU" sz="23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algn="ctr">
                        <a:lnSpc>
                          <a:spcPct val="115000"/>
                        </a:lnSpc>
                        <a:spcAft>
                          <a:spcPts val="0"/>
                        </a:spcAft>
                      </a:pPr>
                      <a:r>
                        <a:rPr lang="ru-RU" sz="2300" b="1" smtClean="0">
                          <a:solidFill>
                            <a:schemeClr val="tx1"/>
                          </a:solidFill>
                          <a:effectLst/>
                          <a:latin typeface="Times New Roman" panose="02020603050405020304" pitchFamily="18" charset="0"/>
                          <a:cs typeface="Times New Roman" panose="02020603050405020304" pitchFamily="18" charset="0"/>
                        </a:rPr>
                        <a:t>надымский</a:t>
                      </a:r>
                    </a:p>
                    <a:p>
                      <a:pPr algn="ctr">
                        <a:lnSpc>
                          <a:spcPct val="115000"/>
                        </a:lnSpc>
                        <a:spcAft>
                          <a:spcPts val="0"/>
                        </a:spcAft>
                      </a:pPr>
                      <a:endParaRPr lang="ru-RU" sz="2300" b="1">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ru-RU" sz="2300" b="1">
                          <a:solidFill>
                            <a:schemeClr val="tx1"/>
                          </a:solidFill>
                          <a:effectLst/>
                          <a:latin typeface="Times New Roman" panose="02020603050405020304" pitchFamily="18" charset="0"/>
                          <a:cs typeface="Times New Roman" panose="02020603050405020304" pitchFamily="18" charset="0"/>
                        </a:rPr>
                        <a:t>тазовский </a:t>
                      </a:r>
                      <a:endParaRPr lang="ru-RU" sz="2300" b="1" smtClean="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ru-RU" sz="2300" b="1">
                          <a:solidFill>
                            <a:schemeClr val="tx1"/>
                          </a:solidFill>
                          <a:effectLst/>
                          <a:latin typeface="Times New Roman" panose="02020603050405020304" pitchFamily="18" charset="0"/>
                          <a:cs typeface="Times New Roman" panose="02020603050405020304" pitchFamily="18" charset="0"/>
                        </a:rPr>
                        <a:t/>
                      </a:r>
                      <a:br>
                        <a:rPr lang="ru-RU" sz="2300" b="1">
                          <a:solidFill>
                            <a:schemeClr val="tx1"/>
                          </a:solidFill>
                          <a:effectLst/>
                          <a:latin typeface="Times New Roman" panose="02020603050405020304" pitchFamily="18" charset="0"/>
                          <a:cs typeface="Times New Roman" panose="02020603050405020304" pitchFamily="18" charset="0"/>
                        </a:rPr>
                      </a:br>
                      <a:r>
                        <a:rPr lang="ru-RU" sz="2300" b="1">
                          <a:solidFill>
                            <a:schemeClr val="tx1"/>
                          </a:solidFill>
                          <a:effectLst/>
                          <a:latin typeface="Times New Roman" panose="02020603050405020304" pitchFamily="18" charset="0"/>
                          <a:cs typeface="Times New Roman" panose="02020603050405020304" pitchFamily="18" charset="0"/>
                        </a:rPr>
                        <a:t>гыданский </a:t>
                      </a:r>
                      <a:endParaRPr lang="ru-RU" sz="2300" b="1" smtClean="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ru-RU" sz="2300" b="1">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ru-RU" sz="2300" b="1">
                          <a:solidFill>
                            <a:schemeClr val="tx1"/>
                          </a:solidFill>
                          <a:effectLst/>
                          <a:latin typeface="Times New Roman" panose="02020603050405020304" pitchFamily="18" charset="0"/>
                          <a:cs typeface="Times New Roman" panose="02020603050405020304" pitchFamily="18" charset="0"/>
                        </a:rPr>
                        <a:t>таймырский (= енисейский)</a:t>
                      </a:r>
                      <a:endParaRPr lang="ru-RU" sz="23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40000"/>
                        <a:lumOff val="60000"/>
                      </a:schemeClr>
                    </a:solidFill>
                  </a:tcPr>
                </a:tc>
              </a:tr>
            </a:tbl>
          </a:graphicData>
        </a:graphic>
      </p:graphicFrame>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Tree>
    <p:extLst>
      <p:ext uri="{BB962C8B-B14F-4D97-AF65-F5344CB8AC3E}">
        <p14:creationId xmlns:p14="http://schemas.microsoft.com/office/powerpoint/2010/main" val="346189122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5676" y="-22431"/>
            <a:ext cx="10320647" cy="6880431"/>
          </a:xfrm>
        </p:spPr>
      </p:pic>
    </p:spTree>
    <p:extLst>
      <p:ext uri="{BB962C8B-B14F-4D97-AF65-F5344CB8AC3E}">
        <p14:creationId xmlns:p14="http://schemas.microsoft.com/office/powerpoint/2010/main" val="19749809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6171" y="0"/>
            <a:ext cx="10319658" cy="6879772"/>
          </a:xfrm>
        </p:spPr>
      </p:pic>
    </p:spTree>
    <p:extLst>
      <p:ext uri="{BB962C8B-B14F-4D97-AF65-F5344CB8AC3E}">
        <p14:creationId xmlns:p14="http://schemas.microsoft.com/office/powerpoint/2010/main" val="20422059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0"/>
            <a:ext cx="4636991" cy="6955487"/>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2289" y="0"/>
            <a:ext cx="5225523" cy="6983644"/>
          </a:xfrm>
          <a:prstGeom prst="rect">
            <a:avLst/>
          </a:prstGeom>
        </p:spPr>
      </p:pic>
    </p:spTree>
    <p:extLst>
      <p:ext uri="{BB962C8B-B14F-4D97-AF65-F5344CB8AC3E}">
        <p14:creationId xmlns:p14="http://schemas.microsoft.com/office/powerpoint/2010/main" val="24651689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352" y="0"/>
            <a:ext cx="7615052" cy="5076701"/>
          </a:xfrm>
          <a:prstGeom prst="rect">
            <a:avLst/>
          </a:prstGeom>
        </p:spPr>
      </p:pic>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419392"/>
            <a:ext cx="6657912" cy="4438608"/>
          </a:xfrm>
        </p:spPr>
      </p:pic>
    </p:spTree>
    <p:extLst>
      <p:ext uri="{BB962C8B-B14F-4D97-AF65-F5344CB8AC3E}">
        <p14:creationId xmlns:p14="http://schemas.microsoft.com/office/powerpoint/2010/main" val="4650243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6770" y="0"/>
            <a:ext cx="10338459" cy="6892305"/>
          </a:xfrm>
        </p:spPr>
      </p:pic>
    </p:spTree>
    <p:extLst>
      <p:ext uri="{BB962C8B-B14F-4D97-AF65-F5344CB8AC3E}">
        <p14:creationId xmlns:p14="http://schemas.microsoft.com/office/powerpoint/2010/main" val="1503959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60665" y="0"/>
            <a:ext cx="9512135" cy="7117472"/>
          </a:xfrm>
        </p:spPr>
      </p:pic>
    </p:spTree>
    <p:extLst>
      <p:ext uri="{BB962C8B-B14F-4D97-AF65-F5344CB8AC3E}">
        <p14:creationId xmlns:p14="http://schemas.microsoft.com/office/powerpoint/2010/main" val="36294876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1" y="0"/>
            <a:ext cx="4572000" cy="685800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1857" y="0"/>
            <a:ext cx="4572000" cy="6858000"/>
          </a:xfrm>
          <a:prstGeom prst="rect">
            <a:avLst/>
          </a:prstGeom>
        </p:spPr>
      </p:pic>
    </p:spTree>
    <p:extLst>
      <p:ext uri="{BB962C8B-B14F-4D97-AF65-F5344CB8AC3E}">
        <p14:creationId xmlns:p14="http://schemas.microsoft.com/office/powerpoint/2010/main" val="18289206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6794" y="0"/>
            <a:ext cx="10438411" cy="6958940"/>
          </a:xfrm>
        </p:spPr>
      </p:pic>
    </p:spTree>
    <p:extLst>
      <p:ext uri="{BB962C8B-B14F-4D97-AF65-F5344CB8AC3E}">
        <p14:creationId xmlns:p14="http://schemas.microsoft.com/office/powerpoint/2010/main" val="33302250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6078" y="0"/>
            <a:ext cx="4593449" cy="689017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0"/>
            <a:ext cx="4572000" cy="6858000"/>
          </a:xfrm>
          <a:prstGeom prst="rect">
            <a:avLst/>
          </a:prstGeom>
        </p:spPr>
      </p:pic>
    </p:spTree>
    <p:extLst>
      <p:ext uri="{BB962C8B-B14F-4D97-AF65-F5344CB8AC3E}">
        <p14:creationId xmlns:p14="http://schemas.microsoft.com/office/powerpoint/2010/main" val="20346973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593449" cy="6890173"/>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6086"/>
            <a:ext cx="4572000" cy="68580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3454" y="1690688"/>
            <a:ext cx="4948546" cy="3299031"/>
          </a:xfrm>
          <a:prstGeom prst="rect">
            <a:avLst/>
          </a:prstGeom>
        </p:spPr>
      </p:pic>
    </p:spTree>
    <p:extLst>
      <p:ext uri="{BB962C8B-B14F-4D97-AF65-F5344CB8AC3E}">
        <p14:creationId xmlns:p14="http://schemas.microsoft.com/office/powerpoint/2010/main" val="6347661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26534" y="166254"/>
            <a:ext cx="1662547" cy="6472051"/>
          </a:xfrm>
        </p:spPr>
        <p:txBody>
          <a:bodyPr>
            <a:normAutofit/>
          </a:bodyPr>
          <a:lstStyle/>
          <a:p>
            <a:pPr marL="0" indent="0">
              <a:buNone/>
            </a:pPr>
            <a:r>
              <a:rPr lang="ru-RU" sz="2000" b="1" smtClean="0">
                <a:latin typeface="Times New Roman" panose="02020603050405020304" pitchFamily="18" charset="0"/>
                <a:cs typeface="Times New Roman" panose="02020603050405020304" pitchFamily="18" charset="0"/>
              </a:rPr>
              <a:t>Экспедиции:</a:t>
            </a:r>
          </a:p>
          <a:p>
            <a:pPr marL="0" indent="0">
              <a:buNone/>
            </a:pPr>
            <a:endParaRPr lang="ru-RU" sz="2000" b="1" smtClean="0">
              <a:latin typeface="Times New Roman" panose="02020603050405020304" pitchFamily="18" charset="0"/>
              <a:cs typeface="Times New Roman" panose="02020603050405020304" pitchFamily="18" charset="0"/>
            </a:endParaRPr>
          </a:p>
          <a:p>
            <a:r>
              <a:rPr lang="ru-RU" sz="2000" b="1" smtClean="0">
                <a:latin typeface="Times New Roman" panose="02020603050405020304" pitchFamily="18" charset="0"/>
                <a:cs typeface="Times New Roman" panose="02020603050405020304" pitchFamily="18" charset="0"/>
              </a:rPr>
              <a:t>2008-2009, 2010</a:t>
            </a:r>
          </a:p>
          <a:p>
            <a:pPr marL="0" indent="0">
              <a:buNone/>
            </a:pPr>
            <a:r>
              <a:rPr lang="ru-RU" sz="2000" smtClean="0">
                <a:latin typeface="Times New Roman" panose="02020603050405020304" pitchFamily="18" charset="0"/>
                <a:cs typeface="Times New Roman" panose="02020603050405020304" pitchFamily="18" charset="0"/>
              </a:rPr>
              <a:t>Сё-Яха, Тамбейская тундра (Ямал)</a:t>
            </a:r>
          </a:p>
          <a:p>
            <a:r>
              <a:rPr lang="ru-RU" sz="2000" b="1" smtClean="0">
                <a:latin typeface="Times New Roman" panose="02020603050405020304" pitchFamily="18" charset="0"/>
                <a:cs typeface="Times New Roman" panose="02020603050405020304" pitchFamily="18" charset="0"/>
              </a:rPr>
              <a:t>2011</a:t>
            </a:r>
          </a:p>
          <a:p>
            <a:pPr marL="0" indent="0">
              <a:buNone/>
            </a:pPr>
            <a:r>
              <a:rPr lang="ru-RU" sz="2000" smtClean="0">
                <a:latin typeface="Times New Roman" panose="02020603050405020304" pitchFamily="18" charset="0"/>
                <a:cs typeface="Times New Roman" panose="02020603050405020304" pitchFamily="18" charset="0"/>
              </a:rPr>
              <a:t>Ома (Канин), Гыда</a:t>
            </a:r>
          </a:p>
          <a:p>
            <a:r>
              <a:rPr lang="ru-RU" sz="2000" b="1" smtClean="0">
                <a:latin typeface="Times New Roman" panose="02020603050405020304" pitchFamily="18" charset="0"/>
                <a:cs typeface="Times New Roman" panose="02020603050405020304" pitchFamily="18" charset="0"/>
              </a:rPr>
              <a:t>2012</a:t>
            </a:r>
          </a:p>
          <a:p>
            <a:pPr marL="0" indent="0">
              <a:buNone/>
            </a:pPr>
            <a:r>
              <a:rPr lang="ru-RU" sz="2000" smtClean="0">
                <a:latin typeface="Times New Roman" panose="02020603050405020304" pitchFamily="18" charset="0"/>
                <a:cs typeface="Times New Roman" panose="02020603050405020304" pitchFamily="18" charset="0"/>
              </a:rPr>
              <a:t>Красное</a:t>
            </a:r>
          </a:p>
          <a:p>
            <a:r>
              <a:rPr lang="ru-RU" sz="2000" b="1" smtClean="0">
                <a:latin typeface="Times New Roman" panose="02020603050405020304" pitchFamily="18" charset="0"/>
                <a:cs typeface="Times New Roman" panose="02020603050405020304" pitchFamily="18" charset="0"/>
              </a:rPr>
              <a:t>2017</a:t>
            </a:r>
          </a:p>
          <a:p>
            <a:pPr marL="0" indent="0">
              <a:buNone/>
            </a:pPr>
            <a:r>
              <a:rPr lang="ru-RU" sz="2000" smtClean="0">
                <a:latin typeface="Times New Roman" panose="02020603050405020304" pitchFamily="18" charset="0"/>
                <a:cs typeface="Times New Roman" panose="02020603050405020304" pitchFamily="18" charset="0"/>
              </a:rPr>
              <a:t>Тухард</a:t>
            </a:r>
          </a:p>
          <a:p>
            <a:r>
              <a:rPr lang="ru-RU" sz="2000" b="1" smtClean="0">
                <a:latin typeface="Times New Roman" panose="02020603050405020304" pitchFamily="18" charset="0"/>
                <a:cs typeface="Times New Roman" panose="02020603050405020304" pitchFamily="18" charset="0"/>
              </a:rPr>
              <a:t>2018</a:t>
            </a:r>
          </a:p>
          <a:p>
            <a:pPr marL="0" indent="0">
              <a:buNone/>
            </a:pPr>
            <a:r>
              <a:rPr lang="ru-RU" sz="2000" smtClean="0">
                <a:latin typeface="Times New Roman" panose="02020603050405020304" pitchFamily="18" charset="0"/>
                <a:cs typeface="Times New Roman" panose="02020603050405020304" pitchFamily="18" charset="0"/>
              </a:rPr>
              <a:t>Бугрино (Колгуев)</a:t>
            </a:r>
          </a:p>
          <a:p>
            <a:pPr marL="0" indent="0">
              <a:buNone/>
            </a:pPr>
            <a:endParaRPr lang="ru-RU" sz="2200">
              <a:latin typeface="Times New Roman" panose="02020603050405020304" pitchFamily="18" charset="0"/>
              <a:cs typeface="Times New Roman" panose="02020603050405020304" pitchFamily="18" charset="0"/>
            </a:endParaRPr>
          </a:p>
        </p:txBody>
      </p:sp>
      <p:pic>
        <p:nvPicPr>
          <p:cNvPr id="4" name="Объект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80" y="53596"/>
            <a:ext cx="10153402" cy="6746065"/>
          </a:xfrm>
          <a:prstGeom prst="rect">
            <a:avLst/>
          </a:prstGeom>
        </p:spPr>
      </p:pic>
      <p:sp>
        <p:nvSpPr>
          <p:cNvPr id="5" name="Овал 4"/>
          <p:cNvSpPr/>
          <p:nvPr/>
        </p:nvSpPr>
        <p:spPr>
          <a:xfrm>
            <a:off x="736270" y="4239491"/>
            <a:ext cx="508660" cy="463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Овал 5"/>
          <p:cNvSpPr/>
          <p:nvPr/>
        </p:nvSpPr>
        <p:spPr>
          <a:xfrm>
            <a:off x="1244930" y="2963491"/>
            <a:ext cx="508660" cy="463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2171205" y="3769725"/>
            <a:ext cx="508660" cy="463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6363195" y="2171205"/>
            <a:ext cx="508660" cy="463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6096000" y="564769"/>
            <a:ext cx="508660" cy="463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7776358" y="1672874"/>
            <a:ext cx="508660" cy="463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9023267" y="2687780"/>
            <a:ext cx="508660" cy="463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804584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0"/>
            <a:ext cx="4707047" cy="7060571"/>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789" y="0"/>
            <a:ext cx="4572000" cy="6858000"/>
          </a:xfrm>
          <a:prstGeom prst="rect">
            <a:avLst/>
          </a:prstGeom>
        </p:spPr>
      </p:pic>
    </p:spTree>
    <p:extLst>
      <p:ext uri="{BB962C8B-B14F-4D97-AF65-F5344CB8AC3E}">
        <p14:creationId xmlns:p14="http://schemas.microsoft.com/office/powerpoint/2010/main" val="122877299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4572000" cy="685800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5621" y="0"/>
            <a:ext cx="4572000" cy="685800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1460" y="0"/>
            <a:ext cx="4572000" cy="6858000"/>
          </a:xfrm>
          <a:prstGeom prst="rect">
            <a:avLst/>
          </a:prstGeom>
        </p:spPr>
      </p:pic>
    </p:spTree>
    <p:extLst>
      <p:ext uri="{BB962C8B-B14F-4D97-AF65-F5344CB8AC3E}">
        <p14:creationId xmlns:p14="http://schemas.microsoft.com/office/powerpoint/2010/main" val="330559539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0"/>
            <a:ext cx="4572000" cy="685800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0"/>
            <a:ext cx="4572000" cy="6858000"/>
          </a:xfrm>
          <a:prstGeom prst="rect">
            <a:avLst/>
          </a:prstGeom>
        </p:spPr>
      </p:pic>
    </p:spTree>
    <p:extLst>
      <p:ext uri="{BB962C8B-B14F-4D97-AF65-F5344CB8AC3E}">
        <p14:creationId xmlns:p14="http://schemas.microsoft.com/office/powerpoint/2010/main" val="8490810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0"/>
            <a:ext cx="4536374" cy="6804562"/>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0"/>
            <a:ext cx="4572000" cy="6858000"/>
          </a:xfrm>
          <a:prstGeom prst="rect">
            <a:avLst/>
          </a:prstGeom>
        </p:spPr>
      </p:pic>
    </p:spTree>
    <p:extLst>
      <p:ext uri="{BB962C8B-B14F-4D97-AF65-F5344CB8AC3E}">
        <p14:creationId xmlns:p14="http://schemas.microsoft.com/office/powerpoint/2010/main" val="35372531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0"/>
            <a:ext cx="4691213" cy="7036820"/>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2057" y="0"/>
            <a:ext cx="4691743" cy="7037615"/>
          </a:xfrm>
          <a:prstGeom prst="rect">
            <a:avLst/>
          </a:prstGeom>
        </p:spPr>
      </p:pic>
    </p:spTree>
    <p:extLst>
      <p:ext uri="{BB962C8B-B14F-4D97-AF65-F5344CB8AC3E}">
        <p14:creationId xmlns:p14="http://schemas.microsoft.com/office/powerpoint/2010/main" val="309356342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0992" y="0"/>
            <a:ext cx="10290016" cy="6860010"/>
          </a:xfrm>
        </p:spPr>
      </p:pic>
    </p:spTree>
    <p:extLst>
      <p:ext uri="{BB962C8B-B14F-4D97-AF65-F5344CB8AC3E}">
        <p14:creationId xmlns:p14="http://schemas.microsoft.com/office/powerpoint/2010/main" val="6706607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61047" y="0"/>
            <a:ext cx="9030953" cy="6020635"/>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16280" y="1116279"/>
            <a:ext cx="6697683" cy="4465122"/>
          </a:xfrm>
          <a:prstGeom prst="rect">
            <a:avLst/>
          </a:prstGeom>
        </p:spPr>
      </p:pic>
    </p:spTree>
    <p:extLst>
      <p:ext uri="{BB962C8B-B14F-4D97-AF65-F5344CB8AC3E}">
        <p14:creationId xmlns:p14="http://schemas.microsoft.com/office/powerpoint/2010/main" val="40744911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53984" y="1978"/>
            <a:ext cx="10284032" cy="6856022"/>
          </a:xfrm>
        </p:spPr>
      </p:pic>
    </p:spTree>
    <p:extLst>
      <p:ext uri="{BB962C8B-B14F-4D97-AF65-F5344CB8AC3E}">
        <p14:creationId xmlns:p14="http://schemas.microsoft.com/office/powerpoint/2010/main" val="118334220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0"/>
            <a:ext cx="4707047" cy="7060571"/>
          </a:xfr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1789" y="0"/>
            <a:ext cx="4572000" cy="6858000"/>
          </a:xfrm>
          <a:prstGeom prst="rect">
            <a:avLst/>
          </a:prstGeom>
        </p:spPr>
      </p:pic>
    </p:spTree>
    <p:extLst>
      <p:ext uri="{BB962C8B-B14F-4D97-AF65-F5344CB8AC3E}">
        <p14:creationId xmlns:p14="http://schemas.microsoft.com/office/powerpoint/2010/main" val="2869342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8411" y="0"/>
            <a:ext cx="9765382" cy="1285103"/>
          </a:xfrm>
        </p:spPr>
        <p:txBody>
          <a:bodyPr>
            <a:normAutofit/>
          </a:bodyPr>
          <a:lstStyle/>
          <a:p>
            <a:pPr algn="ctr"/>
            <a:r>
              <a:rPr lang="ru-RU" sz="3000" b="1">
                <a:solidFill>
                  <a:srgbClr val="C00000"/>
                </a:solidFill>
                <a:latin typeface="Times New Roman" panose="02020603050405020304" pitchFamily="18" charset="0"/>
                <a:cs typeface="Times New Roman" panose="02020603050405020304" pitchFamily="18" charset="0"/>
              </a:rPr>
              <a:t>Социолингвистическая характеристика </a:t>
            </a:r>
            <a:r>
              <a:rPr lang="ru-RU" sz="3000" b="1" smtClean="0">
                <a:solidFill>
                  <a:srgbClr val="C00000"/>
                </a:solidFill>
                <a:latin typeface="Times New Roman" panose="02020603050405020304" pitchFamily="18" charset="0"/>
                <a:cs typeface="Times New Roman" panose="02020603050405020304" pitchFamily="18" charset="0"/>
              </a:rPr>
              <a:t>диалектов </a:t>
            </a:r>
            <a:br>
              <a:rPr lang="ru-RU" sz="3000" b="1" smtClean="0">
                <a:solidFill>
                  <a:srgbClr val="C00000"/>
                </a:solidFill>
                <a:latin typeface="Times New Roman" panose="02020603050405020304" pitchFamily="18" charset="0"/>
                <a:cs typeface="Times New Roman" panose="02020603050405020304" pitchFamily="18" charset="0"/>
              </a:rPr>
            </a:br>
            <a:r>
              <a:rPr lang="ru-RU" sz="3000" b="1" smtClean="0">
                <a:solidFill>
                  <a:srgbClr val="C00000"/>
                </a:solidFill>
                <a:latin typeface="Times New Roman" panose="02020603050405020304" pitchFamily="18" charset="0"/>
                <a:cs typeface="Times New Roman" panose="02020603050405020304" pitchFamily="18" charset="0"/>
              </a:rPr>
              <a:t>тундрового </a:t>
            </a:r>
            <a:r>
              <a:rPr lang="ru-RU" sz="3000" b="1">
                <a:solidFill>
                  <a:srgbClr val="C00000"/>
                </a:solidFill>
                <a:latin typeface="Times New Roman" panose="02020603050405020304" pitchFamily="18" charset="0"/>
                <a:cs typeface="Times New Roman" panose="02020603050405020304" pitchFamily="18" charset="0"/>
              </a:rPr>
              <a:t>ненецкого языка</a:t>
            </a:r>
          </a:p>
        </p:txBody>
      </p:sp>
      <p:sp>
        <p:nvSpPr>
          <p:cNvPr id="5" name="Rectangle 1"/>
          <p:cNvSpPr>
            <a:spLocks noChangeArrowheads="1"/>
          </p:cNvSpPr>
          <p:nvPr/>
        </p:nvSpPr>
        <p:spPr bwMode="auto">
          <a:xfrm>
            <a:off x="-4805588" y="-326722"/>
            <a:ext cx="169975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ru-RU" sz="1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Диалектное членение тундрового ненецкого языка</a:t>
            </a:r>
            <a:endParaRPr lang="ru-RU" sz="1100">
              <a:solidFill>
                <a:prstClr val="black"/>
              </a:solidFill>
            </a:endParaRPr>
          </a:p>
          <a:p>
            <a:pPr eaLnBrk="0" fontAlgn="base" hangingPunct="0">
              <a:spcBef>
                <a:spcPct val="0"/>
              </a:spcBef>
              <a:spcAft>
                <a:spcPct val="0"/>
              </a:spcAft>
            </a:pPr>
            <a:endParaRPr lang="ru-RU">
              <a:solidFill>
                <a:prstClr val="black"/>
              </a:solidFill>
              <a:latin typeface="Arial" panose="020B0604020202020204" pitchFamily="34"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0333792" y="0"/>
            <a:ext cx="1858208" cy="415636"/>
          </a:xfrm>
          <a:prstGeom prst="rect">
            <a:avLst/>
          </a:prstGeom>
        </p:spPr>
      </p:pic>
      <p:sp>
        <p:nvSpPr>
          <p:cNvPr id="3" name="Объект 2"/>
          <p:cNvSpPr>
            <a:spLocks noGrp="1"/>
          </p:cNvSpPr>
          <p:nvPr>
            <p:ph idx="1"/>
          </p:nvPr>
        </p:nvSpPr>
        <p:spPr>
          <a:xfrm>
            <a:off x="568410" y="1285103"/>
            <a:ext cx="11158152" cy="5325762"/>
          </a:xfrm>
        </p:spPr>
        <p:txBody>
          <a:bodyPr>
            <a:normAutofit/>
          </a:bodyPr>
          <a:lstStyle/>
          <a:p>
            <a:pPr marL="0" indent="0" algn="just">
              <a:buNone/>
            </a:pPr>
            <a:r>
              <a:rPr lang="ru-RU" b="1" u="sng">
                <a:latin typeface="Times New Roman" panose="02020603050405020304" pitchFamily="18" charset="0"/>
                <a:cs typeface="Times New Roman" panose="02020603050405020304" pitchFamily="18" charset="0"/>
              </a:rPr>
              <a:t>Степень угрозы исчезновения</a:t>
            </a:r>
            <a:r>
              <a:rPr lang="ru-RU" b="1" u="sng" smtClean="0">
                <a:latin typeface="Times New Roman" panose="02020603050405020304" pitchFamily="18" charset="0"/>
                <a:cs typeface="Times New Roman" panose="02020603050405020304" pitchFamily="18" charset="0"/>
              </a:rPr>
              <a:t> </a:t>
            </a:r>
          </a:p>
          <a:p>
            <a:pPr marL="0" indent="0" algn="just">
              <a:buNone/>
            </a:pPr>
            <a:endParaRPr lang="ru-RU" b="1" u="sng"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mtClean="0">
                <a:latin typeface="Times New Roman" panose="02020603050405020304" pitchFamily="18" charset="0"/>
                <a:cs typeface="Times New Roman" panose="02020603050405020304" pitchFamily="18" charset="0"/>
              </a:rPr>
              <a:t> В </a:t>
            </a:r>
            <a:r>
              <a:rPr lang="ru-RU" b="1">
                <a:latin typeface="Times New Roman" panose="02020603050405020304" pitchFamily="18" charset="0"/>
                <a:cs typeface="Times New Roman" panose="02020603050405020304" pitchFamily="18" charset="0"/>
              </a:rPr>
              <a:t>Ненецком автономном округе </a:t>
            </a:r>
            <a:r>
              <a:rPr lang="ru-RU">
                <a:latin typeface="Times New Roman" panose="02020603050405020304" pitchFamily="18" charset="0"/>
                <a:cs typeface="Times New Roman" panose="02020603050405020304" pitchFamily="18" charset="0"/>
              </a:rPr>
              <a:t>(</a:t>
            </a:r>
            <a:r>
              <a:rPr lang="ru-RU" b="1">
                <a:latin typeface="Times New Roman" panose="02020603050405020304" pitchFamily="18" charset="0"/>
                <a:cs typeface="Times New Roman" panose="02020603050405020304" pitchFamily="18" charset="0"/>
              </a:rPr>
              <a:t>НАО</a:t>
            </a:r>
            <a:r>
              <a:rPr lang="ru-RU">
                <a:latin typeface="Times New Roman" panose="02020603050405020304" pitchFamily="18" charset="0"/>
                <a:cs typeface="Times New Roman" panose="02020603050405020304" pitchFamily="18" charset="0"/>
              </a:rPr>
              <a:t>)</a:t>
            </a:r>
            <a:r>
              <a:rPr lang="ru-RU" b="1">
                <a:latin typeface="Times New Roman" panose="02020603050405020304" pitchFamily="18" charset="0"/>
                <a:cs typeface="Times New Roman" panose="02020603050405020304" pitchFamily="18" charset="0"/>
              </a:rPr>
              <a:t> </a:t>
            </a:r>
            <a:r>
              <a:rPr lang="ru-RU">
                <a:latin typeface="Times New Roman" panose="02020603050405020304" pitchFamily="18" charset="0"/>
                <a:cs typeface="Times New Roman" panose="02020603050405020304" pitchFamily="18" charset="0"/>
              </a:rPr>
              <a:t>тундровый ненецкий язык находится </a:t>
            </a:r>
            <a:r>
              <a:rPr lang="ru-RU" b="1">
                <a:solidFill>
                  <a:srgbClr val="C00000"/>
                </a:solidFill>
                <a:latin typeface="Times New Roman" panose="02020603050405020304" pitchFamily="18" charset="0"/>
                <a:cs typeface="Times New Roman" panose="02020603050405020304" pitchFamily="18" charset="0"/>
              </a:rPr>
              <a:t>под угрозой исчезновения</a:t>
            </a:r>
            <a:r>
              <a:rPr lang="ru-RU">
                <a:solidFill>
                  <a:srgbClr val="C00000"/>
                </a:solidFill>
                <a:latin typeface="Times New Roman" panose="02020603050405020304" pitchFamily="18" charset="0"/>
                <a:cs typeface="Times New Roman" panose="02020603050405020304" pitchFamily="18" charset="0"/>
              </a:rPr>
              <a:t> </a:t>
            </a:r>
            <a:r>
              <a:rPr lang="ru-RU">
                <a:latin typeface="Times New Roman" panose="02020603050405020304" pitchFamily="18" charset="0"/>
                <a:cs typeface="Times New Roman" panose="02020603050405020304" pitchFamily="18" charset="0"/>
              </a:rPr>
              <a:t>(</a:t>
            </a:r>
            <a:r>
              <a:rPr lang="ru-RU" b="1">
                <a:solidFill>
                  <a:srgbClr val="C00000"/>
                </a:solidFill>
                <a:latin typeface="Times New Roman" panose="02020603050405020304" pitchFamily="18" charset="0"/>
                <a:cs typeface="Times New Roman" panose="02020603050405020304" pitchFamily="18" charset="0"/>
              </a:rPr>
              <a:t>definitely endangered</a:t>
            </a:r>
            <a:r>
              <a:rPr lang="ru-RU">
                <a:latin typeface="Times New Roman" panose="02020603050405020304" pitchFamily="18" charset="0"/>
                <a:cs typeface="Times New Roman" panose="02020603050405020304" pitchFamily="18" charset="0"/>
              </a:rPr>
              <a:t>), за исключением территории проживания общины «Ямб то</a:t>
            </a:r>
            <a:r>
              <a:rPr lang="ru-RU" smtClean="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Ø"/>
            </a:pPr>
            <a:endParaRPr lang="ru-RU">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ru-RU" smtClean="0">
                <a:latin typeface="Times New Roman" panose="02020603050405020304" pitchFamily="18" charset="0"/>
                <a:cs typeface="Times New Roman" panose="02020603050405020304" pitchFamily="18" charset="0"/>
              </a:rPr>
              <a:t> В </a:t>
            </a:r>
            <a:r>
              <a:rPr lang="ru-RU" b="1">
                <a:latin typeface="Times New Roman" panose="02020603050405020304" pitchFamily="18" charset="0"/>
                <a:cs typeface="Times New Roman" panose="02020603050405020304" pitchFamily="18" charset="0"/>
              </a:rPr>
              <a:t>Ямало-Ненецком автономном округе </a:t>
            </a:r>
            <a:r>
              <a:rPr lang="ru-RU">
                <a:latin typeface="Times New Roman" panose="02020603050405020304" pitchFamily="18" charset="0"/>
                <a:cs typeface="Times New Roman" panose="02020603050405020304" pitchFamily="18" charset="0"/>
              </a:rPr>
              <a:t>(</a:t>
            </a:r>
            <a:r>
              <a:rPr lang="ru-RU" b="1">
                <a:latin typeface="Times New Roman" panose="02020603050405020304" pitchFamily="18" charset="0"/>
                <a:cs typeface="Times New Roman" panose="02020603050405020304" pitchFamily="18" charset="0"/>
              </a:rPr>
              <a:t>ЯНАО</a:t>
            </a:r>
            <a:r>
              <a:rPr lang="ru-RU">
                <a:latin typeface="Times New Roman" panose="02020603050405020304" pitchFamily="18" charset="0"/>
                <a:cs typeface="Times New Roman" panose="02020603050405020304" pitchFamily="18" charset="0"/>
              </a:rPr>
              <a:t>) и </a:t>
            </a:r>
            <a:r>
              <a:rPr lang="ru-RU" b="1">
                <a:latin typeface="Times New Roman" panose="02020603050405020304" pitchFamily="18" charset="0"/>
                <a:cs typeface="Times New Roman" panose="02020603050405020304" pitchFamily="18" charset="0"/>
              </a:rPr>
              <a:t>Таймырском Долгано-Ненецком районе Красноярского края </a:t>
            </a:r>
            <a:r>
              <a:rPr lang="ru-RU">
                <a:latin typeface="Times New Roman" panose="02020603050405020304" pitchFamily="18" charset="0"/>
                <a:cs typeface="Times New Roman" panose="02020603050405020304" pitchFamily="18" charset="0"/>
              </a:rPr>
              <a:t>тундровый ненецкий язык является </a:t>
            </a:r>
            <a:r>
              <a:rPr lang="ru-RU" b="1">
                <a:solidFill>
                  <a:srgbClr val="C00000"/>
                </a:solidFill>
                <a:latin typeface="Times New Roman" panose="02020603050405020304" pitchFamily="18" charset="0"/>
                <a:cs typeface="Times New Roman" panose="02020603050405020304" pitchFamily="18" charset="0"/>
              </a:rPr>
              <a:t>уязвимым</a:t>
            </a:r>
            <a:r>
              <a:rPr lang="ru-RU">
                <a:latin typeface="Times New Roman" panose="02020603050405020304" pitchFamily="18" charset="0"/>
                <a:cs typeface="Times New Roman" panose="02020603050405020304" pitchFamily="18" charset="0"/>
              </a:rPr>
              <a:t>, для него характерно </a:t>
            </a:r>
            <a:r>
              <a:rPr lang="ru-RU" b="1">
                <a:solidFill>
                  <a:srgbClr val="C00000"/>
                </a:solidFill>
                <a:latin typeface="Times New Roman" panose="02020603050405020304" pitchFamily="18" charset="0"/>
                <a:cs typeface="Times New Roman" panose="02020603050405020304" pitchFamily="18" charset="0"/>
              </a:rPr>
              <a:t>начало языкового сдвига</a:t>
            </a:r>
            <a:r>
              <a:rPr lang="ru-RU">
                <a:latin typeface="Times New Roman" panose="02020603050405020304" pitchFamily="18" charset="0"/>
                <a:cs typeface="Times New Roman" panose="02020603050405020304" pitchFamily="18" charset="0"/>
              </a:rPr>
              <a:t> (</a:t>
            </a:r>
            <a:r>
              <a:rPr lang="ru-RU" b="1">
                <a:solidFill>
                  <a:srgbClr val="C00000"/>
                </a:solidFill>
                <a:latin typeface="Times New Roman" panose="02020603050405020304" pitchFamily="18" charset="0"/>
                <a:cs typeface="Times New Roman" panose="02020603050405020304" pitchFamily="18" charset="0"/>
              </a:rPr>
              <a:t>vulnerable</a:t>
            </a:r>
            <a:r>
              <a:rPr lang="ru-RU">
                <a:latin typeface="Times New Roman" panose="02020603050405020304" pitchFamily="18" charset="0"/>
                <a:cs typeface="Times New Roman" panose="02020603050405020304" pitchFamily="18" charset="0"/>
              </a:rPr>
              <a:t>,</a:t>
            </a:r>
            <a:r>
              <a:rPr lang="ru-RU" b="1">
                <a:solidFill>
                  <a:srgbClr val="C00000"/>
                </a:solidFill>
                <a:latin typeface="Times New Roman" panose="02020603050405020304" pitchFamily="18" charset="0"/>
                <a:cs typeface="Times New Roman" panose="02020603050405020304" pitchFamily="18" charset="0"/>
              </a:rPr>
              <a:t> potentially endangered</a:t>
            </a:r>
            <a:r>
              <a:rPr lang="ru-RU" smtClean="0">
                <a:latin typeface="Times New Roman" panose="02020603050405020304" pitchFamily="18" charset="0"/>
                <a:cs typeface="Times New Roman" panose="02020603050405020304" pitchFamily="18" charset="0"/>
              </a:rPr>
              <a:t>).</a:t>
            </a:r>
          </a:p>
          <a:p>
            <a:pPr marL="0" indent="0">
              <a:buNone/>
            </a:pPr>
            <a:endParaRPr lang="ru-RU"/>
          </a:p>
        </p:txBody>
      </p:sp>
    </p:spTree>
    <p:extLst>
      <p:ext uri="{BB962C8B-B14F-4D97-AF65-F5344CB8AC3E}">
        <p14:creationId xmlns:p14="http://schemas.microsoft.com/office/powerpoint/2010/main" val="245157021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929</TotalTime>
  <Words>1769</Words>
  <Application>Microsoft Office PowerPoint</Application>
  <PresentationFormat>Широкоэкранный</PresentationFormat>
  <Paragraphs>305</Paragraphs>
  <Slides>88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9</vt:i4>
      </vt:variant>
      <vt:variant>
        <vt:lpstr>Заголовки слайдов</vt:lpstr>
      </vt:variant>
      <vt:variant>
        <vt:i4>88</vt:i4>
      </vt:variant>
    </vt:vector>
  </HeadingPairs>
  <TitlesOfParts>
    <vt:vector size="102" baseType="lpstr">
      <vt:lpstr>Arial</vt:lpstr>
      <vt:lpstr>Calibri</vt:lpstr>
      <vt:lpstr>Calibri Light</vt:lpstr>
      <vt:lpstr>Times New Roman</vt:lpstr>
      <vt:lpstr>Wingdings</vt:lpstr>
      <vt:lpstr>Тема Office</vt:lpstr>
      <vt:lpstr>1_Тема Office</vt:lpstr>
      <vt:lpstr>2_Тема Office</vt:lpstr>
      <vt:lpstr>3_Тема Office</vt:lpstr>
      <vt:lpstr>4_Тема Office</vt:lpstr>
      <vt:lpstr>5_Тема Office</vt:lpstr>
      <vt:lpstr>7_Тема Office</vt:lpstr>
      <vt:lpstr>8_Тема Office</vt:lpstr>
      <vt:lpstr>9_Тема Office</vt:lpstr>
      <vt:lpstr>«Такие разные ненцы»:  ненецкая традиционная культура и тундровый ненецкий язык  сквозь призму лингвистической антропологии</vt:lpstr>
      <vt:lpstr>Тундровый ненецкий язык и тундровые ненцы</vt:lpstr>
      <vt:lpstr>Тундровый ненецкий язык и тундровые ненцы</vt:lpstr>
      <vt:lpstr>Тундровый ненецкий язык и тундровые ненцы</vt:lpstr>
      <vt:lpstr>Численность носителей тундрового ненецкого языка и соответствующей этнической группы, по данным разных Переписей и другим источникам </vt:lpstr>
      <vt:lpstr>Презентация PowerPoint</vt:lpstr>
      <vt:lpstr>Диалектное членение тундрового ненецкого языка</vt:lpstr>
      <vt:lpstr>Презентация PowerPoint</vt:lpstr>
      <vt:lpstr>Социолингвистическая характеристика диалектов  тундрового ненецкого языка</vt:lpstr>
      <vt:lpstr>Социолингвистическая характеристика диалектов  тундрового ненецкого языка</vt:lpstr>
      <vt:lpstr>Презентация PowerPoint</vt:lpstr>
      <vt:lpstr>Социолингвистическая характеристика диалектов  тундрового ненецкого языка</vt:lpstr>
      <vt:lpstr>Социолингвистическая характеристика диалектов  тундрового ненецкого языка</vt:lpstr>
      <vt:lpstr>Презентация PowerPoint</vt:lpstr>
      <vt:lpstr>Презентация PowerPoint</vt:lpstr>
      <vt:lpstr>Социолингвистическая характеристика диалектов  тундрового ненецкого языка</vt:lpstr>
      <vt:lpstr>Диалекты тундрового ненецкого языка</vt:lpstr>
      <vt:lpstr>Презентация PowerPoint</vt:lpstr>
      <vt:lpstr>Тухардская тундра: локализация Условные границы Тухардской тундры и ее частей</vt:lpstr>
      <vt:lpstr>Тухардская тундра: условные границы на западе совпадает с административной границей между ЯНАО и Таймырским Долгано-Ненецким районом;  на востоке простирается до Енисея</vt:lpstr>
      <vt:lpstr>Тухардская тундра: условные границы на севере – примерно по широте фактории Посино (на протоке Малый Енисей); на юге – примерно по широте озера Тампé (посередине между Дудинкой и п. Потапово)</vt:lpstr>
      <vt:lpstr>Тухардская тундра как «центр притяжения»: - высокая «оленеёмкость» пастбищ - приток оленеводческого населения со стадами из Носковской тундры, из Гыданской и Тазовской тундр (ЯНАО, «Тюмень», «тюменцы», «тюменские») </vt:lpstr>
      <vt:lpstr>Тухардская тундра как «центр притяжения» В настоящее время оленеводство на правом берегу Енисея не осуществляется из-за высокого риска потерять стадо (домашние олени могут уйти вслед за дикими) и ограниченного количества ягеля, потребляемого и вытаптываемого большими стадами «дикаря», а также значительного количества волков и охотников.</vt:lpstr>
      <vt:lpstr>Тухардская тундра как «центр притяжения» Вторым фактором, ограничивающим оленеводческую деятельность, является древесная растительность к югу от Тухардской тундры. Оленеводы Тухардской тундры, теснимые с севера и запада, сами не могут сместиться ни на восток, ни на юг ― в «таёжную тундру».  + нагрузка, вызванная продолжающимся промышленным освоением этих мест, газодобычей и геологической разведкой</vt:lpstr>
      <vt:lpstr>Тухардские ненцы / Нахетские ненцы / Факельские ненцы</vt:lpstr>
      <vt:lpstr>Тухардские ненцы / Нахетские ненцы / Факельские ненцы: самоназвание</vt:lpstr>
      <vt:lpstr>Тухардские ненцы / Нахетские ненцы / Факельские ненцы: самоназвание</vt:lpstr>
      <vt:lpstr>Тухардские ненцы / Нахетские ненцы / Факельские ненцы: самоназвание</vt:lpstr>
      <vt:lpstr>Тухардские ненцы / Нахетские ненцы / Факельские ненцы: самоидентификация и концепция собственной идентичности</vt:lpstr>
      <vt:lpstr>Тухардские ненцы / Нахетские ненцы / Факельские ненцы: самоидентификация и концепция собственной идентичности</vt:lpstr>
      <vt:lpstr>Локальные этнические группы, имевшие языковые контакты в Тухардской тундре и на сопредельных территориях в XX в.             Автор карты: Ю. Б. Коряков.</vt:lpstr>
      <vt:lpstr>Локальные этнические группы, имевшие языковые контакты в Тухардской тундре и на сопредельных территориях в XX в.             Автор карты: Ю. Б. Коряков.</vt:lpstr>
      <vt:lpstr>Тундровый энецкий идиом (ТЭ) &lt; северносамодийские &lt; уральские </vt:lpstr>
      <vt:lpstr>Локальные этнические группы, имевшие языковые контакты в Тухардской тундре и на сопредельных территориях в XX в.             Автор карты: Ю. Б. Коряков.</vt:lpstr>
      <vt:lpstr>Лесной энецкий идиом (ЛЭ) &lt; северносамодийские &lt; уральские </vt:lpstr>
      <vt:lpstr>Локальные этнические группы, имевшие языковые контакты в Тухардской тундре и на сопредельных территориях в XX в.             Автор карты: Ю. Б. Коряков.</vt:lpstr>
      <vt:lpstr>Нганасанский язык &lt; северносамодийские &lt; уральские </vt:lpstr>
      <vt:lpstr>Локальные этнические группы, имевшие языковые контакты в Тухардской тундре и на сопредельных территориях в XX в.             Автор карты: Ю. Б. Коряков.</vt:lpstr>
      <vt:lpstr>Локальные этнические группы, имевшие языковые контакты в Тухардской тундре и на сопредельных территориях в XX в.             Автор карты: Ю. Б. Коряков.</vt:lpstr>
      <vt:lpstr>Долганский язык &lt; тюркские &lt; алтайские </vt:lpstr>
      <vt:lpstr>Пути переселения и места кочёвок Яроцких и Силкиных в 1950–1970-е гг. Автор карты ― Ю. Б. Коряков. </vt:lpstr>
      <vt:lpstr>Долганский язык &lt; тюркские &lt; алтайские </vt:lpstr>
      <vt:lpstr>Пути переселения и места кочёвок Яроцких и Силкиных в 1950–1970-е гг. Автор карты ― Ю. Б. Коряков. </vt:lpstr>
      <vt:lpstr>Презентация PowerPoint</vt:lpstr>
      <vt:lpstr>Лексика духовной культуры</vt:lpstr>
      <vt:lpstr>Лексика духовной культуры</vt:lpstr>
      <vt:lpstr>Лексика духовной культуры</vt:lpstr>
      <vt:lpstr>Лексика духовной культуры</vt:lpstr>
      <vt:lpstr>Лексика духовной культуры</vt:lpstr>
      <vt:lpstr>Лексика духовной культуры</vt:lpstr>
      <vt:lpstr>Лексика духовной культуры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Maria Amelina</dc:creator>
  <cp:lastModifiedBy>Maria Amelina</cp:lastModifiedBy>
  <cp:revision>144</cp:revision>
  <dcterms:created xsi:type="dcterms:W3CDTF">2022-03-30T06:22:13Z</dcterms:created>
  <dcterms:modified xsi:type="dcterms:W3CDTF">2023-11-15T18:19:27Z</dcterms:modified>
</cp:coreProperties>
</file>