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3"/>
  </p:notesMasterIdLst>
  <p:sldIdLst>
    <p:sldId id="314" r:id="rId2"/>
    <p:sldId id="308" r:id="rId3"/>
    <p:sldId id="292" r:id="rId4"/>
    <p:sldId id="309" r:id="rId5"/>
    <p:sldId id="301" r:id="rId6"/>
    <p:sldId id="317" r:id="rId7"/>
    <p:sldId id="318" r:id="rId8"/>
    <p:sldId id="315" r:id="rId9"/>
    <p:sldId id="306" r:id="rId10"/>
    <p:sldId id="316" r:id="rId11"/>
    <p:sldId id="294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toly Prostomolotov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3F0"/>
    <a:srgbClr val="C3E0E1"/>
    <a:srgbClr val="BDDF2D"/>
    <a:srgbClr val="CCCCFF"/>
    <a:srgbClr val="1FE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6120" autoAdjust="0"/>
  </p:normalViewPr>
  <p:slideViewPr>
    <p:cSldViewPr>
      <p:cViewPr varScale="1">
        <p:scale>
          <a:sx n="74" d="100"/>
          <a:sy n="74" d="100"/>
        </p:scale>
        <p:origin x="60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18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B49632-8E66-4924-AA3B-349CCEEFAA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1EAE62-E9B4-4871-AF51-C7B1623F46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92A8C6-6288-4456-B2CB-B9C9BE680D4A}" type="datetimeFigureOut">
              <a:rPr lang="ru-RU"/>
              <a:pPr>
                <a:defRPr/>
              </a:pPr>
              <a:t>01.10.2023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0EDFC06-971A-45E5-BAC8-6A08989A48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E747EE0-157A-4DE5-962F-5F44B2677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lIns="91504" tIns="45752" rIns="91504" bIns="4575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B5D126-D682-4B81-8D7C-EFF2839727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26A2C1-68EE-427B-B63E-3683C324D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D1AE2E-55DC-424F-8C21-2D87161EF0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D1AE2E-55DC-424F-8C21-2D87161EF088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26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D1AE2E-55DC-424F-8C21-2D87161EF088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206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D1AE2E-55DC-424F-8C21-2D87161EF088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955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D1AE2E-55DC-424F-8C21-2D87161EF088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9261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D1AE2E-55DC-424F-8C21-2D87161EF088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31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D725E-E4D3-4536-95E2-17BA2E05DC9F}" type="datetime1">
              <a:rPr lang="ru-RU" smtClean="0"/>
              <a:pPr>
                <a:defRPr/>
              </a:pPr>
              <a:t>01.10.2023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60B9C-B806-425B-B2D3-AD8C954E071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6128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20012-106C-4247-A40F-76DB23D1D817}" type="datetime1">
              <a:rPr lang="ru-RU" smtClean="0"/>
              <a:pPr>
                <a:defRPr/>
              </a:pPr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96BBF-9E13-487C-9E74-2A6BCE534AE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19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2820-93C3-463A-BF1F-BDF6A97F3A16}" type="datetime1">
              <a:rPr lang="ru-RU" smtClean="0"/>
              <a:pPr>
                <a:defRPr/>
              </a:pPr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A6458-B25F-4886-AC10-30ED468DE6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73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EEA9C-46EC-43E8-BC58-F8056FCEF0AD}" type="datetime1">
              <a:rPr lang="ru-RU" smtClean="0"/>
              <a:pPr>
                <a:defRPr/>
              </a:pPr>
              <a:t>01.10.2023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C109A-1C6A-4BC9-A272-B4C1350A0B4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101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DDA61-AFA6-4CB1-8BD0-846B7DF57334}" type="datetime1">
              <a:rPr lang="ru-RU" smtClean="0"/>
              <a:pPr>
                <a:defRPr/>
              </a:pPr>
              <a:t>01.10.2023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B4A40-C886-43FD-AD77-6CC2D4C2B8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864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CBCE6-8AFC-4EC0-94D7-C12069EB3091}" type="datetime1">
              <a:rPr lang="ru-RU" smtClean="0"/>
              <a:pPr>
                <a:defRPr/>
              </a:pPr>
              <a:t>01.10.2023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E2312-3AAA-4470-A257-A29B7D1E3FF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826123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CBCE6-8AFC-4EC0-94D7-C12069EB3091}" type="datetime1">
              <a:rPr lang="ru-RU" smtClean="0"/>
              <a:pPr>
                <a:defRPr/>
              </a:pPr>
              <a:t>01.10.2023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E2312-3AAA-4470-A257-A29B7D1E3FF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6349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D256D-D8A0-4D00-AC96-59822586FB8B}" type="datetime1">
              <a:rPr lang="ru-RU" smtClean="0"/>
              <a:pPr>
                <a:defRPr/>
              </a:pPr>
              <a:t>01.10.2023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B7069-1413-4221-A0AA-4E242FDF2E4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134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FFBF1-7E12-4394-ACAC-A4AC57C3283E}" type="datetime1">
              <a:rPr lang="ru-RU" smtClean="0"/>
              <a:pPr>
                <a:defRPr/>
              </a:pPr>
              <a:t>01.10.2023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2FB41-7E7D-4948-ABD3-DBB5327CB5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192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A6263-D897-4F61-BD4D-34819BC810C2}" type="datetime1">
              <a:rPr lang="ru-RU" smtClean="0"/>
              <a:pPr>
                <a:defRPr/>
              </a:pPr>
              <a:t>01.10.2023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25B6C-0BE2-426A-868D-D791F0DAB9F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330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7FDCBCE6-8AFC-4EC0-94D7-C12069EB3091}" type="datetime1">
              <a:rPr lang="ru-RU" smtClean="0"/>
              <a:pPr>
                <a:defRPr/>
              </a:pPr>
              <a:t>01.10.2023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E2312-3AAA-4470-A257-A29B7D1E3FF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69643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fld id="{7FDCBCE6-8AFC-4EC0-94D7-C12069EB3091}" type="datetime1">
              <a:rPr lang="ru-RU" smtClean="0"/>
              <a:pPr>
                <a:defRPr/>
              </a:pPr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AE2312-3AAA-4470-A257-A29B7D1E3FF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286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64" name="Text Box 220">
            <a:extLst>
              <a:ext uri="{FF2B5EF4-FFF2-40B4-BE49-F238E27FC236}">
                <a16:creationId xmlns:a16="http://schemas.microsoft.com/office/drawing/2014/main" id="{1771C6A5-DC7B-E729-660C-FB9AF52AC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138" y="6521450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C398C69-A1D3-4A7E-5297-E90C06EF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117" y="1062648"/>
            <a:ext cx="48965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Н.А.Верезуб, </a:t>
            </a:r>
            <a:r>
              <a:rPr lang="ru-RU" altLang="ru-RU" sz="14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А.И. Простомолотов</a:t>
            </a:r>
            <a:r>
              <a:rPr lang="ru-RU" altLang="ru-RU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(e-mail: aprosto@inbox.ru)</a:t>
            </a:r>
            <a:endParaRPr lang="ru-RU" altLang="ru-RU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5A84F2B4-B9EA-64E4-20E7-79B8C7D3249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077363" y="135898"/>
            <a:ext cx="695102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/>
              <a:t>V</a:t>
            </a:r>
            <a:r>
              <a:rPr lang="ru-RU" altLang="ru-RU" sz="1200"/>
              <a:t> Междунар. конф. «Матем. модел. в материаловедении электронных компонентов»</a:t>
            </a:r>
            <a:r>
              <a:rPr lang="it-IT" altLang="ru-RU" sz="1200"/>
              <a:t>, 23-25</a:t>
            </a:r>
            <a:r>
              <a:rPr lang="ru-RU" altLang="ru-RU" sz="1200"/>
              <a:t> окт.</a:t>
            </a:r>
            <a:r>
              <a:rPr lang="it-IT" altLang="ru-RU" sz="1200"/>
              <a:t>, 2023</a:t>
            </a:r>
            <a:endParaRPr lang="ru-RU" altLang="ru-RU" sz="1200"/>
          </a:p>
        </p:txBody>
      </p:sp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id="{8A2B87FC-15DC-F895-2FDE-517785CD4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5" y="430436"/>
            <a:ext cx="828092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>
                <a:solidFill>
                  <a:srgbClr val="FF0000"/>
                </a:solidFill>
                <a:latin typeface="Arial" panose="020B0604020202020204" pitchFamily="34" charset="0"/>
              </a:rPr>
              <a:t>Сопряженное моделирование дефектообразования при выращивании и термообработке бездислокационного монокристаллического кремния</a:t>
            </a:r>
          </a:p>
        </p:txBody>
      </p:sp>
      <p:sp>
        <p:nvSpPr>
          <p:cNvPr id="15" name="Скругленный прямоугольник 3">
            <a:extLst>
              <a:ext uri="{FF2B5EF4-FFF2-40B4-BE49-F238E27FC236}">
                <a16:creationId xmlns:a16="http://schemas.microsoft.com/office/drawing/2014/main" id="{D5FA1533-CF76-60AB-22B2-DAA434A9B20D}"/>
              </a:ext>
            </a:extLst>
          </p:cNvPr>
          <p:cNvSpPr/>
          <p:nvPr/>
        </p:nvSpPr>
        <p:spPr>
          <a:xfrm>
            <a:off x="97958" y="44624"/>
            <a:ext cx="8948083" cy="6768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Рисунок 5">
            <a:extLst>
              <a:ext uri="{FF2B5EF4-FFF2-40B4-BE49-F238E27FC236}">
                <a16:creationId xmlns:a16="http://schemas.microsoft.com/office/drawing/2014/main" id="{AD18ACDE-BB4C-CA68-E252-75765260B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18" y="1486662"/>
            <a:ext cx="2128245" cy="367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0">
            <a:extLst>
              <a:ext uri="{FF2B5EF4-FFF2-40B4-BE49-F238E27FC236}">
                <a16:creationId xmlns:a16="http://schemas.microsoft.com/office/drawing/2014/main" id="{513D32F8-AA0C-4454-B605-735A53DB3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01" y="1655410"/>
            <a:ext cx="2512840" cy="360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7EAFB09-81C5-EC3E-1FF1-F824DB72204C}"/>
              </a:ext>
            </a:extLst>
          </p:cNvPr>
          <p:cNvSpPr txBox="1"/>
          <p:nvPr/>
        </p:nvSpPr>
        <p:spPr>
          <a:xfrm>
            <a:off x="261786" y="5229200"/>
            <a:ext cx="3104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Российская установка </a:t>
            </a:r>
            <a:r>
              <a:rPr lang="ru-RU" sz="1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Редмет-90М</a:t>
            </a: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выращивания монокристаллов кремния большого диаметра (200 – 250 мм).</a:t>
            </a:r>
            <a:endParaRPr lang="ru-RU" sz="1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BE5290-9FAE-0608-CBF3-0318DFAB2F30}"/>
              </a:ext>
            </a:extLst>
          </p:cNvPr>
          <p:cNvSpPr txBox="1"/>
          <p:nvPr/>
        </p:nvSpPr>
        <p:spPr>
          <a:xfrm>
            <a:off x="3527818" y="5212938"/>
            <a:ext cx="259228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Термомеханическая модель 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теплового</a:t>
            </a:r>
            <a:r>
              <a:rPr lang="en-US" sz="1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 узла </a:t>
            </a: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установки</a:t>
            </a:r>
            <a:r>
              <a:rPr lang="ru-RU" sz="1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1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Редмет-90М</a:t>
            </a: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корпус, 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кристалл, </a:t>
            </a:r>
            <a:r>
              <a:rPr lang="ru-RU" sz="1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1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тепловые </a:t>
            </a:r>
          </a:p>
          <a:p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экраны, </a:t>
            </a:r>
            <a:r>
              <a:rPr lang="ru-RU" sz="1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расплав, </a:t>
            </a:r>
          </a:p>
          <a:p>
            <a:r>
              <a:rPr lang="ru-RU" sz="1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нагреватель; </a:t>
            </a:r>
          </a:p>
          <a:p>
            <a:r>
              <a:rPr lang="en-US" sz="1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1400" i="1" baseline="-25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скорость вытягивания. </a:t>
            </a:r>
            <a:endParaRPr lang="ru-RU" sz="1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E4A81D-225C-EC24-D64D-3350FDD04758}"/>
              </a:ext>
            </a:extLst>
          </p:cNvPr>
          <p:cNvSpPr txBox="1"/>
          <p:nvPr/>
        </p:nvSpPr>
        <p:spPr>
          <a:xfrm>
            <a:off x="6261150" y="5261568"/>
            <a:ext cx="25477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Сетка конечных элементов и расчетное тепловое поле в </a:t>
            </a:r>
            <a:r>
              <a:rPr lang="ru-RU" sz="1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Редмет-90М</a:t>
            </a: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Градация цветов соответствует приведенной шкале значений температуры (</a:t>
            </a:r>
            <a:r>
              <a: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6D9129-1F80-077E-A31F-61F214E5A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5" y="1744527"/>
            <a:ext cx="2214550" cy="3357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D1228745-8A8E-0A75-0887-72F007566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08500"/>
            <a:ext cx="74481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  <a:ea typeface="STXihei" panose="02010600040101010101" pitchFamily="2" charset="-122"/>
                <a:cs typeface="Arial" panose="020B0604020202020204" pitchFamily="34" charset="0"/>
              </a:rPr>
              <a:t>Моделирование дефектообразования в б/д пластинах кремния </a:t>
            </a:r>
          </a:p>
          <a:p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  <a:ea typeface="STXihei" panose="02010600040101010101" pitchFamily="2" charset="-122"/>
                <a:cs typeface="Arial" panose="020B0604020202020204" pitchFamily="34" charset="0"/>
              </a:rPr>
              <a:t>диаметром 200 мм при быстрой термообработке (БТО)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96A6E3BC-E549-DEA1-6AFF-A478B89D4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59" y="1261168"/>
            <a:ext cx="3105599" cy="23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9">
            <a:extLst>
              <a:ext uri="{FF2B5EF4-FFF2-40B4-BE49-F238E27FC236}">
                <a16:creationId xmlns:a16="http://schemas.microsoft.com/office/drawing/2014/main" id="{C3EA2F51-DCE6-0A33-D23A-DCE38E7F3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0938" y="1531102"/>
            <a:ext cx="745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/>
              <a:t>Модель </a:t>
            </a:r>
          </a:p>
          <a:p>
            <a:r>
              <a:rPr lang="ru-RU" altLang="ru-RU" sz="1200" b="1"/>
              <a:t>БТО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B5CC6A2E-D0E5-2EFD-3130-FF7F84789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106" y="2920489"/>
            <a:ext cx="359881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БТО измерена C</a:t>
            </a:r>
            <a:r>
              <a:rPr lang="ru-RU" altLang="ru-RU" sz="11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alt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плотность преципитатов N</a:t>
            </a:r>
            <a:r>
              <a:rPr lang="ru-RU" altLang="ru-RU" sz="11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Их корреляция: N</a:t>
            </a:r>
            <a:r>
              <a:rPr lang="ru-RU" altLang="ru-RU" sz="11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1.28×10</a:t>
            </a:r>
            <a:r>
              <a:rPr lang="ru-RU" altLang="ru-RU" sz="11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-36</a:t>
            </a:r>
            <a:r>
              <a:rPr lang="ru-RU" alt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×C</a:t>
            </a:r>
            <a:r>
              <a:rPr lang="ru-RU" altLang="ru-RU" sz="11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11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3.71</a:t>
            </a:r>
            <a:r>
              <a:rPr lang="ru-RU" alt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после </a:t>
            </a:r>
          </a:p>
          <a:p>
            <a:r>
              <a:rPr lang="ru-RU" alt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инверсии: C</a:t>
            </a:r>
            <a:r>
              <a:rPr lang="ru-RU" altLang="ru-RU" sz="11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8.09×10</a:t>
            </a:r>
            <a:r>
              <a:rPr lang="ru-RU" altLang="ru-RU" sz="11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×N</a:t>
            </a:r>
            <a:r>
              <a:rPr lang="ru-RU" altLang="ru-RU" sz="11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1100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0.241</a:t>
            </a:r>
            <a:r>
              <a:rPr lang="ru-RU" alt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Подстановка N</a:t>
            </a:r>
            <a:r>
              <a:rPr lang="ru-RU" altLang="ru-RU" sz="11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дает экспериментальный профиль C</a:t>
            </a:r>
            <a:r>
              <a:rPr lang="ru-RU" altLang="ru-RU" sz="11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(z)</a:t>
            </a:r>
            <a:r>
              <a:rPr lang="ru-RU" alt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</a:t>
            </a:r>
          </a:p>
          <a:p>
            <a:r>
              <a:rPr lang="ru-RU" alt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расчетному после СТД-рекомбинации: 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68597CA-4859-6662-4DF1-6BFFFD5606F5}"/>
              </a:ext>
            </a:extLst>
          </p:cNvPr>
          <p:cNvGrpSpPr/>
          <p:nvPr/>
        </p:nvGrpSpPr>
        <p:grpSpPr>
          <a:xfrm>
            <a:off x="5491223" y="3861048"/>
            <a:ext cx="2705690" cy="2779508"/>
            <a:chOff x="5643330" y="3434382"/>
            <a:chExt cx="3302246" cy="3122574"/>
          </a:xfrm>
        </p:grpSpPr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93368B8E-05D5-F5E7-2AA2-F7B5B75CB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027" y="3434382"/>
              <a:ext cx="2912487" cy="3075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E4B565C-A353-981F-4D61-89E77BCE8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8651" y="5090980"/>
              <a:ext cx="2066925" cy="542925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A6D36C2-6771-2F16-46D2-6DBA340D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2366" y="6290256"/>
              <a:ext cx="1447800" cy="2667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3B27D63-1130-6088-6939-1429DFD5D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43330" y="3629354"/>
              <a:ext cx="390525" cy="704850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397F458-7373-7530-8E58-8B5744294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7006" y="1290342"/>
            <a:ext cx="2874785" cy="1696458"/>
          </a:xfrm>
          <a:prstGeom prst="rect">
            <a:avLst/>
          </a:prstGeom>
        </p:spPr>
      </p:pic>
      <p:sp>
        <p:nvSpPr>
          <p:cNvPr id="26" name="Text Box 220">
            <a:extLst>
              <a:ext uri="{FF2B5EF4-FFF2-40B4-BE49-F238E27FC236}">
                <a16:creationId xmlns:a16="http://schemas.microsoft.com/office/drawing/2014/main" id="{CCC07F48-F8F1-803F-DD4B-7284A5597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88" y="6471279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alt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3">
            <a:extLst>
              <a:ext uri="{FF2B5EF4-FFF2-40B4-BE49-F238E27FC236}">
                <a16:creationId xmlns:a16="http://schemas.microsoft.com/office/drawing/2014/main" id="{8A5692B4-9E55-9F81-638A-77F2E4A0EA1C}"/>
              </a:ext>
            </a:extLst>
          </p:cNvPr>
          <p:cNvSpPr/>
          <p:nvPr/>
        </p:nvSpPr>
        <p:spPr>
          <a:xfrm>
            <a:off x="255696" y="204438"/>
            <a:ext cx="8785225" cy="6480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BA6957C-C551-D792-672E-2BD77A01E10E}"/>
              </a:ext>
            </a:extLst>
          </p:cNvPr>
          <p:cNvGrpSpPr/>
          <p:nvPr/>
        </p:nvGrpSpPr>
        <p:grpSpPr>
          <a:xfrm>
            <a:off x="602306" y="3661107"/>
            <a:ext cx="4522389" cy="2946972"/>
            <a:chOff x="388976" y="2267118"/>
            <a:chExt cx="4522389" cy="294697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AB2A772-567A-8688-5156-BD0495E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8976" y="2670580"/>
              <a:ext cx="4211960" cy="2184124"/>
            </a:xfrm>
            <a:prstGeom prst="rect">
              <a:avLst/>
            </a:prstGeom>
          </p:spPr>
        </p:pic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2E24D492-16F0-7CE1-D660-B129A2386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620" y="4813980"/>
              <a:ext cx="168074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Дефекты после БТО : бездефектная зона ~50 мк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99BA04-9F0E-8D54-F878-4EA1B1C2A442}"/>
                </a:ext>
              </a:extLst>
            </p:cNvPr>
            <p:cNvSpPr txBox="1"/>
            <p:nvPr/>
          </p:nvSpPr>
          <p:spPr>
            <a:xfrm>
              <a:off x="670211" y="2267118"/>
              <a:ext cx="393072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altLang="ru-RU" sz="1100">
                  <a:solidFill>
                    <a:srgbClr val="002060"/>
                  </a:solidFill>
                  <a:latin typeface="Times New Roman" panose="02020603050405020304" pitchFamily="18" charset="0"/>
                </a:rPr>
                <a:t>Обеднение кислородом приповерхностного слоя</a:t>
              </a:r>
              <a:r>
                <a:rPr lang="ru-RU" altLang="ru-RU" sz="11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1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s-ES" altLang="ru-RU" sz="1100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Falster</a:t>
              </a:r>
              <a:r>
                <a:rPr lang="ru-RU" altLang="ru-RU" sz="1100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100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R., Voronkov V.V. // Mat. Res. Soc. Syp. Proc. 1998</a:t>
              </a:r>
              <a:r>
                <a:rPr lang="ru-RU" altLang="ru-RU" sz="1100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ru-RU" sz="1100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V. 510.P.37</a:t>
              </a:r>
              <a:r>
                <a:rPr lang="en-US" altLang="ru-RU" sz="11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):</a:t>
              </a:r>
              <a:endParaRPr lang="ru-RU" altLang="ru-RU" sz="110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82395E-F184-A6E5-E584-026886CD204B}"/>
                </a:ext>
              </a:extLst>
            </p:cNvPr>
            <p:cNvSpPr txBox="1"/>
            <p:nvPr/>
          </p:nvSpPr>
          <p:spPr>
            <a:xfrm>
              <a:off x="670211" y="4802654"/>
              <a:ext cx="184727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altLang="ru-RU" sz="1000" b="1">
                  <a:latin typeface="Times New Roman" panose="02020603050405020304" pitchFamily="18" charset="0"/>
                </a:rPr>
                <a:t>После многоступ. термообработок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6B5071-C879-D020-CD95-E1AAE1EC815E}"/>
                </a:ext>
              </a:extLst>
            </p:cNvPr>
            <p:cNvSpPr txBox="1"/>
            <p:nvPr/>
          </p:nvSpPr>
          <p:spPr>
            <a:xfrm>
              <a:off x="2023343" y="4858092"/>
              <a:ext cx="89329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altLang="ru-RU" sz="1000" b="1">
                  <a:latin typeface="Times New Roman" panose="02020603050405020304" pitchFamily="18" charset="0"/>
                </a:rPr>
                <a:t>После БТО</a:t>
              </a:r>
              <a:endParaRPr lang="ru-RU" sz="1000" b="1"/>
            </a:p>
          </p:txBody>
        </p:sp>
      </p:grpSp>
      <p:sp>
        <p:nvSpPr>
          <p:cNvPr id="24" name="Text Box 19">
            <a:extLst>
              <a:ext uri="{FF2B5EF4-FFF2-40B4-BE49-F238E27FC236}">
                <a16:creationId xmlns:a16="http://schemas.microsoft.com/office/drawing/2014/main" id="{21740C49-45F7-446C-DD23-96AF4746F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597" y="1246090"/>
            <a:ext cx="17299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200" b="1"/>
              <a:t>AG Heatpulse “8108”</a:t>
            </a:r>
            <a:endParaRPr lang="ru-RU" altLang="ru-RU" sz="1200" b="1"/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DCCF0BCB-818D-19FA-9350-4B890C76B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09" y="1629889"/>
            <a:ext cx="9925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/>
              <a:t>Установка </a:t>
            </a:r>
          </a:p>
          <a:p>
            <a:r>
              <a:rPr lang="ru-RU" altLang="ru-RU" sz="1200" b="1"/>
              <a:t>для БТО</a:t>
            </a:r>
          </a:p>
          <a:p>
            <a:r>
              <a:rPr lang="ru-RU" altLang="ru-RU" sz="1200" b="1"/>
              <a:t>в НПО</a:t>
            </a:r>
          </a:p>
          <a:p>
            <a:r>
              <a:rPr lang="ru-RU" altLang="ru-RU" sz="1200" b="1"/>
              <a:t>«Интеграл»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DB287-02CF-EDBE-368E-DA91DAFD2100}"/>
              </a:ext>
            </a:extLst>
          </p:cNvPr>
          <p:cNvSpPr txBox="1"/>
          <p:nvPr/>
        </p:nvSpPr>
        <p:spPr>
          <a:xfrm>
            <a:off x="1837403" y="903964"/>
            <a:ext cx="196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БТО-эксперимент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25207-3D0B-CDFE-5E7B-D518CBF9303D}"/>
              </a:ext>
            </a:extLst>
          </p:cNvPr>
          <p:cNvSpPr txBox="1"/>
          <p:nvPr/>
        </p:nvSpPr>
        <p:spPr>
          <a:xfrm>
            <a:off x="5496191" y="894991"/>
            <a:ext cx="305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Тест расчетного </a:t>
            </a:r>
            <a:r>
              <a:rPr lang="en-US"/>
              <a:t>C</a:t>
            </a:r>
            <a:r>
              <a:rPr lang="en-US" baseline="-25000"/>
              <a:t>v</a:t>
            </a:r>
            <a:r>
              <a:rPr lang="en-US"/>
              <a:t>-</a:t>
            </a:r>
            <a:r>
              <a:rPr lang="ru-RU"/>
              <a:t>профиля</a:t>
            </a:r>
          </a:p>
        </p:txBody>
      </p:sp>
    </p:spTree>
    <p:extLst>
      <p:ext uri="{BB962C8B-B14F-4D97-AF65-F5344CB8AC3E}">
        <p14:creationId xmlns:p14="http://schemas.microsoft.com/office/powerpoint/2010/main" val="262497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C36FE58B-613F-3688-6E5D-98D6665FC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03" y="836420"/>
            <a:ext cx="8582799" cy="282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125000"/>
              </a:lnSpc>
            </a:pPr>
            <a:r>
              <a:rPr lang="ru-RU" altLang="ru-RU" sz="1800" b="1">
                <a:latin typeface="Tahoma" panose="020B0604030504040204" pitchFamily="34" charset="0"/>
              </a:rPr>
              <a:t>1.Рассмотрены</a:t>
            </a:r>
            <a:r>
              <a:rPr lang="en-US" altLang="ru-RU" sz="1800" b="1">
                <a:latin typeface="Tahoma" panose="020B0604030504040204" pitchFamily="34" charset="0"/>
              </a:rPr>
              <a:t> </a:t>
            </a:r>
            <a:r>
              <a:rPr lang="ru-RU" altLang="ru-RU" sz="1800" b="1">
                <a:latin typeface="Tahoma" panose="020B0604030504040204" pitchFamily="34" charset="0"/>
              </a:rPr>
              <a:t>результаты математического моделирования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ru-RU" altLang="ru-RU" sz="1800" b="1">
                <a:latin typeface="Tahoma" panose="020B0604030504040204" pitchFamily="34" charset="0"/>
              </a:rPr>
              <a:t>процессов дефектообразования применительно к МЧ-выращиванию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ru-RU" altLang="ru-RU" sz="1800" b="1">
                <a:latin typeface="Tahoma" panose="020B0604030504040204" pitchFamily="34" charset="0"/>
              </a:rPr>
              <a:t>и БТО-термообработке бездислокационного монокристаллического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ru-RU" altLang="ru-RU" sz="1800" b="1">
                <a:latin typeface="Tahoma" panose="020B0604030504040204" pitchFamily="34" charset="0"/>
              </a:rPr>
              <a:t>кремния.</a:t>
            </a:r>
            <a:endParaRPr lang="ru-RU" altLang="ru-RU" sz="1800" b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ru-RU" altLang="ru-RU" sz="1800" b="1">
                <a:latin typeface="Tahoma" panose="020B0604030504040204" pitchFamily="34" charset="0"/>
              </a:rPr>
              <a:t>2.Показана эффективность представленного </a:t>
            </a:r>
            <a:r>
              <a:rPr lang="ru-RU" altLang="ru-RU" sz="1800" b="1" dirty="0">
                <a:latin typeface="Tahoma" panose="020B0604030504040204" pitchFamily="34" charset="0"/>
              </a:rPr>
              <a:t>расчетно-</a:t>
            </a:r>
          </a:p>
          <a:p>
            <a:pPr eaLnBrk="1" hangingPunct="1">
              <a:lnSpc>
                <a:spcPct val="125000"/>
              </a:lnSpc>
            </a:pPr>
            <a:r>
              <a:rPr lang="ru-RU" altLang="ru-RU" sz="1800" b="1" dirty="0">
                <a:latin typeface="Tahoma" panose="020B0604030504040204" pitchFamily="34" charset="0"/>
              </a:rPr>
              <a:t>экспериментального подхода к решению технологических </a:t>
            </a:r>
          </a:p>
          <a:p>
            <a:pPr eaLnBrk="1" hangingPunct="1">
              <a:lnSpc>
                <a:spcPct val="125000"/>
              </a:lnSpc>
            </a:pPr>
            <a:r>
              <a:rPr lang="ru-RU" altLang="ru-RU" sz="1800" b="1" dirty="0">
                <a:latin typeface="Tahoma" panose="020B0604030504040204" pitchFamily="34" charset="0"/>
              </a:rPr>
              <a:t>проблем, связанных с получением </a:t>
            </a:r>
            <a:r>
              <a:rPr lang="ru-RU" altLang="ru-RU" sz="1800" b="1" dirty="0" err="1">
                <a:latin typeface="Tahoma" panose="020B0604030504040204" pitchFamily="34" charset="0"/>
              </a:rPr>
              <a:t>малодефектного</a:t>
            </a:r>
            <a:r>
              <a:rPr lang="ru-RU" altLang="ru-RU" sz="1800" b="1" dirty="0">
                <a:latin typeface="Tahoma" panose="020B0604030504040204" pitchFamily="34" charset="0"/>
              </a:rPr>
              <a:t> </a:t>
            </a:r>
          </a:p>
          <a:p>
            <a:pPr eaLnBrk="1" hangingPunct="1">
              <a:lnSpc>
                <a:spcPct val="125000"/>
              </a:lnSpc>
            </a:pPr>
            <a:r>
              <a:rPr lang="ru-RU" altLang="ru-RU" sz="1800" b="1">
                <a:latin typeface="Tahoma" panose="020B0604030504040204" pitchFamily="34" charset="0"/>
              </a:rPr>
              <a:t>монокристаллического кремния. </a:t>
            </a:r>
            <a:endParaRPr lang="ru-RU" altLang="ru-RU" sz="1800" b="1" dirty="0">
              <a:latin typeface="Tahoma" panose="020B060403050404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F7C3C3D-F7C6-B3EB-A426-9E73BBCF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419" y="331743"/>
            <a:ext cx="1927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</a:rPr>
              <a:t>ВЫВОДЫ</a:t>
            </a:r>
            <a:endParaRPr lang="ru-RU" altLang="ru-RU" sz="2800">
              <a:solidFill>
                <a:srgbClr val="C0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76BC64E-A12A-7C8C-BAB5-6191CE0B92CE}"/>
              </a:ext>
            </a:extLst>
          </p:cNvPr>
          <p:cNvGrpSpPr/>
          <p:nvPr/>
        </p:nvGrpSpPr>
        <p:grpSpPr>
          <a:xfrm>
            <a:off x="855969" y="5247321"/>
            <a:ext cx="4872038" cy="1114425"/>
            <a:chOff x="827088" y="4906963"/>
            <a:chExt cx="4872038" cy="1114425"/>
          </a:xfrm>
        </p:grpSpPr>
        <p:pic>
          <p:nvPicPr>
            <p:cNvPr id="8" name="Рисунок 8">
              <a:extLst>
                <a:ext uri="{FF2B5EF4-FFF2-40B4-BE49-F238E27FC236}">
                  <a16:creationId xmlns:a16="http://schemas.microsoft.com/office/drawing/2014/main" id="{B1483A8C-3BDD-45EB-A255-EDA1CBA29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4906963"/>
              <a:ext cx="470535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D297E42-0791-4046-6AA7-8FFD6DD7866A}"/>
                </a:ext>
              </a:extLst>
            </p:cNvPr>
            <p:cNvSpPr/>
            <p:nvPr/>
          </p:nvSpPr>
          <p:spPr bwMode="auto">
            <a:xfrm>
              <a:off x="1703388" y="5002213"/>
              <a:ext cx="1584325" cy="241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ru-RU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altLang="ru-RU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altLang="ru-RU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altLang="ru-RU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altLang="ru-RU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altLang="ru-RU" sz="1100" i="1">
                  <a:latin typeface="Arial" panose="020B0604020202020204" pitchFamily="34" charset="0"/>
                  <a:cs typeface="Times New Roman" panose="02020603050405020304" pitchFamily="18" charset="0"/>
                </a:rPr>
                <a:t>А.И.Простомолотов</a:t>
              </a:r>
              <a:endParaRPr lang="en-US" altLang="ru-RU" sz="1100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1200" b="1" i="1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ru-RU" sz="120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60BC232-87BE-1359-9C84-1A5C57F7D9E0}"/>
                </a:ext>
              </a:extLst>
            </p:cNvPr>
            <p:cNvSpPr/>
            <p:nvPr/>
          </p:nvSpPr>
          <p:spPr bwMode="auto">
            <a:xfrm>
              <a:off x="4114801" y="4906963"/>
              <a:ext cx="1584325" cy="239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i="1">
                  <a:latin typeface="Arial" panose="020B0604020202020204" pitchFamily="34" charset="0"/>
                  <a:cs typeface="Arial" panose="020B0604020202020204" pitchFamily="34" charset="0"/>
                </a:rPr>
                <a:t>Н.А</a:t>
              </a:r>
              <a:r>
                <a:rPr lang="en-US" sz="1100" i="1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100" i="1">
                  <a:latin typeface="Arial" panose="020B0604020202020204" pitchFamily="34" charset="0"/>
                  <a:cs typeface="Arial" panose="020B0604020202020204" pitchFamily="34" charset="0"/>
                </a:rPr>
                <a:t>Верезуб</a:t>
              </a:r>
            </a:p>
          </p:txBody>
        </p:sp>
        <p:sp>
          <p:nvSpPr>
            <p:cNvPr id="13" name="Прямоугольник 3">
              <a:extLst>
                <a:ext uri="{FF2B5EF4-FFF2-40B4-BE49-F238E27FC236}">
                  <a16:creationId xmlns:a16="http://schemas.microsoft.com/office/drawing/2014/main" id="{2ED48B55-D56B-1209-DFF1-76291D03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1" y="5157788"/>
              <a:ext cx="1584325" cy="8617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ru-RU" altLang="ru-RU" sz="1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К.ф.-м-н., ст.н.с.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ru-RU" altLang="ru-RU" sz="1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Института проблем механики им. А.Ю. Ишлинского РАН</a:t>
              </a:r>
              <a:endParaRPr lang="ru-RU" altLang="ru-RU" sz="100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3EB9288-1373-929C-37D1-848048155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8" y="5264150"/>
              <a:ext cx="1693863" cy="70788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Д.т.н., вед.н.с.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Института проблем механики им. А.Ю. Ишлинского РАН</a:t>
              </a:r>
              <a:endParaRPr lang="ru-RU" altLang="ru-RU" sz="1000">
                <a:latin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01CF14-79FF-6AC9-625D-12CFA12F4E18}"/>
              </a:ext>
            </a:extLst>
          </p:cNvPr>
          <p:cNvSpPr txBox="1"/>
          <p:nvPr/>
        </p:nvSpPr>
        <p:spPr>
          <a:xfrm>
            <a:off x="1820009" y="4293344"/>
            <a:ext cx="5104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2" name="Text Box 220">
            <a:extLst>
              <a:ext uri="{FF2B5EF4-FFF2-40B4-BE49-F238E27FC236}">
                <a16:creationId xmlns:a16="http://schemas.microsoft.com/office/drawing/2014/main" id="{C79F0A6A-4C7C-A53C-8A0F-32AD25658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433" y="6463913"/>
            <a:ext cx="4009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alt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137E2097-A9D3-66D6-29FA-9619D69C88B1}"/>
              </a:ext>
            </a:extLst>
          </p:cNvPr>
          <p:cNvSpPr/>
          <p:nvPr/>
        </p:nvSpPr>
        <p:spPr>
          <a:xfrm>
            <a:off x="255696" y="204438"/>
            <a:ext cx="8785225" cy="6480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0ACB88-1B2F-B771-E55B-16009E20D36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7303" y="3588639"/>
            <a:ext cx="1584325" cy="24558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6C51FA-A910-B15D-59D4-C23D317C9982}"/>
              </a:ext>
            </a:extLst>
          </p:cNvPr>
          <p:cNvSpPr txBox="1"/>
          <p:nvPr/>
        </p:nvSpPr>
        <p:spPr>
          <a:xfrm>
            <a:off x="6696923" y="6075200"/>
            <a:ext cx="1814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https://ipmnet.ru/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3">
            <a:extLst>
              <a:ext uri="{FF2B5EF4-FFF2-40B4-BE49-F238E27FC236}">
                <a16:creationId xmlns:a16="http://schemas.microsoft.com/office/drawing/2014/main" id="{F562CD46-F5BD-4DB5-E8B8-727BC646005A}"/>
              </a:ext>
            </a:extLst>
          </p:cNvPr>
          <p:cNvSpPr/>
          <p:nvPr/>
        </p:nvSpPr>
        <p:spPr>
          <a:xfrm>
            <a:off x="179512" y="204438"/>
            <a:ext cx="8785225" cy="6480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Text Box 220">
            <a:extLst>
              <a:ext uri="{FF2B5EF4-FFF2-40B4-BE49-F238E27FC236}">
                <a16:creationId xmlns:a16="http://schemas.microsoft.com/office/drawing/2014/main" id="{758483E6-341B-E5DE-DA3C-E43295E3F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138" y="6521450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8" name="Объект 4">
            <a:extLst>
              <a:ext uri="{FF2B5EF4-FFF2-40B4-BE49-F238E27FC236}">
                <a16:creationId xmlns:a16="http://schemas.microsoft.com/office/drawing/2014/main" id="{73A7901F-A78B-FC83-E07C-CF850708D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4" y="1647595"/>
            <a:ext cx="6494895" cy="429962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A4A7E3E-E5FA-3634-13D5-94B8D3ACBACD}"/>
              </a:ext>
            </a:extLst>
          </p:cNvPr>
          <p:cNvSpPr txBox="1"/>
          <p:nvPr/>
        </p:nvSpPr>
        <p:spPr>
          <a:xfrm>
            <a:off x="445184" y="540866"/>
            <a:ext cx="825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«</a:t>
            </a:r>
            <a:r>
              <a:rPr lang="en-US" altLang="ru-RU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CRYSTMO</a:t>
            </a:r>
            <a:r>
              <a:rPr lang="ru-RU" altLang="ru-RU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ru-RU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</a:t>
            </a:r>
            <a:r>
              <a:rPr lang="ru-RU" altLang="ru-RU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для технологического проектирования</a:t>
            </a:r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5EE194-95F7-E6D7-5E23-EE8ACEE8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1705427"/>
            <a:ext cx="2011618" cy="31181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88924D-AEC6-164F-37E1-8E6D96AFD415}"/>
              </a:ext>
            </a:extLst>
          </p:cNvPr>
          <p:cNvSpPr txBox="1"/>
          <p:nvPr/>
        </p:nvSpPr>
        <p:spPr>
          <a:xfrm>
            <a:off x="7063193" y="5045002"/>
            <a:ext cx="1814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https://ipmnet.ru/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6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20">
            <a:extLst>
              <a:ext uri="{FF2B5EF4-FFF2-40B4-BE49-F238E27FC236}">
                <a16:creationId xmlns:a16="http://schemas.microsoft.com/office/drawing/2014/main" id="{5C8C829B-D458-E20E-A670-170738781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138" y="6521450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FCA00532-EFC8-C699-7BE0-0AFE7C48EF56}"/>
              </a:ext>
            </a:extLst>
          </p:cNvPr>
          <p:cNvSpPr/>
          <p:nvPr/>
        </p:nvSpPr>
        <p:spPr>
          <a:xfrm>
            <a:off x="255696" y="204438"/>
            <a:ext cx="8785225" cy="6480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175F199E-06C7-7D89-8F31-A654134DE9F9}"/>
              </a:ext>
            </a:extLst>
          </p:cNvPr>
          <p:cNvSpPr txBox="1">
            <a:spLocks/>
          </p:cNvSpPr>
          <p:nvPr/>
        </p:nvSpPr>
        <p:spPr>
          <a:xfrm>
            <a:off x="971600" y="548681"/>
            <a:ext cx="7508181" cy="2880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Сборки теплового экрана в Японии и Ю. Корее</a:t>
            </a:r>
            <a:br>
              <a:rPr lang="ru-RU" sz="18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Объект 4">
            <a:extLst>
              <a:ext uri="{FF2B5EF4-FFF2-40B4-BE49-F238E27FC236}">
                <a16:creationId xmlns:a16="http://schemas.microsoft.com/office/drawing/2014/main" id="{092FE46E-5B8E-4D2C-1F74-B616A0F0D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654" y="1226620"/>
            <a:ext cx="7669386" cy="51704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extLst>
              <a:ext uri="{FF2B5EF4-FFF2-40B4-BE49-F238E27FC236}">
                <a16:creationId xmlns:a16="http://schemas.microsoft.com/office/drawing/2014/main" id="{8B20EA2F-ADDD-D4D8-690A-D6B486400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92" y="65214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1600" b="1"/>
          </a:p>
        </p:txBody>
      </p:sp>
      <p:sp>
        <p:nvSpPr>
          <p:cNvPr id="11" name="Text Box 220">
            <a:extLst>
              <a:ext uri="{FF2B5EF4-FFF2-40B4-BE49-F238E27FC236}">
                <a16:creationId xmlns:a16="http://schemas.microsoft.com/office/drawing/2014/main" id="{01F9973C-3CAB-DB11-0828-8121B1B00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138" y="6521450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9036950-5202-9755-CC58-45CD9662988E}"/>
              </a:ext>
            </a:extLst>
          </p:cNvPr>
          <p:cNvSpPr/>
          <p:nvPr/>
        </p:nvSpPr>
        <p:spPr>
          <a:xfrm>
            <a:off x="255696" y="204438"/>
            <a:ext cx="8785225" cy="6480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1CFE468-641A-E248-8AA2-6D82C82E510E}"/>
              </a:ext>
            </a:extLst>
          </p:cNvPr>
          <p:cNvSpPr txBox="1">
            <a:spLocks/>
          </p:cNvSpPr>
          <p:nvPr/>
        </p:nvSpPr>
        <p:spPr>
          <a:xfrm>
            <a:off x="1763688" y="376840"/>
            <a:ext cx="5851997" cy="3738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Сборки теплового экрана </a:t>
            </a:r>
            <a:r>
              <a:rPr lang="en-US" altLang="ru-RU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MEMC Inc.</a:t>
            </a:r>
            <a:endParaRPr 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970ADE2A-44D3-A8A1-2DA2-C01A4330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23126"/>
            <a:ext cx="743395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8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20">
            <a:extLst>
              <a:ext uri="{FF2B5EF4-FFF2-40B4-BE49-F238E27FC236}">
                <a16:creationId xmlns:a16="http://schemas.microsoft.com/office/drawing/2014/main" id="{094F55EE-5B8F-14A1-F9AD-17BAA66F4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138" y="6521450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Скругленный прямоугольник 3">
            <a:extLst>
              <a:ext uri="{FF2B5EF4-FFF2-40B4-BE49-F238E27FC236}">
                <a16:creationId xmlns:a16="http://schemas.microsoft.com/office/drawing/2014/main" id="{5C0E2E8C-4558-AE70-2448-4C055806FD30}"/>
              </a:ext>
            </a:extLst>
          </p:cNvPr>
          <p:cNvSpPr/>
          <p:nvPr/>
        </p:nvSpPr>
        <p:spPr>
          <a:xfrm>
            <a:off x="255696" y="204438"/>
            <a:ext cx="8785225" cy="6480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61AFE-BC94-CF7F-322A-67FDF6504F90}"/>
              </a:ext>
            </a:extLst>
          </p:cNvPr>
          <p:cNvSpPr txBox="1">
            <a:spLocks/>
          </p:cNvSpPr>
          <p:nvPr/>
        </p:nvSpPr>
        <p:spPr>
          <a:xfrm>
            <a:off x="1146245" y="417674"/>
            <a:ext cx="7004125" cy="54359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на изотермы прототипных сборок</a:t>
            </a:r>
            <a:br>
              <a:rPr lang="ru-RU" altLang="ru-RU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теплового экрана </a:t>
            </a:r>
            <a:br>
              <a:rPr lang="ru-RU" altLang="ru-RU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ADDFED-2400-D2C2-B218-BAFCBFE8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98034"/>
            <a:ext cx="7515205" cy="48498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0">
            <a:extLst>
              <a:ext uri="{FF2B5EF4-FFF2-40B4-BE49-F238E27FC236}">
                <a16:creationId xmlns:a16="http://schemas.microsoft.com/office/drawing/2014/main" id="{286FB773-F461-D97A-218D-21B59073E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138" y="6521450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A7B9CB94-4400-0976-5610-F6F61882E526}"/>
              </a:ext>
            </a:extLst>
          </p:cNvPr>
          <p:cNvSpPr/>
          <p:nvPr/>
        </p:nvSpPr>
        <p:spPr>
          <a:xfrm>
            <a:off x="255696" y="204438"/>
            <a:ext cx="8785225" cy="6480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67B571D-D13E-094A-3CF8-2DF1D3E318F6}"/>
              </a:ext>
            </a:extLst>
          </p:cNvPr>
          <p:cNvSpPr txBox="1">
            <a:spLocks/>
          </p:cNvSpPr>
          <p:nvPr/>
        </p:nvSpPr>
        <p:spPr>
          <a:xfrm>
            <a:off x="1187624" y="332656"/>
            <a:ext cx="7148141" cy="255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ru-RU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борка теплового экрана  для «Редмет-90М» </a:t>
            </a:r>
            <a:br>
              <a:rPr lang="ru-RU" altLang="ru-RU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626D3475-7238-0E94-6D41-FC12A5CEF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55" y="980728"/>
            <a:ext cx="7298077" cy="51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1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3">
            <a:extLst>
              <a:ext uri="{FF2B5EF4-FFF2-40B4-BE49-F238E27FC236}">
                <a16:creationId xmlns:a16="http://schemas.microsoft.com/office/drawing/2014/main" id="{6BFD8699-815E-DFCB-C7F9-FF046DB69165}"/>
              </a:ext>
            </a:extLst>
          </p:cNvPr>
          <p:cNvSpPr/>
          <p:nvPr/>
        </p:nvSpPr>
        <p:spPr>
          <a:xfrm>
            <a:off x="255696" y="204438"/>
            <a:ext cx="8785225" cy="6480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 Box 220">
            <a:extLst>
              <a:ext uri="{FF2B5EF4-FFF2-40B4-BE49-F238E27FC236}">
                <a16:creationId xmlns:a16="http://schemas.microsoft.com/office/drawing/2014/main" id="{C9174946-54C6-BE38-B05D-3E57F08F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138" y="6521450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2C634163-5FFF-2CEA-170D-0F4B01BEE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14" y="1270492"/>
            <a:ext cx="7812171" cy="4749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4F8E0B-57FD-DEED-3516-4B4A7DE830F2}"/>
              </a:ext>
            </a:extLst>
          </p:cNvPr>
          <p:cNvSpPr txBox="1"/>
          <p:nvPr/>
        </p:nvSpPr>
        <p:spPr>
          <a:xfrm>
            <a:off x="1331640" y="421991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ИЗОТЕРМЫ ПРИ РАЗЛИЧНОМ УДАЛЕНИИ СБОРКИ  </a:t>
            </a:r>
          </a:p>
          <a:p>
            <a:r>
              <a:rPr lang="ru-RU" altLang="ru-RU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ТЕПЛОВОГО ЭКРАНА ОТ ПОВЕРХНОСТИ РАСПЛАВА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26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Text Box 220">
            <a:extLst>
              <a:ext uri="{FF2B5EF4-FFF2-40B4-BE49-F238E27FC236}">
                <a16:creationId xmlns:a16="http://schemas.microsoft.com/office/drawing/2014/main" id="{D7BA871E-4FEF-8C11-B071-C77168C19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138" y="6521450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" name="Скругленный прямоугольник 3">
            <a:extLst>
              <a:ext uri="{FF2B5EF4-FFF2-40B4-BE49-F238E27FC236}">
                <a16:creationId xmlns:a16="http://schemas.microsoft.com/office/drawing/2014/main" id="{E92B3EE5-5842-1A63-4159-18B88E0E25D4}"/>
              </a:ext>
            </a:extLst>
          </p:cNvPr>
          <p:cNvSpPr/>
          <p:nvPr/>
        </p:nvSpPr>
        <p:spPr>
          <a:xfrm>
            <a:off x="94708" y="116632"/>
            <a:ext cx="8946214" cy="66959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7BACA1F-C1D9-3803-6A8D-801788D0510A}"/>
              </a:ext>
            </a:extLst>
          </p:cNvPr>
          <p:cNvSpPr txBox="1">
            <a:spLocks/>
          </p:cNvSpPr>
          <p:nvPr/>
        </p:nvSpPr>
        <p:spPr>
          <a:xfrm>
            <a:off x="212809" y="587684"/>
            <a:ext cx="4779619" cy="95673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ИЛЛЮСТРАЦИЯ РОЛИ теплового экрана: </a:t>
            </a:r>
            <a:br>
              <a:rPr lang="ru-RU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контроль температурных зон </a:t>
            </a:r>
            <a:br>
              <a:rPr lang="ru-RU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снижение мощности нагрева</a:t>
            </a:r>
            <a:endParaRPr lang="ru-RU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279A8EC-0C04-3A22-4B8C-38C5D831B21F}"/>
              </a:ext>
            </a:extLst>
          </p:cNvPr>
          <p:cNvSpPr txBox="1">
            <a:spLocks/>
          </p:cNvSpPr>
          <p:nvPr/>
        </p:nvSpPr>
        <p:spPr>
          <a:xfrm>
            <a:off x="611560" y="1544416"/>
            <a:ext cx="3306919" cy="414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Роль температурных зон: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/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651D6649-92DC-2779-26F5-45A8F19A6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8" y="2056559"/>
            <a:ext cx="4468922" cy="83099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arenR"/>
            </a:pPr>
            <a:r>
              <a:rPr lang="ru-RU" altLang="ru-RU" sz="160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Вблизи фронта кристаллизации (1410</a:t>
            </a:r>
            <a:r>
              <a:rPr lang="ru-RU" altLang="ru-RU" sz="1600" baseline="3000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о</a:t>
            </a:r>
            <a:r>
              <a:rPr lang="ru-RU" altLang="ru-RU" sz="160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С)</a:t>
            </a:r>
          </a:p>
          <a:p>
            <a:r>
              <a:rPr lang="ru-RU" altLang="ru-RU" sz="160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происходит рекомбинация точечных</a:t>
            </a:r>
          </a:p>
          <a:p>
            <a:r>
              <a:rPr lang="ru-RU" altLang="ru-RU" sz="160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дефектов: </a:t>
            </a:r>
            <a:r>
              <a:rPr lang="ru-RU" altLang="ru-RU" sz="1600">
                <a:cs typeface="Arial" panose="020B0604020202020204" pitchFamily="34" charset="0"/>
              </a:rPr>
              <a:t>вакансий</a:t>
            </a:r>
            <a:r>
              <a:rPr lang="ru-RU" altLang="ru-RU" sz="160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и межузельных атомов</a:t>
            </a:r>
          </a:p>
        </p:txBody>
      </p:sp>
      <p:sp>
        <p:nvSpPr>
          <p:cNvPr id="702" name="Text Box 24">
            <a:extLst>
              <a:ext uri="{FF2B5EF4-FFF2-40B4-BE49-F238E27FC236}">
                <a16:creationId xmlns:a16="http://schemas.microsoft.com/office/drawing/2014/main" id="{45FC7E80-F8D1-ABAB-D2EB-62814D0DD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8" y="2965995"/>
            <a:ext cx="4540930" cy="5847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2) При 1100 – 1050</a:t>
            </a:r>
            <a:r>
              <a:rPr lang="ru-RU" altLang="ru-RU" sz="16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образуются микропоры и кластеры межузельных атомов кремния.</a:t>
            </a:r>
          </a:p>
        </p:txBody>
      </p:sp>
      <p:sp>
        <p:nvSpPr>
          <p:cNvPr id="714" name="Text Box 25">
            <a:extLst>
              <a:ext uri="{FF2B5EF4-FFF2-40B4-BE49-F238E27FC236}">
                <a16:creationId xmlns:a16="http://schemas.microsoft.com/office/drawing/2014/main" id="{FC3E3424-737E-0BDA-786D-65A59DB3A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8" y="3611061"/>
            <a:ext cx="45409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3) При 950 – 750</a:t>
            </a:r>
            <a:r>
              <a:rPr lang="ru-RU" altLang="ru-RU" sz="16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происходит распад </a:t>
            </a:r>
          </a:p>
          <a:p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твердого раствора кислорода с миграцией</a:t>
            </a:r>
          </a:p>
          <a:p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центров зарождения оксидных дефектов </a:t>
            </a:r>
          </a:p>
          <a:p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(преципитатов).</a:t>
            </a:r>
          </a:p>
        </p:txBody>
      </p:sp>
      <p:sp>
        <p:nvSpPr>
          <p:cNvPr id="715" name="Text Box 26">
            <a:extLst>
              <a:ext uri="{FF2B5EF4-FFF2-40B4-BE49-F238E27FC236}">
                <a16:creationId xmlns:a16="http://schemas.microsoft.com/office/drawing/2014/main" id="{85876456-9F7E-CCFE-D8F9-B0CE6E318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1" y="4750018"/>
            <a:ext cx="455735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4) При 750 – 450</a:t>
            </a:r>
            <a:r>
              <a:rPr lang="ru-RU" altLang="ru-RU" sz="16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растут размеры </a:t>
            </a:r>
            <a:endParaRPr lang="en-US" altLang="ru-RU" sz="16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преципитатов и формируется</a:t>
            </a:r>
          </a:p>
          <a:p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окончательная картина микродефектов в </a:t>
            </a:r>
          </a:p>
          <a:p>
            <a:r>
              <a:rPr lang="ru-RU" alt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монокристалле.</a:t>
            </a:r>
          </a:p>
        </p:txBody>
      </p:sp>
      <p:pic>
        <p:nvPicPr>
          <p:cNvPr id="716" name="Рисунок 715">
            <a:extLst>
              <a:ext uri="{FF2B5EF4-FFF2-40B4-BE49-F238E27FC236}">
                <a16:creationId xmlns:a16="http://schemas.microsoft.com/office/drawing/2014/main" id="{F0168215-9603-4F1C-419A-15561D945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131" y="366842"/>
            <a:ext cx="3678438" cy="61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2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3">
            <a:extLst>
              <a:ext uri="{FF2B5EF4-FFF2-40B4-BE49-F238E27FC236}">
                <a16:creationId xmlns:a16="http://schemas.microsoft.com/office/drawing/2014/main" id="{FC8215B7-F3F7-D3CE-ED72-F6238C12D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363" y="5640636"/>
            <a:ext cx="183312" cy="3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ru-RU" altLang="ru-RU" b="1"/>
          </a:p>
        </p:txBody>
      </p:sp>
      <p:sp>
        <p:nvSpPr>
          <p:cNvPr id="19" name="Text Box 220">
            <a:extLst>
              <a:ext uri="{FF2B5EF4-FFF2-40B4-BE49-F238E27FC236}">
                <a16:creationId xmlns:a16="http://schemas.microsoft.com/office/drawing/2014/main" id="{81732E0D-79A6-CD1E-0924-A5C62E74A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147" y="6477585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alt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3">
            <a:extLst>
              <a:ext uri="{FF2B5EF4-FFF2-40B4-BE49-F238E27FC236}">
                <a16:creationId xmlns:a16="http://schemas.microsoft.com/office/drawing/2014/main" id="{07BCB6BD-2481-A3C1-8301-AEBC5C431EF1}"/>
              </a:ext>
            </a:extLst>
          </p:cNvPr>
          <p:cNvSpPr/>
          <p:nvPr/>
        </p:nvSpPr>
        <p:spPr>
          <a:xfrm>
            <a:off x="185162" y="166687"/>
            <a:ext cx="8785225" cy="6480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A09ACC0-9F1E-A740-E7A3-94247F512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65" y="2075434"/>
            <a:ext cx="6593139" cy="444601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4F2B419-550B-44A2-1068-A3491D8FA96A}"/>
              </a:ext>
            </a:extLst>
          </p:cNvPr>
          <p:cNvSpPr txBox="1"/>
          <p:nvPr/>
        </p:nvSpPr>
        <p:spPr>
          <a:xfrm>
            <a:off x="899592" y="905883"/>
            <a:ext cx="71224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Показана эффективность применения теплового экрана для создания требуемых температурных зон в растущем монокристалле диаметром 200 мм и возможность управления процессами дефектообразования помощью программированного изменения скорости вытягивания кристалла применительно к новой большегрузной отечественной установке «Редмет-90М».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75CDCA-3206-9E1C-694A-67715D0CBA5F}"/>
              </a:ext>
            </a:extLst>
          </p:cNvPr>
          <p:cNvSpPr txBox="1"/>
          <p:nvPr/>
        </p:nvSpPr>
        <p:spPr>
          <a:xfrm>
            <a:off x="1331640" y="271374"/>
            <a:ext cx="5328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РАЗМЕРАМИ И ПЛОТНОСТЬЮ МИКРОДЕФЕКТОВ В МОНОКРИСТАЛЛЕ</a:t>
            </a:r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18183</TotalTime>
  <Words>562</Words>
  <Application>Microsoft Office PowerPoint</Application>
  <PresentationFormat>Экран (4:3)</PresentationFormat>
  <Paragraphs>96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Gill Sans MT</vt:lpstr>
      <vt:lpstr>Tahoma</vt:lpstr>
      <vt:lpstr>Times New Roman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Mikhail</dc:creator>
  <cp:lastModifiedBy>Анатолий</cp:lastModifiedBy>
  <cp:revision>383</cp:revision>
  <cp:lastPrinted>2023-10-01T15:50:52Z</cp:lastPrinted>
  <dcterms:created xsi:type="dcterms:W3CDTF">2013-06-16T04:46:43Z</dcterms:created>
  <dcterms:modified xsi:type="dcterms:W3CDTF">2023-10-01T15:52:56Z</dcterms:modified>
</cp:coreProperties>
</file>