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7" r:id="rId2"/>
    <p:sldId id="257" r:id="rId3"/>
    <p:sldId id="281" r:id="rId4"/>
    <p:sldId id="306" r:id="rId5"/>
    <p:sldId id="299" r:id="rId6"/>
    <p:sldId id="282" r:id="rId7"/>
    <p:sldId id="284" r:id="rId8"/>
    <p:sldId id="286" r:id="rId9"/>
    <p:sldId id="300" r:id="rId10"/>
    <p:sldId id="301" r:id="rId11"/>
    <p:sldId id="302" r:id="rId12"/>
    <p:sldId id="303" r:id="rId13"/>
    <p:sldId id="291" r:id="rId14"/>
    <p:sldId id="30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599"/>
  </p:normalViewPr>
  <p:slideViewPr>
    <p:cSldViewPr>
      <p:cViewPr varScale="1">
        <p:scale>
          <a:sx n="106" d="100"/>
          <a:sy n="106" d="100"/>
        </p:scale>
        <p:origin x="180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9FF6FD-74BD-4A20-A980-B3302CF1D94E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5A801E-EFE8-44E2-99D9-DC346BAD66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5591" y="188640"/>
            <a:ext cx="7772400" cy="1728192"/>
          </a:xfrm>
        </p:spPr>
        <p:txBody>
          <a:bodyPr anchor="ctr"/>
          <a:lstStyle/>
          <a:p>
            <a:pPr lvl="0" algn="r">
              <a:spcBef>
                <a:spcPts val="0"/>
              </a:spcBef>
            </a:pP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Удмуртский ГУ, Институт истории и социологии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en-US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VII </a:t>
            </a: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Всероссийская научная конференция с международным участием 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«Россия – Восток – Запад: актуальные вопросы социологии,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политологии и международных отношений»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Ижевск, 5 октября 2023 г.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7344816" cy="1219200"/>
          </a:xfrm>
        </p:spPr>
        <p:txBody>
          <a:bodyPr>
            <a:normAutofit fontScale="92500"/>
          </a:bodyPr>
          <a:lstStyle/>
          <a:p>
            <a:pPr algn="r">
              <a:defRPr/>
            </a:pPr>
            <a:r>
              <a:rPr lang="ru-RU" sz="2200" b="1" kern="0" dirty="0">
                <a:solidFill>
                  <a:prstClr val="black"/>
                </a:solidFill>
                <a:latin typeface="Garamond" panose="02020404030301010803" pitchFamily="18" charset="0"/>
              </a:rPr>
              <a:t>Зырянов В.В.</a:t>
            </a:r>
          </a:p>
          <a:p>
            <a:pPr lvl="0" algn="r">
              <a:defRPr/>
            </a:pPr>
            <a:r>
              <a:rPr lang="ru-RU" sz="2200" b="1" kern="0" dirty="0">
                <a:solidFill>
                  <a:prstClr val="black"/>
                </a:solidFill>
                <a:latin typeface="Garamond" panose="02020404030301010803" pitchFamily="18" charset="0"/>
              </a:rPr>
              <a:t>к.э.н., доцент кафедры социальных технологий </a:t>
            </a:r>
          </a:p>
          <a:p>
            <a:pPr lvl="0" algn="r">
              <a:defRPr/>
            </a:pPr>
            <a:r>
              <a:rPr lang="ru-RU" sz="2200" b="1" kern="0" dirty="0">
                <a:solidFill>
                  <a:prstClr val="black"/>
                </a:solidFill>
                <a:latin typeface="Garamond" panose="02020404030301010803" pitchFamily="18" charset="0"/>
              </a:rPr>
              <a:t>социологический факультет МГУ имени М.В. Ломоносова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9079" y="2636912"/>
            <a:ext cx="8208912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3200" b="1" dirty="0">
                <a:solidFill>
                  <a:prstClr val="black"/>
                </a:solidFill>
                <a:latin typeface="Garamond" panose="02020404030301010803" pitchFamily="18" charset="0"/>
              </a:rPr>
              <a:t>Цифровая трансформация общества: рефлексия социологического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198108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дисциплин цифрового содержания в образовательных программах бакалавриата, не имеющих цифровую направленность, в ООВО не вошедшие в указанные рейтинги, 2022 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915293"/>
              </p:ext>
            </p:extLst>
          </p:nvPr>
        </p:nvGraphicFramePr>
        <p:xfrm>
          <a:off x="395536" y="1340766"/>
          <a:ext cx="8352928" cy="4758076"/>
        </p:xfrm>
        <a:graphic>
          <a:graphicData uri="http://schemas.openxmlformats.org/drawingml/2006/table">
            <a:tbl>
              <a:tblPr firstRow="1" firstCol="1" bandRow="1"/>
              <a:tblGrid>
                <a:gridCol w="44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4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программ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дисциплин (включая д/в и факультативы)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Тамбовский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ГАУГН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Орловский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Северо-Восточный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Смоленский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Кемеровский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Череповецкий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Бурятский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Самарский ГЭУ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19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Башкирский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78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ООВО, не имеющих в программах бакалавриата </a:t>
            </a:r>
          </a:p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 цифровой направленности, данные на 10.05.2023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717428"/>
              </p:ext>
            </p:extLst>
          </p:nvPr>
        </p:nvGraphicFramePr>
        <p:xfrm>
          <a:off x="395536" y="1988841"/>
          <a:ext cx="8136904" cy="2592287"/>
        </p:xfrm>
        <a:graphic>
          <a:graphicData uri="http://schemas.openxmlformats.org/drawingml/2006/table">
            <a:tbl>
              <a:tblPr firstRow="1" firstCol="1" bandRow="1"/>
              <a:tblGrid>
                <a:gridCol w="482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81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образовательных организаций высшего 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университетов в группе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Топ-20 по социологии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Топ-100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вошедшие в указанные рейтинги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44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9883" y="98072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ООВО, не имеющих в программах магистратуры 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 цифровой направленности, данные на 15.02.2023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49089"/>
              </p:ext>
            </p:extLst>
          </p:nvPr>
        </p:nvGraphicFramePr>
        <p:xfrm>
          <a:off x="469883" y="1988840"/>
          <a:ext cx="8136904" cy="2436832"/>
        </p:xfrm>
        <a:graphic>
          <a:graphicData uri="http://schemas.openxmlformats.org/drawingml/2006/table">
            <a:tbl>
              <a:tblPr firstRow="1" firstCol="1" bandRow="1"/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образовательных организаций высшего 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университетов в группе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Топ-20 по социологии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Топ-100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вошедшие в указанные рейтинги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259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140896"/>
              </p:ext>
            </p:extLst>
          </p:nvPr>
        </p:nvGraphicFramePr>
        <p:xfrm>
          <a:off x="395536" y="1124744"/>
          <a:ext cx="8424936" cy="5201670"/>
        </p:xfrm>
        <a:graphic>
          <a:graphicData uri="http://schemas.openxmlformats.org/drawingml/2006/table">
            <a:tbl>
              <a:tblPr firstRow="1" firstCol="1" bandRow="1"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Автор(ы), </a:t>
                      </a: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аффилиация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Название, вид издания, год </a:t>
                      </a: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Добринская Д.Е.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МГУ 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Введение с цифровую социологию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Учебное пособие, 2022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Потемкин В.К., Ахтырский А.А.,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Вельмисова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Д.В.,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Степанов С.А.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СПбГЭУ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Социология цифровой среды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Учебное пособие,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Кравченко С.А.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МГИМО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Социология цифровизации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Учебник, 2021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Василенко Л.А., Мещерякова Н.Н.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Социология цифрового общества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Монография, 2021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3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Коллектив авторов под ред. Л.И. Малявкиной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ОрелГУЭТ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Цифровизация современного общества: факторы трансформации, проблемы и перспективы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Монография,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3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Коллектив авторов под редакцией Т.В. Морозовой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Цифровизация общества и методы его исследования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Монография,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3568" y="404664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пособия и монографии, используемые в учебном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338238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872208"/>
          </a:xfrm>
        </p:spPr>
        <p:txBody>
          <a:bodyPr anchor="ctr"/>
          <a:lstStyle/>
          <a:p>
            <a:pPr lvl="0" algn="r">
              <a:spcBef>
                <a:spcPts val="0"/>
              </a:spcBef>
            </a:pP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Удмуртский ГУ, Институт истории и социологии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VII Всероссийская научная конференция с международным участием 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«Россия – Восток – Запад: актуальные вопросы социологии,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политологии и международных отношений» </a:t>
            </a:r>
            <a:b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ru-RU" sz="1600" b="1" dirty="0">
                <a:solidFill>
                  <a:prstClr val="black"/>
                </a:solidFill>
                <a:effectLst/>
                <a:latin typeface="Garamond" panose="02020404030301010803" pitchFamily="18" charset="0"/>
                <a:ea typeface="+mn-ea"/>
                <a:cs typeface="+mn-cs"/>
              </a:rPr>
              <a:t>Ижевск, 5 октября 2023 г.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7344816" cy="1296144"/>
          </a:xfrm>
        </p:spPr>
        <p:txBody>
          <a:bodyPr>
            <a:normAutofit lnSpcReduction="10000"/>
          </a:bodyPr>
          <a:lstStyle/>
          <a:p>
            <a:pPr algn="r">
              <a:defRPr/>
            </a:pPr>
            <a:r>
              <a:rPr lang="ru-RU" sz="2200" b="1" kern="0" dirty="0">
                <a:solidFill>
                  <a:prstClr val="black"/>
                </a:solidFill>
                <a:latin typeface="Garamond" panose="02020404030301010803" pitchFamily="18" charset="0"/>
              </a:rPr>
              <a:t>Зырянов В.В.</a:t>
            </a:r>
          </a:p>
          <a:p>
            <a:pPr lvl="0" algn="r">
              <a:defRPr/>
            </a:pPr>
            <a:r>
              <a:rPr lang="ru-RU" sz="1700" b="1" dirty="0">
                <a:solidFill>
                  <a:prstClr val="black"/>
                </a:solidFill>
                <a:latin typeface="Garamond" panose="02020404030301010803" pitchFamily="18" charset="0"/>
              </a:rPr>
              <a:t>к.э.н., доцент кафедры социальных технологий </a:t>
            </a:r>
          </a:p>
          <a:p>
            <a:pPr lvl="0" algn="r">
              <a:defRPr/>
            </a:pPr>
            <a:r>
              <a:rPr lang="ru-RU" sz="1700" b="1" dirty="0">
                <a:solidFill>
                  <a:prstClr val="black"/>
                </a:solidFill>
                <a:latin typeface="Garamond" panose="02020404030301010803" pitchFamily="18" charset="0"/>
              </a:rPr>
              <a:t>социологического факультета МГУ имени М.В. Ломоносова</a:t>
            </a:r>
          </a:p>
          <a:p>
            <a:pPr lvl="0" algn="r">
              <a:defRPr/>
            </a:pPr>
            <a:r>
              <a:rPr lang="en-US" sz="1700" b="1" dirty="0">
                <a:solidFill>
                  <a:prstClr val="black"/>
                </a:solidFill>
                <a:latin typeface="Garamond" panose="02020404030301010803" pitchFamily="18" charset="0"/>
              </a:rPr>
              <a:t>vvzyryanov@gmail.com</a:t>
            </a:r>
            <a:r>
              <a:rPr lang="ru-RU" sz="1700" b="1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</a:p>
          <a:p>
            <a:pPr lvl="0" algn="r">
              <a:defRPr/>
            </a:pPr>
            <a:endParaRPr lang="ru-RU" sz="17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708920"/>
            <a:ext cx="8208912" cy="1241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3200" b="1" dirty="0">
                <a:solidFill>
                  <a:prstClr val="black"/>
                </a:solidFill>
                <a:latin typeface="Garamond" panose="02020404030301010803" pitchFamily="18" charset="0"/>
              </a:rPr>
              <a:t>Цифровая трансформация общества: рефлексия социологического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416676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87208" cy="72008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/>
              <a:t>Тезис 1. Об критериях отражения цифровизации в 	     социологическом образовании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80920" cy="56166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Для оценки того, как и в какой мере цифровизация общества отразилась в содержании социологического образования в РФ мы выделили несколько показателей: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1. число образовательных программ, ориентированных на изучение цифровой трансформации общества.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2. разнообразие учебных курсов, раскрывающих указанную проблематику.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3. количество учебных пособий и монографий, использующихся в учебном процессе.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Кроме того, косвенными признаками этой рефлексии, на наш взгляд, можно считать представленность цифровой тематики в: 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- публикациях научных статей </a:t>
            </a:r>
            <a:r>
              <a:rPr lang="ru-RU">
                <a:solidFill>
                  <a:schemeClr val="tx1"/>
                </a:solidFill>
                <a:latin typeface="Garamond" panose="02020404030301010803" pitchFamily="18" charset="0"/>
              </a:rPr>
              <a:t>в журналах, </a:t>
            </a:r>
            <a:endParaRPr lang="ru-RU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- появлении исследовательского комитета в РОС,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</a:rPr>
              <a:t>- проведении научных конференций.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6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Тезис 2. Университеты и их образовательные программы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7" y="1113761"/>
            <a:ext cx="83766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Образовательные организации высшего образования РФ,</a:t>
            </a:r>
            <a:r>
              <a:rPr lang="en-US" sz="2000" b="1" dirty="0">
                <a:latin typeface="Garamond" panose="02020404030301010803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ведущие </a:t>
            </a:r>
            <a:endParaRPr lang="en-US" sz="2000" b="1" dirty="0"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подготовку социологов по программам</a:t>
            </a:r>
            <a:r>
              <a:rPr lang="en-US" sz="2000" b="1" dirty="0">
                <a:latin typeface="Garamond" panose="02020404030301010803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бакалавриата и магистратуры, данные на 10.0</a:t>
            </a:r>
            <a:r>
              <a:rPr lang="en-US" sz="2000" b="1" dirty="0">
                <a:latin typeface="Garamond" panose="02020404030301010803" pitchFamily="18" charset="0"/>
                <a:ea typeface="Calibri" panose="020F0502020204030204" pitchFamily="34" charset="0"/>
              </a:rPr>
              <a:t>5</a:t>
            </a: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.2023</a:t>
            </a:r>
            <a:endParaRPr lang="ru-RU" sz="2000" b="1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397823"/>
                  </p:ext>
                </p:extLst>
              </p:nvPr>
            </p:nvGraphicFramePr>
            <p:xfrm>
              <a:off x="323528" y="2304848"/>
              <a:ext cx="8376673" cy="29454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09634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25599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2208">
                    <a:tc row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Категории образовательных организаций высшего образования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Число ООВО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 т. ч. реализующие очные программы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220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бакалавриата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магистратуры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2000" i="1" dirty="0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000" i="1" dirty="0" smtClean="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Топ−20 по социологии</m:t>
                                    </m:r>
                                  </m:e>
                                  <m:sup>
                                    <m:r>
                                      <a:rPr lang="ru-RU" sz="2000" b="0" i="1" dirty="0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Garamond" panose="02020404030301010803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i="0" kern="1200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Из Топ-100**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i="0" kern="1200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Не вошедшие в   указанные рейтинги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Всего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73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72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397823"/>
                  </p:ext>
                </p:extLst>
              </p:nvPr>
            </p:nvGraphicFramePr>
            <p:xfrm>
              <a:off x="323528" y="2304848"/>
              <a:ext cx="8376673" cy="29454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096344"/>
                    <a:gridCol w="936104"/>
                    <a:gridCol w="2088232"/>
                    <a:gridCol w="2255993"/>
                  </a:tblGrid>
                  <a:tr h="609600">
                    <a:tc row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Категории образовательных организаций высшего образования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Число ООВО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 т. </a:t>
                          </a:r>
                          <a:r>
                            <a:rPr lang="ru-RU" sz="2000" b="1" dirty="0" smtClean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ч. </a:t>
                          </a: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реализующие очные программы 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60960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бакалавриата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магистратуры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22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97" t="-343548" r="-171063" b="-3806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Из </a:t>
                          </a:r>
                          <a:r>
                            <a:rPr lang="ru-RU" sz="2000" i="0" kern="1200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Топ-100</a:t>
                          </a:r>
                          <a:r>
                            <a:rPr lang="ru-RU" sz="200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**</a:t>
                          </a:r>
                          <a:endParaRPr lang="ru-RU" sz="2000" i="0" kern="1200" dirty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Не </a:t>
                          </a:r>
                          <a:r>
                            <a:rPr lang="ru-RU" sz="2000" i="0" kern="1200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вошедшие в </a:t>
                          </a:r>
                          <a:r>
                            <a:rPr lang="ru-RU" sz="200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указанные </a:t>
                          </a:r>
                          <a:r>
                            <a:rPr lang="ru-RU" sz="2000" i="0" kern="1200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рейтинги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220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Всего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73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72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Garamond" panose="02020404030301010803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58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Прямоугольник 5"/>
          <p:cNvSpPr/>
          <p:nvPr/>
        </p:nvSpPr>
        <p:spPr>
          <a:xfrm>
            <a:off x="323527" y="5366485"/>
            <a:ext cx="86409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  *вузы из Предметного рейтинга RAEX «Социология» (</a:t>
            </a:r>
            <a:r>
              <a:rPr lang="en-US" sz="1600" dirty="0"/>
              <a:t>https://raex-rr.com/education/subject_ranking/Sociology/2022/</a:t>
            </a:r>
            <a:r>
              <a:rPr lang="ru-RU" sz="1600" dirty="0"/>
              <a:t>)</a:t>
            </a:r>
          </a:p>
          <a:p>
            <a:r>
              <a:rPr lang="ru-RU" sz="1600" dirty="0"/>
              <a:t>**вузы из Рейтинга лучших вузов России RAEX-100, 2022 г. (https://raex-rr.com/education/universities/rating_of_universities_of_russia), осуществляющих подготовку социологов, кроме тех, которые вошли в Топ-20 Предметного рейтинга.</a:t>
            </a:r>
          </a:p>
        </p:txBody>
      </p:sp>
    </p:spTree>
    <p:extLst>
      <p:ext uri="{BB962C8B-B14F-4D97-AF65-F5344CB8AC3E}">
        <p14:creationId xmlns:p14="http://schemas.microsoft.com/office/powerpoint/2010/main" val="284391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94073"/>
              </p:ext>
            </p:extLst>
          </p:nvPr>
        </p:nvGraphicFramePr>
        <p:xfrm>
          <a:off x="539552" y="260648"/>
          <a:ext cx="8064896" cy="6429027"/>
        </p:xfrm>
        <a:graphic>
          <a:graphicData uri="http://schemas.openxmlformats.org/drawingml/2006/table">
            <a:tbl>
              <a:tblPr firstRow="1" firstCol="1" bandRow="1"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5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40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ООВО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ВШЭ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СПбГУ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92.64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85,54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РАНХиГС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79,74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77.49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Финансовый университет 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59.24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Казанский (Приволжский) ФУ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РУДН 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56.97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МГИМО МИД России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55.08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УрФУ 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55.07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Балтийский ФУ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52.52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ЮФУ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49,81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МГПУ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48,33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51.38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ННГУ 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50.85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Томский ГУ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49.68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Новосибирский ГУ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44,58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 err="1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ТюмГУ</a:t>
                      </a: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45,08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46.40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РГГУ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44.61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Самарский университет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u="none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МГЛУ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42.97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ДВФУ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80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РЭУ им. Г.В. Плеханова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0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РГСУ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МВШСЭУ («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Шанинка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»)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6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ГУУ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144145" lv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4414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222222"/>
                          </a:solidFill>
                          <a:effectLst/>
                          <a:latin typeface="Cera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9394" marR="393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Распределение образовательных организаций высшего образования, ведущих подготовку социологов по реализации ими образовательных программ бакалавриата и магистратуры, данные на 10.05.2023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59146"/>
              </p:ext>
            </p:extLst>
          </p:nvPr>
        </p:nvGraphicFramePr>
        <p:xfrm>
          <a:off x="395536" y="2132856"/>
          <a:ext cx="8352927" cy="3116880"/>
        </p:xfrm>
        <a:graphic>
          <a:graphicData uri="http://schemas.openxmlformats.org/drawingml/2006/table">
            <a:tbl>
              <a:tblPr firstRow="1" firstCol="1" bandRow="1"/>
              <a:tblGrid>
                <a:gridCol w="285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5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9360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Категории образовательных организаций высшего образования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ООВО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программ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ООВО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программ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Топ-20 по социологии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Топ-100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вошедшие в указанные рейтинги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000" kern="12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36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2000" kern="12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8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25" y="172485"/>
            <a:ext cx="8639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Тезис 3. Цифровые образовательные программы и дисциплины. 	 	 Бакалавриат.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564679"/>
              </p:ext>
            </p:extLst>
          </p:nvPr>
        </p:nvGraphicFramePr>
        <p:xfrm>
          <a:off x="281978" y="2045752"/>
          <a:ext cx="8279764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352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образовательной программы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дисциплин (включая д/в и факультативы)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СПбГУ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Социологические исследования в цифровом обществе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1555" algn="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Социологические исследования в цифровом обществе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1555" algn="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МГИМО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Социология цифровых коммуникаций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1555" algn="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Цифровая социология и социальная диагностика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1555" algn="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УрФУ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Социологические исследования в управлении цифровым обществом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1555" algn="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030089"/>
            <a:ext cx="82797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Количество дисциплин цифрового содержания в образовательных программах бакалавриата, имеющих цифровую направленность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в ООВО из Топ – 20 предметного рейтинга по социологии 2022 г.</a:t>
            </a:r>
          </a:p>
        </p:txBody>
      </p:sp>
    </p:spTree>
    <p:extLst>
      <p:ext uri="{BB962C8B-B14F-4D97-AF65-F5344CB8AC3E}">
        <p14:creationId xmlns:p14="http://schemas.microsoft.com/office/powerpoint/2010/main" val="379780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40768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Количество дисциплин цифрового содержания в образовательных программах бакалавриата, имеющих цифровую направленность, в ООВО из Топ – 100 рейтинга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</a:rPr>
              <a:t>(за исключением вошедших в Топ 20 предметного рейтинга) 2022 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26614"/>
              </p:ext>
            </p:extLst>
          </p:nvPr>
        </p:nvGraphicFramePr>
        <p:xfrm>
          <a:off x="287523" y="2852936"/>
          <a:ext cx="8352929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35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образовательной программы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дисциплин (включая д/в и факультативы)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Алтайский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Социология цифрового общества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 «Дубна»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Социальные и арт-практики в цифровом измерении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01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0466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1255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дисциплин цифрового содержания в образовательных программах бакалавриата, </a:t>
            </a:r>
            <a:r>
              <a:rPr lang="ru-RU" sz="2000" b="1" u="sng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имеющих</a:t>
            </a:r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цифровой направленности в ООВО из Топ – 20 предметного рейтинга по социологии 2022 г.</a:t>
            </a:r>
            <a:endParaRPr lang="ru-RU" sz="2000" b="1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12331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Тезис 3. Не цифровые образовательные программы и дисциплины. 	 	 Бакалавриат.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376570"/>
              </p:ext>
            </p:extLst>
          </p:nvPr>
        </p:nvGraphicFramePr>
        <p:xfrm>
          <a:off x="251520" y="2220537"/>
          <a:ext cx="8568952" cy="4049033"/>
        </p:xfrm>
        <a:graphic>
          <a:graphicData uri="http://schemas.openxmlformats.org/drawingml/2006/table">
            <a:tbl>
              <a:tblPr firstRow="1" firstCol="1" bandRow="1"/>
              <a:tblGrid>
                <a:gridCol w="459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9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8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программ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дисциплин (включая д/в и факультативы)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МГИМО МИД России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Казанский ФУ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СПбГУ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МГУ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НИУ ВШЭ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Финансовый университет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ННГУ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РГСУ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МГЛУ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11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дисциплин </a:t>
            </a:r>
            <a:r>
              <a:rPr lang="ru-RU" sz="2000" b="1" u="sng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цифрового содержания </a:t>
            </a:r>
          </a:p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образовательных программах бакалавриата, не имеющих </a:t>
            </a:r>
          </a:p>
          <a:p>
            <a:pPr algn="ctr"/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цифровой направленности в ООВО из Топ – 100 рейтинга </a:t>
            </a:r>
          </a:p>
          <a:p>
            <a:r>
              <a:rPr lang="ru-RU" sz="2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 исключением вошедших в Топ 20 предметного рейтинга 2022 г.)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3612"/>
              </p:ext>
            </p:extLst>
          </p:nvPr>
        </p:nvGraphicFramePr>
        <p:xfrm>
          <a:off x="251520" y="1628804"/>
          <a:ext cx="8640959" cy="4752525"/>
        </p:xfrm>
        <a:graphic>
          <a:graphicData uri="http://schemas.openxmlformats.org/drawingml/2006/table">
            <a:tbl>
              <a:tblPr firstRow="1" firstCol="1" bandRow="1"/>
              <a:tblGrid>
                <a:gridCol w="46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7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89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Университет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программ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дисциплин (включая д/в и факультативы)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Самарский Университет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Пермский ГТУ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Северо-Кавказский ФУ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СПбГЭУ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Алтайский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Северный (</a:t>
                      </a: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Арктич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 ФУ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Кабардино-Балкарский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БелГУ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МГТУ им. Н.Э. Баумана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Волгоградский ГУ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Юго-Западный ГУ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15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179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11800</TotalTime>
  <Words>1323</Words>
  <Application>Microsoft Macintosh PowerPoint</Application>
  <PresentationFormat>Экран (4:3)</PresentationFormat>
  <Paragraphs>459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CeraPro</vt:lpstr>
      <vt:lpstr>Courier New</vt:lpstr>
      <vt:lpstr>Garamond</vt:lpstr>
      <vt:lpstr>Palatino Linotype</vt:lpstr>
      <vt:lpstr>Times New Roman</vt:lpstr>
      <vt:lpstr>Исполнительная</vt:lpstr>
      <vt:lpstr>Удмуртский ГУ, Институт истории и социологии VII Всероссийская научная конференция с международным участием   «Россия – Восток – Запад: актуальные вопросы социологии,  политологии и международных отношений»  Ижевск, 5 октября 2023 г.</vt:lpstr>
      <vt:lpstr>Тезис 1. Об критериях отражения цифровизации в       социологическом образовании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Удмуртский ГУ, Институт истории и социологии VII Всероссийская научная конференция с международным участием   «Россия – Восток – Запад: актуальные вопросы социологии,  политологии и международных отношений»  Ижевск, 5 октября 2023 г.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Microsoft Office User</cp:lastModifiedBy>
  <cp:revision>79</cp:revision>
  <dcterms:created xsi:type="dcterms:W3CDTF">2021-09-09T09:10:16Z</dcterms:created>
  <dcterms:modified xsi:type="dcterms:W3CDTF">2023-10-04T21:42:56Z</dcterms:modified>
</cp:coreProperties>
</file>