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57" r:id="rId3"/>
    <p:sldId id="265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3" autoAdjust="0"/>
    <p:restoredTop sz="94629"/>
  </p:normalViewPr>
  <p:slideViewPr>
    <p:cSldViewPr>
      <p:cViewPr>
        <p:scale>
          <a:sx n="95" d="100"/>
          <a:sy n="95" d="100"/>
        </p:scale>
        <p:origin x="-180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B9070-EC9B-4B50-AC2E-41D9EB523AC5}" type="datetimeFigureOut">
              <a:rPr lang="ru-RU" smtClean="0"/>
              <a:t>19.05.17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C6584-B66F-4FE5-8A15-006DAE527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4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39E82-A9C4-4BD4-8B33-1A5DEFD58DA0}" type="datetimeFigureOut">
              <a:rPr lang="ru-RU" smtClean="0"/>
              <a:t>19.05.17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4B8D-6696-44AA-83B7-54B42194F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822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14B8D-6696-44AA-83B7-54B42194FE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4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!документы\SPILF\Логотипы\logo_vector\spilf_and_cc\SPILF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255430" y="180974"/>
            <a:ext cx="2633141" cy="92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Изображение 5"/>
          <p:cNvPicPr>
            <a:picLocks noChangeAspect="1"/>
          </p:cNvPicPr>
          <p:nvPr userDrawn="1"/>
        </p:nvPicPr>
        <p:blipFill>
          <a:blip r:embed="rId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6024" y="1412776"/>
            <a:ext cx="7772400" cy="166199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ru-RU" smtClean="0"/>
              <a:t>Пример презентации</a:t>
            </a:r>
            <a:br>
              <a:rPr lang="ru-RU" smtClean="0"/>
            </a:br>
            <a:r>
              <a:rPr lang="ru-RU" smtClean="0"/>
              <a:t>на основе шаблона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175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7991" y="404665"/>
            <a:ext cx="7124328" cy="16561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  <a:latin typeface=""/>
              </a:defRPr>
            </a:lvl1pPr>
          </a:lstStyle>
          <a:p>
            <a:r>
              <a:rPr lang="ru-RU" smtClean="0"/>
              <a:t>Пример презентации</a:t>
            </a:r>
            <a:br>
              <a:rPr lang="ru-RU" smtClean="0"/>
            </a:br>
            <a:r>
              <a:rPr lang="ru-RU" smtClean="0"/>
              <a:t>на основе шаблона</a:t>
            </a:r>
            <a:endParaRPr lang="ru-RU"/>
          </a:p>
        </p:txBody>
      </p:sp>
      <p:sp>
        <p:nvSpPr>
          <p:cNvPr id="33" name="Текст 30"/>
          <p:cNvSpPr>
            <a:spLocks noGrp="1"/>
          </p:cNvSpPr>
          <p:nvPr>
            <p:ph type="body" sz="quarter" idx="12" hasCustomPrompt="1"/>
          </p:nvPr>
        </p:nvSpPr>
        <p:spPr>
          <a:xfrm>
            <a:off x="323528" y="2492897"/>
            <a:ext cx="7128792" cy="3384376"/>
          </a:xfrm>
          <a:prstGeom prst="rect">
            <a:avLst/>
          </a:prstGeom>
        </p:spPr>
        <p:txBody>
          <a:bodyPr vert="horz" lIns="0" tIns="0" rIns="0" bIns="0"/>
          <a:lstStyle>
            <a:lvl1pPr rtl="0">
              <a:spcBef>
                <a:spcPct val="0"/>
              </a:spcBef>
              <a:defRPr lang="ru-RU" sz="2800" b="0" i="0" u="none" strike="noStrike" kern="1200" baseline="30000" smtClean="0">
                <a:solidFill>
                  <a:schemeClr val="tx1"/>
                </a:solidFill>
                <a:latin typeface="Arial"/>
              </a:defRPr>
            </a:lvl1pPr>
          </a:lstStyle>
          <a:p>
            <a:pPr rtl="0"/>
            <a:r>
              <a:rPr lang="bg-BG" sz="4000" b="0" i="0" u="none" strike="noStrike" kern="1200" baseline="3000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Подзаголовок для презентации </a:t>
            </a:r>
            <a:br>
              <a:rPr lang="bg-BG" sz="4000" b="0" i="0" u="none" strike="noStrike" kern="1200" baseline="3000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</a:br>
            <a:r>
              <a:rPr lang="bg-BG" sz="4000" b="0" i="0" u="none" strike="noStrike" kern="1200" baseline="3000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с содержанием информации, необходимой для размещения </a:t>
            </a:r>
            <a:r>
              <a:rPr lang="ru-RU" sz="4000" b="0" i="0" u="none" strike="noStrike" kern="1200" baseline="3000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на титульном слайде</a:t>
            </a:r>
            <a:endParaRPr lang="ru-RU" sz="4000">
              <a:latin typeface="Arial"/>
            </a:endParaRPr>
          </a:p>
        </p:txBody>
      </p:sp>
      <p:sp>
        <p:nvSpPr>
          <p:cNvPr id="10" name="Номер слайда 23"/>
          <p:cNvSpPr>
            <a:spLocks noGrp="1"/>
          </p:cNvSpPr>
          <p:nvPr>
            <p:ph type="sldNum" sz="quarter" idx="4"/>
          </p:nvPr>
        </p:nvSpPr>
        <p:spPr>
          <a:xfrm>
            <a:off x="7812360" y="6309320"/>
            <a:ext cx="720080" cy="288032"/>
          </a:xfrm>
          <a:prstGeom prst="rect">
            <a:avLst/>
          </a:prstGeom>
        </p:spPr>
        <p:txBody>
          <a:bodyPr lIns="0" tIns="0" rIns="0" bIns="0"/>
          <a:lstStyle>
            <a:lvl1pPr algn="l"/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118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2400" y="188640"/>
            <a:ext cx="720080" cy="288032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algn="r"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омер слайда 23"/>
          <p:cNvSpPr txBox="1"/>
          <p:nvPr userDrawn="1"/>
        </p:nvSpPr>
        <p:spPr>
          <a:xfrm>
            <a:off x="7812360" y="6309320"/>
            <a:ext cx="720080" cy="288032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5711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3"/>
          <p:cNvSpPr>
            <a:spLocks noGrp="1"/>
          </p:cNvSpPr>
          <p:nvPr>
            <p:ph type="sldNum" sz="quarter" idx="4"/>
          </p:nvPr>
        </p:nvSpPr>
        <p:spPr>
          <a:xfrm>
            <a:off x="7812360" y="6309320"/>
            <a:ext cx="720080" cy="288032"/>
          </a:xfrm>
          <a:prstGeom prst="rect">
            <a:avLst/>
          </a:prstGeom>
        </p:spPr>
        <p:txBody>
          <a:bodyPr lIns="0" tIns="0" rIns="0" bIns="0"/>
          <a:lstStyle>
            <a:lvl1pPr algn="l"/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20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11560" y="1340768"/>
            <a:ext cx="6984776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Номер слайда 23"/>
          <p:cNvSpPr>
            <a:spLocks noGrp="1"/>
          </p:cNvSpPr>
          <p:nvPr>
            <p:ph type="sldNum" sz="quarter" idx="4"/>
          </p:nvPr>
        </p:nvSpPr>
        <p:spPr>
          <a:xfrm>
            <a:off x="7812360" y="6309320"/>
            <a:ext cx="720080" cy="288032"/>
          </a:xfrm>
          <a:prstGeom prst="rect">
            <a:avLst/>
          </a:prstGeom>
        </p:spPr>
        <p:txBody>
          <a:bodyPr lIns="0" tIns="0" rIns="0" bIns="0"/>
          <a:lstStyle>
            <a:lvl1pPr algn="l"/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6822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96772" y="0"/>
            <a:ext cx="1566671" cy="6858000"/>
          </a:xfrm>
          <a:prstGeom prst="rect">
            <a:avLst/>
          </a:prstGeom>
        </p:spPr>
      </p:pic>
      <p:sp>
        <p:nvSpPr>
          <p:cNvPr id="8" name="Номер слайда 23"/>
          <p:cNvSpPr>
            <a:spLocks noGrp="1"/>
          </p:cNvSpPr>
          <p:nvPr>
            <p:ph type="sldNum" sz="quarter" idx="4"/>
          </p:nvPr>
        </p:nvSpPr>
        <p:spPr>
          <a:xfrm>
            <a:off x="7812360" y="6309320"/>
            <a:ext cx="720080" cy="288032"/>
          </a:xfrm>
          <a:prstGeom prst="rect">
            <a:avLst/>
          </a:prstGeom>
        </p:spPr>
        <p:txBody>
          <a:bodyPr lIns="0" tIns="0" rIns="0" bIns="0"/>
          <a:lstStyle>
            <a:lvl1pPr algn="l"/>
          </a:lstStyle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3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4" r:id="rId4"/>
    <p:sldLayoutId id="2147483657" r:id="rId5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75000"/>
        </a:lnSpc>
        <a:spcBef>
          <a:spcPct val="0"/>
        </a:spcBef>
        <a:buNone/>
        <a:defRPr sz="4400" kern="1200">
          <a:solidFill>
            <a:srgbClr val="0070C0"/>
          </a:solidFill>
          <a:latin typeface="Garamond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lang="ru-RU" sz="2800" b="1" i="0" kern="1200" smtClean="0">
          <a:solidFill>
            <a:schemeClr val="tx1"/>
          </a:solidFill>
          <a:latin typeface="Arial"/>
          <a:ea typeface="Tahoma" pitchFamily="34" charset="0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8"/>
        </a:buBlip>
        <a:defRPr lang="ru-RU" sz="2400" kern="120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9"/>
        </a:buBlip>
        <a:defRPr lang="ru-RU" sz="2000" kern="120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0"/>
        </a:buBlip>
        <a:defRPr lang="ru-RU" sz="1800" kern="120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lang="ru-RU" sz="1800" kern="120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centerarbitr.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7124328" cy="792087"/>
          </a:xfrm>
        </p:spPr>
        <p:txBody>
          <a:bodyPr/>
          <a:lstStyle/>
          <a:p>
            <a:pPr algn="ctr"/>
            <a:r>
              <a:rPr lang="ru-RU" sz="3000" b="1" dirty="0" smtClean="0"/>
              <a:t>КОРПОРАТИВНЫЕ И КОМПЛЕКСНЫЕ БИЗНЕС-СПОРЫ В ТРЕТЕЙСКОМ СУДЕ. НОВЫЕ ВОЗМОЖНОСТИ И НОВЫЕ ВЫЗОВЫ</a:t>
            </a:r>
            <a:endParaRPr lang="ru-RU" sz="3000" b="1" dirty="0"/>
          </a:p>
        </p:txBody>
      </p:sp>
      <p:sp>
        <p:nvSpPr>
          <p:cNvPr id="5" name="Название 1"/>
          <p:cNvSpPr txBox="1"/>
          <p:nvPr/>
        </p:nvSpPr>
        <p:spPr>
          <a:xfrm>
            <a:off x="395536" y="2636912"/>
            <a:ext cx="7124328" cy="72008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endParaRPr lang="en-US" sz="4400" smtClean="0"/>
          </a:p>
        </p:txBody>
      </p:sp>
      <p:sp>
        <p:nvSpPr>
          <p:cNvPr id="6" name="Название 1"/>
          <p:cNvSpPr txBox="1"/>
          <p:nvPr/>
        </p:nvSpPr>
        <p:spPr>
          <a:xfrm>
            <a:off x="323528" y="2492896"/>
            <a:ext cx="7124328" cy="194421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"/>
                <a:ea typeface="+mj-ea"/>
                <a:cs typeface="+mj-cs"/>
              </a:defRPr>
            </a:lvl1pPr>
          </a:lstStyle>
          <a:p>
            <a:pPr algn="ctr">
              <a:spcBef>
                <a:spcPct val="0"/>
              </a:spcBef>
            </a:pPr>
            <a:endParaRPr lang="ru-RU" sz="4400" dirty="0" smtClean="0"/>
          </a:p>
          <a:p>
            <a:pPr algn="ctr">
              <a:spcBef>
                <a:spcPct val="0"/>
              </a:spcBef>
            </a:pPr>
            <a:r>
              <a:rPr lang="ru-RU" sz="4400" dirty="0" smtClean="0"/>
              <a:t>Корпоративные споры в третейском суде</a:t>
            </a:r>
            <a:endParaRPr lang="en-US" sz="4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923928" y="5013176"/>
            <a:ext cx="3528392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ru-RU" sz="2400" dirty="0" err="1" smtClean="0"/>
              <a:t>к</a:t>
            </a:r>
            <a:r>
              <a:rPr lang="ru-RU" sz="2400" dirty="0" err="1" smtClean="0"/>
              <a:t>.ю.н</a:t>
            </a:r>
            <a:r>
              <a:rPr lang="ru-RU" sz="2400" dirty="0" smtClean="0"/>
              <a:t>. Кучер Алена</a:t>
            </a:r>
            <a:br>
              <a:rPr lang="ru-RU" sz="2400" dirty="0" smtClean="0"/>
            </a:br>
            <a:r>
              <a:rPr lang="ru-RU" sz="2400" dirty="0" smtClean="0"/>
              <a:t>партнер, </a:t>
            </a:r>
            <a:r>
              <a:rPr lang="ru-RU" sz="2400" dirty="0" err="1" smtClean="0"/>
              <a:t>Дебевойз</a:t>
            </a:r>
            <a:r>
              <a:rPr lang="ru-RU" sz="2400" dirty="0" smtClean="0"/>
              <a:t> энд </a:t>
            </a:r>
            <a:r>
              <a:rPr lang="ru-RU" sz="2400" dirty="0" err="1" smtClean="0"/>
              <a:t>Плимптон</a:t>
            </a:r>
            <a:r>
              <a:rPr lang="ru-RU" sz="2400" dirty="0" smtClean="0"/>
              <a:t> ЛЛП</a:t>
            </a:r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566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2000" y="714375"/>
            <a:ext cx="709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Типы корпоративных споров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124744"/>
            <a:ext cx="6984776" cy="562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Безусловно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арбитрабильные</a:t>
            </a:r>
            <a:r>
              <a:rPr lang="ru-RU" sz="2000" dirty="0" smtClean="0">
                <a:latin typeface="Arial"/>
                <a:cs typeface="Arial"/>
              </a:rPr>
              <a:t> споры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 принадлежности акций/долей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Иные споры из договоров о переходе прав на акции</a:t>
            </a:r>
            <a:r>
              <a:rPr lang="en-US" sz="1400" dirty="0" smtClean="0">
                <a:latin typeface="Arial"/>
                <a:cs typeface="Arial"/>
              </a:rPr>
              <a:t>/</a:t>
            </a:r>
            <a:r>
              <a:rPr lang="ru-RU" sz="1400" dirty="0" smtClean="0">
                <a:latin typeface="Arial"/>
                <a:cs typeface="Arial"/>
              </a:rPr>
              <a:t>доли (об уплате цены, о возмещении убытков, о компенсации потерь и т.п.)</a:t>
            </a:r>
            <a:endParaRPr lang="ru-RU" sz="1400" dirty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об обращении взыскания на акции</a:t>
            </a:r>
            <a:r>
              <a:rPr lang="en-US" sz="1400" dirty="0" smtClean="0">
                <a:latin typeface="Arial"/>
                <a:cs typeface="Arial"/>
              </a:rPr>
              <a:t>/</a:t>
            </a:r>
            <a:r>
              <a:rPr lang="ru-RU" sz="1400" dirty="0" smtClean="0">
                <a:latin typeface="Arial"/>
                <a:cs typeface="Arial"/>
              </a:rPr>
              <a:t>доли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Договоры купли-продажи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Опционы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Договоры залога</a:t>
            </a:r>
          </a:p>
          <a:p>
            <a:pPr>
              <a:spcBef>
                <a:spcPts val="700"/>
              </a:spcBef>
              <a:buClr>
                <a:srgbClr val="3366FF"/>
              </a:buClr>
              <a:buSzTx/>
            </a:pPr>
            <a:endParaRPr lang="ru-RU" sz="1400" dirty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арбитрабильные</a:t>
            </a:r>
            <a:r>
              <a:rPr lang="ru-RU" sz="2000" dirty="0" smtClean="0">
                <a:latin typeface="Arial"/>
                <a:cs typeface="Arial"/>
              </a:rPr>
              <a:t> споры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недействительностью сделок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Применение последствий любых ничтожных сделок (ст. 65.2 ГК РФ с 1 сентября 2014 г.)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Оспаривание сделок в случаях, предусмотренных в законе (крупные сделки, сделки с заинтересованностью и ст. 174 ГК РФ)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об </a:t>
            </a:r>
            <a:r>
              <a:rPr lang="ru-RU" sz="1400" dirty="0">
                <a:latin typeface="Arial"/>
                <a:cs typeface="Arial"/>
              </a:rPr>
              <a:t>о</a:t>
            </a:r>
            <a:r>
              <a:rPr lang="ru-RU" sz="1400" dirty="0" smtClean="0">
                <a:latin typeface="Arial"/>
                <a:cs typeface="Arial"/>
              </a:rPr>
              <a:t>бжаловании решений органов управления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Требования о возмещении убытков компании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с директорами (назначение, прекращение полномочий, возмещение убытков, парашюты)</a:t>
            </a:r>
            <a:endParaRPr lang="en-US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3936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95536" y="332656"/>
            <a:ext cx="709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Типы корпоративных споров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692696"/>
            <a:ext cx="6984776" cy="636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>
                <a:latin typeface="Arial"/>
                <a:cs typeface="Arial"/>
              </a:rPr>
              <a:t>Условно </a:t>
            </a:r>
            <a:r>
              <a:rPr lang="ru-RU" sz="2000" dirty="0" err="1">
                <a:latin typeface="Arial"/>
                <a:cs typeface="Arial"/>
              </a:rPr>
              <a:t>арбитрабильные</a:t>
            </a:r>
            <a:r>
              <a:rPr lang="ru-RU" sz="2000" dirty="0">
                <a:latin typeface="Arial"/>
                <a:cs typeface="Arial"/>
              </a:rPr>
              <a:t> споры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созданием, реорганизацией и ликвидацией компании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Иски о признании реорганизации недействительной или несостоявшейся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Требования о ликвидации компании в случае невозможности достижения целей (ст</a:t>
            </a:r>
            <a:r>
              <a:rPr lang="ru-RU" sz="1400" dirty="0">
                <a:latin typeface="Arial"/>
                <a:cs typeface="Arial"/>
              </a:rPr>
              <a:t>.</a:t>
            </a:r>
            <a:r>
              <a:rPr lang="ru-RU" sz="1400" dirty="0" smtClean="0">
                <a:latin typeface="Arial"/>
                <a:cs typeface="Arial"/>
              </a:rPr>
              <a:t> 61 ГК РФ)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Требования о возмещении убытков в связи с нарушением прав в ходе реорганизации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из корпоративных договоров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эмиссией ценных бумаг</a:t>
            </a:r>
            <a:endParaRPr lang="ru-RU" sz="1400" dirty="0" smtClean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Иски в связи с </a:t>
            </a:r>
            <a:r>
              <a:rPr lang="ru-RU" sz="1400" dirty="0" err="1" smtClean="0">
                <a:latin typeface="Arial"/>
                <a:cs typeface="Arial"/>
              </a:rPr>
              <a:t>непредоставлением</a:t>
            </a:r>
            <a:r>
              <a:rPr lang="ru-RU" sz="1400" dirty="0" smtClean="0">
                <a:latin typeface="Arial"/>
                <a:cs typeface="Arial"/>
              </a:rPr>
              <a:t> компанией информации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Иски к участникам корпорации в связи с нарушением ими своих корпоративных обязанностей 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>
                <a:latin typeface="Arial"/>
                <a:cs typeface="Arial"/>
              </a:rPr>
              <a:t>О</a:t>
            </a:r>
            <a:r>
              <a:rPr lang="ru-RU" sz="1400" dirty="0" smtClean="0">
                <a:latin typeface="Arial"/>
                <a:cs typeface="Arial"/>
              </a:rPr>
              <a:t>бязанностью действовать добросовестно, разумно и в интересах компании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Обязанность участвовать в образовании имущества компании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Обязанность принимать решения, без которых компания не может продолжать деятельность 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Не совершать действия, заведомо направленные на причинение вреда компании или существенно затрудняющие или делающие невозможной ее деятельность </a:t>
            </a:r>
            <a:endParaRPr lang="ru-RU" sz="1400" dirty="0">
              <a:latin typeface="Arial"/>
              <a:cs typeface="Arial"/>
            </a:endParaRPr>
          </a:p>
          <a:p>
            <a:pPr marL="461963">
              <a:spcBef>
                <a:spcPts val="700"/>
              </a:spcBef>
              <a:buClr>
                <a:srgbClr val="3366FF"/>
              </a:buClr>
              <a:buSzTx/>
            </a:pPr>
            <a:r>
              <a:rPr lang="ru-RU" sz="1400" dirty="0" smtClean="0">
                <a:latin typeface="Arial"/>
                <a:cs typeface="Arial"/>
              </a:rPr>
              <a:t>.</a:t>
            </a:r>
            <a:endParaRPr lang="ru-RU" sz="1600" dirty="0" smtClean="0">
              <a:latin typeface="Arial"/>
              <a:cs typeface="Arial"/>
            </a:endParaRPr>
          </a:p>
          <a:p>
            <a:endParaRPr lang="ru-RU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2374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2000" y="714375"/>
            <a:ext cx="709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Типы корпоративных споров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124744"/>
            <a:ext cx="6984776" cy="336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err="1" smtClean="0">
                <a:latin typeface="Arial"/>
                <a:cs typeface="Arial"/>
              </a:rPr>
              <a:t>Неарбитрабильные</a:t>
            </a:r>
            <a:r>
              <a:rPr lang="ru-RU" sz="2000" dirty="0" smtClean="0">
                <a:latin typeface="Arial"/>
                <a:cs typeface="Arial"/>
              </a:rPr>
              <a:t> </a:t>
            </a:r>
            <a:r>
              <a:rPr lang="ru-RU" sz="2000" dirty="0">
                <a:latin typeface="Arial"/>
                <a:cs typeface="Arial"/>
              </a:rPr>
              <a:t>споры </a:t>
            </a:r>
            <a:r>
              <a:rPr lang="ru-RU" sz="2000" dirty="0" smtClean="0">
                <a:latin typeface="Arial"/>
                <a:cs typeface="Arial"/>
              </a:rPr>
              <a:t>– прямое исключение в законе</a:t>
            </a:r>
            <a:endParaRPr lang="ru-RU" sz="2000" dirty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удостоверением нотариусами сделок с долями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созывом общего собрания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Безусловно и условно </a:t>
            </a:r>
            <a:r>
              <a:rPr lang="ru-RU" sz="1400" dirty="0" err="1" smtClean="0">
                <a:latin typeface="Arial"/>
                <a:cs typeface="Arial"/>
              </a:rPr>
              <a:t>арбитрабильные</a:t>
            </a:r>
            <a:r>
              <a:rPr lang="ru-RU" sz="1400" dirty="0" smtClean="0">
                <a:latin typeface="Arial"/>
                <a:cs typeface="Arial"/>
              </a:rPr>
              <a:t> споры в связи с акциями или </a:t>
            </a:r>
            <a:r>
              <a:rPr lang="ru-RU" sz="1400" dirty="0" smtClean="0">
                <a:latin typeface="Arial"/>
                <a:cs typeface="Arial"/>
              </a:rPr>
              <a:t>с участием стратегического общества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об исключении участника из компании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обязательным и добровольным предложением акций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приобретением и выкупом компанией своих акций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 разделе имущества между супругами в виде акций/долей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о разделе наследственного имущества в виде акций/долей </a:t>
            </a:r>
          </a:p>
        </p:txBody>
      </p:sp>
    </p:spTree>
    <p:extLst>
      <p:ext uri="{BB962C8B-B14F-4D97-AF65-F5344CB8AC3E}">
        <p14:creationId xmlns:p14="http://schemas.microsoft.com/office/powerpoint/2010/main" val="10704974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67544" y="476672"/>
            <a:ext cx="7092328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Безусловно</a:t>
            </a:r>
            <a:r>
              <a:rPr lang="ru-RU" sz="4200" b="1" baseline="30000" dirty="0">
                <a:latin typeface="Arial"/>
                <a:cs typeface="Arial"/>
              </a:rPr>
              <a:t> </a:t>
            </a:r>
            <a:r>
              <a:rPr lang="ru-RU" sz="4200" b="1" baseline="30000" dirty="0" smtClean="0">
                <a:latin typeface="Arial"/>
                <a:cs typeface="Arial"/>
              </a:rPr>
              <a:t>и условно</a:t>
            </a:r>
            <a:r>
              <a:rPr lang="ru-RU" sz="4200" b="1" dirty="0">
                <a:latin typeface="Arial"/>
                <a:cs typeface="Arial"/>
              </a:rPr>
              <a:t> </a:t>
            </a:r>
            <a:r>
              <a:rPr lang="ru-RU" sz="4200" b="1" baseline="30000" dirty="0" err="1" smtClean="0">
                <a:latin typeface="Arial"/>
                <a:cs typeface="Arial"/>
              </a:rPr>
              <a:t>арбитрабильные</a:t>
            </a:r>
            <a:r>
              <a:rPr lang="ru-RU" sz="4200" b="1" dirty="0" smtClean="0">
                <a:latin typeface="Arial"/>
                <a:cs typeface="Arial"/>
              </a:rPr>
              <a:t> </a:t>
            </a:r>
            <a:r>
              <a:rPr lang="ru-RU" sz="4200" b="1" baseline="30000" dirty="0" smtClean="0">
                <a:latin typeface="Arial"/>
                <a:cs typeface="Arial"/>
              </a:rPr>
              <a:t>споры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844824"/>
            <a:ext cx="6984776" cy="3980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Безусловно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арбитрабильные</a:t>
            </a:r>
            <a:r>
              <a:rPr lang="ru-RU" sz="2000" dirty="0" smtClean="0">
                <a:latin typeface="Arial"/>
                <a:cs typeface="Arial"/>
              </a:rPr>
              <a:t> и 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арбитрабильные</a:t>
            </a:r>
            <a:r>
              <a:rPr lang="ru-RU" sz="2000" dirty="0" smtClean="0">
                <a:latin typeface="Arial"/>
                <a:cs typeface="Arial"/>
              </a:rPr>
              <a:t> споры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ПДАУ, получившее разрешение Правительства РФ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en-US" sz="1400" dirty="0" smtClean="0">
                <a:latin typeface="Arial"/>
                <a:cs typeface="Arial"/>
              </a:rPr>
              <a:t>LCIA</a:t>
            </a:r>
            <a:r>
              <a:rPr lang="ru-RU" sz="1400" dirty="0" smtClean="0">
                <a:latin typeface="Arial"/>
                <a:cs typeface="Arial"/>
              </a:rPr>
              <a:t> и иные зарубежные арбитражные учреждения – проблемы с компетенцией арбитража и приведением в исполнение в России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endParaRPr lang="ru-RU" sz="1400" dirty="0" smtClean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арбитрабильные</a:t>
            </a:r>
            <a:r>
              <a:rPr lang="ru-RU" sz="2000" dirty="0" smtClean="0">
                <a:latin typeface="Arial"/>
                <a:cs typeface="Arial"/>
              </a:rPr>
              <a:t> споры – только при наличии у ПДАУ регламента корпоративных споров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Арбитражные центр при АНО ИСА (</a:t>
            </a:r>
            <a:r>
              <a:rPr lang="en-US" sz="1400" dirty="0" smtClean="0">
                <a:latin typeface="Arial"/>
                <a:cs typeface="Arial"/>
                <a:hlinkClick r:id="rId3"/>
              </a:rPr>
              <a:t>www.centerarbitr.ru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r>
              <a:rPr lang="ru-RU" sz="1400" dirty="0" smtClean="0">
                <a:latin typeface="Arial"/>
                <a:cs typeface="Arial"/>
              </a:rPr>
              <a:t> </a:t>
            </a:r>
            <a:r>
              <a:rPr lang="ru-RU" sz="1400" dirty="0">
                <a:latin typeface="Arial"/>
                <a:cs typeface="Arial"/>
              </a:rPr>
              <a:t> </a:t>
            </a:r>
            <a:r>
              <a:rPr lang="ru-RU" sz="1400" dirty="0" smtClean="0">
                <a:latin typeface="Arial"/>
                <a:cs typeface="Arial"/>
              </a:rPr>
              <a:t>и МКАС РФ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Почему требуется специальный регламент?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Участвует компания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Участвуют участники компании как законные представители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25295252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67544" y="476672"/>
            <a:ext cx="709232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Проблемы условно </a:t>
            </a:r>
            <a:r>
              <a:rPr lang="ru-RU" sz="4200" b="1" baseline="30000" dirty="0" err="1" smtClean="0">
                <a:latin typeface="Arial"/>
                <a:cs typeface="Arial"/>
              </a:rPr>
              <a:t>арбитрабильных</a:t>
            </a:r>
            <a:r>
              <a:rPr lang="ru-RU" sz="4200" b="1" baseline="30000" dirty="0" smtClean="0">
                <a:latin typeface="Arial"/>
                <a:cs typeface="Arial"/>
              </a:rPr>
              <a:t> споров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836712"/>
            <a:ext cx="6984776" cy="630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  <a:buClr>
                <a:srgbClr val="3366FF"/>
              </a:buClr>
              <a:buSzTx/>
            </a:pPr>
            <a:endParaRPr lang="ru-RU" sz="2000" dirty="0" smtClean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Проблемы, разрешаемые специальным регламентом – проблемы косвенного иска – общие как для третейских судов, так и для арбитражных судов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Проблема арбитражной оговорки, </a:t>
            </a:r>
            <a:r>
              <a:rPr lang="ru-RU" sz="1400" dirty="0" err="1" smtClean="0">
                <a:latin typeface="Arial"/>
                <a:cs typeface="Arial"/>
              </a:rPr>
              <a:t>втч</a:t>
            </a:r>
            <a:r>
              <a:rPr lang="ru-RU" sz="1400" dirty="0" smtClean="0">
                <a:latin typeface="Arial"/>
                <a:cs typeface="Arial"/>
              </a:rPr>
              <a:t> при участии в процессе иных лиц, кроме корпорации и ее участников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Проблема извещения о процессе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Проблема присоединения к процессу 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Проблема ведения процесса с множественностью законных представителей (формирование состава арбитража, формирование позиции, отказ от иска, признание требований, мировое соглашение)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Сфера действия арбитражного решения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SzTx/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Решение этих проблем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ГК РФ (ст</a:t>
            </a:r>
            <a:r>
              <a:rPr lang="ru-RU" sz="1400" dirty="0">
                <a:latin typeface="Arial"/>
                <a:cs typeface="Arial"/>
              </a:rPr>
              <a:t>.</a:t>
            </a:r>
            <a:r>
              <a:rPr lang="ru-RU" sz="1400" dirty="0" smtClean="0">
                <a:latin typeface="Arial"/>
                <a:cs typeface="Arial"/>
              </a:rPr>
              <a:t> 65.2)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Ст. 225.2-225.9 АПК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Судебная практика 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Специальные регламенты корпоративных споров </a:t>
            </a: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2000" dirty="0">
                <a:latin typeface="Arial"/>
                <a:cs typeface="Arial"/>
              </a:rPr>
              <a:t>Необходимость синхронизации подходов к разрешению данных проблем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endParaRPr lang="ru-RU" sz="1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17842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67544" y="476672"/>
            <a:ext cx="709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baseline="30000" dirty="0" smtClean="0">
                <a:latin typeface="Arial"/>
                <a:cs typeface="Arial"/>
              </a:rPr>
              <a:t>Типы корпоративных споров</a:t>
            </a:r>
            <a:endParaRPr lang="bg-BG" sz="4200" b="1" baseline="30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481897"/>
            <a:ext cx="6984776" cy="6009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  <a:buClr>
                <a:srgbClr val="3366FF"/>
              </a:buClr>
              <a:buSzTx/>
            </a:pPr>
            <a:endParaRPr lang="ru-RU" sz="2000" dirty="0" smtClean="0">
              <a:latin typeface="Arial"/>
              <a:cs typeface="Arial"/>
            </a:endParaRPr>
          </a:p>
          <a:p>
            <a:pPr marL="457200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2000" dirty="0" smtClean="0">
                <a:latin typeface="Arial"/>
                <a:cs typeface="Arial"/>
              </a:rPr>
              <a:t>Какие корпоративные споры требуют наличия специального регламента, т.е. являются условно </a:t>
            </a:r>
            <a:r>
              <a:rPr lang="ru-RU" sz="2000" dirty="0" err="1" smtClean="0">
                <a:latin typeface="Arial"/>
                <a:cs typeface="Arial"/>
              </a:rPr>
              <a:t>арбитрабильными</a:t>
            </a:r>
            <a:r>
              <a:rPr lang="ru-RU" sz="2000" dirty="0" smtClean="0">
                <a:latin typeface="Arial"/>
                <a:cs typeface="Arial"/>
              </a:rPr>
              <a:t>?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Ст. 65.2 ГК РФ – только иски в связи с недействительностью сделки и иски об убытках 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Из списка в п. 1 ст. 225.1 АПК РФ, для которых п.3 ст. 225.1 ТРЕБУЕТ наличия специального регламента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>
                <a:latin typeface="Arial"/>
                <a:cs typeface="Arial"/>
              </a:rPr>
              <a:t>С</a:t>
            </a:r>
            <a:r>
              <a:rPr lang="ru-RU" sz="1400" dirty="0" smtClean="0">
                <a:latin typeface="Arial"/>
                <a:cs typeface="Arial"/>
              </a:rPr>
              <a:t>поры из корпоративных договоров?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прекращением полномочий директоров и золотыми парашютами?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П.3 ст. 225.1 АПК РФ  – споры требуют наличия специального регламента и присоединения всех участников компании к арбитражной оговорке – если участниками спора являются юридическое лицо и ВСЕ участники компании</a:t>
            </a:r>
          </a:p>
          <a:p>
            <a:pPr marL="914400" lvl="1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Непоименованные в п. 1 ст. 225.1 АПК РФ споры в силу п. 4 ст. 225.1 АПК РФ требуют наличия специального регламента, если это споры «между участниками юридического лица и самим юридическим лицом»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из нарушения прав на информацию?</a:t>
            </a:r>
          </a:p>
          <a:p>
            <a:pPr marL="1371600" lvl="2" indent="-457200">
              <a:spcBef>
                <a:spcPts val="700"/>
              </a:spcBef>
              <a:buClr>
                <a:srgbClr val="3366FF"/>
              </a:buClr>
              <a:buFont typeface="Andale Mono"/>
              <a:buChar char="►"/>
            </a:pPr>
            <a:r>
              <a:rPr lang="ru-RU" sz="1400" dirty="0" smtClean="0">
                <a:latin typeface="Arial"/>
                <a:cs typeface="Arial"/>
              </a:rPr>
              <a:t>Споры в связи с нарушением участником компании своих обязанностей?</a:t>
            </a:r>
          </a:p>
        </p:txBody>
      </p:sp>
    </p:spTree>
    <p:extLst>
      <p:ext uri="{BB962C8B-B14F-4D97-AF65-F5344CB8AC3E}">
        <p14:creationId xmlns:p14="http://schemas.microsoft.com/office/powerpoint/2010/main" val="34362098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67544" y="476672"/>
            <a:ext cx="6696744" cy="4955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200" b="1" dirty="0" smtClean="0">
                <a:latin typeface="Arial"/>
                <a:cs typeface="Arial"/>
              </a:rPr>
              <a:t>спасибо за внимание </a:t>
            </a:r>
          </a:p>
          <a:p>
            <a:endParaRPr lang="ru-RU" sz="4200" b="1" baseline="30000" dirty="0">
              <a:latin typeface="Arial"/>
              <a:cs typeface="Arial"/>
            </a:endParaRPr>
          </a:p>
          <a:p>
            <a:endParaRPr lang="ru-RU" sz="4200" b="1" baseline="30000" dirty="0" smtClean="0">
              <a:latin typeface="Arial"/>
              <a:cs typeface="Arial"/>
            </a:endParaRPr>
          </a:p>
          <a:p>
            <a:pPr algn="r"/>
            <a:r>
              <a:rPr lang="bg-BG" sz="4200" b="1" baseline="30000" dirty="0" smtClean="0">
                <a:latin typeface="Arial"/>
                <a:cs typeface="Arial"/>
              </a:rPr>
              <a:t>Кучер Алена</a:t>
            </a:r>
            <a:endParaRPr lang="en-US" sz="4200" b="1" baseline="30000" dirty="0" smtClean="0">
              <a:latin typeface="Arial"/>
              <a:cs typeface="Arial"/>
            </a:endParaRPr>
          </a:p>
          <a:p>
            <a:pPr algn="r"/>
            <a:r>
              <a:rPr lang="bg-BG" sz="4200" b="1" baseline="30000" dirty="0" smtClean="0">
                <a:latin typeface="Arial"/>
                <a:cs typeface="Arial"/>
              </a:rPr>
              <a:t> </a:t>
            </a:r>
          </a:p>
          <a:p>
            <a:pPr algn="r"/>
            <a:r>
              <a:rPr lang="ru-RU" sz="4200" b="1" baseline="30000" dirty="0" smtClean="0">
                <a:latin typeface="Arial"/>
                <a:cs typeface="Arial"/>
              </a:rPr>
              <a:t>П</a:t>
            </a:r>
            <a:r>
              <a:rPr lang="bg-BG" sz="4200" b="1" baseline="30000" dirty="0" smtClean="0">
                <a:latin typeface="Arial"/>
                <a:cs typeface="Arial"/>
              </a:rPr>
              <a:t>артнер</a:t>
            </a:r>
          </a:p>
          <a:p>
            <a:pPr algn="r"/>
            <a:r>
              <a:rPr lang="bg-BG" sz="4200" b="1" baseline="30000" dirty="0">
                <a:latin typeface="Arial"/>
                <a:cs typeface="Arial"/>
              </a:rPr>
              <a:t>Дебевойз энд Плимптон </a:t>
            </a:r>
            <a:r>
              <a:rPr lang="bg-BG" sz="4200" b="1" baseline="30000" dirty="0" smtClean="0">
                <a:latin typeface="Arial"/>
                <a:cs typeface="Arial"/>
              </a:rPr>
              <a:t>ЛЛП</a:t>
            </a:r>
            <a:endParaRPr lang="en-US" sz="4200" b="1" baseline="30000" dirty="0" smtClean="0">
              <a:latin typeface="Arial"/>
              <a:cs typeface="Arial"/>
            </a:endParaRPr>
          </a:p>
          <a:p>
            <a:pPr algn="r"/>
            <a:endParaRPr lang="bg-BG" sz="4200" b="1" baseline="30000" dirty="0">
              <a:latin typeface="Arial"/>
              <a:cs typeface="Arial"/>
            </a:endParaRPr>
          </a:p>
          <a:p>
            <a:pPr algn="r"/>
            <a:r>
              <a:rPr lang="bg-BG" sz="4200" b="1" baseline="30000" dirty="0">
                <a:latin typeface="Arial"/>
                <a:cs typeface="Arial"/>
              </a:rPr>
              <a:t> </a:t>
            </a:r>
            <a:r>
              <a:rPr lang="bg-BG" sz="4200" b="1" baseline="30000" dirty="0">
                <a:latin typeface="Arial"/>
                <a:cs typeface="Arial"/>
              </a:rPr>
              <a:t>+7-495-956-3858</a:t>
            </a:r>
          </a:p>
          <a:p>
            <a:pPr algn="r"/>
            <a:r>
              <a:rPr lang="bg-BG" sz="4200" b="1" baseline="30000" dirty="0">
                <a:latin typeface="Arial"/>
                <a:cs typeface="Arial"/>
              </a:rPr>
              <a:t>+7-916-120-2000</a:t>
            </a:r>
          </a:p>
          <a:p>
            <a:pPr algn="r"/>
            <a:r>
              <a:rPr lang="en-US" sz="4200" b="1" baseline="30000" dirty="0" err="1">
                <a:latin typeface="Arial"/>
                <a:cs typeface="Arial"/>
              </a:rPr>
              <a:t>ankucher@debevoise.com</a:t>
            </a:r>
            <a:endParaRPr lang="bg-BG" sz="4200" b="1" baseline="30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76961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6373"/>
  <p:tag name="AS_OS" val="Microsoft Windows NT 6.1.7601 Service Pack 1"/>
  <p:tag name="AS_RELEASE_DATE" val="2014.05.28"/>
  <p:tag name="AS_TITLE" val="Aspose.Slides for .NET 4.0"/>
  <p:tag name="AS_VERSION" val="14.4.0.0"/>
</p:tagLst>
</file>

<file path=ppt/theme/theme1.xml><?xml version="1.0" encoding="utf-8"?>
<a:theme xmlns:a="http://schemas.openxmlformats.org/drawingml/2006/main" name="SPILF_201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Macintosh PowerPoint</Application>
  <PresentationFormat>Экран (4:3)</PresentationFormat>
  <Paragraphs>99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SPILF_2014</vt:lpstr>
      <vt:lpstr>КОРПОРАТИВНЫЕ И КОМПЛЕКСНЫЕ БИЗНЕС-СПОРЫ В ТРЕТЕЙСКОМ СУДЕ. НОВЫЕ ВОЗМОЖНОСТИ И НОВЫЕ ВЫЗОВЫ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1601-01-01T00:00:00Z</dcterms:created>
  <dcterms:modified xsi:type="dcterms:W3CDTF">2017-05-19T05:09:13Z</dcterms:modified>
</cp:coreProperties>
</file>