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8803600" cy="360045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80" y="-2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440000" y="1436400"/>
            <a:ext cx="25922880" cy="601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440000" y="8425080"/>
            <a:ext cx="25922880" cy="996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1440000" y="19332360"/>
            <a:ext cx="25922880" cy="996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440000" y="1436400"/>
            <a:ext cx="25922880" cy="601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440000" y="8425080"/>
            <a:ext cx="12650040" cy="996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4722920" y="8425080"/>
            <a:ext cx="12650040" cy="996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1440000" y="19332360"/>
            <a:ext cx="12650040" cy="996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14722920" y="19332360"/>
            <a:ext cx="12650040" cy="996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440000" y="1436400"/>
            <a:ext cx="25922880" cy="601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440000" y="8425080"/>
            <a:ext cx="8346960" cy="996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0204560" y="8425080"/>
            <a:ext cx="8346960" cy="996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8969480" y="8425080"/>
            <a:ext cx="8346960" cy="996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440000" y="19332360"/>
            <a:ext cx="8346960" cy="996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body"/>
          </p:nvPr>
        </p:nvSpPr>
        <p:spPr>
          <a:xfrm>
            <a:off x="10204560" y="19332360"/>
            <a:ext cx="8346960" cy="996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7"/>
          <p:cNvSpPr>
            <a:spLocks noGrp="1"/>
          </p:cNvSpPr>
          <p:nvPr>
            <p:ph type="body"/>
          </p:nvPr>
        </p:nvSpPr>
        <p:spPr>
          <a:xfrm>
            <a:off x="18969480" y="19332360"/>
            <a:ext cx="8346960" cy="996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440000" y="1436400"/>
            <a:ext cx="25922880" cy="601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440000" y="8425080"/>
            <a:ext cx="25922880" cy="2088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440000" y="1436400"/>
            <a:ext cx="25922880" cy="601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1440000" y="8425080"/>
            <a:ext cx="25922880" cy="20882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440000" y="1436400"/>
            <a:ext cx="25922880" cy="601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440000" y="8425080"/>
            <a:ext cx="12650040" cy="20882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14722920" y="8425080"/>
            <a:ext cx="12650040" cy="20882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440000" y="1436400"/>
            <a:ext cx="25922880" cy="601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subTitle"/>
          </p:nvPr>
        </p:nvSpPr>
        <p:spPr>
          <a:xfrm>
            <a:off x="1440000" y="1436400"/>
            <a:ext cx="25922880" cy="27870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440000" y="1436400"/>
            <a:ext cx="25922880" cy="601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440000" y="8425080"/>
            <a:ext cx="12650040" cy="996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14722920" y="8425080"/>
            <a:ext cx="12650040" cy="20882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1440000" y="19332360"/>
            <a:ext cx="12650040" cy="996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440000" y="1436400"/>
            <a:ext cx="25922880" cy="601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440000" y="8425080"/>
            <a:ext cx="12650040" cy="20882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14722920" y="8425080"/>
            <a:ext cx="12650040" cy="996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14722920" y="19332360"/>
            <a:ext cx="12650040" cy="996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440000" y="1436400"/>
            <a:ext cx="25922880" cy="6012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440000" y="8425080"/>
            <a:ext cx="12650040" cy="996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14722920" y="8425080"/>
            <a:ext cx="12650040" cy="996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1440000" y="19332360"/>
            <a:ext cx="25922880" cy="996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2.png"/><Relationship Id="rId3" Type="http://schemas.openxmlformats.org/officeDocument/2006/relationships/hyperlink" Target="https://doi.org/10.3390/ma14227059" TargetMode="External"/><Relationship Id="rId21" Type="http://schemas.openxmlformats.org/officeDocument/2006/relationships/oleObject" Target="../embeddings/oleObject1.bin"/><Relationship Id="rId34" Type="http://schemas.openxmlformats.org/officeDocument/2006/relationships/image" Target="../media/image30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2" Type="http://schemas.openxmlformats.org/officeDocument/2006/relationships/hyperlink" Target="https://eqworld.ipmnet.ru/ru/library/books/ProstomolotovVerezub2023ru.djvu" TargetMode="Externa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19.wmf"/><Relationship Id="rId28" Type="http://schemas.openxmlformats.org/officeDocument/2006/relationships/image" Target="../media/image24.jpe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emf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3"/>
          <p:cNvSpPr/>
          <p:nvPr/>
        </p:nvSpPr>
        <p:spPr>
          <a:xfrm>
            <a:off x="804735" y="29073839"/>
            <a:ext cx="27504646" cy="26300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1F497D"/>
                </a:solidFill>
                <a:latin typeface="Times New Roman"/>
                <a:ea typeface="DejaVu Sans"/>
              </a:rPr>
              <a:t>Литература</a:t>
            </a:r>
          </a:p>
          <a:p>
            <a:endParaRPr lang="en-US">
              <a:effectLst/>
              <a:ea typeface="Times New Roman" panose="02020603050405020304" pitchFamily="18" charset="0"/>
            </a:endParaRPr>
          </a:p>
          <a:p>
            <a:r>
              <a:rPr lang="ru-RU" sz="2400">
                <a:effectLst/>
                <a:ea typeface="Times New Roman" panose="02020603050405020304" pitchFamily="18" charset="0"/>
              </a:rPr>
              <a:t>1. Простомолотов А.И., Верезуб Н.А. Механика процессов получения кристаллических материалов. 2023. Издательский Дом НИТУ «МИСиС» Москва, </a:t>
            </a:r>
            <a:r>
              <a:rPr lang="en-US" sz="2400">
                <a:effectLst/>
                <a:ea typeface="Times New Roman" panose="02020603050405020304" pitchFamily="18" charset="0"/>
              </a:rPr>
              <a:t>ISBN</a:t>
            </a:r>
            <a:r>
              <a:rPr lang="ru-RU" sz="2400">
                <a:effectLst/>
                <a:ea typeface="Times New Roman" panose="02020603050405020304" pitchFamily="18" charset="0"/>
              </a:rPr>
              <a:t> 978-5-907560-57-4, 568 с.</a:t>
            </a:r>
          </a:p>
          <a:p>
            <a:r>
              <a:rPr lang="en-US" sz="2400" u="sng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2"/>
              </a:rPr>
              <a:t>https</a:t>
            </a:r>
            <a:r>
              <a:rPr lang="ru-RU" sz="2400" u="sng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2"/>
              </a:rPr>
              <a:t>://</a:t>
            </a:r>
            <a:r>
              <a:rPr lang="en-US" sz="2400" u="sng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2"/>
              </a:rPr>
              <a:t>eqworld</a:t>
            </a:r>
            <a:r>
              <a:rPr lang="ru-RU" sz="2400" u="sng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2"/>
              </a:rPr>
              <a:t>.</a:t>
            </a:r>
            <a:r>
              <a:rPr lang="en-US" sz="2400" u="sng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2"/>
              </a:rPr>
              <a:t>ipmnet</a:t>
            </a:r>
            <a:r>
              <a:rPr lang="ru-RU" sz="2400" u="sng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2"/>
              </a:rPr>
              <a:t>.</a:t>
            </a:r>
            <a:r>
              <a:rPr lang="en-US" sz="2400" u="sng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2"/>
              </a:rPr>
              <a:t>ru</a:t>
            </a:r>
            <a:r>
              <a:rPr lang="ru-RU" sz="2400" u="sng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2"/>
              </a:rPr>
              <a:t>/</a:t>
            </a:r>
            <a:r>
              <a:rPr lang="en-US" sz="2400" u="sng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2"/>
              </a:rPr>
              <a:t>ru</a:t>
            </a:r>
            <a:r>
              <a:rPr lang="ru-RU" sz="2400" u="sng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2"/>
              </a:rPr>
              <a:t>/</a:t>
            </a:r>
            <a:r>
              <a:rPr lang="en-US" sz="2400" u="sng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2"/>
              </a:rPr>
              <a:t>library</a:t>
            </a:r>
            <a:r>
              <a:rPr lang="ru-RU" sz="2400" u="sng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2"/>
              </a:rPr>
              <a:t>/</a:t>
            </a:r>
            <a:r>
              <a:rPr lang="en-US" sz="2400" u="sng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2"/>
              </a:rPr>
              <a:t>books</a:t>
            </a:r>
            <a:r>
              <a:rPr lang="ru-RU" sz="2400" u="sng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2"/>
              </a:rPr>
              <a:t>/</a:t>
            </a:r>
            <a:r>
              <a:rPr lang="en-US" sz="2400" u="sng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2"/>
              </a:rPr>
              <a:t>ProstomolotovVerezub</a:t>
            </a:r>
            <a:r>
              <a:rPr lang="ru-RU" sz="2400" u="sng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2"/>
              </a:rPr>
              <a:t>2023</a:t>
            </a:r>
            <a:r>
              <a:rPr lang="en-US" sz="2400" u="sng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2"/>
              </a:rPr>
              <a:t>ru</a:t>
            </a:r>
            <a:r>
              <a:rPr lang="ru-RU" sz="2400" u="sng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2"/>
              </a:rPr>
              <a:t>.</a:t>
            </a:r>
            <a:r>
              <a:rPr lang="en-US" sz="2400" u="sng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2"/>
              </a:rPr>
              <a:t>djvu</a:t>
            </a:r>
            <a:endParaRPr lang="ru-RU" sz="2400">
              <a:effectLst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400"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400" i="1">
                <a:effectLst/>
                <a:ea typeface="Times New Roman" panose="02020603050405020304" pitchFamily="18" charset="0"/>
              </a:rPr>
              <a:t>Prostomolotov A.I., Verezub N.A</a:t>
            </a:r>
            <a:r>
              <a:rPr lang="ru-RU" sz="2400" i="1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>
                <a:effectLst/>
                <a:ea typeface="Times New Roman" panose="02020603050405020304" pitchFamily="18" charset="0"/>
              </a:rPr>
              <a:t>et al </a:t>
            </a:r>
            <a:r>
              <a:rPr lang="en-US" sz="2400">
                <a:effectLst/>
                <a:ea typeface="Times New Roman" panose="02020603050405020304" pitchFamily="18" charset="0"/>
              </a:rPr>
              <a:t>Regularities of structure formation in 30 mm rods of thermo-electric material during hot extrusion //</a:t>
            </a:r>
            <a:r>
              <a:rPr lang="en-US" sz="240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>
                <a:effectLst/>
                <a:ea typeface="Times New Roman" panose="02020603050405020304" pitchFamily="18" charset="0"/>
              </a:rPr>
              <a:t>Materials 2021, Volume 14, Issue 22, 7059</a:t>
            </a:r>
            <a:endParaRPr lang="ru-RU" sz="2400">
              <a:effectLst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u="sng">
                <a:solidFill>
                  <a:srgbClr val="FF0000"/>
                </a:solidFill>
                <a:effectLst/>
                <a:ea typeface="Times New Roman" panose="02020603050405020304" pitchFamily="18" charset="0"/>
                <a:hlinkClick r:id="rId3"/>
              </a:rPr>
              <a:t>https://doi.org/10.3390/ma14227059</a:t>
            </a:r>
            <a:endParaRPr lang="ru-RU" sz="24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stomShape 4"/>
          <p:cNvSpPr/>
          <p:nvPr/>
        </p:nvSpPr>
        <p:spPr>
          <a:xfrm>
            <a:off x="35017" y="3411023"/>
            <a:ext cx="28802880" cy="30455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strike="noStrike" spc="-1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  <a:ea typeface="DejaVu Sans"/>
              </a:rPr>
              <a:t>ИННОВАЦИОННЫЕ ЗАДАЧИ ГИДРОМЕХАНИКИ ПРИ ПОЛУЧЕНИИ </a:t>
            </a:r>
            <a:endParaRPr lang="en-US" sz="4800" strike="noStrike" spc="-1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+mj-lt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4800" strike="noStrike" spc="-1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  <a:ea typeface="DejaVu Sans"/>
              </a:rPr>
              <a:t>ТЕРМОЭЛЕКТРИЧЕСКИХ МАТЕРИАЛОВ</a:t>
            </a:r>
            <a:endParaRPr lang="en-US" sz="4800" strike="noStrike" spc="-1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+mj-lt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4800" strike="noStrike" spc="-1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  <a:ea typeface="DejaVu Sans"/>
              </a:rPr>
              <a:t>Верезуб Н.А., </a:t>
            </a:r>
            <a:r>
              <a:rPr lang="ru-RU" sz="4800" u="sng" strike="noStrike" spc="-1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  <a:ea typeface="DejaVu Sans"/>
              </a:rPr>
              <a:t>Простомолотов А.И.</a:t>
            </a:r>
          </a:p>
          <a:p>
            <a:pPr algn="ctr">
              <a:lnSpc>
                <a:spcPct val="100000"/>
              </a:lnSpc>
            </a:pPr>
            <a:r>
              <a:rPr lang="ru-RU" sz="4800" spc="-1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  <a:ea typeface="DejaVu Sans"/>
              </a:rPr>
              <a:t>ИПМех РАН</a:t>
            </a:r>
            <a:endParaRPr lang="ru-RU" sz="4800" strike="noStrike" spc="-1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+mj-lt"/>
            </a:endParaRPr>
          </a:p>
        </p:txBody>
      </p:sp>
      <p:sp>
        <p:nvSpPr>
          <p:cNvPr id="41" name="Line 5"/>
          <p:cNvSpPr/>
          <p:nvPr/>
        </p:nvSpPr>
        <p:spPr>
          <a:xfrm>
            <a:off x="34297" y="29133121"/>
            <a:ext cx="28803600" cy="1440"/>
          </a:xfrm>
          <a:prstGeom prst="line">
            <a:avLst/>
          </a:prstGeom>
          <a:ln w="63360">
            <a:solidFill>
              <a:schemeClr val="tx2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CustomShape 9"/>
          <p:cNvSpPr/>
          <p:nvPr/>
        </p:nvSpPr>
        <p:spPr>
          <a:xfrm>
            <a:off x="0" y="31899960"/>
            <a:ext cx="28802880" cy="41036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Скругленный прямоугольник 3">
            <a:extLst>
              <a:ext uri="{FF2B5EF4-FFF2-40B4-BE49-F238E27FC236}">
                <a16:creationId xmlns:a16="http://schemas.microsoft.com/office/drawing/2014/main" id="{4DD5BD2C-1FE5-EF5D-B39A-F999C6B3D260}"/>
              </a:ext>
            </a:extLst>
          </p:cNvPr>
          <p:cNvSpPr/>
          <p:nvPr/>
        </p:nvSpPr>
        <p:spPr>
          <a:xfrm>
            <a:off x="9814069" y="7092929"/>
            <a:ext cx="8612517" cy="74864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Номер слайда 5">
            <a:extLst>
              <a:ext uri="{FF2B5EF4-FFF2-40B4-BE49-F238E27FC236}">
                <a16:creationId xmlns:a16="http://schemas.microsoft.com/office/drawing/2014/main" id="{C38D6B5D-1DD0-2F36-AB26-39F7DEDCAA5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18146151" y="14154815"/>
            <a:ext cx="2889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898989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6" name="Скругленный прямоугольник 3">
            <a:extLst>
              <a:ext uri="{FF2B5EF4-FFF2-40B4-BE49-F238E27FC236}">
                <a16:creationId xmlns:a16="http://schemas.microsoft.com/office/drawing/2014/main" id="{84ADEA31-19CB-0D07-BAF7-A21C82DD21CE}"/>
              </a:ext>
            </a:extLst>
          </p:cNvPr>
          <p:cNvSpPr/>
          <p:nvPr/>
        </p:nvSpPr>
        <p:spPr>
          <a:xfrm>
            <a:off x="18825451" y="7143609"/>
            <a:ext cx="9389372" cy="7411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Номер слайда 5">
            <a:extLst>
              <a:ext uri="{FF2B5EF4-FFF2-40B4-BE49-F238E27FC236}">
                <a16:creationId xmlns:a16="http://schemas.microsoft.com/office/drawing/2014/main" id="{1D19959A-5A1C-5074-4C69-FF834C7270D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28070358" y="14127950"/>
            <a:ext cx="2889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898989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046" name="Скругленный прямоугольник 3">
            <a:extLst>
              <a:ext uri="{FF2B5EF4-FFF2-40B4-BE49-F238E27FC236}">
                <a16:creationId xmlns:a16="http://schemas.microsoft.com/office/drawing/2014/main" id="{EDBD58AC-DB74-5BA0-F55A-34AC7E1785E9}"/>
              </a:ext>
            </a:extLst>
          </p:cNvPr>
          <p:cNvSpPr/>
          <p:nvPr/>
        </p:nvSpPr>
        <p:spPr>
          <a:xfrm>
            <a:off x="598126" y="15066237"/>
            <a:ext cx="8785225" cy="7007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47" name="Номер слайда 5">
            <a:extLst>
              <a:ext uri="{FF2B5EF4-FFF2-40B4-BE49-F238E27FC236}">
                <a16:creationId xmlns:a16="http://schemas.microsoft.com/office/drawing/2014/main" id="{9F529DF2-7F6F-5CC1-E54C-F6E47F285F7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9238888" y="21760822"/>
            <a:ext cx="2889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898989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050" name="Скругленный прямоугольник 3">
            <a:extLst>
              <a:ext uri="{FF2B5EF4-FFF2-40B4-BE49-F238E27FC236}">
                <a16:creationId xmlns:a16="http://schemas.microsoft.com/office/drawing/2014/main" id="{C813C8CD-5365-B420-CE74-936790EA85FC}"/>
              </a:ext>
            </a:extLst>
          </p:cNvPr>
          <p:cNvSpPr/>
          <p:nvPr/>
        </p:nvSpPr>
        <p:spPr>
          <a:xfrm>
            <a:off x="9852692" y="15066237"/>
            <a:ext cx="8785225" cy="70073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55" name="Номер слайда 5">
            <a:extLst>
              <a:ext uri="{FF2B5EF4-FFF2-40B4-BE49-F238E27FC236}">
                <a16:creationId xmlns:a16="http://schemas.microsoft.com/office/drawing/2014/main" id="{ECF04179-FF6E-D4EE-D288-A9D73E7FF7E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18493454" y="21760822"/>
            <a:ext cx="2889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898989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6546" name="Скругленный прямоугольник 3">
            <a:extLst>
              <a:ext uri="{FF2B5EF4-FFF2-40B4-BE49-F238E27FC236}">
                <a16:creationId xmlns:a16="http://schemas.microsoft.com/office/drawing/2014/main" id="{93B1AEF8-D647-EFA2-0E0F-6FCEB85FEBED}"/>
              </a:ext>
            </a:extLst>
          </p:cNvPr>
          <p:cNvSpPr/>
          <p:nvPr/>
        </p:nvSpPr>
        <p:spPr>
          <a:xfrm>
            <a:off x="19285134" y="15130197"/>
            <a:ext cx="8785225" cy="69927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51" name="Номер слайда 5">
            <a:extLst>
              <a:ext uri="{FF2B5EF4-FFF2-40B4-BE49-F238E27FC236}">
                <a16:creationId xmlns:a16="http://schemas.microsoft.com/office/drawing/2014/main" id="{74B4978C-0499-FF1D-CF99-C137E080983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27925896" y="21810160"/>
            <a:ext cx="2889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solidFill>
                  <a:srgbClr val="898989"/>
                </a:solidFill>
                <a:latin typeface="Arial" panose="020B0604020202020204" pitchFamily="34" charset="0"/>
              </a:rPr>
              <a:t>6</a:t>
            </a:r>
            <a:endParaRPr lang="ru-RU" altLang="ru-RU" sz="2400" b="1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9040" name="Скругленный прямоугольник 3">
            <a:extLst>
              <a:ext uri="{FF2B5EF4-FFF2-40B4-BE49-F238E27FC236}">
                <a16:creationId xmlns:a16="http://schemas.microsoft.com/office/drawing/2014/main" id="{7B7F9658-47FE-0AA6-7902-D24E72CD1064}"/>
              </a:ext>
            </a:extLst>
          </p:cNvPr>
          <p:cNvSpPr/>
          <p:nvPr/>
        </p:nvSpPr>
        <p:spPr>
          <a:xfrm>
            <a:off x="610068" y="22516084"/>
            <a:ext cx="8785225" cy="6480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41" name="Номер слайда 5">
            <a:extLst>
              <a:ext uri="{FF2B5EF4-FFF2-40B4-BE49-F238E27FC236}">
                <a16:creationId xmlns:a16="http://schemas.microsoft.com/office/drawing/2014/main" id="{639DF38B-475D-F80A-6E9B-75997BB825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9106368" y="28683521"/>
            <a:ext cx="2889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4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9047" name="Номер слайда 5">
            <a:extLst>
              <a:ext uri="{FF2B5EF4-FFF2-40B4-BE49-F238E27FC236}">
                <a16:creationId xmlns:a16="http://schemas.microsoft.com/office/drawing/2014/main" id="{E3C7A025-3FD7-5837-E251-7B2143CDE54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9250830" y="28683521"/>
            <a:ext cx="2889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solidFill>
                  <a:srgbClr val="898989"/>
                </a:solidFill>
                <a:latin typeface="Arial" panose="020B0604020202020204" pitchFamily="34" charset="0"/>
              </a:rPr>
              <a:t>7</a:t>
            </a:r>
            <a:endParaRPr lang="ru-RU" altLang="ru-RU" sz="2400" b="1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9048" name="Скругленный прямоугольник 3">
            <a:extLst>
              <a:ext uri="{FF2B5EF4-FFF2-40B4-BE49-F238E27FC236}">
                <a16:creationId xmlns:a16="http://schemas.microsoft.com/office/drawing/2014/main" id="{65E23E4F-EBAD-62D8-763A-E6986230CC21}"/>
              </a:ext>
            </a:extLst>
          </p:cNvPr>
          <p:cNvSpPr/>
          <p:nvPr/>
        </p:nvSpPr>
        <p:spPr>
          <a:xfrm>
            <a:off x="9809701" y="22516084"/>
            <a:ext cx="8785225" cy="6480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71" name="Номер слайда 5">
            <a:extLst>
              <a:ext uri="{FF2B5EF4-FFF2-40B4-BE49-F238E27FC236}">
                <a16:creationId xmlns:a16="http://schemas.microsoft.com/office/drawing/2014/main" id="{669C989A-50B1-2B2B-913B-D50D20D8432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18450463" y="28683521"/>
            <a:ext cx="2889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solidFill>
                  <a:srgbClr val="898989"/>
                </a:solidFill>
                <a:latin typeface="Arial" panose="020B0604020202020204" pitchFamily="34" charset="0"/>
              </a:rPr>
              <a:t>8</a:t>
            </a:r>
            <a:endParaRPr lang="ru-RU" altLang="ru-RU" sz="2400" b="1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9086" name="Скругленный прямоугольник 3">
            <a:extLst>
              <a:ext uri="{FF2B5EF4-FFF2-40B4-BE49-F238E27FC236}">
                <a16:creationId xmlns:a16="http://schemas.microsoft.com/office/drawing/2014/main" id="{0C0F91C1-7DA1-3645-56A7-4A22574139D5}"/>
              </a:ext>
            </a:extLst>
          </p:cNvPr>
          <p:cNvSpPr/>
          <p:nvPr/>
        </p:nvSpPr>
        <p:spPr>
          <a:xfrm>
            <a:off x="19379693" y="22571958"/>
            <a:ext cx="8785225" cy="6480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87" name="TextBox 9086">
            <a:extLst>
              <a:ext uri="{FF2B5EF4-FFF2-40B4-BE49-F238E27FC236}">
                <a16:creationId xmlns:a16="http://schemas.microsoft.com/office/drawing/2014/main" id="{7F5C0E81-9B33-42A7-4C9C-8BBB855C5E2F}"/>
              </a:ext>
            </a:extLst>
          </p:cNvPr>
          <p:cNvSpPr txBox="1"/>
          <p:nvPr/>
        </p:nvSpPr>
        <p:spPr>
          <a:xfrm>
            <a:off x="22835763" y="22798569"/>
            <a:ext cx="14891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Выводы</a:t>
            </a: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88" name="Номер слайда 5">
            <a:extLst>
              <a:ext uri="{FF2B5EF4-FFF2-40B4-BE49-F238E27FC236}">
                <a16:creationId xmlns:a16="http://schemas.microsoft.com/office/drawing/2014/main" id="{77AABAB0-8006-5884-F7C3-5E19748807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28020455" y="28739395"/>
            <a:ext cx="2889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solidFill>
                  <a:srgbClr val="898989"/>
                </a:solidFill>
                <a:latin typeface="Arial" panose="020B0604020202020204" pitchFamily="34" charset="0"/>
              </a:rPr>
              <a:t>9</a:t>
            </a:r>
            <a:endParaRPr lang="ru-RU" altLang="ru-RU" sz="2400" b="1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pSp>
        <p:nvGrpSpPr>
          <p:cNvPr id="9091" name="Группа 9090">
            <a:extLst>
              <a:ext uri="{FF2B5EF4-FFF2-40B4-BE49-F238E27FC236}">
                <a16:creationId xmlns:a16="http://schemas.microsoft.com/office/drawing/2014/main" id="{9B9A2F78-8B53-23AA-A3BA-212F6F0AA75B}"/>
              </a:ext>
            </a:extLst>
          </p:cNvPr>
          <p:cNvGrpSpPr/>
          <p:nvPr/>
        </p:nvGrpSpPr>
        <p:grpSpPr>
          <a:xfrm>
            <a:off x="21294248" y="27716167"/>
            <a:ext cx="4872038" cy="1114425"/>
            <a:chOff x="827088" y="4906963"/>
            <a:chExt cx="4872038" cy="1114425"/>
          </a:xfrm>
        </p:grpSpPr>
        <p:pic>
          <p:nvPicPr>
            <p:cNvPr id="9092" name="Рисунок 8">
              <a:extLst>
                <a:ext uri="{FF2B5EF4-FFF2-40B4-BE49-F238E27FC236}">
                  <a16:creationId xmlns:a16="http://schemas.microsoft.com/office/drawing/2014/main" id="{12D55C38-A7A8-C330-7D31-50304EA77F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88" y="4906963"/>
              <a:ext cx="4705350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93" name="Прямоугольник 9092">
              <a:extLst>
                <a:ext uri="{FF2B5EF4-FFF2-40B4-BE49-F238E27FC236}">
                  <a16:creationId xmlns:a16="http://schemas.microsoft.com/office/drawing/2014/main" id="{973B8398-CCBB-B3F4-28CD-8710CE97D71A}"/>
                </a:ext>
              </a:extLst>
            </p:cNvPr>
            <p:cNvSpPr/>
            <p:nvPr/>
          </p:nvSpPr>
          <p:spPr bwMode="auto">
            <a:xfrm>
              <a:off x="1703388" y="5002213"/>
              <a:ext cx="1584325" cy="241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ru-RU" sz="1200" b="1" i="1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altLang="ru-RU" sz="1200" b="1" i="1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altLang="ru-RU" sz="1200" b="1" i="1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altLang="ru-RU" sz="1200" b="1" i="1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altLang="ru-RU" sz="1200" b="1" i="1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ru-RU" altLang="ru-RU" sz="1100" i="1">
                  <a:latin typeface="Arial" panose="020B0604020202020204" pitchFamily="34" charset="0"/>
                  <a:cs typeface="Times New Roman" panose="02020603050405020304" pitchFamily="18" charset="0"/>
                </a:rPr>
                <a:t>А.И.Простомолотов</a:t>
              </a:r>
              <a:endParaRPr lang="en-US" altLang="ru-RU" sz="1100" i="1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1200" b="1" i="1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1200" b="1" i="1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1200" b="1" i="1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1200" b="1" i="1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ru-RU" sz="1200"/>
            </a:p>
          </p:txBody>
        </p:sp>
        <p:sp>
          <p:nvSpPr>
            <p:cNvPr id="9094" name="Прямоугольник 9093">
              <a:extLst>
                <a:ext uri="{FF2B5EF4-FFF2-40B4-BE49-F238E27FC236}">
                  <a16:creationId xmlns:a16="http://schemas.microsoft.com/office/drawing/2014/main" id="{5F5C72F0-0A0D-4F46-0BC2-69C569550ECE}"/>
                </a:ext>
              </a:extLst>
            </p:cNvPr>
            <p:cNvSpPr/>
            <p:nvPr/>
          </p:nvSpPr>
          <p:spPr bwMode="auto">
            <a:xfrm>
              <a:off x="4114801" y="4906963"/>
              <a:ext cx="1584325" cy="2397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i="1">
                  <a:latin typeface="Arial" panose="020B0604020202020204" pitchFamily="34" charset="0"/>
                  <a:cs typeface="Arial" panose="020B0604020202020204" pitchFamily="34" charset="0"/>
                </a:rPr>
                <a:t>Н.А</a:t>
              </a:r>
              <a:r>
                <a:rPr lang="en-US" sz="1100" i="1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1100" i="1">
                  <a:latin typeface="Arial" panose="020B0604020202020204" pitchFamily="34" charset="0"/>
                  <a:cs typeface="Arial" panose="020B0604020202020204" pitchFamily="34" charset="0"/>
                </a:rPr>
                <a:t>Верезуб</a:t>
              </a:r>
            </a:p>
          </p:txBody>
        </p:sp>
        <p:sp>
          <p:nvSpPr>
            <p:cNvPr id="9095" name="Прямоугольник 3">
              <a:extLst>
                <a:ext uri="{FF2B5EF4-FFF2-40B4-BE49-F238E27FC236}">
                  <a16:creationId xmlns:a16="http://schemas.microsoft.com/office/drawing/2014/main" id="{C02C5EDD-A9DC-1008-866B-761A355FB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1" y="5157788"/>
              <a:ext cx="1584325" cy="86177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ru-RU" altLang="ru-RU" sz="1000" b="1" i="1">
                  <a:solidFill>
                    <a:srgbClr val="000000"/>
                  </a:solidFill>
                  <a:latin typeface="Arial" panose="020B0604020202020204" pitchFamily="34" charset="0"/>
                </a:rPr>
                <a:t>К.ф.-м-н., ст.н.с.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ru-RU" altLang="ru-RU" sz="1000" b="1" i="1">
                  <a:solidFill>
                    <a:srgbClr val="000000"/>
                  </a:solidFill>
                  <a:latin typeface="Arial" panose="020B0604020202020204" pitchFamily="34" charset="0"/>
                </a:rPr>
                <a:t>Института проблем механики им. А.Ю. Ишлинского РАН</a:t>
              </a:r>
              <a:endParaRPr lang="ru-RU" altLang="ru-RU" sz="1000"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9096" name="Прямоугольник 13">
              <a:extLst>
                <a:ext uri="{FF2B5EF4-FFF2-40B4-BE49-F238E27FC236}">
                  <a16:creationId xmlns:a16="http://schemas.microsoft.com/office/drawing/2014/main" id="{C7B9BAE8-53AC-7CEA-B496-F2B410D57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288" y="5264150"/>
              <a:ext cx="1693863" cy="70788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000" b="1" i="1">
                  <a:solidFill>
                    <a:srgbClr val="000000"/>
                  </a:solidFill>
                  <a:latin typeface="Arial" panose="020B0604020202020204" pitchFamily="34" charset="0"/>
                </a:rPr>
                <a:t>Д.т.н., вед.н.с.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000" b="1" i="1">
                  <a:solidFill>
                    <a:srgbClr val="000000"/>
                  </a:solidFill>
                  <a:latin typeface="Arial" panose="020B0604020202020204" pitchFamily="34" charset="0"/>
                </a:rPr>
                <a:t>Института проблем механики им. А.Ю. Ишлинского РАН</a:t>
              </a:r>
              <a:endParaRPr lang="ru-RU" altLang="ru-RU" sz="1000">
                <a:latin typeface="Arial" panose="020B0604020202020204" pitchFamily="34" charset="0"/>
              </a:endParaRPr>
            </a:p>
          </p:txBody>
        </p:sp>
      </p:grpSp>
      <p:sp>
        <p:nvSpPr>
          <p:cNvPr id="76" name="Номер слайда 5">
            <a:extLst>
              <a:ext uri="{FF2B5EF4-FFF2-40B4-BE49-F238E27FC236}">
                <a16:creationId xmlns:a16="http://schemas.microsoft.com/office/drawing/2014/main" id="{0D84CFB9-E93D-124C-1A1F-F56AF0FE2CE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9033466" y="14021112"/>
            <a:ext cx="2889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898989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5" name="Скругленный прямоугольник 3">
            <a:extLst>
              <a:ext uri="{FF2B5EF4-FFF2-40B4-BE49-F238E27FC236}">
                <a16:creationId xmlns:a16="http://schemas.microsoft.com/office/drawing/2014/main" id="{73ECBFF5-FB59-7C65-CB1C-AAD7D057FB44}"/>
              </a:ext>
            </a:extLst>
          </p:cNvPr>
          <p:cNvSpPr/>
          <p:nvPr/>
        </p:nvSpPr>
        <p:spPr>
          <a:xfrm>
            <a:off x="341953" y="7095984"/>
            <a:ext cx="9027456" cy="74494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375" name="Рисунок 9374">
            <a:extLst>
              <a:ext uri="{FF2B5EF4-FFF2-40B4-BE49-F238E27FC236}">
                <a16:creationId xmlns:a16="http://schemas.microsoft.com/office/drawing/2014/main" id="{62F6A78D-1A8D-1477-B109-C44DDE056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912" y="33308334"/>
            <a:ext cx="7015346" cy="1071789"/>
          </a:xfrm>
          <a:prstGeom prst="rect">
            <a:avLst/>
          </a:prstGeom>
        </p:spPr>
      </p:pic>
      <p:sp>
        <p:nvSpPr>
          <p:cNvPr id="9378" name="CustomShape 9">
            <a:extLst>
              <a:ext uri="{FF2B5EF4-FFF2-40B4-BE49-F238E27FC236}">
                <a16:creationId xmlns:a16="http://schemas.microsoft.com/office/drawing/2014/main" id="{250FFD90-3700-8572-B543-A122DCD274D3}"/>
              </a:ext>
            </a:extLst>
          </p:cNvPr>
          <p:cNvSpPr/>
          <p:nvPr/>
        </p:nvSpPr>
        <p:spPr>
          <a:xfrm>
            <a:off x="87163" y="-560822"/>
            <a:ext cx="28802880" cy="41036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379" name="Рисунок 9378">
            <a:extLst>
              <a:ext uri="{FF2B5EF4-FFF2-40B4-BE49-F238E27FC236}">
                <a16:creationId xmlns:a16="http://schemas.microsoft.com/office/drawing/2014/main" id="{17FA93DC-B517-967C-DA2D-416C479CF1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942" y="31104"/>
            <a:ext cx="13222438" cy="304547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77E18A-6BBD-831D-1750-182045940B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731" y="8926516"/>
            <a:ext cx="1862684" cy="2748436"/>
          </a:xfrm>
          <a:prstGeom prst="rect">
            <a:avLst/>
          </a:prstGeom>
        </p:spPr>
      </p:pic>
      <p:grpSp>
        <p:nvGrpSpPr>
          <p:cNvPr id="3" name="Group 43">
            <a:extLst>
              <a:ext uri="{FF2B5EF4-FFF2-40B4-BE49-F238E27FC236}">
                <a16:creationId xmlns:a16="http://schemas.microsoft.com/office/drawing/2014/main" id="{6AFEFA38-A5B8-7830-3D36-9751A5F9ED08}"/>
              </a:ext>
            </a:extLst>
          </p:cNvPr>
          <p:cNvGrpSpPr>
            <a:grpSpLocks/>
          </p:cNvGrpSpPr>
          <p:nvPr/>
        </p:nvGrpSpPr>
        <p:grpSpPr bwMode="auto">
          <a:xfrm>
            <a:off x="3646933" y="8909762"/>
            <a:ext cx="2376003" cy="2853132"/>
            <a:chOff x="521" y="1117"/>
            <a:chExt cx="2115" cy="2676"/>
          </a:xfrm>
        </p:grpSpPr>
        <p:pic>
          <p:nvPicPr>
            <p:cNvPr id="4" name="Picture 40">
              <a:extLst>
                <a:ext uri="{FF2B5EF4-FFF2-40B4-BE49-F238E27FC236}">
                  <a16:creationId xmlns:a16="http://schemas.microsoft.com/office/drawing/2014/main" id="{6392C772-5624-9A43-D5A9-58A797299C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117"/>
              <a:ext cx="1085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1">
              <a:extLst>
                <a:ext uri="{FF2B5EF4-FFF2-40B4-BE49-F238E27FC236}">
                  <a16:creationId xmlns:a16="http://schemas.microsoft.com/office/drawing/2014/main" id="{2E421B97-13CE-407B-5CC8-D976C0DB9F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1344"/>
              <a:ext cx="1071" cy="2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572DE7A-D672-6AD9-5AF3-705414DD4492}"/>
              </a:ext>
            </a:extLst>
          </p:cNvPr>
          <p:cNvSpPr txBox="1"/>
          <p:nvPr/>
        </p:nvSpPr>
        <p:spPr>
          <a:xfrm>
            <a:off x="6743190" y="8525102"/>
            <a:ext cx="20223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kern="10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3) Кассетная кристаллизация КК</a:t>
            </a:r>
            <a:endParaRPr lang="ru-RU" sz="1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4EA29-4BF7-62AC-7FAB-F573EDFD121A}"/>
              </a:ext>
            </a:extLst>
          </p:cNvPr>
          <p:cNvSpPr txBox="1"/>
          <p:nvPr/>
        </p:nvSpPr>
        <p:spPr>
          <a:xfrm>
            <a:off x="582495" y="8500953"/>
            <a:ext cx="25663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kern="10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1) Горячая экструзиия ГЭ</a:t>
            </a:r>
            <a:endParaRPr lang="ru-RU" sz="140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18C265-FB0E-2384-AAAD-2B07BB9247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5319" y="8964230"/>
            <a:ext cx="1710221" cy="29122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824A1D-2538-059A-764F-47DDD4B879DE}"/>
              </a:ext>
            </a:extLst>
          </p:cNvPr>
          <p:cNvSpPr txBox="1"/>
          <p:nvPr/>
        </p:nvSpPr>
        <p:spPr>
          <a:xfrm>
            <a:off x="3871954" y="8478454"/>
            <a:ext cx="23418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kern="10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2) Равноканальное угл. прессование РКУП</a:t>
            </a:r>
            <a:endParaRPr lang="ru-RU" sz="140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330C47A-EB56-5879-81C8-6541F7DFD26A}"/>
              </a:ext>
            </a:extLst>
          </p:cNvPr>
          <p:cNvSpPr/>
          <p:nvPr/>
        </p:nvSpPr>
        <p:spPr>
          <a:xfrm>
            <a:off x="506310" y="8500953"/>
            <a:ext cx="2709280" cy="33346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3D89DD3-4ABC-7BDB-58F5-4FBA1B75C136}"/>
              </a:ext>
            </a:extLst>
          </p:cNvPr>
          <p:cNvSpPr/>
          <p:nvPr/>
        </p:nvSpPr>
        <p:spPr>
          <a:xfrm>
            <a:off x="3438109" y="8500954"/>
            <a:ext cx="2885102" cy="33346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33004FF-CD52-86E8-05FA-225752121B21}"/>
              </a:ext>
            </a:extLst>
          </p:cNvPr>
          <p:cNvSpPr/>
          <p:nvPr/>
        </p:nvSpPr>
        <p:spPr>
          <a:xfrm>
            <a:off x="6466994" y="8519144"/>
            <a:ext cx="2735395" cy="33346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3DC391-B926-3E8C-3A5B-0BE4D87215F7}"/>
              </a:ext>
            </a:extLst>
          </p:cNvPr>
          <p:cNvSpPr txBox="1"/>
          <p:nvPr/>
        </p:nvSpPr>
        <p:spPr>
          <a:xfrm>
            <a:off x="6411390" y="11944708"/>
            <a:ext cx="292171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Схема кристаллизационной кассеты: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600">
                <a:latin typeface="Arial" panose="020B0604020202020204" pitchFamily="34" charset="0"/>
              </a:rPr>
              <a:t>1 –</a:t>
            </a:r>
            <a:r>
              <a:rPr lang="ru-RU" altLang="ru-RU" sz="1600">
                <a:latin typeface="Arial" panose="020B0604020202020204" pitchFamily="34" charset="0"/>
              </a:rPr>
              <a:t>область расплава - кристалла</a:t>
            </a:r>
            <a:r>
              <a:rPr lang="en-US" altLang="ru-RU" sz="1600">
                <a:latin typeface="Arial" panose="020B0604020202020204" pitchFamily="34" charset="0"/>
              </a:rPr>
              <a:t>, </a:t>
            </a:r>
            <a:endParaRPr lang="ru-RU" altLang="ru-RU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600">
                <a:latin typeface="Arial" panose="020B0604020202020204" pitchFamily="34" charset="0"/>
              </a:rPr>
              <a:t>2 –</a:t>
            </a:r>
            <a:r>
              <a:rPr lang="ru-RU" altLang="ru-RU" sz="1600">
                <a:latin typeface="Arial" panose="020B0604020202020204" pitchFamily="34" charset="0"/>
              </a:rPr>
              <a:t> зародыш кристалла</a:t>
            </a:r>
            <a:r>
              <a:rPr lang="en-US" altLang="ru-RU" sz="1600">
                <a:latin typeface="Arial" panose="020B0604020202020204" pitchFamily="34" charset="0"/>
              </a:rPr>
              <a:t>, </a:t>
            </a:r>
            <a:endParaRPr lang="ru-RU" altLang="ru-RU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600">
                <a:latin typeface="Arial" panose="020B0604020202020204" pitchFamily="34" charset="0"/>
              </a:rPr>
              <a:t>3 – </a:t>
            </a:r>
            <a:r>
              <a:rPr lang="ru-RU" altLang="ru-RU" sz="1600">
                <a:latin typeface="Arial" panose="020B0604020202020204" pitchFamily="34" charset="0"/>
              </a:rPr>
              <a:t>отверстия для втекания расплава</a:t>
            </a:r>
            <a:r>
              <a:rPr lang="en-US" altLang="ru-RU" sz="1600">
                <a:latin typeface="Arial" panose="020B0604020202020204" pitchFamily="34" charset="0"/>
              </a:rPr>
              <a:t>,</a:t>
            </a:r>
            <a:r>
              <a:rPr lang="ru-RU" altLang="ru-RU" sz="160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600">
                <a:latin typeface="Arial" panose="020B0604020202020204" pitchFamily="34" charset="0"/>
              </a:rPr>
              <a:t>4 – </a:t>
            </a:r>
            <a:r>
              <a:rPr lang="ru-RU" altLang="ru-RU" sz="1600">
                <a:latin typeface="Arial" panose="020B0604020202020204" pitchFamily="34" charset="0"/>
              </a:rPr>
              <a:t>монтаж. отверстия</a:t>
            </a:r>
            <a:endParaRPr lang="en-US" altLang="ru-RU" sz="1600"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B3B97E-79E0-F769-3B69-1EB9CD0DC401}"/>
              </a:ext>
            </a:extLst>
          </p:cNvPr>
          <p:cNvSpPr txBox="1"/>
          <p:nvPr/>
        </p:nvSpPr>
        <p:spPr>
          <a:xfrm>
            <a:off x="804735" y="7289127"/>
            <a:ext cx="81171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kern="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Кристаллизация термоэлектрического материала на основе теллурида висмута 3-я технологиями: </a:t>
            </a:r>
          </a:p>
          <a:p>
            <a:pPr algn="ctr"/>
            <a:r>
              <a:rPr lang="ru-RU" sz="2000" kern="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1) , 2)  - из пластического состояния и 3) – из расплава</a:t>
            </a:r>
            <a:endParaRPr lang="ru-RU" sz="2000"/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C34C7E6E-4127-F1C0-9A33-42062754F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346" y="11948178"/>
            <a:ext cx="27473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Цилиндрическая пресс-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заготовка выдавливается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при температуре 420</a:t>
            </a:r>
            <a:r>
              <a:rPr lang="ru-RU" altLang="ru-RU" sz="1600" baseline="30000">
                <a:latin typeface="Arial" panose="020B0604020202020204" pitchFamily="34" charset="0"/>
                <a:cs typeface="Times New Roman" panose="02020603050405020304" pitchFamily="18" charset="0"/>
              </a:rPr>
              <a:t>о</a:t>
            </a: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С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через коническую фильеру:  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533A8F44-ACF0-C8D4-F887-432D985DC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590" y="12159218"/>
            <a:ext cx="293361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Пресс-заготовка в форме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 параллепипеда выдавливалась  при температурах 420-515</a:t>
            </a:r>
            <a:r>
              <a:rPr lang="ru-RU" altLang="ru-RU" sz="1600" baseline="30000">
                <a:latin typeface="Arial" panose="020B0604020202020204" pitchFamily="34" charset="0"/>
              </a:rPr>
              <a:t>о</a:t>
            </a: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С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через коленчатую фильеру: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ru-RU" altLang="ru-RU" sz="1600" i="1">
                <a:latin typeface="Arial" panose="020B0604020202020204" pitchFamily="34" charset="0"/>
                <a:cs typeface="Times New Roman" panose="02020603050405020304" pitchFamily="18" charset="0"/>
              </a:rPr>
              <a:t> = </a:t>
            </a: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0.1 мм/с. </a:t>
            </a:r>
          </a:p>
        </p:txBody>
      </p:sp>
      <p:sp>
        <p:nvSpPr>
          <p:cNvPr id="19" name="Rectangle 40">
            <a:extLst>
              <a:ext uri="{FF2B5EF4-FFF2-40B4-BE49-F238E27FC236}">
                <a16:creationId xmlns:a16="http://schemas.microsoft.com/office/drawing/2014/main" id="{AE6FF631-72D5-45E3-79BC-3D3DDC587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553" y="13313380"/>
            <a:ext cx="22901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i="1">
                <a:latin typeface="Arial" panose="020B0604020202020204" pitchFamily="34" charset="0"/>
              </a:rPr>
              <a:t>D</a:t>
            </a:r>
            <a:r>
              <a:rPr lang="en-US" altLang="ru-RU" sz="1600" i="1" baseline="-25000">
                <a:latin typeface="Arial" panose="020B0604020202020204" pitchFamily="34" charset="0"/>
              </a:rPr>
              <a:t>1</a:t>
            </a:r>
            <a:r>
              <a:rPr lang="en-US" altLang="ru-RU" sz="1600" i="1">
                <a:latin typeface="Arial" panose="020B0604020202020204" pitchFamily="34" charset="0"/>
              </a:rPr>
              <a:t> </a:t>
            </a:r>
            <a:r>
              <a:rPr lang="ru-RU" altLang="ru-RU" sz="1600" i="1">
                <a:latin typeface="Arial" panose="020B0604020202020204" pitchFamily="34" charset="0"/>
              </a:rPr>
              <a:t>=</a:t>
            </a:r>
            <a:r>
              <a:rPr lang="en-US" altLang="ru-RU" sz="1600" i="1">
                <a:latin typeface="Arial" panose="020B0604020202020204" pitchFamily="34" charset="0"/>
              </a:rPr>
              <a:t> </a:t>
            </a:r>
            <a:r>
              <a:rPr lang="ru-RU" altLang="ru-RU" sz="1600" i="1">
                <a:latin typeface="Arial" panose="020B0604020202020204" pitchFamily="34" charset="0"/>
              </a:rPr>
              <a:t>85 мм, </a:t>
            </a:r>
            <a:r>
              <a:rPr lang="en-US" altLang="ru-RU" sz="1600" i="1">
                <a:latin typeface="Arial" panose="020B0604020202020204" pitchFamily="34" charset="0"/>
              </a:rPr>
              <a:t>L </a:t>
            </a:r>
            <a:r>
              <a:rPr lang="ru-RU" altLang="ru-RU" sz="1600" i="1">
                <a:latin typeface="Arial" panose="020B0604020202020204" pitchFamily="34" charset="0"/>
              </a:rPr>
              <a:t>=</a:t>
            </a:r>
            <a:r>
              <a:rPr lang="en-US" altLang="ru-RU" sz="1600" i="1">
                <a:latin typeface="Arial" panose="020B0604020202020204" pitchFamily="34" charset="0"/>
              </a:rPr>
              <a:t> </a:t>
            </a:r>
            <a:r>
              <a:rPr lang="ru-RU" altLang="ru-RU" sz="1600" i="1">
                <a:latin typeface="Arial" panose="020B0604020202020204" pitchFamily="34" charset="0"/>
              </a:rPr>
              <a:t>26 мм</a:t>
            </a:r>
            <a:r>
              <a:rPr lang="ru-RU" altLang="ru-RU" sz="1600">
                <a:latin typeface="Arial" panose="020B0604020202020204" pitchFamily="34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 </a:t>
            </a:r>
            <a:r>
              <a:rPr lang="en-US" altLang="ru-RU" sz="1600" i="1">
                <a:latin typeface="Arial" panose="020B0604020202020204" pitchFamily="34" charset="0"/>
              </a:rPr>
              <a:t>D</a:t>
            </a:r>
            <a:r>
              <a:rPr lang="en-US" altLang="ru-RU" sz="1600" i="1" baseline="-25000">
                <a:latin typeface="Arial" panose="020B0604020202020204" pitchFamily="34" charset="0"/>
              </a:rPr>
              <a:t>2</a:t>
            </a:r>
            <a:r>
              <a:rPr lang="ru-RU" altLang="ru-RU" sz="1600">
                <a:latin typeface="Arial" panose="020B0604020202020204" pitchFamily="34" charset="0"/>
              </a:rPr>
              <a:t> = </a:t>
            </a:r>
            <a:r>
              <a:rPr lang="ru-RU" altLang="ru-RU" sz="1600" i="1">
                <a:latin typeface="Arial" panose="020B0604020202020204" pitchFamily="34" charset="0"/>
              </a:rPr>
              <a:t>20 мм, </a:t>
            </a:r>
            <a:r>
              <a:rPr lang="en-US" altLang="ru-RU" sz="1600" i="1">
                <a:latin typeface="Arial" panose="020B0604020202020204" pitchFamily="34" charset="0"/>
              </a:rPr>
              <a:t>I = 220 </a:t>
            </a:r>
            <a:r>
              <a:rPr lang="ru-RU" altLang="ru-RU" sz="1600" i="1">
                <a:latin typeface="Arial" panose="020B0604020202020204" pitchFamily="34" charset="0"/>
              </a:rPr>
              <a:t>мм, </a:t>
            </a:r>
            <a:r>
              <a:rPr lang="en-US" altLang="ru-RU" sz="1600" i="1">
                <a:latin typeface="Arial" panose="020B0604020202020204" pitchFamily="34" charset="0"/>
              </a:rPr>
              <a:t>V</a:t>
            </a:r>
            <a:r>
              <a:rPr lang="ru-RU" altLang="ru-RU" sz="1600" i="1" baseline="-25000">
                <a:latin typeface="Arial" panose="020B0604020202020204" pitchFamily="34" charset="0"/>
              </a:rPr>
              <a:t>пресса</a:t>
            </a:r>
            <a:r>
              <a:rPr lang="ru-RU" altLang="ru-RU" sz="1600" i="1">
                <a:latin typeface="Arial" panose="020B0604020202020204" pitchFamily="34" charset="0"/>
              </a:rPr>
              <a:t> = 0.1 мм/с</a:t>
            </a:r>
          </a:p>
        </p:txBody>
      </p:sp>
      <p:pic>
        <p:nvPicPr>
          <p:cNvPr id="20" name="Рисунок 9" descr="Fig_2.tif">
            <a:extLst>
              <a:ext uri="{FF2B5EF4-FFF2-40B4-BE49-F238E27FC236}">
                <a16:creationId xmlns:a16="http://schemas.microsoft.com/office/drawing/2014/main" id="{03E06F1A-AA61-059E-0E43-6D2AA6CE26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822" y="8144437"/>
            <a:ext cx="2626721" cy="487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1">
            <a:extLst>
              <a:ext uri="{FF2B5EF4-FFF2-40B4-BE49-F238E27FC236}">
                <a16:creationId xmlns:a16="http://schemas.microsoft.com/office/drawing/2014/main" id="{F0BE6CCD-5DC9-A91D-497F-D76C5D544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9511" y="13090191"/>
            <a:ext cx="30333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ГЭ в момент выхода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 образца из фильеры: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 – зона высокого сжатия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 –</a:t>
            </a:r>
            <a:r>
              <a:rPr lang="en-US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формирования</a:t>
            </a:r>
            <a:r>
              <a:rPr lang="en-US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 c</a:t>
            </a: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труктуры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 – зона появления трещин</a:t>
            </a:r>
          </a:p>
        </p:txBody>
      </p:sp>
      <p:grpSp>
        <p:nvGrpSpPr>
          <p:cNvPr id="23" name="Group 14">
            <a:extLst>
              <a:ext uri="{FF2B5EF4-FFF2-40B4-BE49-F238E27FC236}">
                <a16:creationId xmlns:a16="http://schemas.microsoft.com/office/drawing/2014/main" id="{90B0923B-CC57-1866-4CAE-DC18A77EA9AC}"/>
              </a:ext>
            </a:extLst>
          </p:cNvPr>
          <p:cNvGrpSpPr>
            <a:grpSpLocks/>
          </p:cNvGrpSpPr>
          <p:nvPr/>
        </p:nvGrpSpPr>
        <p:grpSpPr bwMode="auto">
          <a:xfrm>
            <a:off x="14199223" y="8300652"/>
            <a:ext cx="3875382" cy="4691664"/>
            <a:chOff x="1229" y="580"/>
            <a:chExt cx="1975" cy="2605"/>
          </a:xfrm>
        </p:grpSpPr>
        <p:pic>
          <p:nvPicPr>
            <p:cNvPr id="24" name="Picture 5">
              <a:extLst>
                <a:ext uri="{FF2B5EF4-FFF2-40B4-BE49-F238E27FC236}">
                  <a16:creationId xmlns:a16="http://schemas.microsoft.com/office/drawing/2014/main" id="{6A91BF75-10C9-9C48-7363-CC8B9F2660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9" y="628"/>
              <a:ext cx="989" cy="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2D859C84-4C37-B33E-F805-D427FF0682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580"/>
              <a:ext cx="996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19">
              <a:extLst>
                <a:ext uri="{FF2B5EF4-FFF2-40B4-BE49-F238E27FC236}">
                  <a16:creationId xmlns:a16="http://schemas.microsoft.com/office/drawing/2014/main" id="{766A7876-BFEB-C35F-ED0D-72AF6E061B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2980"/>
              <a:ext cx="159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latin typeface="Arial" panose="020B0604020202020204" pitchFamily="34" charset="0"/>
                </a:rPr>
                <a:t>а</a:t>
              </a:r>
            </a:p>
          </p:txBody>
        </p:sp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id="{DFE1716F-CCCD-55EF-9491-4ADFF29296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4" y="2950"/>
              <a:ext cx="161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latin typeface="Arial" panose="020B0604020202020204" pitchFamily="34" charset="0"/>
                </a:rPr>
                <a:t>б</a:t>
              </a:r>
            </a:p>
          </p:txBody>
        </p:sp>
        <p:sp>
          <p:nvSpPr>
            <p:cNvPr id="28" name="AutoShape 45">
              <a:extLst>
                <a:ext uri="{FF2B5EF4-FFF2-40B4-BE49-F238E27FC236}">
                  <a16:creationId xmlns:a16="http://schemas.microsoft.com/office/drawing/2014/main" id="{FAE97EE9-7965-7E0A-760D-1E9D4D7E6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0" y="1404"/>
              <a:ext cx="41" cy="144"/>
            </a:xfrm>
            <a:prstGeom prst="downArrow">
              <a:avLst>
                <a:gd name="adj1" fmla="val 50000"/>
                <a:gd name="adj2" fmla="val 87805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9" name="AutoShape 45">
              <a:extLst>
                <a:ext uri="{FF2B5EF4-FFF2-40B4-BE49-F238E27FC236}">
                  <a16:creationId xmlns:a16="http://schemas.microsoft.com/office/drawing/2014/main" id="{34D2CA81-ED8B-1525-81A2-F295C8FCB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2" y="969"/>
              <a:ext cx="41" cy="144"/>
            </a:xfrm>
            <a:prstGeom prst="downArrow">
              <a:avLst>
                <a:gd name="adj1" fmla="val 50000"/>
                <a:gd name="adj2" fmla="val 87805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</p:grpSp>
      <p:sp>
        <p:nvSpPr>
          <p:cNvPr id="30" name="Rectangle 5">
            <a:extLst>
              <a:ext uri="{FF2B5EF4-FFF2-40B4-BE49-F238E27FC236}">
                <a16:creationId xmlns:a16="http://schemas.microsoft.com/office/drawing/2014/main" id="{E8DF147B-6B77-B4FB-FCCD-2154CD204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8548" y="13258531"/>
            <a:ext cx="38057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РКУП: изменение формы образца и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Покрывающей его расчетной сетки во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время процессе</a:t>
            </a:r>
            <a:endParaRPr lang="ru-RU" altLang="ru-RU" sz="16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7">
            <a:extLst>
              <a:ext uri="{FF2B5EF4-FFF2-40B4-BE49-F238E27FC236}">
                <a16:creationId xmlns:a16="http://schemas.microsoft.com/office/drawing/2014/main" id="{B2FE6636-798C-1011-EFE8-897CCB621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1332" y="8048934"/>
            <a:ext cx="2429925" cy="256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7">
            <a:extLst>
              <a:ext uri="{FF2B5EF4-FFF2-40B4-BE49-F238E27FC236}">
                <a16:creationId xmlns:a16="http://schemas.microsoft.com/office/drawing/2014/main" id="{6420A251-5820-E52C-BDE5-1B6C9893F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98944" y="1064069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19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19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19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19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19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19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19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19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19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</a:p>
        </p:txBody>
      </p:sp>
      <p:pic>
        <p:nvPicPr>
          <p:cNvPr id="33" name="Picture 8">
            <a:extLst>
              <a:ext uri="{FF2B5EF4-FFF2-40B4-BE49-F238E27FC236}">
                <a16:creationId xmlns:a16="http://schemas.microsoft.com/office/drawing/2014/main" id="{179EB63B-BC31-6692-6ED5-EEE46C6E7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840" y="10735367"/>
            <a:ext cx="1865313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6">
            <a:extLst>
              <a:ext uri="{FF2B5EF4-FFF2-40B4-BE49-F238E27FC236}">
                <a16:creationId xmlns:a16="http://schemas.microsoft.com/office/drawing/2014/main" id="{687299FB-7D41-3472-998E-6C56DB6CE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1394" y="13019420"/>
            <a:ext cx="300456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(а) макроструктура образца при продольном срезе в каналах</a:t>
            </a:r>
            <a:r>
              <a:rPr lang="en-US" altLang="ru-RU" sz="16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6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1–3; (б) векторы пластического течения (</a:t>
            </a:r>
            <a:r>
              <a:rPr lang="ru-RU" altLang="ru-RU" sz="1600" i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V</a:t>
            </a:r>
            <a:r>
              <a:rPr lang="ru-RU" altLang="ru-RU" sz="1600" i="1" baseline="-250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max</a:t>
            </a:r>
            <a:r>
              <a:rPr lang="ru-RU" altLang="ru-RU" sz="16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= 0.028 см/с</a:t>
            </a:r>
            <a:r>
              <a:rPr lang="en-US" altLang="ru-RU" sz="16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6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при</a:t>
            </a:r>
            <a:r>
              <a:rPr lang="en-US" altLang="ru-RU" sz="16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600" i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V</a:t>
            </a:r>
            <a:r>
              <a:rPr lang="en-US" altLang="ru-RU" sz="1600" i="1" baseline="-250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P</a:t>
            </a:r>
            <a:r>
              <a:rPr lang="ru-RU" altLang="ru-RU" sz="16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= 0.018 см/с)</a:t>
            </a:r>
            <a:r>
              <a:rPr lang="en-US" altLang="ru-RU" sz="16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60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в момент t = 250 c. </a:t>
            </a:r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8978C7E8-5730-A84C-0370-45E2B6BE9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1182" y="12359954"/>
            <a:ext cx="316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19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19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19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19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19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19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19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19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19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б</a:t>
            </a:r>
          </a:p>
        </p:txBody>
      </p:sp>
      <p:sp>
        <p:nvSpPr>
          <p:cNvPr id="36" name="Text Box 71">
            <a:extLst>
              <a:ext uri="{FF2B5EF4-FFF2-40B4-BE49-F238E27FC236}">
                <a16:creationId xmlns:a16="http://schemas.microsoft.com/office/drawing/2014/main" id="{2BCEB1ED-0286-E382-5A2C-AFD8F85E2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4403" y="13233295"/>
            <a:ext cx="40322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+mn-lt"/>
              </a:rPr>
              <a:t>Изолинии пластической деформации </a:t>
            </a:r>
            <a:r>
              <a:rPr lang="ru-RU" altLang="ru-RU" sz="1600">
                <a:latin typeface="+mn-lt"/>
                <a:sym typeface="Symbol" panose="05050102010706020507" pitchFamily="18" charset="2"/>
              </a:rPr>
              <a:t></a:t>
            </a:r>
            <a:r>
              <a:rPr lang="ru-RU" altLang="ru-RU" sz="1600" i="1">
                <a:latin typeface="+mn-lt"/>
              </a:rPr>
              <a:t> </a:t>
            </a:r>
            <a:r>
              <a:rPr lang="ru-RU" altLang="ru-RU" sz="1600">
                <a:latin typeface="+mn-lt"/>
              </a:rPr>
              <a:t>в разные моменты времени </a:t>
            </a:r>
            <a:r>
              <a:rPr lang="en-US" altLang="ru-RU" sz="1600" i="1">
                <a:latin typeface="+mn-lt"/>
              </a:rPr>
              <a:t>t</a:t>
            </a:r>
            <a:r>
              <a:rPr lang="en-US" altLang="ru-RU" sz="1600">
                <a:latin typeface="+mn-lt"/>
              </a:rPr>
              <a:t> </a:t>
            </a:r>
            <a:r>
              <a:rPr lang="ru-RU" altLang="ru-RU" sz="1600">
                <a:latin typeface="+mn-lt"/>
              </a:rPr>
              <a:t>при температуре 470</a:t>
            </a:r>
            <a:r>
              <a:rPr lang="ru-RU" altLang="ru-RU" sz="1600" baseline="30000">
                <a:latin typeface="+mn-lt"/>
              </a:rPr>
              <a:t>о</a:t>
            </a:r>
            <a:r>
              <a:rPr lang="ru-RU" altLang="ru-RU" sz="1600">
                <a:latin typeface="+mn-lt"/>
              </a:rPr>
              <a:t>С: 70 с (а), 150 с (б), 250 с (в).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AEBACCF-8415-BFFC-2439-67C68A39FDD2}"/>
              </a:ext>
            </a:extLst>
          </p:cNvPr>
          <p:cNvGrpSpPr>
            <a:grpSpLocks/>
          </p:cNvGrpSpPr>
          <p:nvPr/>
        </p:nvGrpSpPr>
        <p:grpSpPr bwMode="auto">
          <a:xfrm>
            <a:off x="19738498" y="8037404"/>
            <a:ext cx="4455024" cy="4988492"/>
            <a:chOff x="829" y="725"/>
            <a:chExt cx="2759" cy="3151"/>
          </a:xfrm>
        </p:grpSpPr>
        <p:pic>
          <p:nvPicPr>
            <p:cNvPr id="38" name="Picture 4">
              <a:extLst>
                <a:ext uri="{FF2B5EF4-FFF2-40B4-BE49-F238E27FC236}">
                  <a16:creationId xmlns:a16="http://schemas.microsoft.com/office/drawing/2014/main" id="{4643F688-2E20-295C-FBDB-5371578E02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" y="725"/>
              <a:ext cx="869" cy="2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8">
              <a:extLst>
                <a:ext uri="{FF2B5EF4-FFF2-40B4-BE49-F238E27FC236}">
                  <a16:creationId xmlns:a16="http://schemas.microsoft.com/office/drawing/2014/main" id="{0777B0C8-24C0-9A94-B980-7D44E1E5CA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" y="725"/>
              <a:ext cx="869" cy="2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9">
              <a:extLst>
                <a:ext uri="{FF2B5EF4-FFF2-40B4-BE49-F238E27FC236}">
                  <a16:creationId xmlns:a16="http://schemas.microsoft.com/office/drawing/2014/main" id="{04F8CC5B-BDF8-7F7F-C09A-3442FCCD67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7" y="725"/>
              <a:ext cx="895" cy="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" name="Группа 5">
              <a:extLst>
                <a:ext uri="{FF2B5EF4-FFF2-40B4-BE49-F238E27FC236}">
                  <a16:creationId xmlns:a16="http://schemas.microsoft.com/office/drawing/2014/main" id="{CAD45A79-8C4D-C99A-4898-BAAF6C0F85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3" y="3190"/>
              <a:ext cx="864" cy="439"/>
              <a:chOff x="2590800" y="8486001"/>
              <a:chExt cx="1666778" cy="773701"/>
            </a:xfrm>
          </p:grpSpPr>
          <p:grpSp>
            <p:nvGrpSpPr>
              <p:cNvPr id="6528" name="Группа 22">
                <a:extLst>
                  <a:ext uri="{FF2B5EF4-FFF2-40B4-BE49-F238E27FC236}">
                    <a16:creationId xmlns:a16="http://schemas.microsoft.com/office/drawing/2014/main" id="{550AE21B-7FE3-276C-56B9-A8B707F6F7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0800" y="8686025"/>
                <a:ext cx="1666778" cy="573677"/>
                <a:chOff x="2590800" y="7439024"/>
                <a:chExt cx="1666778" cy="573677"/>
              </a:xfrm>
            </p:grpSpPr>
            <p:pic>
              <p:nvPicPr>
                <p:cNvPr id="6530" name="Picture 2">
                  <a:extLst>
                    <a:ext uri="{FF2B5EF4-FFF2-40B4-BE49-F238E27FC236}">
                      <a16:creationId xmlns:a16="http://schemas.microsoft.com/office/drawing/2014/main" id="{100B6155-F3E2-B01D-9B0D-AA44843DA58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5400000">
                  <a:off x="3156446" y="6949579"/>
                  <a:ext cx="333375" cy="1312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531" name="TextBox 9">
                  <a:extLst>
                    <a:ext uri="{FF2B5EF4-FFF2-40B4-BE49-F238E27FC236}">
                      <a16:creationId xmlns:a16="http://schemas.microsoft.com/office/drawing/2014/main" id="{4F090211-8DE7-CE27-E9F9-7BDF377F4A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0800" y="7663243"/>
                  <a:ext cx="635564" cy="3494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ru-RU" sz="1200">
                      <a:latin typeface="Arial" panose="020B0604020202020204" pitchFamily="34" charset="0"/>
                    </a:rPr>
                    <a:t>0.12</a:t>
                  </a:r>
                  <a:endParaRPr lang="ru-RU" altLang="ru-RU" sz="1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32" name="TextBox 10">
                  <a:extLst>
                    <a:ext uri="{FF2B5EF4-FFF2-40B4-BE49-F238E27FC236}">
                      <a16:creationId xmlns:a16="http://schemas.microsoft.com/office/drawing/2014/main" id="{D690B2EC-D314-D680-1D3A-93A63FCB1AD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33553" y="7663243"/>
                  <a:ext cx="524025" cy="3494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ru-RU" sz="1200">
                      <a:latin typeface="Arial" panose="020B0604020202020204" pitchFamily="34" charset="0"/>
                    </a:rPr>
                    <a:t>1.2</a:t>
                  </a:r>
                  <a:endParaRPr lang="ru-RU" altLang="ru-RU" sz="12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6529" name="TextBox 7">
                <a:extLst>
                  <a:ext uri="{FF2B5EF4-FFF2-40B4-BE49-F238E27FC236}">
                    <a16:creationId xmlns:a16="http://schemas.microsoft.com/office/drawing/2014/main" id="{A7018419-10FB-1497-376A-6D9CD391C6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9741" y="8486001"/>
                <a:ext cx="332513" cy="349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>
                    <a:latin typeface="Arial" panose="020B0604020202020204" pitchFamily="34" charset="0"/>
                    <a:sym typeface="Symbol" panose="05050102010706020507" pitchFamily="18" charset="2"/>
                  </a:rPr>
                  <a:t></a:t>
                </a:r>
                <a:endParaRPr lang="ru-RU" altLang="ru-RU" sz="12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6" name="Группа 12">
              <a:extLst>
                <a:ext uri="{FF2B5EF4-FFF2-40B4-BE49-F238E27FC236}">
                  <a16:creationId xmlns:a16="http://schemas.microsoft.com/office/drawing/2014/main" id="{F4A8715F-12EA-E932-0C5B-496593F06B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8" y="3190"/>
              <a:ext cx="921" cy="439"/>
              <a:chOff x="2590800" y="8486001"/>
              <a:chExt cx="1777498" cy="773701"/>
            </a:xfrm>
          </p:grpSpPr>
          <p:grpSp>
            <p:nvGrpSpPr>
              <p:cNvPr id="59" name="Группа 22">
                <a:extLst>
                  <a:ext uri="{FF2B5EF4-FFF2-40B4-BE49-F238E27FC236}">
                    <a16:creationId xmlns:a16="http://schemas.microsoft.com/office/drawing/2014/main" id="{DD079D66-1089-35FF-F7B0-6E5C62ABEE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0800" y="8686025"/>
                <a:ext cx="1777498" cy="573677"/>
                <a:chOff x="2590800" y="7439024"/>
                <a:chExt cx="1777498" cy="573677"/>
              </a:xfrm>
            </p:grpSpPr>
            <p:pic>
              <p:nvPicPr>
                <p:cNvPr id="61" name="Picture 2">
                  <a:extLst>
                    <a:ext uri="{FF2B5EF4-FFF2-40B4-BE49-F238E27FC236}">
                      <a16:creationId xmlns:a16="http://schemas.microsoft.com/office/drawing/2014/main" id="{C187EDE3-F35C-778D-A67B-9302EB5D3A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5400000">
                  <a:off x="3156446" y="6949579"/>
                  <a:ext cx="333375" cy="1312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2" name="TextBox 16">
                  <a:extLst>
                    <a:ext uri="{FF2B5EF4-FFF2-40B4-BE49-F238E27FC236}">
                      <a16:creationId xmlns:a16="http://schemas.microsoft.com/office/drawing/2014/main" id="{70C861F5-693D-1F26-BE2C-057FBC859B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0800" y="7663243"/>
                  <a:ext cx="746760" cy="3494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ru-RU" sz="1200">
                      <a:latin typeface="Arial" panose="020B0604020202020204" pitchFamily="34" charset="0"/>
                    </a:rPr>
                    <a:t>0.069</a:t>
                  </a:r>
                  <a:endParaRPr lang="ru-RU" altLang="ru-RU" sz="1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" name="TextBox 17">
                  <a:extLst>
                    <a:ext uri="{FF2B5EF4-FFF2-40B4-BE49-F238E27FC236}">
                      <a16:creationId xmlns:a16="http://schemas.microsoft.com/office/drawing/2014/main" id="{2059DAE3-2DEE-177C-669F-7EC6BCFF04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33026" y="7663243"/>
                  <a:ext cx="635272" cy="3494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ru-RU" sz="1200">
                      <a:latin typeface="Arial" panose="020B0604020202020204" pitchFamily="34" charset="0"/>
                    </a:rPr>
                    <a:t>0.69</a:t>
                  </a:r>
                  <a:endParaRPr lang="ru-RU" altLang="ru-RU" sz="12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60" name="TextBox 14">
                <a:extLst>
                  <a:ext uri="{FF2B5EF4-FFF2-40B4-BE49-F238E27FC236}">
                    <a16:creationId xmlns:a16="http://schemas.microsoft.com/office/drawing/2014/main" id="{8D5C814A-C177-4F78-9CA5-E093BA301F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9732" y="8486001"/>
                <a:ext cx="332360" cy="349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>
                    <a:latin typeface="Arial" panose="020B0604020202020204" pitchFamily="34" charset="0"/>
                    <a:sym typeface="Symbol" panose="05050102010706020507" pitchFamily="18" charset="2"/>
                  </a:rPr>
                  <a:t></a:t>
                </a:r>
                <a:endParaRPr lang="ru-RU" altLang="ru-RU" sz="12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7" name="Группа 18">
              <a:extLst>
                <a:ext uri="{FF2B5EF4-FFF2-40B4-BE49-F238E27FC236}">
                  <a16:creationId xmlns:a16="http://schemas.microsoft.com/office/drawing/2014/main" id="{73ACD9C6-4D28-2233-B378-AFBA53D226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4" y="3190"/>
              <a:ext cx="864" cy="439"/>
              <a:chOff x="2590800" y="8486001"/>
              <a:chExt cx="1666778" cy="773701"/>
            </a:xfrm>
          </p:grpSpPr>
          <p:grpSp>
            <p:nvGrpSpPr>
              <p:cNvPr id="54" name="Группа 22">
                <a:extLst>
                  <a:ext uri="{FF2B5EF4-FFF2-40B4-BE49-F238E27FC236}">
                    <a16:creationId xmlns:a16="http://schemas.microsoft.com/office/drawing/2014/main" id="{1F2DAD8B-76DB-D392-6EA1-B434E98FD7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0800" y="8686025"/>
                <a:ext cx="1666778" cy="573677"/>
                <a:chOff x="2590800" y="7439024"/>
                <a:chExt cx="1666778" cy="573677"/>
              </a:xfrm>
            </p:grpSpPr>
            <p:pic>
              <p:nvPicPr>
                <p:cNvPr id="56" name="Picture 2">
                  <a:extLst>
                    <a:ext uri="{FF2B5EF4-FFF2-40B4-BE49-F238E27FC236}">
                      <a16:creationId xmlns:a16="http://schemas.microsoft.com/office/drawing/2014/main" id="{D41A9FAB-15CE-4B78-B2AE-7F90CB32BA9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5400000">
                  <a:off x="3156446" y="6949579"/>
                  <a:ext cx="333375" cy="1312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TextBox 22">
                  <a:extLst>
                    <a:ext uri="{FF2B5EF4-FFF2-40B4-BE49-F238E27FC236}">
                      <a16:creationId xmlns:a16="http://schemas.microsoft.com/office/drawing/2014/main" id="{81C3B1E2-A700-5B6B-FF11-15FB9BB410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0800" y="7663243"/>
                  <a:ext cx="635564" cy="3494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ru-RU" sz="1200">
                      <a:latin typeface="Arial" panose="020B0604020202020204" pitchFamily="34" charset="0"/>
                    </a:rPr>
                    <a:t>0.14</a:t>
                  </a:r>
                  <a:endParaRPr lang="ru-RU" altLang="ru-RU" sz="1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" name="TextBox 23">
                  <a:extLst>
                    <a:ext uri="{FF2B5EF4-FFF2-40B4-BE49-F238E27FC236}">
                      <a16:creationId xmlns:a16="http://schemas.microsoft.com/office/drawing/2014/main" id="{725B6D47-7FA8-D693-521F-611668FC5E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33553" y="7663243"/>
                  <a:ext cx="524025" cy="3494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ru-RU" sz="1200">
                      <a:latin typeface="Arial" panose="020B0604020202020204" pitchFamily="34" charset="0"/>
                    </a:rPr>
                    <a:t>1.4</a:t>
                  </a:r>
                  <a:endParaRPr lang="ru-RU" altLang="ru-RU" sz="12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5" name="TextBox 20">
                <a:extLst>
                  <a:ext uri="{FF2B5EF4-FFF2-40B4-BE49-F238E27FC236}">
                    <a16:creationId xmlns:a16="http://schemas.microsoft.com/office/drawing/2014/main" id="{6DAF94E8-80EF-5A72-684E-2803391BDD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9741" y="8486001"/>
                <a:ext cx="332513" cy="349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>
                    <a:latin typeface="Arial" panose="020B0604020202020204" pitchFamily="34" charset="0"/>
                    <a:sym typeface="Symbol" panose="05050102010706020507" pitchFamily="18" charset="2"/>
                  </a:rPr>
                  <a:t></a:t>
                </a:r>
                <a:endParaRPr lang="ru-RU" altLang="ru-RU" sz="12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8" name="Rectangle 7">
              <a:extLst>
                <a:ext uri="{FF2B5EF4-FFF2-40B4-BE49-F238E27FC236}">
                  <a16:creationId xmlns:a16="http://schemas.microsoft.com/office/drawing/2014/main" id="{59A6A0A7-2274-FBAD-DB58-D25D42467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" y="3643"/>
              <a:ext cx="19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219075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219075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219075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21907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21907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1907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1907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1907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1907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latin typeface="+mn-lt"/>
                  <a:ea typeface="Times New Roman" panose="02020603050405020304" pitchFamily="18" charset="0"/>
                  <a:cs typeface="Courier New" panose="02070309020205020404" pitchFamily="49" charset="0"/>
                </a:rPr>
                <a:t>а</a:t>
              </a:r>
            </a:p>
          </p:txBody>
        </p:sp>
        <p:sp>
          <p:nvSpPr>
            <p:cNvPr id="49" name="Rectangle 7">
              <a:extLst>
                <a:ext uri="{FF2B5EF4-FFF2-40B4-BE49-F238E27FC236}">
                  <a16:creationId xmlns:a16="http://schemas.microsoft.com/office/drawing/2014/main" id="{A40F49FC-8AC3-7725-374B-EE07EB0CC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1" y="3623"/>
              <a:ext cx="19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219075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219075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219075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21907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21907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1907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1907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1907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1907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latin typeface="+mn-lt"/>
                  <a:cs typeface="Courier New" panose="02070309020205020404" pitchFamily="49" charset="0"/>
                </a:rPr>
                <a:t>в</a:t>
              </a:r>
              <a:endParaRPr lang="ru-RU" altLang="ru-RU" sz="1800"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50" name="Rectangle 7">
              <a:extLst>
                <a:ext uri="{FF2B5EF4-FFF2-40B4-BE49-F238E27FC236}">
                  <a16:creationId xmlns:a16="http://schemas.microsoft.com/office/drawing/2014/main" id="{6492FF51-93C4-0795-5641-100E0F4A3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" y="3623"/>
              <a:ext cx="1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219075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219075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219075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21907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21907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1907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1907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1907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1907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latin typeface="+mn-lt"/>
                  <a:ea typeface="Times New Roman" panose="02020603050405020304" pitchFamily="18" charset="0"/>
                  <a:cs typeface="Courier New" panose="02070309020205020404" pitchFamily="49" charset="0"/>
                </a:rPr>
                <a:t>б</a:t>
              </a:r>
            </a:p>
          </p:txBody>
        </p:sp>
        <p:sp>
          <p:nvSpPr>
            <p:cNvPr id="51" name="AutoShape 45">
              <a:extLst>
                <a:ext uri="{FF2B5EF4-FFF2-40B4-BE49-F238E27FC236}">
                  <a16:creationId xmlns:a16="http://schemas.microsoft.com/office/drawing/2014/main" id="{FDC2B4F8-706B-5F20-1F7C-3E8A7669A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" y="823"/>
              <a:ext cx="41" cy="144"/>
            </a:xfrm>
            <a:prstGeom prst="downArrow">
              <a:avLst>
                <a:gd name="adj1" fmla="val 50000"/>
                <a:gd name="adj2" fmla="val 87805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52" name="AutoShape 45">
              <a:extLst>
                <a:ext uri="{FF2B5EF4-FFF2-40B4-BE49-F238E27FC236}">
                  <a16:creationId xmlns:a16="http://schemas.microsoft.com/office/drawing/2014/main" id="{B694A6A7-D144-9504-2608-381339B1F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3" y="1065"/>
              <a:ext cx="41" cy="144"/>
            </a:xfrm>
            <a:prstGeom prst="downArrow">
              <a:avLst>
                <a:gd name="adj1" fmla="val 50000"/>
                <a:gd name="adj2" fmla="val 87805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53" name="AutoShape 45">
              <a:extLst>
                <a:ext uri="{FF2B5EF4-FFF2-40B4-BE49-F238E27FC236}">
                  <a16:creationId xmlns:a16="http://schemas.microsoft.com/office/drawing/2014/main" id="{66E1DC90-9002-AC89-10E9-E376D87C5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4" y="1403"/>
              <a:ext cx="41" cy="144"/>
            </a:xfrm>
            <a:prstGeom prst="downArrow">
              <a:avLst>
                <a:gd name="adj1" fmla="val 50000"/>
                <a:gd name="adj2" fmla="val 87805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</p:grpSp>
      <p:sp>
        <p:nvSpPr>
          <p:cNvPr id="6534" name="Text Box 12">
            <a:extLst>
              <a:ext uri="{FF2B5EF4-FFF2-40B4-BE49-F238E27FC236}">
                <a16:creationId xmlns:a16="http://schemas.microsoft.com/office/drawing/2014/main" id="{88B90106-FD75-47E7-F342-86F045AE0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1006" y="15215956"/>
            <a:ext cx="6347956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Микроструктуры образцов после процессов РКУП</a:t>
            </a:r>
          </a:p>
        </p:txBody>
      </p:sp>
      <p:sp>
        <p:nvSpPr>
          <p:cNvPr id="6535" name="Text Box 13">
            <a:extLst>
              <a:ext uri="{FF2B5EF4-FFF2-40B4-BE49-F238E27FC236}">
                <a16:creationId xmlns:a16="http://schemas.microsoft.com/office/drawing/2014/main" id="{3BA728F2-2BEF-6B25-E812-F2DA7370E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388" y="15979792"/>
            <a:ext cx="8135938" cy="1558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Процесс горячей экструзии металлов и сплавов сопрождается рекристаллизацией исходного образца, обусловленной большими деформациями (</a:t>
            </a:r>
            <a:r>
              <a:rPr lang="ru-RU" altLang="ru-RU" sz="1600" b="1">
                <a:latin typeface="Arial" panose="020B0604020202020204" pitchFamily="34" charset="0"/>
                <a:cs typeface="Times New Roman" panose="02020603050405020304" pitchFamily="18" charset="0"/>
              </a:rPr>
              <a:t>ε</a:t>
            </a:r>
            <a:r>
              <a:rPr lang="en-US" altLang="ru-RU" sz="1600" b="1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>
                <a:latin typeface="Arial" panose="020B0604020202020204" pitchFamily="34" charset="0"/>
                <a:cs typeface="Times New Roman" panose="02020603050405020304" pitchFamily="18" charset="0"/>
              </a:rPr>
              <a:t>&gt;</a:t>
            </a:r>
            <a:r>
              <a:rPr lang="en-US" altLang="ru-RU" sz="1600" b="1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>
                <a:latin typeface="Arial" panose="020B0604020202020204" pitchFamily="34" charset="0"/>
                <a:cs typeface="Times New Roman" panose="02020603050405020304" pitchFamily="18" charset="0"/>
              </a:rPr>
              <a:t>0.5</a:t>
            </a: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). При этом эволюция формирующейся микроструктуры может быть описана количественно такими параметрами, как размер зерен и их объемная доля в зависимости от параметров процесса: деформации </a:t>
            </a:r>
            <a:r>
              <a:rPr lang="ru-RU" altLang="ru-RU" sz="1600" b="1" i="1">
                <a:latin typeface="Arial" panose="020B0604020202020204" pitchFamily="34" charset="0"/>
                <a:cs typeface="Times New Roman" panose="02020603050405020304" pitchFamily="18" charset="0"/>
              </a:rPr>
              <a:t>ε</a:t>
            </a: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, скорости деформации </a:t>
            </a:r>
            <a:r>
              <a:rPr lang="ru-RU" altLang="ru-RU" sz="1600" b="1">
                <a:latin typeface="Arial" panose="020B0604020202020204" pitchFamily="34" charset="0"/>
                <a:cs typeface="Times New Roman" panose="02020603050405020304" pitchFamily="18" charset="0"/>
              </a:rPr>
              <a:t>ε’</a:t>
            </a: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 и температуры </a:t>
            </a:r>
            <a:r>
              <a:rPr lang="ru-RU" altLang="ru-RU" sz="1600" b="1">
                <a:latin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. Теоретическую основу составляет модель </a:t>
            </a:r>
            <a:r>
              <a:rPr lang="ru-RU" altLang="ru-RU" sz="1600" b="1" i="1">
                <a:latin typeface="Arial" panose="020B0604020202020204" pitchFamily="34" charset="0"/>
                <a:cs typeface="Times New Roman" panose="02020603050405020304" pitchFamily="18" charset="0"/>
              </a:rPr>
              <a:t>Яда.</a:t>
            </a: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ru-RU" altLang="ru-RU" sz="1600">
              <a:latin typeface="Arial" panose="020B0604020202020204" pitchFamily="34" charset="0"/>
            </a:endParaRPr>
          </a:p>
        </p:txBody>
      </p:sp>
      <p:sp>
        <p:nvSpPr>
          <p:cNvPr id="6538" name="Text Box 71">
            <a:extLst>
              <a:ext uri="{FF2B5EF4-FFF2-40B4-BE49-F238E27FC236}">
                <a16:creationId xmlns:a16="http://schemas.microsoft.com/office/drawing/2014/main" id="{6B0084AB-CB45-48A2-C51E-F9E84165E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0189" y="20479006"/>
            <a:ext cx="277961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+mn-lt"/>
              </a:rPr>
              <a:t>Изолинии размеров зерен </a:t>
            </a:r>
            <a:r>
              <a:rPr lang="ru-RU" altLang="ru-RU" sz="1600" i="1">
                <a:latin typeface="+mn-lt"/>
              </a:rPr>
              <a:t>d</a:t>
            </a:r>
            <a:r>
              <a:rPr lang="en-US" altLang="ru-RU" sz="1600">
                <a:latin typeface="+mn-lt"/>
              </a:rPr>
              <a:t>, </a:t>
            </a:r>
            <a:r>
              <a:rPr lang="ru-RU" altLang="ru-RU" sz="1600">
                <a:latin typeface="+mn-lt"/>
              </a:rPr>
              <a:t>мкм в момент времени </a:t>
            </a:r>
            <a:r>
              <a:rPr lang="en-US" altLang="ru-RU" sz="1600">
                <a:latin typeface="+mn-lt"/>
              </a:rPr>
              <a:t>t = 250 c </a:t>
            </a:r>
            <a:r>
              <a:rPr lang="ru-RU" altLang="ru-RU" sz="1600">
                <a:latin typeface="+mn-lt"/>
              </a:rPr>
              <a:t>для РКУП процесса при температуре 470</a:t>
            </a:r>
            <a:r>
              <a:rPr lang="ru-RU" altLang="ru-RU" sz="1600" baseline="30000">
                <a:latin typeface="+mn-lt"/>
              </a:rPr>
              <a:t>о</a:t>
            </a:r>
            <a:r>
              <a:rPr lang="ru-RU" altLang="ru-RU" sz="1600">
                <a:latin typeface="+mn-lt"/>
              </a:rPr>
              <a:t>С. Начальный  размер зерен </a:t>
            </a:r>
            <a:r>
              <a:rPr lang="en-US" altLang="ru-RU" sz="1600" i="1">
                <a:latin typeface="+mn-lt"/>
              </a:rPr>
              <a:t>d</a:t>
            </a:r>
            <a:r>
              <a:rPr lang="en-US" altLang="ru-RU" sz="1600" i="1" baseline="-25000">
                <a:latin typeface="+mn-lt"/>
              </a:rPr>
              <a:t>o</a:t>
            </a:r>
            <a:r>
              <a:rPr lang="en-US" altLang="ru-RU" sz="1600">
                <a:latin typeface="+mn-lt"/>
              </a:rPr>
              <a:t>= 500 </a:t>
            </a:r>
            <a:r>
              <a:rPr lang="ru-RU" altLang="ru-RU" sz="1600">
                <a:latin typeface="+mn-lt"/>
              </a:rPr>
              <a:t>мкм.</a:t>
            </a:r>
          </a:p>
        </p:txBody>
      </p:sp>
      <p:grpSp>
        <p:nvGrpSpPr>
          <p:cNvPr id="6539" name="Group 46">
            <a:extLst>
              <a:ext uri="{FF2B5EF4-FFF2-40B4-BE49-F238E27FC236}">
                <a16:creationId xmlns:a16="http://schemas.microsoft.com/office/drawing/2014/main" id="{ED9630D2-0C74-D931-AA67-9CDE37CE9B6C}"/>
              </a:ext>
            </a:extLst>
          </p:cNvPr>
          <p:cNvGrpSpPr>
            <a:grpSpLocks/>
          </p:cNvGrpSpPr>
          <p:nvPr/>
        </p:nvGrpSpPr>
        <p:grpSpPr bwMode="auto">
          <a:xfrm>
            <a:off x="10594506" y="15838823"/>
            <a:ext cx="2208213" cy="4451350"/>
            <a:chOff x="1434" y="386"/>
            <a:chExt cx="1839" cy="3426"/>
          </a:xfrm>
        </p:grpSpPr>
        <p:pic>
          <p:nvPicPr>
            <p:cNvPr id="6540" name="Picture 2">
              <a:extLst>
                <a:ext uri="{FF2B5EF4-FFF2-40B4-BE49-F238E27FC236}">
                  <a16:creationId xmlns:a16="http://schemas.microsoft.com/office/drawing/2014/main" id="{83972C57-BC28-B0A2-6B12-CD5DE289E3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108" y="2635"/>
              <a:ext cx="287" cy="1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41" name="TextBox 32">
              <a:extLst>
                <a:ext uri="{FF2B5EF4-FFF2-40B4-BE49-F238E27FC236}">
                  <a16:creationId xmlns:a16="http://schemas.microsoft.com/office/drawing/2014/main" id="{33C982F1-7B00-7BB7-D3AB-1A84F72F7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4" y="3413"/>
              <a:ext cx="266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400" b="1" i="1">
                  <a:latin typeface="Arial" panose="020B0604020202020204" pitchFamily="34" charset="0"/>
                </a:rPr>
                <a:t>10</a:t>
              </a:r>
              <a:endParaRPr lang="ru-RU" altLang="ru-RU" sz="1400" b="1" i="1">
                <a:latin typeface="Arial" panose="020B0604020202020204" pitchFamily="34" charset="0"/>
              </a:endParaRPr>
            </a:p>
          </p:txBody>
        </p:sp>
        <p:sp>
          <p:nvSpPr>
            <p:cNvPr id="6542" name="TextBox 33">
              <a:extLst>
                <a:ext uri="{FF2B5EF4-FFF2-40B4-BE49-F238E27FC236}">
                  <a16:creationId xmlns:a16="http://schemas.microsoft.com/office/drawing/2014/main" id="{65B6E269-4908-5430-6BAC-3C48B5F11D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3414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200" b="1" i="1">
                  <a:latin typeface="Arial" panose="020B0604020202020204" pitchFamily="34" charset="0"/>
                </a:rPr>
                <a:t>20</a:t>
              </a:r>
              <a:endParaRPr lang="ru-RU" altLang="ru-RU" sz="1200" b="1" i="1">
                <a:latin typeface="Arial" panose="020B0604020202020204" pitchFamily="34" charset="0"/>
              </a:endParaRPr>
            </a:p>
          </p:txBody>
        </p:sp>
        <p:pic>
          <p:nvPicPr>
            <p:cNvPr id="6543" name="Picture 5">
              <a:extLst>
                <a:ext uri="{FF2B5EF4-FFF2-40B4-BE49-F238E27FC236}">
                  <a16:creationId xmlns:a16="http://schemas.microsoft.com/office/drawing/2014/main" id="{0B0D2103-FB37-672C-377D-C9366859E7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" y="556"/>
              <a:ext cx="1839" cy="2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44" name="TextBox 29">
              <a:extLst>
                <a:ext uri="{FF2B5EF4-FFF2-40B4-BE49-F238E27FC236}">
                  <a16:creationId xmlns:a16="http://schemas.microsoft.com/office/drawing/2014/main" id="{4DAB7EC3-84AF-8CC9-8ED0-31EEAD4A1C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2" y="967"/>
              <a:ext cx="301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400" b="1" i="1">
                  <a:latin typeface="Arial" panose="020B0604020202020204" pitchFamily="34" charset="0"/>
                </a:rPr>
                <a:t>d</a:t>
              </a:r>
              <a:r>
                <a:rPr lang="en-US" altLang="ru-RU" sz="1400" b="1" i="1" baseline="-25000">
                  <a:latin typeface="Arial" panose="020B0604020202020204" pitchFamily="34" charset="0"/>
                </a:rPr>
                <a:t>o</a:t>
              </a:r>
              <a:endParaRPr lang="ru-RU" altLang="ru-RU" sz="1400" b="1" i="1" baseline="-25000">
                <a:latin typeface="Arial" panose="020B0604020202020204" pitchFamily="34" charset="0"/>
              </a:endParaRPr>
            </a:p>
          </p:txBody>
        </p:sp>
        <p:sp>
          <p:nvSpPr>
            <p:cNvPr id="6545" name="TextBox 30">
              <a:extLst>
                <a:ext uri="{FF2B5EF4-FFF2-40B4-BE49-F238E27FC236}">
                  <a16:creationId xmlns:a16="http://schemas.microsoft.com/office/drawing/2014/main" id="{522E4195-4AAB-3C6B-4D2F-FC4CF1750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5" y="3072"/>
              <a:ext cx="620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400" b="1" i="1">
                  <a:latin typeface="Arial" panose="020B0604020202020204" pitchFamily="34" charset="0"/>
                </a:rPr>
                <a:t>d, </a:t>
              </a:r>
              <a:r>
                <a:rPr lang="ru-RU" altLang="ru-RU" sz="1400" b="1" i="1">
                  <a:latin typeface="Arial" panose="020B0604020202020204" pitchFamily="34" charset="0"/>
                </a:rPr>
                <a:t>мкм</a:t>
              </a:r>
            </a:p>
          </p:txBody>
        </p:sp>
        <p:sp>
          <p:nvSpPr>
            <p:cNvPr id="6547" name="AutoShape 45">
              <a:extLst>
                <a:ext uri="{FF2B5EF4-FFF2-40B4-BE49-F238E27FC236}">
                  <a16:creationId xmlns:a16="http://schemas.microsoft.com/office/drawing/2014/main" id="{A5922DBD-8ADC-BA27-6341-0E3F0F02A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" y="435"/>
              <a:ext cx="41" cy="144"/>
            </a:xfrm>
            <a:prstGeom prst="downArrow">
              <a:avLst>
                <a:gd name="adj1" fmla="val 50000"/>
                <a:gd name="adj2" fmla="val 87805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6548" name="Line 23">
              <a:extLst>
                <a:ext uri="{FF2B5EF4-FFF2-40B4-BE49-F238E27FC236}">
                  <a16:creationId xmlns:a16="http://schemas.microsoft.com/office/drawing/2014/main" id="{852DBE84-8C1C-D02D-C3AE-7B34CE6521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4" y="386"/>
              <a:ext cx="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49" name="Line 24">
              <a:extLst>
                <a:ext uri="{FF2B5EF4-FFF2-40B4-BE49-F238E27FC236}">
                  <a16:creationId xmlns:a16="http://schemas.microsoft.com/office/drawing/2014/main" id="{430ED425-EB5F-5011-1847-65B52A7084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7" y="386"/>
              <a:ext cx="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0" name="Line 25">
              <a:extLst>
                <a:ext uri="{FF2B5EF4-FFF2-40B4-BE49-F238E27FC236}">
                  <a16:creationId xmlns:a16="http://schemas.microsoft.com/office/drawing/2014/main" id="{751EC7CB-E86E-685E-AD84-CCFA9EA851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1" y="2443"/>
              <a:ext cx="73" cy="7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2" name="Line 26">
              <a:extLst>
                <a:ext uri="{FF2B5EF4-FFF2-40B4-BE49-F238E27FC236}">
                  <a16:creationId xmlns:a16="http://schemas.microsoft.com/office/drawing/2014/main" id="{F869145D-3D5B-F008-674B-B47DCC4B8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0" y="2467"/>
              <a:ext cx="0" cy="7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553" name="Group 18">
            <a:extLst>
              <a:ext uri="{FF2B5EF4-FFF2-40B4-BE49-F238E27FC236}">
                <a16:creationId xmlns:a16="http://schemas.microsoft.com/office/drawing/2014/main" id="{8A8CE4EB-8715-FCD6-7F5A-CA49EB907941}"/>
              </a:ext>
            </a:extLst>
          </p:cNvPr>
          <p:cNvGrpSpPr>
            <a:grpSpLocks/>
          </p:cNvGrpSpPr>
          <p:nvPr/>
        </p:nvGrpSpPr>
        <p:grpSpPr bwMode="auto">
          <a:xfrm>
            <a:off x="12948114" y="15881606"/>
            <a:ext cx="3352800" cy="2292350"/>
            <a:chOff x="152" y="571"/>
            <a:chExt cx="2052" cy="1646"/>
          </a:xfrm>
        </p:grpSpPr>
        <p:graphicFrame>
          <p:nvGraphicFramePr>
            <p:cNvPr id="6554" name="Object 9">
              <a:extLst>
                <a:ext uri="{FF2B5EF4-FFF2-40B4-BE49-F238E27FC236}">
                  <a16:creationId xmlns:a16="http://schemas.microsoft.com/office/drawing/2014/main" id="{C8C767F3-9783-0E0B-A470-0D22C0FB9AA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7587525"/>
                </p:ext>
              </p:extLst>
            </p:nvPr>
          </p:nvGraphicFramePr>
          <p:xfrm>
            <a:off x="297" y="571"/>
            <a:ext cx="1838" cy="1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21" imgW="3774091" imgH="2973526" progId="Photoshop.Image.5">
                    <p:embed/>
                  </p:oleObj>
                </mc:Choice>
                <mc:Fallback>
                  <p:oleObj name="Image" r:id="rId21" imgW="3774091" imgH="2973526" progId="Photoshop.Image.5">
                    <p:embed/>
                    <p:pic>
                      <p:nvPicPr>
                        <p:cNvPr id="12301" name="Object 9">
                          <a:extLst>
                            <a:ext uri="{FF2B5EF4-FFF2-40B4-BE49-F238E27FC236}">
                              <a16:creationId xmlns:a16="http://schemas.microsoft.com/office/drawing/2014/main" id="{A32618DD-75BE-7E3C-7EB0-09D8D92D970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" y="571"/>
                          <a:ext cx="1838" cy="1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55" name="TextBox 4">
              <a:extLst>
                <a:ext uri="{FF2B5EF4-FFF2-40B4-BE49-F238E27FC236}">
                  <a16:creationId xmlns:a16="http://schemas.microsoft.com/office/drawing/2014/main" id="{E052DFFD-1418-8782-27C7-E13F06B72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" y="595"/>
              <a:ext cx="203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 i="1">
                  <a:latin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6556" name="TextBox 4">
              <a:extLst>
                <a:ext uri="{FF2B5EF4-FFF2-40B4-BE49-F238E27FC236}">
                  <a16:creationId xmlns:a16="http://schemas.microsoft.com/office/drawing/2014/main" id="{0CA9EF36-9E3A-C518-4072-336398ED23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1" y="1998"/>
              <a:ext cx="383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400" b="1" i="1">
                  <a:latin typeface="Times New Roman" panose="02020603050405020304" pitchFamily="18" charset="0"/>
                </a:rPr>
                <a:t>d</a:t>
              </a:r>
              <a:r>
                <a:rPr lang="en-US" altLang="ru-RU" sz="1200">
                  <a:latin typeface="Times New Roman" panose="02020603050405020304" pitchFamily="18" charset="0"/>
                </a:rPr>
                <a:t>, </a:t>
              </a:r>
              <a:r>
                <a:rPr lang="ru-RU" altLang="ru-RU" sz="1200">
                  <a:latin typeface="Times New Roman" panose="02020603050405020304" pitchFamily="18" charset="0"/>
                </a:rPr>
                <a:t>мкм</a:t>
              </a:r>
            </a:p>
          </p:txBody>
        </p:sp>
      </p:grpSp>
      <p:pic>
        <p:nvPicPr>
          <p:cNvPr id="6557" name="Picture 63">
            <a:extLst>
              <a:ext uri="{FF2B5EF4-FFF2-40B4-BE49-F238E27FC236}">
                <a16:creationId xmlns:a16="http://schemas.microsoft.com/office/drawing/2014/main" id="{06A4D01C-5B48-0DF2-F24F-06154689F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096" y="18127578"/>
            <a:ext cx="3257305" cy="288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8" name="Rectangle 13">
            <a:extLst>
              <a:ext uri="{FF2B5EF4-FFF2-40B4-BE49-F238E27FC236}">
                <a16:creationId xmlns:a16="http://schemas.microsoft.com/office/drawing/2014/main" id="{FEDC6897-8A62-B40A-87E9-53708FDDA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6176" y="20970820"/>
            <a:ext cx="38846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+mn-lt"/>
              </a:rPr>
              <a:t>Зависимость максимального размера зерна от температуры</a:t>
            </a:r>
            <a:r>
              <a:rPr lang="en-US" altLang="ru-RU" sz="1600">
                <a:latin typeface="+mn-lt"/>
              </a:rPr>
              <a:t> </a:t>
            </a:r>
            <a:r>
              <a:rPr lang="ru-RU" altLang="ru-RU" sz="1600">
                <a:latin typeface="+mn-lt"/>
              </a:rPr>
              <a:t>РКУП процесса (пунктир – измерения и сплошная линия – расчеты).</a:t>
            </a:r>
          </a:p>
        </p:txBody>
      </p:sp>
      <p:sp>
        <p:nvSpPr>
          <p:cNvPr id="6559" name="Rectangle 13">
            <a:extLst>
              <a:ext uri="{FF2B5EF4-FFF2-40B4-BE49-F238E27FC236}">
                <a16:creationId xmlns:a16="http://schemas.microsoft.com/office/drawing/2014/main" id="{1280DAE3-4F34-3CEF-150E-7C57DF82B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3976" y="16070127"/>
            <a:ext cx="23764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+mn-lt"/>
              </a:rPr>
              <a:t>Измеренная доля зерен </a:t>
            </a:r>
            <a:r>
              <a:rPr lang="en-US" altLang="ru-RU" sz="1600" i="1">
                <a:latin typeface="+mn-lt"/>
              </a:rPr>
              <a:t>%</a:t>
            </a:r>
            <a:r>
              <a:rPr lang="ru-RU" altLang="ru-RU" sz="1600">
                <a:latin typeface="+mn-lt"/>
              </a:rPr>
              <a:t> от их размера </a:t>
            </a:r>
            <a:r>
              <a:rPr lang="en-US" altLang="ru-RU" sz="1600" i="1">
                <a:latin typeface="+mn-lt"/>
              </a:rPr>
              <a:t>d</a:t>
            </a:r>
            <a:r>
              <a:rPr lang="en-US" altLang="ru-RU" sz="1600">
                <a:latin typeface="+mn-lt"/>
              </a:rPr>
              <a:t> </a:t>
            </a:r>
            <a:r>
              <a:rPr lang="ru-RU" altLang="ru-RU" sz="1600">
                <a:latin typeface="+mn-lt"/>
              </a:rPr>
              <a:t>при температуре РКУП</a:t>
            </a:r>
            <a:r>
              <a:rPr lang="en-US" altLang="ru-RU" sz="1600">
                <a:latin typeface="+mn-lt"/>
              </a:rPr>
              <a:t> </a:t>
            </a:r>
            <a:r>
              <a:rPr lang="ru-RU" altLang="ru-RU" sz="1600">
                <a:latin typeface="+mn-lt"/>
              </a:rPr>
              <a:t>470</a:t>
            </a:r>
            <a:r>
              <a:rPr lang="ru-RU" altLang="ru-RU" sz="1600">
                <a:latin typeface="+mn-lt"/>
                <a:sym typeface="Symbol" panose="05050102010706020507" pitchFamily="18" charset="2"/>
              </a:rPr>
              <a:t></a:t>
            </a:r>
            <a:r>
              <a:rPr lang="ru-RU" altLang="ru-RU" sz="1600">
                <a:latin typeface="+mn-lt"/>
              </a:rPr>
              <a:t>С</a:t>
            </a:r>
          </a:p>
        </p:txBody>
      </p:sp>
      <p:sp>
        <p:nvSpPr>
          <p:cNvPr id="64" name="TextBox 32">
            <a:extLst>
              <a:ext uri="{FF2B5EF4-FFF2-40B4-BE49-F238E27FC236}">
                <a16:creationId xmlns:a16="http://schemas.microsoft.com/office/drawing/2014/main" id="{AA17F32C-72C4-BF2D-F5ED-7CFE17F88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99165" y="23313216"/>
            <a:ext cx="80406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На основе математического моделирования проведен сравнительный анализ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основных технологических способов получения термоэлектрических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материалов на основе теллурида висмута: конического и  РКУП прессования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и "кассетной" кристаллизации методом Бриджмена.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Рассмотрено влияние конструктивных особенностей и температурных режимов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на процессы пластического формования и кристаллизации.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Сравнение этих способов показывает, что технология пластического формования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менее сложная, но сталкивается с трудностью в оптимизации пластического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течения.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Кассетная кристаллизация является весьма производительной. Однако она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требует поддержания формы фронта кристаллизации, близкой к плоской с целью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избежания неконтролируемого образования дендритов, что также является не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простой научно-технической задачей.</a:t>
            </a:r>
          </a:p>
        </p:txBody>
      </p:sp>
      <p:grpSp>
        <p:nvGrpSpPr>
          <p:cNvPr id="65" name="Group 4">
            <a:extLst>
              <a:ext uri="{FF2B5EF4-FFF2-40B4-BE49-F238E27FC236}">
                <a16:creationId xmlns:a16="http://schemas.microsoft.com/office/drawing/2014/main" id="{CF49815F-BE32-25DF-B5AC-32885AD14556}"/>
              </a:ext>
            </a:extLst>
          </p:cNvPr>
          <p:cNvGrpSpPr>
            <a:grpSpLocks/>
          </p:cNvGrpSpPr>
          <p:nvPr/>
        </p:nvGrpSpPr>
        <p:grpSpPr bwMode="auto">
          <a:xfrm>
            <a:off x="19564485" y="19248156"/>
            <a:ext cx="5976937" cy="1511300"/>
            <a:chOff x="128" y="289"/>
            <a:chExt cx="4144" cy="1062"/>
          </a:xfrm>
        </p:grpSpPr>
        <p:pic>
          <p:nvPicPr>
            <p:cNvPr id="68" name="Picture 5">
              <a:extLst>
                <a:ext uri="{FF2B5EF4-FFF2-40B4-BE49-F238E27FC236}">
                  <a16:creationId xmlns:a16="http://schemas.microsoft.com/office/drawing/2014/main" id="{DAB327CA-0F77-A758-D0A9-9435209236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289"/>
              <a:ext cx="1404" cy="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6">
              <a:extLst>
                <a:ext uri="{FF2B5EF4-FFF2-40B4-BE49-F238E27FC236}">
                  <a16:creationId xmlns:a16="http://schemas.microsoft.com/office/drawing/2014/main" id="{F96CF9F2-1A1C-F518-7434-8FE42FEBE8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" y="314"/>
              <a:ext cx="1350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7">
              <a:extLst>
                <a:ext uri="{FF2B5EF4-FFF2-40B4-BE49-F238E27FC236}">
                  <a16:creationId xmlns:a16="http://schemas.microsoft.com/office/drawing/2014/main" id="{87783752-6925-3EF6-1101-12C8C67089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6" y="314"/>
              <a:ext cx="1386" cy="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0" name="Picture 9">
            <a:extLst>
              <a:ext uri="{FF2B5EF4-FFF2-40B4-BE49-F238E27FC236}">
                <a16:creationId xmlns:a16="http://schemas.microsoft.com/office/drawing/2014/main" id="{E55F30D3-DE2D-77FA-28F2-A1B3BEDA9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2081" y="19169137"/>
            <a:ext cx="1858962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Rectangle 9">
            <a:extLst>
              <a:ext uri="{FF2B5EF4-FFF2-40B4-BE49-F238E27FC236}">
                <a16:creationId xmlns:a16="http://schemas.microsoft.com/office/drawing/2014/main" id="{E7FC1770-6525-182F-2D8A-E34AF0689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6727" y="20933671"/>
            <a:ext cx="57744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ПЭМ изображения поверхности сколов для образцов,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полученных разным размером частиц исходного порошка: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а – Х &lt; 150 мкм, б – 150 &lt; </a:t>
            </a:r>
            <a:r>
              <a:rPr lang="en-US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X</a:t>
            </a: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 &lt; 500 мкм, в – Х &gt; 500 мкм. </a:t>
            </a:r>
          </a:p>
        </p:txBody>
      </p:sp>
      <p:sp>
        <p:nvSpPr>
          <p:cNvPr id="82" name="Прямоугольник 10">
            <a:extLst>
              <a:ext uri="{FF2B5EF4-FFF2-40B4-BE49-F238E27FC236}">
                <a16:creationId xmlns:a16="http://schemas.microsoft.com/office/drawing/2014/main" id="{FB4D4CF8-DD75-FF40-7EAF-72920619E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2292" y="20894230"/>
            <a:ext cx="217906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ПЭМ изображения </a:t>
            </a:r>
            <a:endParaRPr lang="en-US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 структуры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зерен с разрешением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500 нм.</a:t>
            </a:r>
          </a:p>
        </p:txBody>
      </p:sp>
      <p:sp>
        <p:nvSpPr>
          <p:cNvPr id="83" name="Text Box 7">
            <a:extLst>
              <a:ext uri="{FF2B5EF4-FFF2-40B4-BE49-F238E27FC236}">
                <a16:creationId xmlns:a16="http://schemas.microsoft.com/office/drawing/2014/main" id="{BE3CEED3-BB6F-91FE-57C5-B0906666B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3846" y="15783926"/>
            <a:ext cx="7608433" cy="329320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73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145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1700" indent="-3429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Для верификации размеров зерен и наличия видимых дефектов образцов проводили исследование на растровом электронном микроскопе, съемку вели с поверхности сколов, сделанных перпендикулярно оси экструзии. Установлено: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1) во всех случаях структура материала мелкодисперсная, размеры фрагментов поверхности излома изменяются в пределах от 5 до 20 мк;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2) при температурах выше 470ºС в материале возникают поры, объемная доля которых увеличивается с увеличением температуры РКУП процесса.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Форма пор изотропная, они наблюдаются как по границам, так и внутри зерен.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Наилучшей текстурой, мелкодисперсной структурой зерен, отсутствием пор и надлежащими электрофизическими свойствами обладают образцы, полученные при температуре 435ºС. </a:t>
            </a:r>
          </a:p>
        </p:txBody>
      </p:sp>
      <p:pic>
        <p:nvPicPr>
          <p:cNvPr id="84" name="Рисунок 45">
            <a:extLst>
              <a:ext uri="{FF2B5EF4-FFF2-40B4-BE49-F238E27FC236}">
                <a16:creationId xmlns:a16="http://schemas.microsoft.com/office/drawing/2014/main" id="{FC5E5528-61B5-37FA-A54F-EB98D1572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0" y="25029504"/>
            <a:ext cx="3607271" cy="385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TextBox 47">
            <a:extLst>
              <a:ext uri="{FF2B5EF4-FFF2-40B4-BE49-F238E27FC236}">
                <a16:creationId xmlns:a16="http://schemas.microsoft.com/office/drawing/2014/main" id="{0E80518A-E8B2-1057-BED1-5B71A7156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133" y="23405377"/>
            <a:ext cx="3284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Arial" panose="020B0604020202020204" pitchFamily="34" charset="0"/>
              </a:rPr>
              <a:t>Температурное поле в блоке из 7 кассет.</a:t>
            </a:r>
            <a:r>
              <a:rPr lang="ru-RU" altLang="ru-RU" sz="16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86" name="Рисунок 48">
            <a:extLst>
              <a:ext uri="{FF2B5EF4-FFF2-40B4-BE49-F238E27FC236}">
                <a16:creationId xmlns:a16="http://schemas.microsoft.com/office/drawing/2014/main" id="{60CBA457-6806-7D51-BE51-8DA712951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970" y="24272574"/>
            <a:ext cx="4210319" cy="402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TextBox 49">
            <a:extLst>
              <a:ext uri="{FF2B5EF4-FFF2-40B4-BE49-F238E27FC236}">
                <a16:creationId xmlns:a16="http://schemas.microsoft.com/office/drawing/2014/main" id="{47F8444E-4A04-6BEC-0414-6ED283F69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372" y="23233633"/>
            <a:ext cx="421032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Arial" panose="020B0604020202020204" pitchFamily="34" charset="0"/>
              </a:rPr>
              <a:t>Расчетная схема для кассеты:</a:t>
            </a:r>
            <a:r>
              <a:rPr lang="ru-RU" altLang="ru-RU" sz="16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а – разбивка расчетной области на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конечные суперэлементы,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б – изменения температуры на боковой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границе при кристаллизации в начале (1),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в середине (2) и окончании (3) процесса.</a:t>
            </a:r>
          </a:p>
        </p:txBody>
      </p:sp>
      <p:sp>
        <p:nvSpPr>
          <p:cNvPr id="88" name="TextBox 50">
            <a:extLst>
              <a:ext uri="{FF2B5EF4-FFF2-40B4-BE49-F238E27FC236}">
                <a16:creationId xmlns:a16="http://schemas.microsoft.com/office/drawing/2014/main" id="{A88793FC-C305-6D97-4B6F-108BAD373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5173" y="22722845"/>
            <a:ext cx="53007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Математическая модель процесса КК</a:t>
            </a:r>
          </a:p>
        </p:txBody>
      </p:sp>
      <p:sp>
        <p:nvSpPr>
          <p:cNvPr id="89" name="TextBox 11">
            <a:extLst>
              <a:ext uri="{FF2B5EF4-FFF2-40B4-BE49-F238E27FC236}">
                <a16:creationId xmlns:a16="http://schemas.microsoft.com/office/drawing/2014/main" id="{6F0CA595-5DEE-4A91-BB84-158050D84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3000" y="22689582"/>
            <a:ext cx="563459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Результаты расчетов для процесса КК</a:t>
            </a:r>
          </a:p>
        </p:txBody>
      </p:sp>
      <p:grpSp>
        <p:nvGrpSpPr>
          <p:cNvPr id="90" name="Группа 12">
            <a:extLst>
              <a:ext uri="{FF2B5EF4-FFF2-40B4-BE49-F238E27FC236}">
                <a16:creationId xmlns:a16="http://schemas.microsoft.com/office/drawing/2014/main" id="{10933483-A532-6A20-9E12-182EB3AA7A4B}"/>
              </a:ext>
            </a:extLst>
          </p:cNvPr>
          <p:cNvGrpSpPr>
            <a:grpSpLocks/>
          </p:cNvGrpSpPr>
          <p:nvPr/>
        </p:nvGrpSpPr>
        <p:grpSpPr bwMode="auto">
          <a:xfrm>
            <a:off x="10567047" y="23273635"/>
            <a:ext cx="7109908" cy="5781906"/>
            <a:chOff x="130468" y="1189038"/>
            <a:chExt cx="6562432" cy="5168041"/>
          </a:xfrm>
        </p:grpSpPr>
        <p:grpSp>
          <p:nvGrpSpPr>
            <p:cNvPr id="91" name="Группа 13">
              <a:extLst>
                <a:ext uri="{FF2B5EF4-FFF2-40B4-BE49-F238E27FC236}">
                  <a16:creationId xmlns:a16="http://schemas.microsoft.com/office/drawing/2014/main" id="{D40B4588-3CBD-ACE9-C39B-AB6198ACF9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468" y="4480531"/>
              <a:ext cx="6474011" cy="1459491"/>
              <a:chOff x="154849" y="6245632"/>
              <a:chExt cx="6474011" cy="1459491"/>
            </a:xfrm>
          </p:grpSpPr>
          <p:pic>
            <p:nvPicPr>
              <p:cNvPr id="9365" name="Picture 3">
                <a:extLst>
                  <a:ext uri="{FF2B5EF4-FFF2-40B4-BE49-F238E27FC236}">
                    <a16:creationId xmlns:a16="http://schemas.microsoft.com/office/drawing/2014/main" id="{C5466CC9-0DE3-712A-2286-BF51784217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8000" y="6481763"/>
                <a:ext cx="400050" cy="1000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66" name="TextBox 9365">
                <a:extLst>
                  <a:ext uri="{FF2B5EF4-FFF2-40B4-BE49-F238E27FC236}">
                    <a16:creationId xmlns:a16="http://schemas.microsoft.com/office/drawing/2014/main" id="{60517412-8B34-086F-D812-FEF27F26E8F4}"/>
                  </a:ext>
                </a:extLst>
              </p:cNvPr>
              <p:cNvSpPr txBox="1"/>
              <p:nvPr/>
            </p:nvSpPr>
            <p:spPr>
              <a:xfrm>
                <a:off x="154849" y="6751332"/>
                <a:ext cx="1573078" cy="3026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 dirty="0"/>
                  <a:t>V</a:t>
                </a:r>
                <a:r>
                  <a:rPr lang="en-US" sz="16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max</a:t>
                </a:r>
                <a:r>
                  <a:rPr lang="en-US" sz="1600" dirty="0"/>
                  <a:t>=0.032 cm/c</a:t>
                </a:r>
                <a:endParaRPr lang="ru-RU" sz="1600" dirty="0"/>
              </a:p>
            </p:txBody>
          </p:sp>
          <p:sp>
            <p:nvSpPr>
              <p:cNvPr id="9367" name="TextBox 12">
                <a:extLst>
                  <a:ext uri="{FF2B5EF4-FFF2-40B4-BE49-F238E27FC236}">
                    <a16:creationId xmlns:a16="http://schemas.microsoft.com/office/drawing/2014/main" id="{9F76ABB9-CFD5-84E9-E382-97642A6A68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51025" y="6245632"/>
                <a:ext cx="769673" cy="302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1600">
                    <a:latin typeface="Arial" panose="020B0604020202020204" pitchFamily="34" charset="0"/>
                  </a:rPr>
                  <a:t>1200 K</a:t>
                </a:r>
                <a:endParaRPr lang="ru-RU" altLang="ru-RU" sz="1600">
                  <a:latin typeface="Arial" panose="020B0604020202020204" pitchFamily="34" charset="0"/>
                </a:endParaRPr>
              </a:p>
            </p:txBody>
          </p:sp>
          <p:sp>
            <p:nvSpPr>
              <p:cNvPr id="9368" name="TextBox 13">
                <a:extLst>
                  <a:ext uri="{FF2B5EF4-FFF2-40B4-BE49-F238E27FC236}">
                    <a16:creationId xmlns:a16="http://schemas.microsoft.com/office/drawing/2014/main" id="{8C8CD5B7-BEC3-61C8-0A96-CE98C3CEE0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9900" y="7402513"/>
                <a:ext cx="664622" cy="302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1600">
                    <a:latin typeface="Arial" panose="020B0604020202020204" pitchFamily="34" charset="0"/>
                  </a:rPr>
                  <a:t>860 K</a:t>
                </a:r>
                <a:endParaRPr lang="ru-RU" altLang="ru-RU" sz="1600">
                  <a:latin typeface="Arial" panose="020B0604020202020204" pitchFamily="34" charset="0"/>
                </a:endParaRPr>
              </a:p>
            </p:txBody>
          </p:sp>
          <p:pic>
            <p:nvPicPr>
              <p:cNvPr id="9369" name="Picture 6">
                <a:extLst>
                  <a:ext uri="{FF2B5EF4-FFF2-40B4-BE49-F238E27FC236}">
                    <a16:creationId xmlns:a16="http://schemas.microsoft.com/office/drawing/2014/main" id="{6BEE4066-DDFF-8CB1-A952-DA38929365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0083" y="6593663"/>
                <a:ext cx="400050" cy="793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70" name="TextBox 15">
                <a:extLst>
                  <a:ext uri="{FF2B5EF4-FFF2-40B4-BE49-F238E27FC236}">
                    <a16:creationId xmlns:a16="http://schemas.microsoft.com/office/drawing/2014/main" id="{659C4177-BEC6-B810-8BBD-E57718CD4C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4779" y="7339679"/>
                <a:ext cx="664622" cy="302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1600">
                    <a:latin typeface="Arial" panose="020B0604020202020204" pitchFamily="34" charset="0"/>
                  </a:rPr>
                  <a:t>860 K</a:t>
                </a:r>
                <a:endParaRPr lang="ru-RU" altLang="ru-RU" sz="1600">
                  <a:latin typeface="Arial" panose="020B0604020202020204" pitchFamily="34" charset="0"/>
                </a:endParaRPr>
              </a:p>
            </p:txBody>
          </p:sp>
          <p:sp>
            <p:nvSpPr>
              <p:cNvPr id="9371" name="TextBox 16">
                <a:extLst>
                  <a:ext uri="{FF2B5EF4-FFF2-40B4-BE49-F238E27FC236}">
                    <a16:creationId xmlns:a16="http://schemas.microsoft.com/office/drawing/2014/main" id="{F3175877-E628-2232-739D-869AFC0E81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0697" y="6773848"/>
                <a:ext cx="1635125" cy="302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1600">
                    <a:latin typeface="Arial" panose="020B0604020202020204" pitchFamily="34" charset="0"/>
                  </a:rPr>
                  <a:t>V</a:t>
                </a:r>
                <a:r>
                  <a:rPr lang="en-US" altLang="ru-RU" sz="1600" baseline="-25000">
                    <a:latin typeface="Arial" panose="020B0604020202020204" pitchFamily="34" charset="0"/>
                  </a:rPr>
                  <a:t>max</a:t>
                </a:r>
                <a:r>
                  <a:rPr lang="en-US" altLang="ru-RU" sz="1600">
                    <a:latin typeface="Arial" panose="020B0604020202020204" pitchFamily="34" charset="0"/>
                  </a:rPr>
                  <a:t>= 0.013 cm/c</a:t>
                </a:r>
                <a:endParaRPr lang="ru-RU" altLang="ru-RU" sz="1600">
                  <a:latin typeface="Arial" panose="020B0604020202020204" pitchFamily="34" charset="0"/>
                </a:endParaRPr>
              </a:p>
            </p:txBody>
          </p:sp>
          <p:pic>
            <p:nvPicPr>
              <p:cNvPr id="9372" name="Picture 6">
                <a:extLst>
                  <a:ext uri="{FF2B5EF4-FFF2-40B4-BE49-F238E27FC236}">
                    <a16:creationId xmlns:a16="http://schemas.microsoft.com/office/drawing/2014/main" id="{88952DD4-4584-3799-DE45-57BC7633F0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02338" y="6604000"/>
                <a:ext cx="400050" cy="795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74" name="TextBox 19">
                <a:extLst>
                  <a:ext uri="{FF2B5EF4-FFF2-40B4-BE49-F238E27FC236}">
                    <a16:creationId xmlns:a16="http://schemas.microsoft.com/office/drawing/2014/main" id="{29878579-C853-EC47-BC5C-E5BC1BCDBB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03019" y="6263912"/>
                <a:ext cx="664622" cy="302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1600">
                    <a:latin typeface="Arial" panose="020B0604020202020204" pitchFamily="34" charset="0"/>
                  </a:rPr>
                  <a:t>920 K</a:t>
                </a:r>
                <a:endParaRPr lang="ru-RU" altLang="ru-RU" sz="1600">
                  <a:latin typeface="Arial" panose="020B0604020202020204" pitchFamily="34" charset="0"/>
                </a:endParaRPr>
              </a:p>
            </p:txBody>
          </p:sp>
          <p:sp>
            <p:nvSpPr>
              <p:cNvPr id="9376" name="TextBox 20">
                <a:extLst>
                  <a:ext uri="{FF2B5EF4-FFF2-40B4-BE49-F238E27FC236}">
                    <a16:creationId xmlns:a16="http://schemas.microsoft.com/office/drawing/2014/main" id="{D5199084-F8DD-501C-2463-4AC649D2EC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64238" y="7334250"/>
                <a:ext cx="664622" cy="302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1600">
                    <a:latin typeface="Arial" panose="020B0604020202020204" pitchFamily="34" charset="0"/>
                  </a:rPr>
                  <a:t>860 K</a:t>
                </a:r>
                <a:endParaRPr lang="ru-RU" altLang="ru-RU" sz="1600">
                  <a:latin typeface="Arial" panose="020B0604020202020204" pitchFamily="34" charset="0"/>
                </a:endParaRPr>
              </a:p>
            </p:txBody>
          </p:sp>
          <p:sp>
            <p:nvSpPr>
              <p:cNvPr id="9377" name="TextBox 21">
                <a:extLst>
                  <a:ext uri="{FF2B5EF4-FFF2-40B4-BE49-F238E27FC236}">
                    <a16:creationId xmlns:a16="http://schemas.microsoft.com/office/drawing/2014/main" id="{8EA7E018-7ACD-CF52-B334-67D1B07261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29260" y="6751332"/>
                <a:ext cx="1573078" cy="302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1600">
                    <a:latin typeface="Arial" panose="020B0604020202020204" pitchFamily="34" charset="0"/>
                  </a:rPr>
                  <a:t>V</a:t>
                </a:r>
                <a:r>
                  <a:rPr lang="en-US" altLang="ru-RU" sz="1600" baseline="-25000">
                    <a:latin typeface="Arial" panose="020B0604020202020204" pitchFamily="34" charset="0"/>
                  </a:rPr>
                  <a:t>max</a:t>
                </a:r>
                <a:r>
                  <a:rPr lang="en-US" altLang="ru-RU" sz="1600">
                    <a:latin typeface="Arial" panose="020B0604020202020204" pitchFamily="34" charset="0"/>
                  </a:rPr>
                  <a:t>= 0.037cm/c</a:t>
                </a:r>
                <a:endParaRPr lang="ru-RU" altLang="ru-RU" sz="1600">
                  <a:latin typeface="Arial" panose="020B0604020202020204" pitchFamily="34" charset="0"/>
                </a:endParaRPr>
              </a:p>
            </p:txBody>
          </p:sp>
          <p:sp>
            <p:nvSpPr>
              <p:cNvPr id="9380" name="TextBox 22">
                <a:extLst>
                  <a:ext uri="{FF2B5EF4-FFF2-40B4-BE49-F238E27FC236}">
                    <a16:creationId xmlns:a16="http://schemas.microsoft.com/office/drawing/2014/main" id="{9A52EDEE-7E0B-BE7F-87E6-4B845A2640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5974" y="6252082"/>
                <a:ext cx="664622" cy="302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1600">
                    <a:latin typeface="Arial" panose="020B0604020202020204" pitchFamily="34" charset="0"/>
                  </a:rPr>
                  <a:t>920 K</a:t>
                </a:r>
                <a:endParaRPr lang="ru-RU" altLang="ru-RU" sz="160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92" name="Picture 2">
              <a:extLst>
                <a:ext uri="{FF2B5EF4-FFF2-40B4-BE49-F238E27FC236}">
                  <a16:creationId xmlns:a16="http://schemas.microsoft.com/office/drawing/2014/main" id="{1D801345-40D3-593B-556D-88E82F38E8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00" y="1505955"/>
              <a:ext cx="2150534" cy="2909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Picture 5">
              <a:extLst>
                <a:ext uri="{FF2B5EF4-FFF2-40B4-BE49-F238E27FC236}">
                  <a16:creationId xmlns:a16="http://schemas.microsoft.com/office/drawing/2014/main" id="{A3F0426F-1988-9EA7-B711-E200628D8E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3399" y="1509032"/>
              <a:ext cx="2138967" cy="2867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2">
              <a:extLst>
                <a:ext uri="{FF2B5EF4-FFF2-40B4-BE49-F238E27FC236}">
                  <a16:creationId xmlns:a16="http://schemas.microsoft.com/office/drawing/2014/main" id="{9FC691CC-EF3A-FEE5-CA98-2FC6C2E06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706" y="1496307"/>
              <a:ext cx="2128194" cy="286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44" name="TextBox 17">
              <a:extLst>
                <a:ext uri="{FF2B5EF4-FFF2-40B4-BE49-F238E27FC236}">
                  <a16:creationId xmlns:a16="http://schemas.microsoft.com/office/drawing/2014/main" id="{0B6657AE-21DC-91F5-925C-249E253F45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9646" y="1189038"/>
              <a:ext cx="664622" cy="302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600">
                  <a:latin typeface="Arial" panose="020B0604020202020204" pitchFamily="34" charset="0"/>
                </a:rPr>
                <a:t>920 K</a:t>
              </a:r>
              <a:endParaRPr lang="ru-RU" altLang="ru-RU" sz="1600">
                <a:latin typeface="Arial" panose="020B0604020202020204" pitchFamily="34" charset="0"/>
              </a:endParaRPr>
            </a:p>
          </p:txBody>
        </p:sp>
        <p:sp>
          <p:nvSpPr>
            <p:cNvPr id="9359" name="TextBox 23">
              <a:extLst>
                <a:ext uri="{FF2B5EF4-FFF2-40B4-BE49-F238E27FC236}">
                  <a16:creationId xmlns:a16="http://schemas.microsoft.com/office/drawing/2014/main" id="{C720E743-A575-4F95-FE34-C505C13B67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0176" y="1227447"/>
              <a:ext cx="769673" cy="302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600">
                  <a:latin typeface="Arial" panose="020B0604020202020204" pitchFamily="34" charset="0"/>
                </a:rPr>
                <a:t>1200 K</a:t>
              </a:r>
              <a:endParaRPr lang="ru-RU" altLang="ru-RU" sz="1600">
                <a:latin typeface="Arial" panose="020B0604020202020204" pitchFamily="34" charset="0"/>
              </a:endParaRPr>
            </a:p>
          </p:txBody>
        </p:sp>
        <p:sp>
          <p:nvSpPr>
            <p:cNvPr id="9360" name="TextBox 24">
              <a:extLst>
                <a:ext uri="{FF2B5EF4-FFF2-40B4-BE49-F238E27FC236}">
                  <a16:creationId xmlns:a16="http://schemas.microsoft.com/office/drawing/2014/main" id="{1C1376C4-A0FB-6D09-14F8-A68200643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2722" y="1189038"/>
              <a:ext cx="664622" cy="302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600">
                  <a:latin typeface="Arial" panose="020B0604020202020204" pitchFamily="34" charset="0"/>
                </a:rPr>
                <a:t>920 K</a:t>
              </a:r>
              <a:endParaRPr lang="ru-RU" altLang="ru-RU" sz="1600">
                <a:latin typeface="Arial" panose="020B0604020202020204" pitchFamily="34" charset="0"/>
              </a:endParaRPr>
            </a:p>
          </p:txBody>
        </p:sp>
        <p:grpSp>
          <p:nvGrpSpPr>
            <p:cNvPr id="9361" name="Группа 20">
              <a:extLst>
                <a:ext uri="{FF2B5EF4-FFF2-40B4-BE49-F238E27FC236}">
                  <a16:creationId xmlns:a16="http://schemas.microsoft.com/office/drawing/2014/main" id="{CDD21FFB-CB8F-6A51-61DA-D33ECFA8F2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4414" y="5963446"/>
              <a:ext cx="4520393" cy="393633"/>
              <a:chOff x="1613740" y="6870594"/>
              <a:chExt cx="4520393" cy="393633"/>
            </a:xfrm>
          </p:grpSpPr>
          <p:sp>
            <p:nvSpPr>
              <p:cNvPr id="9362" name="TextBox 25">
                <a:extLst>
                  <a:ext uri="{FF2B5EF4-FFF2-40B4-BE49-F238E27FC236}">
                    <a16:creationId xmlns:a16="http://schemas.microsoft.com/office/drawing/2014/main" id="{E5D43D74-FF1C-D19E-6A0B-5D2FBAC098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0483" y="6870594"/>
                <a:ext cx="293650" cy="338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>
                    <a:latin typeface="Arial" panose="020B0604020202020204" pitchFamily="34" charset="0"/>
                  </a:rPr>
                  <a:t>в</a:t>
                </a:r>
              </a:p>
            </p:txBody>
          </p:sp>
          <p:sp>
            <p:nvSpPr>
              <p:cNvPr id="9363" name="TextBox 26">
                <a:extLst>
                  <a:ext uri="{FF2B5EF4-FFF2-40B4-BE49-F238E27FC236}">
                    <a16:creationId xmlns:a16="http://schemas.microsoft.com/office/drawing/2014/main" id="{0AA1463E-6924-7598-0412-310378CE98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3740" y="6925641"/>
                <a:ext cx="298460" cy="338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>
                    <a:latin typeface="Arial" panose="020B0604020202020204" pitchFamily="34" charset="0"/>
                  </a:rPr>
                  <a:t>а</a:t>
                </a:r>
              </a:p>
            </p:txBody>
          </p:sp>
          <p:sp>
            <p:nvSpPr>
              <p:cNvPr id="9364" name="TextBox 27">
                <a:extLst>
                  <a:ext uri="{FF2B5EF4-FFF2-40B4-BE49-F238E27FC236}">
                    <a16:creationId xmlns:a16="http://schemas.microsoft.com/office/drawing/2014/main" id="{7FA05BE1-2BE6-5409-DF4D-397927D185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5412" y="6925641"/>
                <a:ext cx="301665" cy="338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>
                    <a:latin typeface="Arial" panose="020B0604020202020204" pitchFamily="34" charset="0"/>
                  </a:rPr>
                  <a:t>б</a:t>
                </a:r>
              </a:p>
            </p:txBody>
          </p:sp>
        </p:grpSp>
      </p:grpSp>
      <p:sp>
        <p:nvSpPr>
          <p:cNvPr id="9381" name="Text Box 12">
            <a:extLst>
              <a:ext uri="{FF2B5EF4-FFF2-40B4-BE49-F238E27FC236}">
                <a16:creationId xmlns:a16="http://schemas.microsoft.com/office/drawing/2014/main" id="{3C00EA73-6465-2A67-23F0-F78169A79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071" y="15275567"/>
            <a:ext cx="7329635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Модель образования зёрен при пластической деформации</a:t>
            </a:r>
          </a:p>
        </p:txBody>
      </p:sp>
      <p:sp>
        <p:nvSpPr>
          <p:cNvPr id="9382" name="Text Box 12">
            <a:extLst>
              <a:ext uri="{FF2B5EF4-FFF2-40B4-BE49-F238E27FC236}">
                <a16:creationId xmlns:a16="http://schemas.microsoft.com/office/drawing/2014/main" id="{2E16DDDE-DA11-C237-383B-DC98D7E39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0321" y="7257508"/>
            <a:ext cx="6876634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Сетки подвижных </a:t>
            </a:r>
            <a:r>
              <a:rPr lang="ru-RU" alt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конечных</a:t>
            </a:r>
            <a:r>
              <a:rPr lang="ru-RU" altLang="ru-RU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элементов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при расчетах процессов ГЭ и РКУП</a:t>
            </a:r>
          </a:p>
        </p:txBody>
      </p:sp>
      <p:sp>
        <p:nvSpPr>
          <p:cNvPr id="9383" name="Text Box 12">
            <a:extLst>
              <a:ext uri="{FF2B5EF4-FFF2-40B4-BE49-F238E27FC236}">
                <a16:creationId xmlns:a16="http://schemas.microsoft.com/office/drawing/2014/main" id="{0E46B31B-2832-A855-5C89-EEF1D5D26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3966" y="15161251"/>
            <a:ext cx="5495351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Размеры зёрен в расчетах и эксперименте</a:t>
            </a:r>
          </a:p>
        </p:txBody>
      </p:sp>
      <p:sp>
        <p:nvSpPr>
          <p:cNvPr id="9384" name="Text Box 12">
            <a:extLst>
              <a:ext uri="{FF2B5EF4-FFF2-40B4-BE49-F238E27FC236}">
                <a16:creationId xmlns:a16="http://schemas.microsoft.com/office/drawing/2014/main" id="{520198B7-36B2-20B7-FF36-0C345949A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1900" y="7354152"/>
            <a:ext cx="8252324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Пластическая деформация и макроструктура образца при РКУП 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0745B456-240A-A242-26E3-D5CECB439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869" y="17622227"/>
            <a:ext cx="7993062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Образование зерен лимитируется величиной </a:t>
            </a:r>
            <a:r>
              <a:rPr lang="ru-RU" altLang="zh-CN" sz="1600">
                <a:latin typeface="Arial" panose="020B0604020202020204" pitchFamily="34" charset="0"/>
                <a:cs typeface="Times New Roman" panose="02020603050405020304" pitchFamily="18" charset="0"/>
              </a:rPr>
              <a:t>критической деформации</a:t>
            </a: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>
                <a:latin typeface="Arial" panose="020B0604020202020204" pitchFamily="34" charset="0"/>
                <a:cs typeface="Times New Roman" panose="02020603050405020304" pitchFamily="18" charset="0"/>
              </a:rPr>
              <a:t>ε</a:t>
            </a:r>
            <a:r>
              <a:rPr lang="ru-RU" altLang="ru-RU" sz="1600" b="1" baseline="-25000">
                <a:latin typeface="Arial" panose="020B0604020202020204" pitchFamily="34" charset="0"/>
                <a:cs typeface="Times New Roman" panose="02020603050405020304" pitchFamily="18" charset="0"/>
              </a:rPr>
              <a:t>С</a:t>
            </a:r>
            <a:r>
              <a:rPr lang="ru-RU" altLang="ru-RU" sz="1600" b="1"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при </a:t>
            </a:r>
            <a:r>
              <a:rPr lang="ru-RU" altLang="ru-RU" sz="1600" b="1">
                <a:latin typeface="Arial" panose="020B0604020202020204" pitchFamily="34" charset="0"/>
                <a:cs typeface="Times New Roman" panose="02020603050405020304" pitchFamily="18" charset="0"/>
              </a:rPr>
              <a:t>ε &lt; ε</a:t>
            </a:r>
            <a:r>
              <a:rPr lang="ru-RU" altLang="ru-RU" sz="1600" b="1" baseline="-25000">
                <a:latin typeface="Arial" panose="020B0604020202020204" pitchFamily="34" charset="0"/>
                <a:cs typeface="Times New Roman" panose="02020603050405020304" pitchFamily="18" charset="0"/>
              </a:rPr>
              <a:t>С</a:t>
            </a: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 исходный размер зерна </a:t>
            </a:r>
            <a:r>
              <a:rPr lang="ru-RU" altLang="ru-RU" sz="1600" b="1">
                <a:latin typeface="Arial" panose="020B0604020202020204" pitchFamily="34" charset="0"/>
                <a:cs typeface="Times New Roman" panose="02020603050405020304" pitchFamily="18" charset="0"/>
              </a:rPr>
              <a:t>d = d</a:t>
            </a:r>
            <a:r>
              <a:rPr lang="ru-RU" altLang="ru-RU" sz="1600" b="1" baseline="-25000">
                <a:latin typeface="Arial" panose="020B0604020202020204" pitchFamily="34" charset="0"/>
                <a:cs typeface="Times New Roman" panose="02020603050405020304" pitchFamily="18" charset="0"/>
              </a:rPr>
              <a:t>0 </a:t>
            </a: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сохраняется, но при </a:t>
            </a:r>
            <a:r>
              <a:rPr lang="ru-RU" altLang="ru-RU" sz="1600" b="1">
                <a:latin typeface="Arial" panose="020B0604020202020204" pitchFamily="34" charset="0"/>
                <a:cs typeface="Times New Roman" panose="02020603050405020304" pitchFamily="18" charset="0"/>
              </a:rPr>
              <a:t>ε &gt; ε</a:t>
            </a:r>
            <a:r>
              <a:rPr lang="ru-RU" altLang="ru-RU" sz="1600" b="1" baseline="-25000">
                <a:latin typeface="Arial" panose="020B0604020202020204" pitchFamily="34" charset="0"/>
                <a:cs typeface="Times New Roman" panose="02020603050405020304" pitchFamily="18" charset="0"/>
              </a:rPr>
              <a:t>С</a:t>
            </a: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 размер зерна рассчитывается в зависимости от скорости деформации и температуры:</a:t>
            </a:r>
            <a:r>
              <a:rPr lang="ru-RU" altLang="ru-RU" sz="1600" b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032" name="Text Box 10">
            <a:extLst>
              <a:ext uri="{FF2B5EF4-FFF2-40B4-BE49-F238E27FC236}">
                <a16:creationId xmlns:a16="http://schemas.microsoft.com/office/drawing/2014/main" id="{A5689A60-DDED-E465-884B-521786222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788" y="18631961"/>
            <a:ext cx="79930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Arial" panose="020B0604020202020204" pitchFamily="34" charset="0"/>
              </a:rPr>
              <a:t>		</a:t>
            </a:r>
            <a:r>
              <a:rPr lang="en-US" alt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 </a:t>
            </a:r>
            <a:r>
              <a:rPr lang="ru-RU" alt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</a:t>
            </a:r>
            <a:r>
              <a:rPr lang="en-US" alt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alt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</a:t>
            </a:r>
            <a:r>
              <a:rPr lang="ru-RU" altLang="ru-RU" sz="2000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</a:t>
            </a:r>
            <a:r>
              <a:rPr lang="ru-RU" alt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u-RU" alt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ε</a:t>
            </a:r>
            <a:r>
              <a:rPr lang="en-US" altLang="zh-CN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’</a:t>
            </a:r>
            <a:r>
              <a:rPr lang="ru-RU" alt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– C</a:t>
            </a:r>
            <a:r>
              <a:rPr lang="ru-RU" altLang="ru-RU" sz="2000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ru-RU" alt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u-RU" alt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exp(– C</a:t>
            </a:r>
            <a:r>
              <a:rPr lang="ru-RU" altLang="ru-RU" sz="2000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</a:t>
            </a:r>
            <a:r>
              <a:rPr lang="ru-RU" alt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u-RU" alt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Q/RT). </a:t>
            </a:r>
          </a:p>
        </p:txBody>
      </p:sp>
      <p:sp>
        <p:nvSpPr>
          <p:cNvPr id="4033" name="Text Box 10">
            <a:extLst>
              <a:ext uri="{FF2B5EF4-FFF2-40B4-BE49-F238E27FC236}">
                <a16:creationId xmlns:a16="http://schemas.microsoft.com/office/drawing/2014/main" id="{18DB8FF7-C8D7-AFE0-6ACA-8CCF63DCD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872" y="19095425"/>
            <a:ext cx="79930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zh-CN" sz="1600">
                <a:latin typeface="Arial" panose="020B0604020202020204" pitchFamily="34" charset="0"/>
              </a:rPr>
              <a:t>Величина </a:t>
            </a:r>
            <a:r>
              <a:rPr lang="en-US" altLang="zh-CN" sz="1600" b="1">
                <a:latin typeface="Arial" panose="020B0604020202020204" pitchFamily="34" charset="0"/>
              </a:rPr>
              <a:t>d</a:t>
            </a:r>
            <a:r>
              <a:rPr lang="ru-RU" altLang="zh-CN" sz="1600">
                <a:latin typeface="Arial" panose="020B0604020202020204" pitchFamily="34" charset="0"/>
              </a:rPr>
              <a:t> не влияет на эволюцию деформации, температуры или объемную долю зерен </a:t>
            </a:r>
            <a:r>
              <a:rPr lang="ru-RU" altLang="zh-CN" sz="1600" b="1">
                <a:latin typeface="Arial" panose="020B0604020202020204" pitchFamily="34" charset="0"/>
              </a:rPr>
              <a:t>χ</a:t>
            </a:r>
            <a:r>
              <a:rPr lang="ru-RU" altLang="zh-CN" sz="1600">
                <a:latin typeface="Arial" panose="020B0604020202020204" pitchFamily="34" charset="0"/>
              </a:rPr>
              <a:t>, поэтому каждый шаг рекристаллизации соответствует изменениям размеров зерен в среднем и зависит от текущих условий деформации.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Объемная доля </a:t>
            </a:r>
            <a:r>
              <a:rPr lang="ru-RU" altLang="ru-RU" sz="1600" b="1">
                <a:latin typeface="Arial" panose="020B0604020202020204" pitchFamily="34" charset="0"/>
                <a:cs typeface="Times New Roman" panose="02020603050405020304" pitchFamily="18" charset="0"/>
              </a:rPr>
              <a:t>χ</a:t>
            </a: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 рекристаллизованной фракции оценивается по формуле: </a:t>
            </a:r>
          </a:p>
        </p:txBody>
      </p:sp>
      <p:sp>
        <p:nvSpPr>
          <p:cNvPr id="4034" name="Text Box 10">
            <a:extLst>
              <a:ext uri="{FF2B5EF4-FFF2-40B4-BE49-F238E27FC236}">
                <a16:creationId xmlns:a16="http://schemas.microsoft.com/office/drawing/2014/main" id="{EC4DD41F-8391-1567-1AAA-783332D5C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872" y="20062805"/>
            <a:ext cx="79930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zh-CN" sz="1600" b="1">
                <a:latin typeface="Arial" panose="020B0604020202020204" pitchFamily="34" charset="0"/>
              </a:rPr>
              <a:t>		</a:t>
            </a:r>
            <a:r>
              <a:rPr lang="ru-RU" altLang="zh-CN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χ</a:t>
            </a:r>
            <a:r>
              <a:rPr lang="ru-RU" alt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=</a:t>
            </a:r>
            <a:r>
              <a:rPr lang="en-US" alt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1 </a:t>
            </a:r>
            <a:r>
              <a:rPr lang="ru-RU" alt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–</a:t>
            </a:r>
            <a:r>
              <a:rPr lang="ru-RU" alt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exp[0.693</a:t>
            </a:r>
            <a:r>
              <a:rPr lang="ru-RU" alt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ru-RU" alt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(ε </a:t>
            </a:r>
            <a:r>
              <a:rPr lang="ru-RU" alt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–</a:t>
            </a:r>
            <a:r>
              <a:rPr lang="ru-RU" alt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ε</a:t>
            </a:r>
            <a:r>
              <a:rPr lang="ru-RU" altLang="ru-RU" sz="2000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ru-RU" alt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ru-RU" altLang="ru-RU" sz="2000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/ε</a:t>
            </a:r>
            <a:r>
              <a:rPr lang="ru-RU" altLang="ru-RU" sz="2000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0.5</a:t>
            </a:r>
            <a:r>
              <a:rPr lang="ru-RU" alt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],   </a:t>
            </a:r>
          </a:p>
        </p:txBody>
      </p:sp>
      <p:sp>
        <p:nvSpPr>
          <p:cNvPr id="4035" name="Text Box 10">
            <a:extLst>
              <a:ext uri="{FF2B5EF4-FFF2-40B4-BE49-F238E27FC236}">
                <a16:creationId xmlns:a16="http://schemas.microsoft.com/office/drawing/2014/main" id="{2A4B027B-F8F6-45AE-F650-BC2C53F2B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866" y="20760926"/>
            <a:ext cx="79930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где</a:t>
            </a:r>
            <a:r>
              <a:rPr lang="ru-RU" altLang="ru-RU" sz="1600" b="1"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ru-RU" altLang="zh-CN" sz="1600" b="1">
                <a:latin typeface="Arial" panose="020B0604020202020204" pitchFamily="34" charset="0"/>
              </a:rPr>
              <a:t>ε</a:t>
            </a:r>
            <a:r>
              <a:rPr lang="ru-RU" altLang="zh-CN" sz="1600" b="1" baseline="-25000">
                <a:latin typeface="Arial" panose="020B0604020202020204" pitchFamily="34" charset="0"/>
              </a:rPr>
              <a:t>C</a:t>
            </a:r>
            <a:r>
              <a:rPr lang="en-US" altLang="zh-CN" sz="1600" b="1" baseline="-25000">
                <a:latin typeface="Arial" panose="020B0604020202020204" pitchFamily="34" charset="0"/>
              </a:rPr>
              <a:t> </a:t>
            </a:r>
            <a:r>
              <a:rPr lang="ru-RU" altLang="ru-RU" sz="1600" b="1">
                <a:latin typeface="Arial" panose="020B0604020202020204" pitchFamily="34" charset="0"/>
                <a:cs typeface="Times New Roman" panose="02020603050405020304" pitchFamily="18" charset="0"/>
              </a:rPr>
              <a:t>=</a:t>
            </a:r>
            <a:r>
              <a:rPr lang="en-US" altLang="ru-RU" sz="1600" b="1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>
                <a:latin typeface="Arial" panose="020B0604020202020204" pitchFamily="34" charset="0"/>
                <a:cs typeface="Times New Roman" panose="02020603050405020304" pitchFamily="18" charset="0"/>
              </a:rPr>
              <a:t>С</a:t>
            </a:r>
            <a:r>
              <a:rPr lang="ru-RU" altLang="ru-RU" sz="1600" b="1" baseline="-25000">
                <a:latin typeface="Arial" panose="020B0604020202020204" pitchFamily="34" charset="0"/>
                <a:cs typeface="Times New Roman" panose="02020603050405020304" pitchFamily="18" charset="0"/>
              </a:rPr>
              <a:t>4</a:t>
            </a:r>
            <a:r>
              <a:rPr lang="ru-RU" altLang="ru-RU" sz="1600" b="1">
                <a:latin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u-RU" altLang="ru-RU" sz="1600" b="1">
                <a:latin typeface="Arial" panose="020B0604020202020204" pitchFamily="34" charset="0"/>
                <a:cs typeface="Times New Roman" panose="02020603050405020304" pitchFamily="18" charset="0"/>
              </a:rPr>
              <a:t>exp(C</a:t>
            </a:r>
            <a:r>
              <a:rPr lang="ru-RU" altLang="ru-RU" sz="1600" b="1" baseline="-25000">
                <a:latin typeface="Arial" panose="020B0604020202020204" pitchFamily="34" charset="0"/>
                <a:cs typeface="Times New Roman" panose="02020603050405020304" pitchFamily="18" charset="0"/>
              </a:rPr>
              <a:t>5</a:t>
            </a:r>
            <a:r>
              <a:rPr lang="ru-RU" altLang="ru-RU" sz="1600" b="1">
                <a:latin typeface="Arial" panose="020B0604020202020204" pitchFamily="34" charset="0"/>
                <a:cs typeface="Times New Roman" panose="02020603050405020304" pitchFamily="18" charset="0"/>
              </a:rPr>
              <a:t>/T)</a:t>
            </a: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 и </a:t>
            </a:r>
            <a:r>
              <a:rPr lang="ru-RU" altLang="zh-CN" sz="1600" b="1">
                <a:latin typeface="Arial" panose="020B0604020202020204" pitchFamily="34" charset="0"/>
              </a:rPr>
              <a:t>ε</a:t>
            </a:r>
            <a:r>
              <a:rPr lang="en-US" altLang="zh-CN" sz="1600" b="1" baseline="-25000">
                <a:latin typeface="Arial" panose="020B0604020202020204" pitchFamily="34" charset="0"/>
              </a:rPr>
              <a:t>0.5 </a:t>
            </a:r>
            <a:r>
              <a:rPr lang="en-US" altLang="zh-CN" sz="1600" b="1">
                <a:latin typeface="Arial" panose="020B0604020202020204" pitchFamily="34" charset="0"/>
              </a:rPr>
              <a:t>=K</a:t>
            </a:r>
            <a:r>
              <a:rPr lang="en-US" altLang="zh-CN" sz="1600" b="1" baseline="-25000">
                <a:latin typeface="Arial" panose="020B0604020202020204" pitchFamily="34" charset="0"/>
              </a:rPr>
              <a:t>1</a:t>
            </a:r>
            <a:r>
              <a:rPr lang="ru-RU" altLang="ru-RU" sz="1600" b="1">
                <a:latin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u-RU" altLang="ru-RU" sz="1600" b="1">
                <a:latin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ru-RU" altLang="ru-RU" sz="1600" b="1" baseline="-25000">
                <a:latin typeface="Arial" panose="020B0604020202020204" pitchFamily="34" charset="0"/>
                <a:cs typeface="Times New Roman" panose="02020603050405020304" pitchFamily="18" charset="0"/>
              </a:rPr>
              <a:t>0</a:t>
            </a:r>
            <a:r>
              <a:rPr lang="ru-RU" altLang="ru-RU" sz="1600" b="1" baseline="30000">
                <a:latin typeface="Arial" panose="020B0604020202020204" pitchFamily="34" charset="0"/>
                <a:cs typeface="Times New Roman" panose="02020603050405020304" pitchFamily="18" charset="0"/>
              </a:rPr>
              <a:t>K2</a:t>
            </a:r>
            <a:r>
              <a:rPr lang="ru-RU" altLang="ru-RU" sz="1600" b="1">
                <a:latin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u-RU" altLang="ru-RU" sz="1600" b="1">
                <a:latin typeface="Arial" panose="020B0604020202020204" pitchFamily="34" charset="0"/>
                <a:cs typeface="Times New Roman" panose="02020603050405020304" pitchFamily="18" charset="0"/>
              </a:rPr>
              <a:t>(ε</a:t>
            </a:r>
            <a:r>
              <a:rPr lang="ru-RU" altLang="ru-RU" sz="1600" b="1" baseline="30000">
                <a:latin typeface="Arial" panose="020B06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altLang="ru-RU" sz="1600" b="1"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ru-RU" altLang="ru-RU" sz="1600" b="1" baseline="30000">
                <a:latin typeface="Arial" panose="020B0604020202020204" pitchFamily="34" charset="0"/>
                <a:cs typeface="Times New Roman" panose="02020603050405020304" pitchFamily="18" charset="0"/>
              </a:rPr>
              <a:t>K3</a:t>
            </a:r>
            <a:r>
              <a:rPr lang="ru-RU" altLang="ru-RU" sz="1600" b="1">
                <a:latin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u-RU" altLang="ru-RU" sz="1600" b="1">
                <a:latin typeface="Arial" panose="020B0604020202020204" pitchFamily="34" charset="0"/>
                <a:cs typeface="Times New Roman" panose="02020603050405020304" pitchFamily="18" charset="0"/>
              </a:rPr>
              <a:t>exp(K</a:t>
            </a:r>
            <a:r>
              <a:rPr lang="ru-RU" altLang="ru-RU" sz="1600" b="1" baseline="-25000">
                <a:latin typeface="Arial" panose="020B0604020202020204" pitchFamily="34" charset="0"/>
                <a:cs typeface="Times New Roman" panose="02020603050405020304" pitchFamily="18" charset="0"/>
              </a:rPr>
              <a:t>4</a:t>
            </a:r>
            <a:r>
              <a:rPr lang="ru-RU" altLang="ru-RU" sz="1600" b="1">
                <a:latin typeface="Arial" panose="020B0604020202020204" pitchFamily="34" charset="0"/>
                <a:cs typeface="Times New Roman" panose="02020603050405020304" pitchFamily="18" charset="0"/>
              </a:rPr>
              <a:t>/T)</a:t>
            </a: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 -   </a:t>
            </a:r>
            <a:r>
              <a:rPr lang="ru-RU" altLang="zh-CN" sz="1600">
                <a:latin typeface="Arial" panose="020B0604020202020204" pitchFamily="34" charset="0"/>
              </a:rPr>
              <a:t>деформация при 50%-ной рекристаллизации исходного материала. Можно видеть, что </a:t>
            </a:r>
            <a:r>
              <a:rPr lang="ru-RU" altLang="zh-CN" sz="1600" b="1">
                <a:latin typeface="Arial" panose="020B0604020202020204" pitchFamily="34" charset="0"/>
              </a:rPr>
              <a:t>χ </a:t>
            </a:r>
            <a:r>
              <a:rPr lang="ru-RU" altLang="zh-CN" sz="1600">
                <a:latin typeface="Arial" panose="020B0604020202020204" pitchFamily="34" charset="0"/>
              </a:rPr>
              <a:t>зависит от скорости деформации </a:t>
            </a:r>
            <a:r>
              <a:rPr lang="ru-RU" altLang="ru-RU" sz="1600" b="1">
                <a:latin typeface="Arial" panose="020B0604020202020204" pitchFamily="34" charset="0"/>
                <a:cs typeface="Times New Roman" panose="02020603050405020304" pitchFamily="18" charset="0"/>
              </a:rPr>
              <a:t>ε</a:t>
            </a:r>
            <a:r>
              <a:rPr lang="ru-RU" altLang="ru-RU" sz="1600" b="1" baseline="30000">
                <a:latin typeface="Arial" panose="020B06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altLang="zh-CN" sz="1600">
                <a:latin typeface="Arial" panose="020B0604020202020204" pitchFamily="34" charset="0"/>
              </a:rPr>
              <a:t>, температуры </a:t>
            </a:r>
            <a:r>
              <a:rPr lang="ru-RU" altLang="zh-CN" sz="1600" b="1">
                <a:latin typeface="Arial" panose="020B0604020202020204" pitchFamily="34" charset="0"/>
              </a:rPr>
              <a:t>Т</a:t>
            </a:r>
            <a:r>
              <a:rPr lang="ru-RU" altLang="zh-CN" sz="1600">
                <a:latin typeface="Arial" panose="020B0604020202020204" pitchFamily="34" charset="0"/>
              </a:rPr>
              <a:t> и начального размера </a:t>
            </a:r>
            <a:r>
              <a:rPr lang="ru-RU" altLang="zh-CN" sz="1600" b="1">
                <a:latin typeface="Arial" panose="020B0604020202020204" pitchFamily="34" charset="0"/>
              </a:rPr>
              <a:t>d</a:t>
            </a:r>
            <a:r>
              <a:rPr lang="ru-RU" altLang="zh-CN" sz="1600" b="1" baseline="-25000">
                <a:latin typeface="Arial" panose="020B0604020202020204" pitchFamily="34" charset="0"/>
              </a:rPr>
              <a:t>0</a:t>
            </a:r>
            <a:r>
              <a:rPr lang="ru-RU" altLang="zh-CN" sz="1600">
                <a:latin typeface="Arial" panose="020B0604020202020204" pitchFamily="34" charset="0"/>
              </a:rPr>
              <a:t> через их влияние на</a:t>
            </a:r>
            <a:r>
              <a:rPr lang="ru-RU" altLang="zh-CN" sz="1600" b="1">
                <a:latin typeface="Arial" panose="020B0604020202020204" pitchFamily="34" charset="0"/>
              </a:rPr>
              <a:t> ε</a:t>
            </a:r>
            <a:r>
              <a:rPr lang="ru-RU" altLang="zh-CN" sz="1600" b="1" baseline="-25000">
                <a:latin typeface="Arial" panose="020B0604020202020204" pitchFamily="34" charset="0"/>
              </a:rPr>
              <a:t>C</a:t>
            </a:r>
            <a:r>
              <a:rPr lang="ru-RU" altLang="zh-CN" sz="1600" i="1">
                <a:latin typeface="Arial" panose="020B0604020202020204" pitchFamily="34" charset="0"/>
              </a:rPr>
              <a:t> </a:t>
            </a:r>
            <a:r>
              <a:rPr lang="ru-RU" altLang="zh-CN" sz="1600">
                <a:latin typeface="Arial" panose="020B0604020202020204" pitchFamily="34" charset="0"/>
              </a:rPr>
              <a:t>и </a:t>
            </a:r>
            <a:r>
              <a:rPr lang="ru-RU" altLang="zh-CN" sz="1600" b="1">
                <a:latin typeface="Arial" panose="020B0604020202020204" pitchFamily="34" charset="0"/>
              </a:rPr>
              <a:t>ε</a:t>
            </a:r>
            <a:r>
              <a:rPr lang="ru-RU" altLang="zh-CN" sz="1600" b="1" baseline="-25000">
                <a:latin typeface="Arial" panose="020B0604020202020204" pitchFamily="34" charset="0"/>
              </a:rPr>
              <a:t>0.5</a:t>
            </a:r>
            <a:r>
              <a:rPr lang="ru-RU" altLang="zh-CN" sz="1600">
                <a:latin typeface="Arial" panose="020B0604020202020204" pitchFamily="34" charset="0"/>
              </a:rPr>
              <a:t>.  </a:t>
            </a:r>
            <a:endParaRPr lang="ru-RU" altLang="ru-RU" sz="16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4301</TotalTime>
  <Words>1129</Words>
  <Application>Microsoft Office PowerPoint</Application>
  <PresentationFormat>Произвольный</PresentationFormat>
  <Paragraphs>156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Office Theme</vt:lpstr>
      <vt:lpstr>Image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Карина</dc:creator>
  <dc:description/>
  <cp:lastModifiedBy>Анатолий</cp:lastModifiedBy>
  <cp:revision>405</cp:revision>
  <dcterms:created xsi:type="dcterms:W3CDTF">2010-04-06T13:27:58Z</dcterms:created>
  <dcterms:modified xsi:type="dcterms:W3CDTF">2023-07-13T14:31:26Z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