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7" r:id="rId8"/>
    <p:sldId id="264" r:id="rId9"/>
    <p:sldId id="261" r:id="rId10"/>
    <p:sldId id="262" r:id="rId11"/>
    <p:sldId id="263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40854-CF0E-454F-A29C-66030DFDA11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3387-D470-484F-B837-39015699B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2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6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4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D618E-DC8D-4EB6-80FF-107E5BE529CF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69D72-646F-451F-96E7-1F8602DEB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5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00201"/>
            <a:ext cx="9144000" cy="1380066"/>
          </a:xfrm>
        </p:spPr>
        <p:txBody>
          <a:bodyPr>
            <a:normAutofit/>
          </a:bodyPr>
          <a:lstStyle/>
          <a:p>
            <a:r>
              <a:rPr lang="ru-RU" sz="4000" dirty="0"/>
              <a:t>Риски пространственной дезинтеграции Аргентины в начале XXI 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576956" cy="1655762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  <a:p>
            <a:pPr algn="r"/>
            <a:r>
              <a:rPr lang="ru-RU" dirty="0"/>
              <a:t>Скачков В.С.</a:t>
            </a:r>
          </a:p>
          <a:p>
            <a:pPr algn="r"/>
            <a:r>
              <a:rPr lang="ru-RU" dirty="0"/>
              <a:t>Заяц Д.В.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91196-E435-9DE9-D14E-6ACAA7EA88F6}"/>
              </a:ext>
            </a:extLst>
          </p:cNvPr>
          <p:cNvSpPr txBox="1"/>
          <p:nvPr/>
        </p:nvSpPr>
        <p:spPr>
          <a:xfrm>
            <a:off x="2325512" y="233023"/>
            <a:ext cx="7089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Восьмые Максаковские чтения. 19 мая 2023 года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C76F5A-029C-C661-F8C0-068B2E2A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5596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2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573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/>
              <a:t>Динамика внутриполитического фактора пространственной дезинтеграции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6" y="845587"/>
            <a:ext cx="5899414" cy="553902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арта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44600"/>
            <a:ext cx="5653635" cy="53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3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36" y="1"/>
            <a:ext cx="12127264" cy="1165252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Прочие факторы пространственной дезинтеграции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657" y="833480"/>
            <a:ext cx="5874143" cy="5343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ходе исследования было установлено, что </a:t>
            </a:r>
            <a:r>
              <a:rPr lang="ru-RU" sz="2000" b="1" dirty="0"/>
              <a:t>этнокультурный, транспортный, военно-стратегический и внешнеполитический </a:t>
            </a:r>
            <a:r>
              <a:rPr lang="ru-RU" sz="2000" dirty="0"/>
              <a:t>факторы играют существенно меньшую роль в процессах пространственной дезинтеграции Аргентины. </a:t>
            </a:r>
          </a:p>
          <a:p>
            <a:pPr marL="0" indent="0">
              <a:buNone/>
            </a:pPr>
            <a:r>
              <a:rPr lang="ru-RU" sz="2000" dirty="0"/>
              <a:t>С другой стороны, отсутствует какая-либо динамика в оценке рисков. </a:t>
            </a:r>
          </a:p>
          <a:p>
            <a:pPr marL="0" indent="0">
              <a:buNone/>
            </a:pPr>
            <a:r>
              <a:rPr lang="ru-RU" sz="2000" dirty="0"/>
              <a:t>Важно помнить про качество статистики (расхождение в инструментарии в разные времена).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20" y="838396"/>
            <a:ext cx="5684136" cy="5165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4616" y="5996199"/>
            <a:ext cx="556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Однако даже в «статике» видно, что пространство Аргентины сильно поляризовано. </a:t>
            </a:r>
          </a:p>
        </p:txBody>
      </p:sp>
    </p:spTree>
    <p:extLst>
      <p:ext uri="{BB962C8B-B14F-4D97-AF65-F5344CB8AC3E}">
        <p14:creationId xmlns:p14="http://schemas.microsoft.com/office/powerpoint/2010/main" val="267247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9528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Итоговые расчеты рисков пространственной дезинтеграции для АТЕ Аргентины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92440"/>
              </p:ext>
            </p:extLst>
          </p:nvPr>
        </p:nvGraphicFramePr>
        <p:xfrm>
          <a:off x="214489" y="1064977"/>
          <a:ext cx="11571112" cy="5621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9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8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7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Фактор</a:t>
                      </a:r>
                    </a:p>
                  </a:txBody>
                  <a:tcPr marL="24129" marR="2412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2006 год</a:t>
                      </a:r>
                    </a:p>
                  </a:txBody>
                  <a:tcPr marL="24129" marR="241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2016–2022 годы</a:t>
                      </a:r>
                    </a:p>
                  </a:txBody>
                  <a:tcPr marL="24129" marR="241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АТЕ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населения (тыс. чел.)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от населения страны (%)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Вес фактора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АТЕ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населения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чел.)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от населения страны (%)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Вес фактора</a:t>
                      </a:r>
                    </a:p>
                  </a:txBody>
                  <a:tcPr marL="24129" marR="2412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Исторический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Автономный город Буэнос-Айрес, Буэнос-Айрес,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Корриентес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Санта-Фе,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Энтре-Риос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Тукуман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Сан-Луис, Мендоса, Кордова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30867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Автономный город Буэнос-Айрес, Буэнос-Айрес, Корриентес, Санта-Фе, Энтре-Риос, Тукуман, Сан-Луис, Мендоса, Кордова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34614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0,76</a:t>
                      </a:r>
                    </a:p>
                  </a:txBody>
                  <a:tcPr marL="24129" marR="2412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Социально-экономический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Лидеры: Автономный город Буэнос-Айрес, Неукен, Санта-Крус, Огненная Земля.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Аутсайдеры: Сальта, Чако, Формоса, Сантьяго-дель-Эстеро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7515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Лидеры: Огненная Земля, Автономный город Буэнос-Айрес.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Аутсайдеры: Сальта, Чако, Формоса, Сантьяго-дель-Эстеро, Корриентес, Мисьонес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9844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0,22</a:t>
                      </a:r>
                    </a:p>
                  </a:txBody>
                  <a:tcPr marL="24129" marR="2412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Внутриполитический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«Лоялисты»: Санта-Крус, Ла-Риоха, Чубут, Сан-Луис. </a:t>
                      </a:r>
                      <a:b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Оппозиция: автономный город Буэнос-Айрес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4439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«Лоялисты»: Формоса, Мисьонес, Рио-Негро, Санта-Крус, Сантьяго-дель-Эстеро.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Оппозиция: автономный город Буэнос-Айрес, Кордова, Сан-Луис.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11303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24129" marR="2412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Этнокультурный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Индейские провинции: Чубут, Неукен, Жужуй, Рио-Негро, Сальта, Формоса.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Неиндейские: Корриентес, Энтре-Риос, Сан-Хуан, Ла-Риоха, Мисьонес.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8462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Индейские провинции: Чубут, Неукен, Жужуй, Рио-Негро, Сальта, Формоса.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Неиндейские: Корриентес, Энтре-Риос, Сан-Хуан, Ла-Риоха, Мисьонес.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9774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0,22</a:t>
                      </a:r>
                    </a:p>
                  </a:txBody>
                  <a:tcPr marL="24129" marR="2412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Транспортный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Огненная Земля, Неукен, Энтре-Риос, Сальта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3128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Огненная Земля, Неукен, Энтре-Риос, Сальта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3648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24129" marR="2412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Военно-стратегический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Катамарка, Рио-Негро.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1007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Катамарка, Рио-Негро.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1163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24129" marR="2412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Внешне-политический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Неукен, Огненная Земля, Рио-Негро, Санта-Крус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1591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Неукен, Огненная Земля, Рио-Негро, Мисьонес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2648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24129" marR="2412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highlight>
                            <a:srgbClr val="FFFFFF"/>
                          </a:highlight>
                        </a:rPr>
                        <a:t>ИТОГО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1,43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29" marR="241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1,62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29" marR="2412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21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012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Риски пространственной дезинтеграции провинций Аргентины, 2006 и 2022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2" y="688112"/>
            <a:ext cx="5842320" cy="552657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82" y="688113"/>
            <a:ext cx="5858635" cy="5506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20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84926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Выводы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736" y="910203"/>
            <a:ext cx="12127264" cy="585863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000" dirty="0"/>
              <a:t>Общий риск пространственной дезинтеграции Аргентины увеличился за 16 лет с 1,43 до 1,62. Положительная динамика, но значение рисков Чили составляют 1,85, Мексики – 2,23, Венесуэлы – 2,3, Боливии – 3,17. Исключением является относительно гомогенный Эквадор с риском 1,34.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sz="2000" dirty="0"/>
              <a:t>Зафиксирован высокий удельный вес социально-экономического и внутриполитического факторов в общей структуре пространственной дезинтеграции. Это отражается на уровне социально-экономического развития регионов страны: главными бенефициарами роста стали столица и малозаселенная Огненная Земля, живущая за счет экспорта энергоресурсов и туризма. В то же время, </a:t>
            </a:r>
            <a:r>
              <a:rPr lang="ru-RU" sz="2000" dirty="0" err="1"/>
              <a:t>Неукен</a:t>
            </a:r>
            <a:r>
              <a:rPr lang="ru-RU" sz="2000" dirty="0"/>
              <a:t> и Санта-</a:t>
            </a:r>
            <a:r>
              <a:rPr lang="ru-RU" sz="2000" dirty="0" err="1"/>
              <a:t>Крус</a:t>
            </a:r>
            <a:r>
              <a:rPr lang="ru-RU" sz="2000" dirty="0"/>
              <a:t> замедлили темпы экономического роста, а хронически отстающие северные провинции не поспевают даже за общегосударственными трендами. </a:t>
            </a:r>
          </a:p>
          <a:p>
            <a:pPr marL="514350" indent="-514350">
              <a:buAutoNum type="arabicParenR"/>
            </a:pPr>
            <a:r>
              <a:rPr lang="ru-RU" sz="2000" dirty="0"/>
              <a:t>Выделены две группы «</a:t>
            </a:r>
            <a:r>
              <a:rPr lang="ru-RU" sz="2000" dirty="0" err="1"/>
              <a:t>дезинтегрантов</a:t>
            </a:r>
            <a:r>
              <a:rPr lang="ru-RU" sz="2000" dirty="0"/>
              <a:t>» (3 и более факторов): «старые» – </a:t>
            </a:r>
            <a:r>
              <a:rPr lang="ru-RU" sz="2000" dirty="0" err="1"/>
              <a:t>Сальта</a:t>
            </a:r>
            <a:r>
              <a:rPr lang="ru-RU" sz="2000" dirty="0"/>
              <a:t>, </a:t>
            </a:r>
            <a:r>
              <a:rPr lang="ru-RU" sz="2000" dirty="0" err="1"/>
              <a:t>Энтре-Риос</a:t>
            </a:r>
            <a:r>
              <a:rPr lang="ru-RU" sz="2000" dirty="0"/>
              <a:t>, столица, </a:t>
            </a:r>
            <a:r>
              <a:rPr lang="ru-RU" sz="2000" dirty="0" err="1"/>
              <a:t>Неукен</a:t>
            </a:r>
            <a:r>
              <a:rPr lang="ru-RU" sz="2000" dirty="0"/>
              <a:t>, Огненная Земля; «новые» – </a:t>
            </a:r>
            <a:r>
              <a:rPr lang="ru-RU" sz="2000" dirty="0" err="1"/>
              <a:t>Корриентес</a:t>
            </a:r>
            <a:r>
              <a:rPr lang="ru-RU" sz="2000" dirty="0"/>
              <a:t>, </a:t>
            </a:r>
            <a:r>
              <a:rPr lang="ru-RU" sz="2000" dirty="0" err="1"/>
              <a:t>Формоса</a:t>
            </a:r>
            <a:r>
              <a:rPr lang="ru-RU" sz="2000" dirty="0"/>
              <a:t>, </a:t>
            </a:r>
            <a:r>
              <a:rPr lang="ru-RU" sz="2000" dirty="0" err="1"/>
              <a:t>Мисьонес</a:t>
            </a:r>
            <a:r>
              <a:rPr lang="ru-RU" sz="2000" dirty="0"/>
              <a:t>, Рио-Негро. </a:t>
            </a:r>
          </a:p>
          <a:p>
            <a:pPr marL="514350" indent="-514350">
              <a:buAutoNum type="arabicParenR"/>
            </a:pPr>
            <a:r>
              <a:rPr lang="ru-RU" sz="2000" dirty="0"/>
              <a:t>Пространственные сдвиги в рисках дезинтеграции в Аргентине можно охарактеризовать следующими тенденциями: а) усиление гетерогенности приграничных северных и северо-восточных провинций,         б) поляризация Патагонии.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02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78" y="0"/>
            <a:ext cx="10515600" cy="1278541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Актуальность, цели и задачи</a:t>
            </a:r>
            <a:r>
              <a:rPr lang="en-US" sz="3000" dirty="0"/>
              <a:t> </a:t>
            </a:r>
            <a:r>
              <a:rPr lang="ru-RU" sz="3000" dirty="0"/>
              <a:t>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681" y="1472750"/>
            <a:ext cx="5696119" cy="47042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Латинская Америка менее изучена ввиду географической удаленности. Вполне вероятно, с учетом геополитической турбулентности, в России будет расти интерес к столь далекому региону, в том числе и в научном плане.</a:t>
            </a:r>
          </a:p>
          <a:p>
            <a:pPr marL="0" indent="0">
              <a:buNone/>
            </a:pPr>
            <a:r>
              <a:rPr lang="ru-RU" dirty="0"/>
              <a:t>Большинство латиноамериканских стран изучены целокупно, без региональной специфики. В этом случае географы заполняют пробел, проводя </a:t>
            </a:r>
            <a:r>
              <a:rPr lang="ru-RU" dirty="0" err="1"/>
              <a:t>полимасштабные</a:t>
            </a:r>
            <a:r>
              <a:rPr lang="ru-RU" dirty="0"/>
              <a:t> исследования, учитывающие пространственную неоднородность и социальные контрасты. </a:t>
            </a:r>
          </a:p>
          <a:p>
            <a:pPr marL="0" indent="0">
              <a:buNone/>
            </a:pPr>
            <a:r>
              <a:rPr lang="ru-RU" dirty="0"/>
              <a:t>Аргентина – одна из ключевых стран региона. Наличие торговых связей с Россией, «геополитическое понимание» (Крым/Мальвины), стремление к интеграции в БРИКС, </a:t>
            </a:r>
            <a:r>
              <a:rPr lang="ru-RU" dirty="0" err="1"/>
              <a:t>дестинация</a:t>
            </a:r>
            <a:r>
              <a:rPr lang="ru-RU" dirty="0"/>
              <a:t> для русских </a:t>
            </a:r>
            <a:r>
              <a:rPr lang="ru-RU" dirty="0" err="1"/>
              <a:t>релокантов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21303"/>
            <a:ext cx="5181600" cy="46556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Государственная политика, с одной стороны, способствует развитию одних частей страны, а с другой – провоцирует социально-экономическую депрессию других регионов. Подобная разность потенциалов генерирует как возможности (например, вследствие пространственной дифференциации внутреннего рынка товаров и услуг), так и риски пространственной дезинтеграции. </a:t>
            </a:r>
          </a:p>
          <a:p>
            <a:pPr marL="0" indent="0">
              <a:buNone/>
            </a:pPr>
            <a:r>
              <a:rPr lang="ru-RU" b="1" dirty="0"/>
              <a:t>Цель работы</a:t>
            </a:r>
            <a:r>
              <a:rPr lang="ru-RU" dirty="0"/>
              <a:t>: оценка рисков пространственной дезинтеграции – потенциальной возможности ослабления, нарушения и разрушения системообразующих связей между регионами государства.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183046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701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Типичные и уникальные черты Аргентины, как государства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978" y="1223919"/>
            <a:ext cx="5997575" cy="570016"/>
          </a:xfrm>
        </p:spPr>
        <p:txBody>
          <a:bodyPr>
            <a:normAutofit/>
          </a:bodyPr>
          <a:lstStyle/>
          <a:p>
            <a:r>
              <a:rPr lang="ru-RU" sz="2000" dirty="0"/>
              <a:t>Типичные черты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033" y="1793175"/>
            <a:ext cx="5997575" cy="4396488"/>
          </a:xfrm>
        </p:spPr>
        <p:txBody>
          <a:bodyPr>
            <a:normAutofit/>
          </a:bodyPr>
          <a:lstStyle/>
          <a:p>
            <a:r>
              <a:rPr lang="ru-RU" sz="2000" dirty="0"/>
              <a:t>экономическая нестабильность (высокая инфляция, необходимость структурных реформ, специализация на неэффективных отраслях); </a:t>
            </a:r>
          </a:p>
          <a:p>
            <a:r>
              <a:rPr lang="ru-RU" sz="2000" dirty="0"/>
              <a:t>Смена векторов внутренней и внешней политики, политический «маятник»: </a:t>
            </a:r>
            <a:r>
              <a:rPr lang="ru-RU" sz="2000" dirty="0" err="1"/>
              <a:t>перонизм</a:t>
            </a:r>
            <a:r>
              <a:rPr lang="ru-RU" sz="2000" dirty="0"/>
              <a:t> – </a:t>
            </a:r>
            <a:r>
              <a:rPr lang="ru-RU" sz="2000" dirty="0" err="1"/>
              <a:t>киршнеризм</a:t>
            </a:r>
            <a:r>
              <a:rPr lang="ru-RU" sz="2000" dirty="0"/>
              <a:t> </a:t>
            </a:r>
            <a:r>
              <a:rPr lang="en-US" sz="2000" dirty="0"/>
              <a:t>vs. </a:t>
            </a:r>
            <a:r>
              <a:rPr lang="ru-RU" sz="2000" dirty="0" err="1"/>
              <a:t>антикиршнеризм</a:t>
            </a:r>
            <a:r>
              <a:rPr lang="ru-RU" sz="2000" dirty="0"/>
              <a:t>; </a:t>
            </a:r>
          </a:p>
          <a:p>
            <a:r>
              <a:rPr lang="ru-RU" sz="2000" dirty="0"/>
              <a:t>гипертрофия столичного региона в экономической, политической и культурной жизни страны, чрезмерная концентрация населения в Буэнос-Айресе.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223159"/>
            <a:ext cx="5183188" cy="570016"/>
          </a:xfrm>
        </p:spPr>
        <p:txBody>
          <a:bodyPr>
            <a:normAutofit/>
          </a:bodyPr>
          <a:lstStyle/>
          <a:p>
            <a:r>
              <a:rPr lang="ru-RU" sz="2000" dirty="0"/>
              <a:t>Уникальные черты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426552" y="1848079"/>
            <a:ext cx="4928835" cy="3684588"/>
          </a:xfrm>
        </p:spPr>
        <p:txBody>
          <a:bodyPr>
            <a:normAutofit/>
          </a:bodyPr>
          <a:lstStyle/>
          <a:p>
            <a:r>
              <a:rPr lang="ru-RU" sz="2000" dirty="0"/>
              <a:t>федеративное политическое устройство (кроме Аргентины, в Латинской Америке федерациями являются Бразилия, Мексика и Венесуэла); </a:t>
            </a:r>
          </a:p>
          <a:p>
            <a:r>
              <a:rPr lang="ru-RU" sz="2000" dirty="0"/>
              <a:t>расовая композиция аргентинцев контрастирует с расовой структурой населения большинства стран региона: высокая доля </a:t>
            </a:r>
            <a:r>
              <a:rPr lang="ru-RU" sz="2000" dirty="0" err="1"/>
              <a:t>бланкос</a:t>
            </a:r>
            <a:r>
              <a:rPr lang="ru-RU" sz="2000" dirty="0"/>
              <a:t>, низкая доля индейцев и метисов.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27" y="5173345"/>
            <a:ext cx="11970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Помимо сочетания типичного и оригинального, исследовательский интерес к Аргентине вызван большой площадью государства (2,8 млн км</a:t>
            </a:r>
            <a:r>
              <a:rPr lang="ru-RU" sz="2000" baseline="30000" dirty="0"/>
              <a:t>2</a:t>
            </a:r>
            <a:r>
              <a:rPr lang="ru-RU" sz="2000" dirty="0"/>
              <a:t>, 8-е место в мире), значительной протяженностью с севера на юг и как следствие – разнообразием природных ландшафтов и хозяйственной деятельности в их пределах.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028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2" y="0"/>
            <a:ext cx="11142662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914400" y="574535"/>
            <a:ext cx="530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288" y="5915278"/>
            <a:ext cx="3451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1. Классификация факторов пространственной дезинтеграции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357345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4400" y="574535"/>
            <a:ext cx="530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3C2E35-6DC0-6AB6-B8A2-09F7A982F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15462"/>
              </p:ext>
            </p:extLst>
          </p:nvPr>
        </p:nvGraphicFramePr>
        <p:xfrm>
          <a:off x="146757" y="605024"/>
          <a:ext cx="11661422" cy="6252976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2521389">
                  <a:extLst>
                    <a:ext uri="{9D8B030D-6E8A-4147-A177-3AD203B41FA5}">
                      <a16:colId xmlns:a16="http://schemas.microsoft.com/office/drawing/2014/main" val="766656513"/>
                    </a:ext>
                  </a:extLst>
                </a:gridCol>
                <a:gridCol w="3799593">
                  <a:extLst>
                    <a:ext uri="{9D8B030D-6E8A-4147-A177-3AD203B41FA5}">
                      <a16:colId xmlns:a16="http://schemas.microsoft.com/office/drawing/2014/main" val="3932260327"/>
                    </a:ext>
                  </a:extLst>
                </a:gridCol>
                <a:gridCol w="5340440">
                  <a:extLst>
                    <a:ext uri="{9D8B030D-6E8A-4147-A177-3AD203B41FA5}">
                      <a16:colId xmlns:a16="http://schemas.microsoft.com/office/drawing/2014/main" val="2271385833"/>
                    </a:ext>
                  </a:extLst>
                </a:gridCol>
              </a:tblGrid>
              <a:tr h="229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Фактор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Проявление фактора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Параметры, позволяющие оценить действие фактора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extLst>
                  <a:ext uri="{0D108BD9-81ED-4DB2-BD59-A6C34878D82A}">
                    <a16:rowId xmlns:a16="http://schemas.microsoft.com/office/drawing/2014/main" val="1092531932"/>
                  </a:ext>
                </a:extLst>
              </a:tr>
              <a:tr h="348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Исторический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marR="40640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Опыт сецессии или автономного существования региона в прошлом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лет автономии и/или фактической независимости региона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extLst>
                  <a:ext uri="{0D108BD9-81ED-4DB2-BD59-A6C34878D82A}">
                    <a16:rowId xmlns:a16="http://schemas.microsoft.com/office/drawing/2014/main" val="1072096345"/>
                  </a:ext>
                </a:extLst>
              </a:tr>
              <a:tr h="236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Социально-экономический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marR="40640"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Неравномерность развития человеческого потенциала в АТЕ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Верхний и нижний квартили по значениям ИЧР среди единиц АТД первого порядка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extLst>
                  <a:ext uri="{0D108BD9-81ED-4DB2-BD59-A6C34878D82A}">
                    <a16:rowId xmlns:a16="http://schemas.microsoft.com/office/drawing/2014/main" val="2102547463"/>
                  </a:ext>
                </a:extLst>
              </a:tr>
              <a:tr h="587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Внутриполитический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marR="40640"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Различие в электоральных предпочтениях населения региона на общегосударственных выборах по сравнению со средними значениями в государстве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Отклонение в доле голосов за победившего кандидата (партию) от среднего значения по стране. Число избирательных кампаний, в которых победила оппозиция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extLst>
                  <a:ext uri="{0D108BD9-81ED-4DB2-BD59-A6C34878D82A}">
                    <a16:rowId xmlns:a16="http://schemas.microsoft.com/office/drawing/2014/main" val="3493501837"/>
                  </a:ext>
                </a:extLst>
              </a:tr>
              <a:tr h="229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Этнокультурный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marR="40640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Отличие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этнорасовой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композиции региона от всего государства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Отклонение в доле основных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этнорасовых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групп в регионе от их средней доли в стране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extLst>
                  <a:ext uri="{0D108BD9-81ED-4DB2-BD59-A6C34878D82A}">
                    <a16:rowId xmlns:a16="http://schemas.microsoft.com/office/drawing/2014/main" val="3497799403"/>
                  </a:ext>
                </a:extLst>
              </a:tr>
              <a:tr h="348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Транспортный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marR="40640"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Затруднение устойчивого всепогодного сообщения с другими регионами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Число сухопутных транспортных связей (автомобильных и железных дорог, трубопроводов) с соседними регионами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extLst>
                  <a:ext uri="{0D108BD9-81ED-4DB2-BD59-A6C34878D82A}">
                    <a16:rowId xmlns:a16="http://schemas.microsoft.com/office/drawing/2014/main" val="1714879638"/>
                  </a:ext>
                </a:extLst>
              </a:tr>
              <a:tr h="46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Военно-стратегический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marR="40640"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Присутствие военного контингента и военной инфраструктуры в пределах региона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Балльная оценка сформированности военной инфраструктуры в регионе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extLst>
                  <a:ext uri="{0D108BD9-81ED-4DB2-BD59-A6C34878D82A}">
                    <a16:rowId xmlns:a16="http://schemas.microsoft.com/office/drawing/2014/main" val="1194176471"/>
                  </a:ext>
                </a:extLst>
              </a:tr>
              <a:tr h="190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Внешнеполитический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marR="40640" algn="just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Влияние на население и политическую повестку региона зарубежных акторов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Балльная оценка величины внешнего влияния.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(3 балла присваивается АТЕ с наибольшим значением плотности пограничных переходов (ПП), 2 балла — АТЕ, занимающим 2–3-е места по этому показателю, 1 балл — остальным, имеющим ПП.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Дополнительные баллы: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 балла — АТЕ с самыми высокими значениями прямых иностранных инвестиций (ПИИ), 2 балла — регионам, где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объемы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ПИИ выше среднего по стране, 0,5 балла — АТЕ-аутсайдеру;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 балла за наличие военных баз зарубежных стран;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 наличии официальных территориальных притязаний на АТЕ со стороны соседней страны получившаяся сумма баллов удваивается)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760" marR="46760" marT="0" marB="0"/>
                </a:tc>
                <a:extLst>
                  <a:ext uri="{0D108BD9-81ED-4DB2-BD59-A6C34878D82A}">
                    <a16:rowId xmlns:a16="http://schemas.microsoft.com/office/drawing/2014/main" val="3943825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1AAF33-34F9-1FC4-4F66-0E9889F7ED7F}"/>
              </a:ext>
            </a:extLst>
          </p:cNvPr>
          <p:cNvSpPr txBox="1"/>
          <p:nvPr/>
        </p:nvSpPr>
        <p:spPr>
          <a:xfrm>
            <a:off x="-654756" y="0"/>
            <a:ext cx="12699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Параметризация факторов пространственной дезинтеграции для стран Латинской Америки</a:t>
            </a:r>
          </a:p>
        </p:txBody>
      </p:sp>
    </p:spTree>
    <p:extLst>
      <p:ext uri="{BB962C8B-B14F-4D97-AF65-F5344CB8AC3E}">
        <p14:creationId xmlns:p14="http://schemas.microsoft.com/office/powerpoint/2010/main" val="306013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6zJ8HPTPI-Xgp0g3KPzitQRhw_6FFw1TNyekyOmS2AEAYW1cAWusFTZVdUHgepY6UJBGsHOYPzC1Put0-W4BXGx2AQGEAL08GQ-ZChKVK2mAL6KYfWwR4vuKWphhzMVihS8UWuidNzxN0_YEHRqsF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45" y="682567"/>
            <a:ext cx="2004156" cy="10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327" y="1276445"/>
            <a:ext cx="11758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где F – вес отдельного фактора, </a:t>
            </a:r>
            <a:endParaRPr lang="en-US" sz="2000" dirty="0"/>
          </a:p>
          <a:p>
            <a:r>
              <a:rPr lang="ru-RU" sz="2000" dirty="0"/>
              <a:t>n – суммарная численность населения, проживающего в регионах, подверженных значительному риску дезинтеграции по данному фактору; </a:t>
            </a:r>
            <a:endParaRPr lang="en-US" sz="2000" dirty="0"/>
          </a:p>
          <a:p>
            <a:r>
              <a:rPr lang="ru-RU" sz="2000" dirty="0"/>
              <a:t>N – общая численность населения в государстве.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0583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Методика расчета рисков пространственной дезинтеграции для страны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67ADEF-2316-3AEA-9AF6-28DB53CD4E0E}"/>
                  </a:ext>
                </a:extLst>
              </p:cNvPr>
              <p:cNvSpPr txBox="1"/>
              <p:nvPr/>
            </p:nvSpPr>
            <p:spPr>
              <a:xfrm>
                <a:off x="699911" y="2796495"/>
                <a:ext cx="11221156" cy="3754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𝛴</m:t>
                      </m:r>
                      <m:r>
                        <a:rPr lang="ru-RU" sz="28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И</m:t>
                          </m:r>
                        </m:sub>
                      </m:sSub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СЭ</m:t>
                          </m:r>
                        </m:sub>
                      </m:sSub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внутр.</m:t>
                          </m:r>
                        </m:sub>
                      </m:sSub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Э</m:t>
                          </m:r>
                        </m:sub>
                      </m:sSub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Т</m:t>
                          </m:r>
                        </m:sub>
                      </m:sSub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ВС</m:t>
                          </m:r>
                        </m:sub>
                      </m:sSub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внеш.</m:t>
                          </m:r>
                        </m:sub>
                      </m:sSub>
                    </m:oMath>
                  </m:oMathPara>
                </a14:m>
                <a:endParaRPr lang="ru-RU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indent="450215" algn="just">
                  <a:lnSpc>
                    <a:spcPct val="115000"/>
                  </a:lnSpc>
                </a:pPr>
                <a:endParaRPr lang="ru-RU" sz="18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indent="450215" algn="just">
                  <a:lnSpc>
                    <a:spcPct val="115000"/>
                  </a:lnSpc>
                </a:pPr>
                <a:r>
                  <a:rPr lang="ru-RU" sz="2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:r>
                  <a:rPr lang="ru-RU" sz="2000" i="1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Σ</a:t>
                </a:r>
                <a:r>
                  <a:rPr lang="ru-RU" sz="2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– итоговый показатель риска пространственной дезинтеграции страны; </a:t>
                </a:r>
              </a:p>
              <a:p>
                <a:pPr indent="450215" algn="just">
                  <a:lnSpc>
                    <a:spcPct val="115000"/>
                  </a:lnSpc>
                </a:pPr>
                <a:r>
                  <a:rPr lang="ru-RU" sz="2000" i="1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2000" i="1" baseline="-25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</a:t>
                </a:r>
                <a:r>
                  <a:rPr lang="ru-RU" sz="2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– вес исторического фактора; </a:t>
                </a:r>
              </a:p>
              <a:p>
                <a:pPr indent="450215" algn="just">
                  <a:lnSpc>
                    <a:spcPct val="115000"/>
                  </a:lnSpc>
                </a:pPr>
                <a:r>
                  <a:rPr lang="ru-RU" sz="2000" i="1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2000" i="1" baseline="-25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СЭ</a:t>
                </a:r>
                <a:r>
                  <a:rPr lang="ru-RU" sz="2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вес социально-экономического фактора; </a:t>
                </a:r>
              </a:p>
              <a:p>
                <a:pPr indent="450215" algn="just">
                  <a:lnSpc>
                    <a:spcPct val="115000"/>
                  </a:lnSpc>
                </a:pPr>
                <a:r>
                  <a:rPr lang="ru-RU" sz="2000" i="1" dirty="0" err="1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2000" i="1" baseline="-25000" dirty="0" err="1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внутр</a:t>
                </a:r>
                <a:r>
                  <a:rPr lang="ru-RU" sz="2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вес внутриполитического фактора; </a:t>
                </a:r>
              </a:p>
              <a:p>
                <a:pPr indent="450215" algn="just">
                  <a:lnSpc>
                    <a:spcPct val="115000"/>
                  </a:lnSpc>
                </a:pPr>
                <a:r>
                  <a:rPr lang="ru-RU" sz="2000" i="1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2000" i="1" baseline="-25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</a:t>
                </a:r>
                <a:r>
                  <a:rPr lang="ru-RU" sz="2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вес этнокультурного фактора, </a:t>
                </a:r>
              </a:p>
              <a:p>
                <a:pPr indent="450215" algn="just">
                  <a:lnSpc>
                    <a:spcPct val="115000"/>
                  </a:lnSpc>
                </a:pPr>
                <a:r>
                  <a:rPr lang="ru-RU" sz="2000" i="1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2000" i="1" baseline="-25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</a:t>
                </a:r>
                <a:r>
                  <a:rPr lang="ru-RU" sz="2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вес транспортного фактора; </a:t>
                </a:r>
              </a:p>
              <a:p>
                <a:pPr indent="450215" algn="just">
                  <a:lnSpc>
                    <a:spcPct val="115000"/>
                  </a:lnSpc>
                </a:pPr>
                <a:r>
                  <a:rPr lang="ru-RU" sz="2000" i="1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2000" i="1" baseline="-25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ВС</a:t>
                </a:r>
                <a:r>
                  <a:rPr lang="ru-RU" sz="2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вес военно-стратегического фактора; </a:t>
                </a:r>
              </a:p>
              <a:p>
                <a:pPr indent="450215" algn="just">
                  <a:lnSpc>
                    <a:spcPct val="115000"/>
                  </a:lnSpc>
                </a:pPr>
                <a:r>
                  <a:rPr lang="ru-RU" sz="2000" i="1" dirty="0" err="1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2000" i="1" baseline="-25000" dirty="0" err="1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внеш</a:t>
                </a:r>
                <a:r>
                  <a:rPr lang="ru-RU" sz="200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вес внешнеполитического фактора.</a:t>
                </a:r>
                <a:endParaRPr lang="ru-RU" sz="16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67ADEF-2316-3AEA-9AF6-28DB53CD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11" y="2796495"/>
                <a:ext cx="11221156" cy="3754874"/>
              </a:xfrm>
              <a:prstGeom prst="rect">
                <a:avLst/>
              </a:prstGeom>
              <a:blipFill>
                <a:blip r:embed="rId3"/>
                <a:stretch>
                  <a:fillRect b="-1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09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2491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Аргентина в рейтинге недееспособности государств</a:t>
            </a:r>
          </a:p>
        </p:txBody>
      </p:sp>
      <p:pic>
        <p:nvPicPr>
          <p:cNvPr id="4098" name="Picture 2" descr="https://clip2net.com/clip/m473096/44bce-clip-178kb.png?nocache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68" y="757476"/>
            <a:ext cx="66379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" y="2219521"/>
            <a:ext cx="5494492" cy="2273300"/>
          </a:xfrm>
          <a:prstGeom prst="rect">
            <a:avLst/>
          </a:prstGeom>
          <a:ln/>
        </p:spPr>
      </p:pic>
      <p:sp>
        <p:nvSpPr>
          <p:cNvPr id="6" name="TextBox 5"/>
          <p:cNvSpPr txBox="1"/>
          <p:nvPr/>
        </p:nvSpPr>
        <p:spPr>
          <a:xfrm>
            <a:off x="161840" y="4592537"/>
            <a:ext cx="533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2. Динамика баллов позиции Аргентины в рейтинге недееспособности государств (</a:t>
            </a:r>
            <a:r>
              <a:rPr lang="ru-RU" dirty="0" err="1"/>
              <a:t>Fragile</a:t>
            </a:r>
            <a:r>
              <a:rPr lang="ru-RU" dirty="0"/>
              <a:t> </a:t>
            </a:r>
            <a:r>
              <a:rPr lang="ru-RU" dirty="0" err="1"/>
              <a:t>State</a:t>
            </a:r>
            <a:r>
              <a:rPr lang="ru-RU" dirty="0"/>
              <a:t> </a:t>
            </a:r>
            <a:r>
              <a:rPr lang="ru-RU" dirty="0" err="1"/>
              <a:t>Index</a:t>
            </a:r>
            <a:r>
              <a:rPr lang="ru-RU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4492" y="5146535"/>
            <a:ext cx="654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3. Рейтинг недееспособности государств (составлен в 2021)</a:t>
            </a:r>
          </a:p>
        </p:txBody>
      </p:sp>
    </p:spTree>
    <p:extLst>
      <p:ext uri="{BB962C8B-B14F-4D97-AF65-F5344CB8AC3E}">
        <p14:creationId xmlns:p14="http://schemas.microsoft.com/office/powerpoint/2010/main" val="113933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031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Исторический фактор пространственной дезинтеграции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93904"/>
              </p:ext>
            </p:extLst>
          </p:nvPr>
        </p:nvGraphicFramePr>
        <p:xfrm>
          <a:off x="64736" y="752559"/>
          <a:ext cx="12057133" cy="5109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3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Провинции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Обстоятельства пространственной дезинтеграции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Корриентес, Санта-Фе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Мятежи против диктатуры Росаса.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1851–1852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Корриентес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Энтре-Риос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Мятеж против диктатуры Росаса при поддержке Парагвая и Бразилии.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1852–1861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Буэнос-Айрес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Выход провинции и города из состава Аргентинской Конфедерации, конфронтация с Объединенными провинциями.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1870–1871, 1873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Энтре-Риос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Антифедералистское восстание, возглавляемое Л. Хорданом.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1890 (июль)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Автономный город Буэнос-Айрес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«Парковая революция», подавлена в течение нескольких дней.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1893 (июль-октябрь)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Автономный город Буэнос-Айрес, провинция Буэнос-Айрес, Санта-Фе, Корриентес, Тукуман, Сан-Луис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Революция радикалов, подавлена в течение года.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Автономный город Буэнос-Айрес, Мендоса, Кордова, Санта-Фе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Радикальная революция, подавлена в течение нескольких дней.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4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1969–1972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Санта-Фе, Кордова, Рио-Негро, Тукуман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Эпоха «</a:t>
                      </a:r>
                      <a:r>
                        <a:rPr lang="ru-RU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пуэбладас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– городских восстаний, которые сопровождались столкновениями с полицией, возведением баррикад и потерей контроля над территориями со стороны центрального правительства. Как правило, быстро подавлялись.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93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4" y="913121"/>
            <a:ext cx="5701614" cy="531774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рта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22" y="832200"/>
            <a:ext cx="5848181" cy="554432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5780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Динамика социально-экономического фактора пространственной дезинтеграции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419468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1509</Words>
  <Application>Microsoft Office PowerPoint</Application>
  <PresentationFormat>Широкоэкранный</PresentationFormat>
  <Paragraphs>202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Риски пространственной дезинтеграции Аргентины в начале XXI века</vt:lpstr>
      <vt:lpstr>Актуальность, цели и задачи исследования</vt:lpstr>
      <vt:lpstr>Типичные и уникальные черты Аргентины, как государства</vt:lpstr>
      <vt:lpstr>Презентация PowerPoint</vt:lpstr>
      <vt:lpstr>Презентация PowerPoint</vt:lpstr>
      <vt:lpstr>Методика расчета рисков пространственной дезинтеграции для страны</vt:lpstr>
      <vt:lpstr>Аргентина в рейтинге недееспособности государств</vt:lpstr>
      <vt:lpstr>Исторический фактор пространственной дезинтеграции</vt:lpstr>
      <vt:lpstr>Динамика социально-экономического фактора пространственной дезинтеграции</vt:lpstr>
      <vt:lpstr>Динамика внутриполитического фактора пространственной дезинтеграции</vt:lpstr>
      <vt:lpstr>Прочие факторы пространственной дезинтеграции</vt:lpstr>
      <vt:lpstr>Итоговые расчеты рисков пространственной дезинтеграции для АТЕ Аргентины</vt:lpstr>
      <vt:lpstr>Риски пространственной дезинтеграции провинций Аргентины, 2006 и 2022 гг.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Риски пространственной дезинтеграции Аргентины в начале XXI века</dc:title>
  <dc:creator>Географ</dc:creator>
  <cp:lastModifiedBy>Дмитрий Заяц</cp:lastModifiedBy>
  <cp:revision>24</cp:revision>
  <dcterms:created xsi:type="dcterms:W3CDTF">2023-04-27T07:49:03Z</dcterms:created>
  <dcterms:modified xsi:type="dcterms:W3CDTF">2023-05-18T19:20:45Z</dcterms:modified>
</cp:coreProperties>
</file>