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312" r:id="rId3"/>
    <p:sldId id="314" r:id="rId4"/>
    <p:sldId id="320" r:id="rId5"/>
    <p:sldId id="300" r:id="rId6"/>
    <p:sldId id="311" r:id="rId7"/>
    <p:sldId id="304" r:id="rId8"/>
    <p:sldId id="315" r:id="rId9"/>
    <p:sldId id="319" r:id="rId10"/>
    <p:sldId id="316" r:id="rId11"/>
    <p:sldId id="317" r:id="rId12"/>
    <p:sldId id="318" r:id="rId13"/>
    <p:sldId id="280" r:id="rId14"/>
    <p:sldId id="321" r:id="rId15"/>
    <p:sldId id="261" r:id="rId16"/>
    <p:sldId id="283" r:id="rId17"/>
    <p:sldId id="307" r:id="rId18"/>
    <p:sldId id="29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9"/>
    <a:srgbClr val="F8CB5A"/>
    <a:srgbClr val="99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Q:\2020%20&#1048;&#1047;\&#1060;&#1086;&#1085;&#1076;%20&#1042;&#1077;&#1088;&#1085;&#1072;&#1076;&#1089;&#1082;&#1086;&#1075;&#1086;\&#1050;&#1086;&#1083;&#1080;&#1095;&#1077;&#1089;&#1090;&#1074;&#1077;&#1085;&#1085;&#1099;&#1077;%20&#1088;&#1077;&#1079;&#1091;&#1083;&#1100;&#1090;&#1072;&#1090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44817218948548"/>
          <c:y val="3.4558592522777251E-2"/>
          <c:w val="0.81257726958442122"/>
          <c:h val="0.77008096655213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'Количественные результаты'!$B$2:$D$2</c:f>
              <c:strCache>
                <c:ptCount val="1"/>
                <c:pt idx="0">
                  <c:v>n-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'Количественные результаты'!$A$5:$A$10</c:f>
              <c:strCache>
                <c:ptCount val="6"/>
                <c:pt idx="0">
                  <c:v>Городские леса, парки, заказники</c:v>
                </c:pt>
                <c:pt idx="1">
                  <c:v>Объекты с уязвимым контингентом</c:v>
                </c:pt>
                <c:pt idx="2">
                  <c:v>Селитебная застройка</c:v>
                </c:pt>
                <c:pt idx="3">
                  <c:v>Автомагистрали</c:v>
                </c:pt>
                <c:pt idx="4">
                  <c:v>Объекты энергетики</c:v>
                </c:pt>
                <c:pt idx="5">
                  <c:v>Водные обьекты</c:v>
                </c:pt>
              </c:strCache>
            </c:strRef>
          </c:cat>
          <c:val>
            <c:numRef>
              <c:f>'Количественные результаты'!$B$5:$B$10</c:f>
              <c:numCache>
                <c:formatCode>0</c:formatCode>
                <c:ptCount val="6"/>
                <c:pt idx="0">
                  <c:v>500</c:v>
                </c:pt>
                <c:pt idx="1">
                  <c:v>370</c:v>
                </c:pt>
                <c:pt idx="2">
                  <c:v>410</c:v>
                </c:pt>
                <c:pt idx="3">
                  <c:v>250</c:v>
                </c:pt>
                <c:pt idx="4">
                  <c:v>460</c:v>
                </c:pt>
                <c:pt idx="5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5-483A-9CC8-517BB76BF4D2}"/>
            </c:ext>
          </c:extLst>
        </c:ser>
        <c:ser>
          <c:idx val="1"/>
          <c:order val="1"/>
          <c:tx>
            <c:strRef>
              <c:f>'Количественные результаты'!$E$2:$G$2</c:f>
              <c:strCache>
                <c:ptCount val="1"/>
                <c:pt idx="0">
                  <c:v>n+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'Количественные результаты'!$A$5:$A$10</c:f>
              <c:strCache>
                <c:ptCount val="6"/>
                <c:pt idx="0">
                  <c:v>Городские леса, парки, заказники</c:v>
                </c:pt>
                <c:pt idx="1">
                  <c:v>Объекты с уязвимым контингентом</c:v>
                </c:pt>
                <c:pt idx="2">
                  <c:v>Селитебная застройка</c:v>
                </c:pt>
                <c:pt idx="3">
                  <c:v>Автомагистрали</c:v>
                </c:pt>
                <c:pt idx="4">
                  <c:v>Объекты энергетики</c:v>
                </c:pt>
                <c:pt idx="5">
                  <c:v>Водные обьекты</c:v>
                </c:pt>
              </c:strCache>
            </c:strRef>
          </c:cat>
          <c:val>
            <c:numRef>
              <c:f>'Количественные результаты'!$E$5:$E$10</c:f>
              <c:numCache>
                <c:formatCode>0</c:formatCode>
                <c:ptCount val="6"/>
                <c:pt idx="0">
                  <c:v>450</c:v>
                </c:pt>
                <c:pt idx="1">
                  <c:v>400</c:v>
                </c:pt>
                <c:pt idx="2">
                  <c:v>460</c:v>
                </c:pt>
                <c:pt idx="3">
                  <c:v>330</c:v>
                </c:pt>
                <c:pt idx="4">
                  <c:v>400</c:v>
                </c:pt>
                <c:pt idx="5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5-483A-9CC8-517BB76BF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466928"/>
        <c:axId val="285605936"/>
      </c:barChart>
      <c:catAx>
        <c:axId val="25746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605936"/>
        <c:crosses val="autoZero"/>
        <c:auto val="1"/>
        <c:lblAlgn val="ctr"/>
        <c:lblOffset val="100"/>
        <c:noMultiLvlLbl val="0"/>
      </c:catAx>
      <c:valAx>
        <c:axId val="28560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effectLst/>
                  </a:rPr>
                  <a:t>n/</a:t>
                </a:r>
                <a:r>
                  <a:rPr lang="ru-RU" sz="1400" b="1" i="0" baseline="0">
                    <a:effectLst/>
                  </a:rPr>
                  <a:t>см</a:t>
                </a:r>
                <a:r>
                  <a:rPr lang="en-US" sz="1400" b="1" i="0" baseline="30000">
                    <a:effectLst/>
                  </a:rPr>
                  <a:t>3</a:t>
                </a:r>
                <a:endParaRPr lang="ru-RU" sz="1400" b="1"/>
              </a:p>
            </c:rich>
          </c:tx>
          <c:layout>
            <c:manualLayout>
              <c:xMode val="edge"/>
              <c:yMode val="edge"/>
              <c:x val="1.2297946701616427E-2"/>
              <c:y val="1.51622423257413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46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955380577427813"/>
          <c:y val="0.91857060515880362"/>
          <c:w val="0.1578428843183593"/>
          <c:h val="7.2004324153166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 rot="0" vert="horz"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'Круговые диаграммы'!$B$25</c:f>
              <c:strCache>
                <c:ptCount val="1"/>
                <c:pt idx="0">
                  <c:v>Городские леса, парки, заказники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5D-4F33-A940-2F3A64DE3B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5D-4F33-A940-2F3A64DE3B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5D-4F33-A940-2F3A64DE3B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'Круговые диаграммы'!$A$26:$A$28</c:f>
              <c:strCache>
                <c:ptCount val="3"/>
                <c:pt idx="0">
                  <c:v>0-400</c:v>
                </c:pt>
                <c:pt idx="1">
                  <c:v>400-600</c:v>
                </c:pt>
                <c:pt idx="2">
                  <c:v>&gt;600</c:v>
                </c:pt>
              </c:strCache>
            </c:strRef>
          </c:cat>
          <c:val>
            <c:numRef>
              <c:f>'Круговые диаграммы'!$E$26:$E$28</c:f>
              <c:numCache>
                <c:formatCode>0</c:formatCode>
                <c:ptCount val="3"/>
                <c:pt idx="0">
                  <c:v>9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5D-4F33-A940-2F3A64DE3B7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'Круговые диаграммы'!$B$25</c:f>
              <c:strCache>
                <c:ptCount val="1"/>
                <c:pt idx="0">
                  <c:v>Городские леса, парки, заказники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3C-4772-B43B-98A04B434D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3C-4772-B43B-98A04B434DF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3C-4772-B43B-98A04B434D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'Круговые диаграммы'!$A$26:$A$28</c:f>
              <c:strCache>
                <c:ptCount val="3"/>
                <c:pt idx="0">
                  <c:v>0-400</c:v>
                </c:pt>
                <c:pt idx="1">
                  <c:v>400-600</c:v>
                </c:pt>
                <c:pt idx="2">
                  <c:v>&gt;600</c:v>
                </c:pt>
              </c:strCache>
            </c:strRef>
          </c:cat>
          <c:val>
            <c:numRef>
              <c:f>'Круговые диаграммы'!$D$26:$D$28</c:f>
              <c:numCache>
                <c:formatCode>0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3C-4772-B43B-98A04B434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'Круговые диаграммы'!$B$25</c:f>
              <c:strCache>
                <c:ptCount val="1"/>
                <c:pt idx="0">
                  <c:v>Городские леса, парки, заказники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35-4556-995B-B852BBCE54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35-4556-995B-B852BBCE5439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35-4556-995B-B852BBCE54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'Круговые диаграммы'!$A$26:$A$28</c:f>
              <c:strCache>
                <c:ptCount val="3"/>
                <c:pt idx="0">
                  <c:v>0-400</c:v>
                </c:pt>
                <c:pt idx="1">
                  <c:v>400-600</c:v>
                </c:pt>
                <c:pt idx="2">
                  <c:v>&gt;600</c:v>
                </c:pt>
              </c:strCache>
            </c:strRef>
          </c:cat>
          <c:val>
            <c:numRef>
              <c:f>'Круговые диаграммы'!$B$26:$B$28</c:f>
              <c:numCache>
                <c:formatCode>0</c:formatCode>
                <c:ptCount val="3"/>
                <c:pt idx="0">
                  <c:v>8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35-4556-995B-B852BBCE5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'Круговые диаграммы'!$B$25</c:f>
              <c:strCache>
                <c:ptCount val="1"/>
                <c:pt idx="0">
                  <c:v>Городские леса, парки, заказники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0B-4441-B910-C5647B08BE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0B-4441-B910-C5647B08BE5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0B-4441-B910-C5647B08BE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'Круговые диаграммы'!$A$26:$A$28</c:f>
              <c:strCache>
                <c:ptCount val="3"/>
                <c:pt idx="0">
                  <c:v>0-400</c:v>
                </c:pt>
                <c:pt idx="1">
                  <c:v>400-600</c:v>
                </c:pt>
                <c:pt idx="2">
                  <c:v>&gt;600</c:v>
                </c:pt>
              </c:strCache>
            </c:strRef>
          </c:cat>
          <c:val>
            <c:numRef>
              <c:f>'Круговые диаграммы'!$C$26:$C$28</c:f>
              <c:numCache>
                <c:formatCode>0</c:formatCode>
                <c:ptCount val="3"/>
                <c:pt idx="0">
                  <c:v>8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0B-4441-B910-C5647B08B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Лист2!$K$4:$K$14</c:f>
              <c:strCache>
                <c:ptCount val="11"/>
                <c:pt idx="0">
                  <c:v>Москва, Теплый стан, дет. площадка</c:v>
                </c:pt>
                <c:pt idx="1">
                  <c:v>Москва, Теплый стан, дет.площадка</c:v>
                </c:pt>
                <c:pt idx="2">
                  <c:v>Кимры, Центр, роддом</c:v>
                </c:pt>
                <c:pt idx="3">
                  <c:v>Кимры, Центр, школа</c:v>
                </c:pt>
                <c:pt idx="4">
                  <c:v>Кимры, Заречье, школа</c:v>
                </c:pt>
                <c:pt idx="5">
                  <c:v>г. Дубна,  Большая Волга, реаб. центр</c:v>
                </c:pt>
                <c:pt idx="6">
                  <c:v>г. Дубна, Большая Волга, дет. площадка</c:v>
                </c:pt>
                <c:pt idx="7">
                  <c:v>г. Дубна, Черная речка, лицей</c:v>
                </c:pt>
                <c:pt idx="8">
                  <c:v>г. Дмитров, ул. 2-я Центральная, дет. площадка</c:v>
                </c:pt>
                <c:pt idx="9">
                  <c:v>г. Дмитров, Мкр. им А. М. Маркова, дет. площадка</c:v>
                </c:pt>
                <c:pt idx="10">
                  <c:v>г. Дмитров, Мкр. им.  К. А. Аверьянова, футб. стадион</c:v>
                </c:pt>
              </c:strCache>
            </c:strRef>
          </c:cat>
          <c:val>
            <c:numRef>
              <c:f>Лист2!$M$4:$M$14</c:f>
              <c:numCache>
                <c:formatCode>General</c:formatCode>
                <c:ptCount val="11"/>
                <c:pt idx="0">
                  <c:v>170</c:v>
                </c:pt>
                <c:pt idx="1">
                  <c:v>160</c:v>
                </c:pt>
                <c:pt idx="2">
                  <c:v>276</c:v>
                </c:pt>
                <c:pt idx="3">
                  <c:v>237</c:v>
                </c:pt>
                <c:pt idx="4">
                  <c:v>586</c:v>
                </c:pt>
                <c:pt idx="5">
                  <c:v>360</c:v>
                </c:pt>
                <c:pt idx="6">
                  <c:v>760</c:v>
                </c:pt>
                <c:pt idx="7">
                  <c:v>460</c:v>
                </c:pt>
                <c:pt idx="8">
                  <c:v>370</c:v>
                </c:pt>
                <c:pt idx="9">
                  <c:v>330</c:v>
                </c:pt>
                <c:pt idx="10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1-499E-896A-54957520A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466928"/>
        <c:axId val="285605936"/>
      </c:barChart>
      <c:catAx>
        <c:axId val="25746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605936"/>
        <c:crosses val="autoZero"/>
        <c:auto val="1"/>
        <c:lblAlgn val="ctr"/>
        <c:lblOffset val="100"/>
        <c:noMultiLvlLbl val="0"/>
      </c:catAx>
      <c:valAx>
        <c:axId val="28560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n-/</a:t>
                </a:r>
                <a:r>
                  <a:rPr lang="ru-RU" sz="1200"/>
                  <a:t>см</a:t>
                </a:r>
                <a:r>
                  <a:rPr lang="en-US" sz="1200" baseline="30000"/>
                  <a:t>3</a:t>
                </a:r>
                <a:endParaRPr lang="ru-RU" sz="1200" baseline="30000"/>
              </a:p>
            </c:rich>
          </c:tx>
          <c:layout>
            <c:manualLayout>
              <c:xMode val="edge"/>
              <c:yMode val="edge"/>
              <c:x val="1.2807881773399015E-2"/>
              <c:y val="2.38252162924078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46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Q!$B$13</c:f>
              <c:strCache>
                <c:ptCount val="1"/>
                <c:pt idx="0">
                  <c:v>&lt;1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'Количественные результаты'!$A$5:$A$10</c:f>
              <c:strCache>
                <c:ptCount val="6"/>
                <c:pt idx="0">
                  <c:v>Городские леса, парки, заказники</c:v>
                </c:pt>
                <c:pt idx="1">
                  <c:v>Объекты с уязвимым контингентом</c:v>
                </c:pt>
                <c:pt idx="2">
                  <c:v>Селитебная застройка</c:v>
                </c:pt>
                <c:pt idx="3">
                  <c:v>Автомагистрали</c:v>
                </c:pt>
                <c:pt idx="4">
                  <c:v>Объекты энергетики</c:v>
                </c:pt>
                <c:pt idx="5">
                  <c:v>Водные обьекты</c:v>
                </c:pt>
              </c:strCache>
            </c:strRef>
          </c:cat>
          <c:val>
            <c:numRef>
              <c:f>Q!$B$14:$B$19</c:f>
              <c:numCache>
                <c:formatCode>0</c:formatCode>
                <c:ptCount val="6"/>
                <c:pt idx="0">
                  <c:v>31.25</c:v>
                </c:pt>
                <c:pt idx="1">
                  <c:v>18.181818181818183</c:v>
                </c:pt>
                <c:pt idx="2">
                  <c:v>38.095238095238095</c:v>
                </c:pt>
                <c:pt idx="3">
                  <c:v>0</c:v>
                </c:pt>
                <c:pt idx="4">
                  <c:v>16.666666666666668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5C-4FAE-8A18-E58005C9AE33}"/>
            </c:ext>
          </c:extLst>
        </c:ser>
        <c:ser>
          <c:idx val="1"/>
          <c:order val="1"/>
          <c:tx>
            <c:strRef>
              <c:f>Q!$C$13</c:f>
              <c:strCache>
                <c:ptCount val="1"/>
                <c:pt idx="0">
                  <c:v>1-1,5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val>
            <c:numRef>
              <c:f>Q!$C$14:$C$19</c:f>
              <c:numCache>
                <c:formatCode>0</c:formatCode>
                <c:ptCount val="6"/>
                <c:pt idx="0">
                  <c:v>62.5</c:v>
                </c:pt>
                <c:pt idx="1">
                  <c:v>72.727272727272734</c:v>
                </c:pt>
                <c:pt idx="2">
                  <c:v>52.38095238095238</c:v>
                </c:pt>
                <c:pt idx="3">
                  <c:v>81.818181818181813</c:v>
                </c:pt>
                <c:pt idx="4">
                  <c:v>83.333333333333329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5C-4FAE-8A18-E58005C9AE33}"/>
            </c:ext>
          </c:extLst>
        </c:ser>
        <c:ser>
          <c:idx val="2"/>
          <c:order val="2"/>
          <c:tx>
            <c:strRef>
              <c:f>Q!$D$13</c:f>
              <c:strCache>
                <c:ptCount val="1"/>
                <c:pt idx="0">
                  <c:v>≥1,5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invertIfNegative val="0"/>
          <c:val>
            <c:numRef>
              <c:f>Q!$D$14:$D$19</c:f>
              <c:numCache>
                <c:formatCode>0</c:formatCode>
                <c:ptCount val="6"/>
                <c:pt idx="0">
                  <c:v>6.25</c:v>
                </c:pt>
                <c:pt idx="1">
                  <c:v>9.0909090909090917</c:v>
                </c:pt>
                <c:pt idx="2">
                  <c:v>9.5238095238095237</c:v>
                </c:pt>
                <c:pt idx="3">
                  <c:v>18.181818181818183</c:v>
                </c:pt>
                <c:pt idx="4">
                  <c:v>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5C-4FAE-8A18-E58005C9A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257466928"/>
        <c:axId val="285605936"/>
        <c:axId val="0"/>
      </c:bar3DChart>
      <c:catAx>
        <c:axId val="25746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605936"/>
        <c:crosses val="autoZero"/>
        <c:auto val="1"/>
        <c:lblAlgn val="ctr"/>
        <c:lblOffset val="100"/>
        <c:noMultiLvlLbl val="0"/>
      </c:catAx>
      <c:valAx>
        <c:axId val="28560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Q, %</a:t>
                </a:r>
                <a:endParaRPr lang="ru-RU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1.3888888888888888E-2"/>
              <c:y val="3.43777874671203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46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24300-8EAD-4155-A5B5-47639451DC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B9A57-CBB4-48E3-8FB1-879C1919E9BF}">
      <dgm:prSet phldrT="[Текст]" custT="1"/>
      <dgm:spPr/>
      <dgm:t>
        <a:bodyPr/>
        <a:lstStyle/>
        <a:p>
          <a:r>
            <a:rPr lang="ru-RU" sz="1400" b="1" dirty="0" smtClean="0"/>
            <a:t>Заряженные молекулы кислорода притягивают и нейтрализуют взвешенные в воздухе частицы </a:t>
          </a:r>
          <a:endParaRPr lang="ru-RU" sz="1400" b="1" dirty="0"/>
        </a:p>
      </dgm:t>
    </dgm:pt>
    <dgm:pt modelId="{C2879D09-E12D-42F5-8DB1-C27FCBF92B12}" type="parTrans" cxnId="{5C2FC1B4-715D-4E6F-9E2F-2A453A473AC1}">
      <dgm:prSet/>
      <dgm:spPr/>
      <dgm:t>
        <a:bodyPr/>
        <a:lstStyle/>
        <a:p>
          <a:endParaRPr lang="ru-RU" sz="1400"/>
        </a:p>
      </dgm:t>
    </dgm:pt>
    <dgm:pt modelId="{E38F492C-34F6-4012-B611-ED8DA60218BC}" type="sibTrans" cxnId="{5C2FC1B4-715D-4E6F-9E2F-2A453A473AC1}">
      <dgm:prSet/>
      <dgm:spPr/>
      <dgm:t>
        <a:bodyPr/>
        <a:lstStyle/>
        <a:p>
          <a:endParaRPr lang="ru-RU" sz="1400"/>
        </a:p>
      </dgm:t>
    </dgm:pt>
    <dgm:pt modelId="{AFD49F0B-779B-48C1-9212-D6FA4B6661B5}">
      <dgm:prSet phldrT="[Текст]" custT="1"/>
      <dgm:spPr/>
      <dgm:t>
        <a:bodyPr/>
        <a:lstStyle/>
        <a:p>
          <a:r>
            <a:rPr lang="ru-RU" sz="1400" b="1" dirty="0" smtClean="0"/>
            <a:t>Частицы загрязнителей оседают, происходит очищение воздушной среды</a:t>
          </a:r>
          <a:endParaRPr lang="ru-RU" sz="1400" b="1" dirty="0"/>
        </a:p>
      </dgm:t>
    </dgm:pt>
    <dgm:pt modelId="{3B3567B9-4D92-4450-9D94-A2757BF70ED4}" type="parTrans" cxnId="{038109D6-199C-43D9-910E-1C5A5E160445}">
      <dgm:prSet/>
      <dgm:spPr/>
      <dgm:t>
        <a:bodyPr/>
        <a:lstStyle/>
        <a:p>
          <a:endParaRPr lang="ru-RU" sz="1400"/>
        </a:p>
      </dgm:t>
    </dgm:pt>
    <dgm:pt modelId="{F2615E28-9C08-4A16-972E-386F129F90AD}" type="sibTrans" cxnId="{038109D6-199C-43D9-910E-1C5A5E160445}">
      <dgm:prSet/>
      <dgm:spPr/>
      <dgm:t>
        <a:bodyPr/>
        <a:lstStyle/>
        <a:p>
          <a:endParaRPr lang="ru-RU" sz="1400"/>
        </a:p>
      </dgm:t>
    </dgm:pt>
    <dgm:pt modelId="{C41B58BA-6860-4456-B35E-3A3AF677A41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Под влиянием ионизирующих излучений молекулы кислорода приобретают отрицательный заряд</a:t>
          </a:r>
          <a:endParaRPr lang="ru-RU" sz="1400" b="1" dirty="0"/>
        </a:p>
      </dgm:t>
    </dgm:pt>
    <dgm:pt modelId="{A5A1701A-22DB-4B36-AB37-55263E0C77A2}" type="sibTrans" cxnId="{9D905F36-1927-480E-8D2E-D9731461EBD6}">
      <dgm:prSet/>
      <dgm:spPr/>
      <dgm:t>
        <a:bodyPr/>
        <a:lstStyle/>
        <a:p>
          <a:endParaRPr lang="ru-RU" sz="1400"/>
        </a:p>
      </dgm:t>
    </dgm:pt>
    <dgm:pt modelId="{F2F47CE8-C725-4F1C-8935-B0DC8EADC913}" type="parTrans" cxnId="{9D905F36-1927-480E-8D2E-D9731461EBD6}">
      <dgm:prSet/>
      <dgm:spPr/>
      <dgm:t>
        <a:bodyPr/>
        <a:lstStyle/>
        <a:p>
          <a:endParaRPr lang="ru-RU" sz="1400"/>
        </a:p>
      </dgm:t>
    </dgm:pt>
    <dgm:pt modelId="{6B5E081C-F00F-4444-A653-71D3287F59DA}" type="pres">
      <dgm:prSet presAssocID="{59624300-8EAD-4155-A5B5-47639451DC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94EF770-ADE6-4F93-B276-1C94CBF38F85}" type="pres">
      <dgm:prSet presAssocID="{59624300-8EAD-4155-A5B5-47639451DC6E}" presName="Name1" presStyleCnt="0"/>
      <dgm:spPr/>
    </dgm:pt>
    <dgm:pt modelId="{152780E7-4D85-4CA9-89BD-B2F571B57ADF}" type="pres">
      <dgm:prSet presAssocID="{59624300-8EAD-4155-A5B5-47639451DC6E}" presName="cycle" presStyleCnt="0"/>
      <dgm:spPr/>
    </dgm:pt>
    <dgm:pt modelId="{673B5D1C-9719-450B-B9C9-E3E3C0A8913D}" type="pres">
      <dgm:prSet presAssocID="{59624300-8EAD-4155-A5B5-47639451DC6E}" presName="srcNode" presStyleLbl="node1" presStyleIdx="0" presStyleCnt="3"/>
      <dgm:spPr/>
    </dgm:pt>
    <dgm:pt modelId="{FA3C2F16-AD54-4999-92A4-2643F163883B}" type="pres">
      <dgm:prSet presAssocID="{59624300-8EAD-4155-A5B5-47639451DC6E}" presName="conn" presStyleLbl="parChTrans1D2" presStyleIdx="0" presStyleCnt="1"/>
      <dgm:spPr/>
      <dgm:t>
        <a:bodyPr/>
        <a:lstStyle/>
        <a:p>
          <a:endParaRPr lang="ru-RU"/>
        </a:p>
      </dgm:t>
    </dgm:pt>
    <dgm:pt modelId="{C41976AB-2090-4741-A0F6-F62AB1926D16}" type="pres">
      <dgm:prSet presAssocID="{59624300-8EAD-4155-A5B5-47639451DC6E}" presName="extraNode" presStyleLbl="node1" presStyleIdx="0" presStyleCnt="3"/>
      <dgm:spPr/>
    </dgm:pt>
    <dgm:pt modelId="{1838FAEC-02ED-45F1-B7D6-9FE412F2196B}" type="pres">
      <dgm:prSet presAssocID="{59624300-8EAD-4155-A5B5-47639451DC6E}" presName="dstNode" presStyleLbl="node1" presStyleIdx="0" presStyleCnt="3"/>
      <dgm:spPr/>
    </dgm:pt>
    <dgm:pt modelId="{49143157-410B-4DAB-AA0B-535B778D9E9C}" type="pres">
      <dgm:prSet presAssocID="{C41B58BA-6860-4456-B35E-3A3AF677A412}" presName="text_1" presStyleLbl="node1" presStyleIdx="0" presStyleCnt="3" custLinFactNeighborX="144" custLinFactNeighborY="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A9B5C-20ED-43EB-B8FF-B5428EA8123A}" type="pres">
      <dgm:prSet presAssocID="{C41B58BA-6860-4456-B35E-3A3AF677A412}" presName="accent_1" presStyleCnt="0"/>
      <dgm:spPr/>
    </dgm:pt>
    <dgm:pt modelId="{9A617CD7-7A69-4D5E-AE09-3642E96C262D}" type="pres">
      <dgm:prSet presAssocID="{C41B58BA-6860-4456-B35E-3A3AF677A412}" presName="accentRepeatNode" presStyleLbl="solidFgAcc1" presStyleIdx="0" presStyleCnt="3"/>
      <dgm:spPr/>
    </dgm:pt>
    <dgm:pt modelId="{E1E4D220-0000-45E3-8962-2574441AD685}" type="pres">
      <dgm:prSet presAssocID="{3AFB9A57-CBB4-48E3-8FB1-879C1919E9B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88E66-3909-42D9-8B43-66E7E3E0338B}" type="pres">
      <dgm:prSet presAssocID="{3AFB9A57-CBB4-48E3-8FB1-879C1919E9BF}" presName="accent_2" presStyleCnt="0"/>
      <dgm:spPr/>
    </dgm:pt>
    <dgm:pt modelId="{787F4560-5B58-4600-B09C-7A3C89497C1F}" type="pres">
      <dgm:prSet presAssocID="{3AFB9A57-CBB4-48E3-8FB1-879C1919E9BF}" presName="accentRepeatNode" presStyleLbl="solidFgAcc1" presStyleIdx="1" presStyleCnt="3"/>
      <dgm:spPr/>
    </dgm:pt>
    <dgm:pt modelId="{74919D43-60BC-41DE-8ABA-4785B0996522}" type="pres">
      <dgm:prSet presAssocID="{AFD49F0B-779B-48C1-9212-D6FA4B6661B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426BB-DFA2-4970-9DC4-1332CD314917}" type="pres">
      <dgm:prSet presAssocID="{AFD49F0B-779B-48C1-9212-D6FA4B6661B5}" presName="accent_3" presStyleCnt="0"/>
      <dgm:spPr/>
    </dgm:pt>
    <dgm:pt modelId="{71ED2102-3800-4BB7-B820-FBA75FA79587}" type="pres">
      <dgm:prSet presAssocID="{AFD49F0B-779B-48C1-9212-D6FA4B6661B5}" presName="accentRepeatNode" presStyleLbl="solidFgAcc1" presStyleIdx="2" presStyleCnt="3"/>
      <dgm:spPr/>
    </dgm:pt>
  </dgm:ptLst>
  <dgm:cxnLst>
    <dgm:cxn modelId="{038109D6-199C-43D9-910E-1C5A5E160445}" srcId="{59624300-8EAD-4155-A5B5-47639451DC6E}" destId="{AFD49F0B-779B-48C1-9212-D6FA4B6661B5}" srcOrd="2" destOrd="0" parTransId="{3B3567B9-4D92-4450-9D94-A2757BF70ED4}" sibTransId="{F2615E28-9C08-4A16-972E-386F129F90AD}"/>
    <dgm:cxn modelId="{9D905F36-1927-480E-8D2E-D9731461EBD6}" srcId="{59624300-8EAD-4155-A5B5-47639451DC6E}" destId="{C41B58BA-6860-4456-B35E-3A3AF677A412}" srcOrd="0" destOrd="0" parTransId="{F2F47CE8-C725-4F1C-8935-B0DC8EADC913}" sibTransId="{A5A1701A-22DB-4B36-AB37-55263E0C77A2}"/>
    <dgm:cxn modelId="{8A0DB911-416D-4D1B-AC82-B212EF2F3873}" type="presOf" srcId="{59624300-8EAD-4155-A5B5-47639451DC6E}" destId="{6B5E081C-F00F-4444-A653-71D3287F59DA}" srcOrd="0" destOrd="0" presId="urn:microsoft.com/office/officeart/2008/layout/VerticalCurvedList"/>
    <dgm:cxn modelId="{5C2FC1B4-715D-4E6F-9E2F-2A453A473AC1}" srcId="{59624300-8EAD-4155-A5B5-47639451DC6E}" destId="{3AFB9A57-CBB4-48E3-8FB1-879C1919E9BF}" srcOrd="1" destOrd="0" parTransId="{C2879D09-E12D-42F5-8DB1-C27FCBF92B12}" sibTransId="{E38F492C-34F6-4012-B611-ED8DA60218BC}"/>
    <dgm:cxn modelId="{E4276C67-5D9E-4C88-966A-918C7EB1B5D2}" type="presOf" srcId="{A5A1701A-22DB-4B36-AB37-55263E0C77A2}" destId="{FA3C2F16-AD54-4999-92A4-2643F163883B}" srcOrd="0" destOrd="0" presId="urn:microsoft.com/office/officeart/2008/layout/VerticalCurvedList"/>
    <dgm:cxn modelId="{821B7F8E-C7E5-4088-85F3-C7CD5B562A5D}" type="presOf" srcId="{C41B58BA-6860-4456-B35E-3A3AF677A412}" destId="{49143157-410B-4DAB-AA0B-535B778D9E9C}" srcOrd="0" destOrd="0" presId="urn:microsoft.com/office/officeart/2008/layout/VerticalCurvedList"/>
    <dgm:cxn modelId="{F2AD16A3-1208-4E68-A3CF-02A4808F5EF5}" type="presOf" srcId="{AFD49F0B-779B-48C1-9212-D6FA4B6661B5}" destId="{74919D43-60BC-41DE-8ABA-4785B0996522}" srcOrd="0" destOrd="0" presId="urn:microsoft.com/office/officeart/2008/layout/VerticalCurvedList"/>
    <dgm:cxn modelId="{7005A37B-9BAB-4C7B-A837-8AB977D0D9CA}" type="presOf" srcId="{3AFB9A57-CBB4-48E3-8FB1-879C1919E9BF}" destId="{E1E4D220-0000-45E3-8962-2574441AD685}" srcOrd="0" destOrd="0" presId="urn:microsoft.com/office/officeart/2008/layout/VerticalCurvedList"/>
    <dgm:cxn modelId="{D96DEB92-C7CC-4DC6-AE74-9A6E34087BD7}" type="presParOf" srcId="{6B5E081C-F00F-4444-A653-71D3287F59DA}" destId="{E94EF770-ADE6-4F93-B276-1C94CBF38F85}" srcOrd="0" destOrd="0" presId="urn:microsoft.com/office/officeart/2008/layout/VerticalCurvedList"/>
    <dgm:cxn modelId="{F5FD91ED-C7B7-445F-B28D-75F930CCB0AA}" type="presParOf" srcId="{E94EF770-ADE6-4F93-B276-1C94CBF38F85}" destId="{152780E7-4D85-4CA9-89BD-B2F571B57ADF}" srcOrd="0" destOrd="0" presId="urn:microsoft.com/office/officeart/2008/layout/VerticalCurvedList"/>
    <dgm:cxn modelId="{4C2C02C1-1A9F-42E9-BAF6-0B3181B947A2}" type="presParOf" srcId="{152780E7-4D85-4CA9-89BD-B2F571B57ADF}" destId="{673B5D1C-9719-450B-B9C9-E3E3C0A8913D}" srcOrd="0" destOrd="0" presId="urn:microsoft.com/office/officeart/2008/layout/VerticalCurvedList"/>
    <dgm:cxn modelId="{399A702E-695D-447E-A47C-3AB2A7E14CF9}" type="presParOf" srcId="{152780E7-4D85-4CA9-89BD-B2F571B57ADF}" destId="{FA3C2F16-AD54-4999-92A4-2643F163883B}" srcOrd="1" destOrd="0" presId="urn:microsoft.com/office/officeart/2008/layout/VerticalCurvedList"/>
    <dgm:cxn modelId="{41FA5455-67AF-481F-A351-7E698063F78B}" type="presParOf" srcId="{152780E7-4D85-4CA9-89BD-B2F571B57ADF}" destId="{C41976AB-2090-4741-A0F6-F62AB1926D16}" srcOrd="2" destOrd="0" presId="urn:microsoft.com/office/officeart/2008/layout/VerticalCurvedList"/>
    <dgm:cxn modelId="{D9ACC61B-C29F-42B5-9096-7D3ACBD5E8F6}" type="presParOf" srcId="{152780E7-4D85-4CA9-89BD-B2F571B57ADF}" destId="{1838FAEC-02ED-45F1-B7D6-9FE412F2196B}" srcOrd="3" destOrd="0" presId="urn:microsoft.com/office/officeart/2008/layout/VerticalCurvedList"/>
    <dgm:cxn modelId="{EF20296D-534F-4894-981B-3449182F6F4D}" type="presParOf" srcId="{E94EF770-ADE6-4F93-B276-1C94CBF38F85}" destId="{49143157-410B-4DAB-AA0B-535B778D9E9C}" srcOrd="1" destOrd="0" presId="urn:microsoft.com/office/officeart/2008/layout/VerticalCurvedList"/>
    <dgm:cxn modelId="{1B0B2DD2-505D-48A4-A688-572BBFF6FF52}" type="presParOf" srcId="{E94EF770-ADE6-4F93-B276-1C94CBF38F85}" destId="{869A9B5C-20ED-43EB-B8FF-B5428EA8123A}" srcOrd="2" destOrd="0" presId="urn:microsoft.com/office/officeart/2008/layout/VerticalCurvedList"/>
    <dgm:cxn modelId="{EB490709-A692-4176-AE1B-8495F34575AC}" type="presParOf" srcId="{869A9B5C-20ED-43EB-B8FF-B5428EA8123A}" destId="{9A617CD7-7A69-4D5E-AE09-3642E96C262D}" srcOrd="0" destOrd="0" presId="urn:microsoft.com/office/officeart/2008/layout/VerticalCurvedList"/>
    <dgm:cxn modelId="{9436FAD3-9CEB-4AF1-99F3-5B3401246AA2}" type="presParOf" srcId="{E94EF770-ADE6-4F93-B276-1C94CBF38F85}" destId="{E1E4D220-0000-45E3-8962-2574441AD685}" srcOrd="3" destOrd="0" presId="urn:microsoft.com/office/officeart/2008/layout/VerticalCurvedList"/>
    <dgm:cxn modelId="{88D43D89-4AA3-4A1B-9D81-47FE609A79DD}" type="presParOf" srcId="{E94EF770-ADE6-4F93-B276-1C94CBF38F85}" destId="{29488E66-3909-42D9-8B43-66E7E3E0338B}" srcOrd="4" destOrd="0" presId="urn:microsoft.com/office/officeart/2008/layout/VerticalCurvedList"/>
    <dgm:cxn modelId="{8287207F-8E14-4716-A1D7-EE2BB98E9543}" type="presParOf" srcId="{29488E66-3909-42D9-8B43-66E7E3E0338B}" destId="{787F4560-5B58-4600-B09C-7A3C89497C1F}" srcOrd="0" destOrd="0" presId="urn:microsoft.com/office/officeart/2008/layout/VerticalCurvedList"/>
    <dgm:cxn modelId="{592EE6A5-80F5-4EFD-A712-58788DD0DE6E}" type="presParOf" srcId="{E94EF770-ADE6-4F93-B276-1C94CBF38F85}" destId="{74919D43-60BC-41DE-8ABA-4785B0996522}" srcOrd="5" destOrd="0" presId="urn:microsoft.com/office/officeart/2008/layout/VerticalCurvedList"/>
    <dgm:cxn modelId="{EC72D2E5-B6CF-4697-97EB-EF2DD049A50B}" type="presParOf" srcId="{E94EF770-ADE6-4F93-B276-1C94CBF38F85}" destId="{064426BB-DFA2-4970-9DC4-1332CD314917}" srcOrd="6" destOrd="0" presId="urn:microsoft.com/office/officeart/2008/layout/VerticalCurvedList"/>
    <dgm:cxn modelId="{5EB05298-F87A-4329-A485-D9C7BECE57D3}" type="presParOf" srcId="{064426BB-DFA2-4970-9DC4-1332CD314917}" destId="{71ED2102-3800-4BB7-B820-FBA75FA795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C2F16-AD54-4999-92A4-2643F163883B}">
      <dsp:nvSpPr>
        <dsp:cNvPr id="0" name=""/>
        <dsp:cNvSpPr/>
      </dsp:nvSpPr>
      <dsp:spPr>
        <a:xfrm>
          <a:off x="-4420885" y="-678039"/>
          <a:ext cx="5266770" cy="5266770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43157-410B-4DAB-AA0B-535B778D9E9C}">
      <dsp:nvSpPr>
        <dsp:cNvPr id="0" name=""/>
        <dsp:cNvSpPr/>
      </dsp:nvSpPr>
      <dsp:spPr>
        <a:xfrm>
          <a:off x="549549" y="396270"/>
          <a:ext cx="3849498" cy="782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822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Под влиянием ионизирующих излучений молекулы кислорода приобретают отрицательный заряд</a:t>
          </a:r>
          <a:endParaRPr lang="ru-RU" sz="1400" b="1" kern="1200" dirty="0"/>
        </a:p>
      </dsp:txBody>
      <dsp:txXfrm>
        <a:off x="549549" y="396270"/>
        <a:ext cx="3849498" cy="782138"/>
      </dsp:txXfrm>
    </dsp:sp>
    <dsp:sp modelId="{9A617CD7-7A69-4D5E-AE09-3642E96C262D}">
      <dsp:nvSpPr>
        <dsp:cNvPr id="0" name=""/>
        <dsp:cNvSpPr/>
      </dsp:nvSpPr>
      <dsp:spPr>
        <a:xfrm>
          <a:off x="55169" y="293301"/>
          <a:ext cx="977673" cy="977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4D220-0000-45E3-8962-2574441AD685}">
      <dsp:nvSpPr>
        <dsp:cNvPr id="0" name=""/>
        <dsp:cNvSpPr/>
      </dsp:nvSpPr>
      <dsp:spPr>
        <a:xfrm>
          <a:off x="828313" y="1564276"/>
          <a:ext cx="3565191" cy="782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8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Заряженные молекулы кислорода притягивают и нейтрализуют взвешенные в воздухе частицы </a:t>
          </a:r>
          <a:endParaRPr lang="ru-RU" sz="1400" b="1" kern="1200" dirty="0"/>
        </a:p>
      </dsp:txBody>
      <dsp:txXfrm>
        <a:off x="828313" y="1564276"/>
        <a:ext cx="3565191" cy="782138"/>
      </dsp:txXfrm>
    </dsp:sp>
    <dsp:sp modelId="{787F4560-5B58-4600-B09C-7A3C89497C1F}">
      <dsp:nvSpPr>
        <dsp:cNvPr id="0" name=""/>
        <dsp:cNvSpPr/>
      </dsp:nvSpPr>
      <dsp:spPr>
        <a:xfrm>
          <a:off x="339477" y="1466509"/>
          <a:ext cx="977673" cy="977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19D43-60BC-41DE-8ABA-4785B0996522}">
      <dsp:nvSpPr>
        <dsp:cNvPr id="0" name=""/>
        <dsp:cNvSpPr/>
      </dsp:nvSpPr>
      <dsp:spPr>
        <a:xfrm>
          <a:off x="544006" y="2737484"/>
          <a:ext cx="3849498" cy="782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8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Частицы загрязнителей оседают, происходит очищение воздушной среды</a:t>
          </a:r>
          <a:endParaRPr lang="ru-RU" sz="1400" b="1" kern="1200" dirty="0"/>
        </a:p>
      </dsp:txBody>
      <dsp:txXfrm>
        <a:off x="544006" y="2737484"/>
        <a:ext cx="3849498" cy="782138"/>
      </dsp:txXfrm>
    </dsp:sp>
    <dsp:sp modelId="{71ED2102-3800-4BB7-B820-FBA75FA79587}">
      <dsp:nvSpPr>
        <dsp:cNvPr id="0" name=""/>
        <dsp:cNvSpPr/>
      </dsp:nvSpPr>
      <dsp:spPr>
        <a:xfrm>
          <a:off x="55169" y="2639717"/>
          <a:ext cx="977673" cy="977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0.15028</cdr:x>
      <cdr:y>0.02953</cdr:y>
    </cdr:from>
    <cdr:to>
      <cdr:x>0.97532</cdr:x>
      <cdr:y>0.03426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873760" y="119380"/>
          <a:ext cx="4796784" cy="1913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70C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0.15159</cdr:x>
      <cdr:y>0.28778</cdr:y>
    </cdr:from>
    <cdr:to>
      <cdr:x>0.97663</cdr:x>
      <cdr:y>0.29251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881380" y="1163320"/>
          <a:ext cx="4796784" cy="1913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0.09609</cdr:x>
      <cdr:y>0.23312</cdr:y>
    </cdr:from>
    <cdr:to>
      <cdr:x>0.98126</cdr:x>
      <cdr:y>0.23357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1012371" y="937759"/>
          <a:ext cx="9325429" cy="1815"/>
        </a:xfrm>
        <a:prstGeom xmlns:a="http://schemas.openxmlformats.org/drawingml/2006/main" prst="line">
          <a:avLst/>
        </a:prstGeom>
        <a:ln xmlns:a="http://schemas.openxmlformats.org/drawingml/2006/main" w="25400" cmpd="sng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91123-8275-41AF-9568-DB28259153F0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923B7-6431-46ED-A73C-7F8140C49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5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684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9558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3096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359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7482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2600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0222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355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103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8650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654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B20446-068B-4004-B2B8-6D017FF36FFA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19D0DC-DC5E-4D5E-99BF-B1FE63E556F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2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video-115982637_45623921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2087" y="3045278"/>
            <a:ext cx="9846129" cy="914415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Трансформация аэроионного состава воздуха в условиях развития техносферы современных городов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32087" y="4449536"/>
            <a:ext cx="9846129" cy="15757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В. Архипова</a:t>
            </a: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кандидат геолого-минералогических </a:t>
            </a:r>
            <a:r>
              <a:rPr lang="ru-RU" sz="11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наук,доцент</a:t>
            </a:r>
            <a:r>
              <a:rPr lang="ru-RU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кафедры экологии и наук о земле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А. Д. Жигалин</a:t>
            </a:r>
            <a:r>
              <a:rPr lang="ru-RU" sz="1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кандидат геолого-минералогических наук, </a:t>
            </a:r>
            <a:r>
              <a:rPr lang="ru-RU" sz="1100" dirty="0" smtClean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Ведущий </a:t>
            </a:r>
            <a:r>
              <a:rPr lang="ru-RU" sz="1100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научный </a:t>
            </a:r>
            <a:r>
              <a:rPr lang="ru-RU" sz="1100" dirty="0" smtClean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сотрудник Института физики </a:t>
            </a:r>
            <a:r>
              <a:rPr lang="ru-RU" sz="1100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Земли им. О.Ю. Шмидта </a:t>
            </a:r>
            <a:r>
              <a:rPr lang="ru-RU" sz="1100" dirty="0" smtClean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РАН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4A66AC"/>
              </a:buClr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Н.а.Федорук</a:t>
            </a:r>
            <a:r>
              <a:rPr lang="ru-RU" sz="1800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1100" dirty="0" smtClean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аспирант кафедры </a:t>
            </a:r>
            <a:r>
              <a:rPr lang="ru-RU" sz="1100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экологии и наук о земле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4A66AC"/>
              </a:buClr>
            </a:pP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О.а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Ковалева</a:t>
            </a:r>
            <a:r>
              <a:rPr lang="ru-RU" sz="1800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smtClean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студент </a:t>
            </a:r>
            <a:r>
              <a:rPr lang="ru-RU" sz="1100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кафедры экологии и наук о земле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471" y="951170"/>
            <a:ext cx="831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</a:t>
            </a:r>
            <a:r>
              <a:rPr lang="ru-RU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научно-практическая конференция</a:t>
            </a:r>
            <a:endParaRPr lang="ru-RU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«Комплексные проблемы техносферной безопасности»</a:t>
            </a:r>
          </a:p>
          <a:p>
            <a:r>
              <a:rPr lang="ru-RU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cap="all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воронеж</a:t>
            </a:r>
            <a:endParaRPr lang="ru-RU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873" y="351891"/>
            <a:ext cx="2246835" cy="20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8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Содержание отрицательно заряженных аэроионов на антропогенно нагруженных территориях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автомагистрали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Селитебная застройка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0392019"/>
              </p:ext>
            </p:extLst>
          </p:nvPr>
        </p:nvGraphicFramePr>
        <p:xfrm>
          <a:off x="1096963" y="2582863"/>
          <a:ext cx="4938712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23456976"/>
              </p:ext>
            </p:extLst>
          </p:nvPr>
        </p:nvGraphicFramePr>
        <p:xfrm>
          <a:off x="6218238" y="2582863"/>
          <a:ext cx="4937125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24641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Содержание отрицательно заряженных аэроионов </a:t>
            </a:r>
            <a:r>
              <a:rPr lang="ru-RU" sz="4000" dirty="0" smtClean="0">
                <a:solidFill>
                  <a:srgbClr val="002060"/>
                </a:solidFill>
              </a:rPr>
              <a:t>в рекреационных зонах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Парки, лесные массивы в городской черте, заказники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Детские площадки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4727808"/>
              </p:ext>
            </p:extLst>
          </p:nvPr>
        </p:nvGraphicFramePr>
        <p:xfrm>
          <a:off x="1096963" y="2582863"/>
          <a:ext cx="4938712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68114424"/>
              </p:ext>
            </p:extLst>
          </p:nvPr>
        </p:nvGraphicFramePr>
        <p:xfrm>
          <a:off x="6218238" y="2582863"/>
          <a:ext cx="4937125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87503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0" y="20496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Содержание аэроионов отрицательной полярности в 1 см</a:t>
            </a:r>
            <a:r>
              <a:rPr lang="ru-RU" sz="3200" baseline="30000" dirty="0">
                <a:solidFill>
                  <a:srgbClr val="002060"/>
                </a:solidFill>
              </a:rPr>
              <a:t>3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 </a:t>
            </a:r>
            <a:r>
              <a:rPr lang="ru-RU" sz="3200" dirty="0">
                <a:solidFill>
                  <a:srgbClr val="002060"/>
                </a:solidFill>
              </a:rPr>
              <a:t>гг. Дубна, Дмитров, Кимры, Москва (р-н Теплый Стан)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на </a:t>
            </a:r>
            <a:r>
              <a:rPr lang="ru-RU" sz="3200" dirty="0">
                <a:solidFill>
                  <a:srgbClr val="002060"/>
                </a:solidFill>
              </a:rPr>
              <a:t>объектах с особо уязвимым </a:t>
            </a:r>
            <a:r>
              <a:rPr lang="ru-RU" sz="3200" dirty="0" smtClean="0">
                <a:solidFill>
                  <a:srgbClr val="002060"/>
                </a:solidFill>
              </a:rPr>
              <a:t>контингентом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664086"/>
              </p:ext>
            </p:extLst>
          </p:nvPr>
        </p:nvGraphicFramePr>
        <p:xfrm>
          <a:off x="620486" y="1828800"/>
          <a:ext cx="10535194" cy="447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53167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16261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Соотношение аэроионов обеих полярностей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в г. Кимры: районы Центр и Заречье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5155" y="1846051"/>
            <a:ext cx="4595836" cy="50111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район </a:t>
            </a:r>
            <a:r>
              <a:rPr lang="ru-RU" b="1" dirty="0">
                <a:solidFill>
                  <a:schemeClr val="accent1"/>
                </a:solidFill>
              </a:rPr>
              <a:t>Центр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0463" y="2359945"/>
            <a:ext cx="3089663" cy="375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50111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район Заречье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" name="Объект 9" descr="Описание: F:\саша\ДИПЛОМ  6 КУРС\заречье.pn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347165"/>
            <a:ext cx="4949553" cy="37795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82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18420" cy="1450757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Процентное соотношение</a:t>
            </a:r>
            <a:r>
              <a:rPr lang="en-US" sz="3600" dirty="0" smtClean="0"/>
              <a:t> </a:t>
            </a:r>
            <a:r>
              <a:rPr lang="ru-RU" sz="3600" dirty="0" smtClean="0"/>
              <a:t>значений коэффициента униполярности на городских территориях </a:t>
            </a:r>
            <a:endParaRPr lang="ru-RU" sz="36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123243"/>
              </p:ext>
            </p:extLst>
          </p:nvPr>
        </p:nvGraphicFramePr>
        <p:xfrm>
          <a:off x="1097280" y="2034042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55423" y="6289907"/>
            <a:ext cx="1988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Норма </a:t>
            </a:r>
            <a:r>
              <a:rPr lang="en-US" sz="36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&lt;1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4309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Основные аспекты изменения естественного аэроионного состава воздуха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57890"/>
            <a:ext cx="6087292" cy="38095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Снижение общей ионизации воздуха на городских территориях</a:t>
            </a:r>
          </a:p>
          <a:p>
            <a:pPr marL="457200" indent="-457200">
              <a:buFont typeface="+mj-lt"/>
              <a:buAutoNum type="arabicPeriod"/>
            </a:pPr>
            <a:endParaRPr lang="ru-RU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Снижение доли легких аэроионов </a:t>
            </a:r>
            <a:r>
              <a:rPr lang="ru-RU" sz="3200" dirty="0"/>
              <a:t>отрицательной полярности в </a:t>
            </a:r>
            <a:r>
              <a:rPr lang="ru-RU" sz="3200" dirty="0" smtClean="0"/>
              <a:t> приземном слое атмосферы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49137" y="6387921"/>
            <a:ext cx="9576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Следствием является аэроионное голодание населения городов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9402" y="1940055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08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" y="373487"/>
            <a:ext cx="12024575" cy="13123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Пути выхода из аэроионного голодания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928" y="1796143"/>
            <a:ext cx="9971008" cy="44577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Уменьшение общей запыленности и загазованности городских территорий, снижение промышленной и транспортной нагрузки в городской черте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Создание объектов искусственной аэроионизации: парков, специальных устройств для аэроионизации в местах плотного скопления людей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Рекомендации населению покидать города на время отпуска</a:t>
            </a:r>
            <a:r>
              <a:rPr lang="ru-RU" sz="2600" dirty="0"/>
              <a:t>, </a:t>
            </a:r>
            <a:r>
              <a:rPr lang="ru-RU" sz="2600" dirty="0" smtClean="0"/>
              <a:t>посещать лесные массивы, аэрокурорты вблизи побережий, в горных районах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Использование устройств для ионизации воздуха в жилых и производственных помещениях</a:t>
            </a:r>
          </a:p>
        </p:txBody>
      </p:sp>
    </p:spTree>
    <p:extLst>
      <p:ext uri="{BB962C8B-B14F-4D97-AF65-F5344CB8AC3E}">
        <p14:creationId xmlns:p14="http://schemas.microsoft.com/office/powerpoint/2010/main" val="1959582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Наиболее значимые публикации по результатам исследований: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03653"/>
            <a:ext cx="10058400" cy="458081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Е. В. Архипова, А. Д. Жигалин, Н. А. Федорук и др. </a:t>
            </a:r>
            <a:r>
              <a:rPr lang="ru-RU" dirty="0">
                <a:solidFill>
                  <a:schemeClr val="accent1"/>
                </a:solidFill>
              </a:rPr>
              <a:t>Контроль аэроионного состава атмосферы урбанизированных территорий</a:t>
            </a:r>
            <a:r>
              <a:rPr lang="ru-RU" dirty="0"/>
              <a:t> // Геоэкология. — 2020. — № 1. — С. 28–31</a:t>
            </a:r>
          </a:p>
          <a:p>
            <a:r>
              <a:rPr lang="ru-RU" i="1" dirty="0"/>
              <a:t>Н. А., Федорук, Е. В. </a:t>
            </a:r>
            <a:r>
              <a:rPr lang="ru-RU" i="1" dirty="0" smtClean="0"/>
              <a:t>Архипова. </a:t>
            </a:r>
            <a:r>
              <a:rPr lang="ru-RU" dirty="0">
                <a:solidFill>
                  <a:schemeClr val="accent1"/>
                </a:solidFill>
              </a:rPr>
              <a:t>Аэроионный состав воздуха как индикатор качества воздуха урбанизированных территорий (на примере г. Дубна) </a:t>
            </a:r>
            <a:r>
              <a:rPr lang="ru-RU" dirty="0"/>
              <a:t>/ В сборнике: Сергеевские чтения: геоэкологические аспекты реализации национального проекта «Экология». Диалог поколений. Материалы годичной сессии Научного совета РАН по проблемам геоэкологии, инженерной геологии и гидрогеологии. 2020. С. 86-90.</a:t>
            </a:r>
          </a:p>
          <a:p>
            <a:r>
              <a:rPr lang="ru-RU" i="1" dirty="0"/>
              <a:t>О. А. Савватеева, Е. В. Архипова, А. Н. Белова, А. А. Власова. </a:t>
            </a:r>
            <a:r>
              <a:rPr lang="ru-RU" dirty="0">
                <a:solidFill>
                  <a:schemeClr val="accent1"/>
                </a:solidFill>
              </a:rPr>
              <a:t>Трансформация окружающей среды старинных городов в условиях современной техногенной нагрузки по данным анализа экологического состояния г. Кимры Тверской области </a:t>
            </a:r>
            <a:r>
              <a:rPr lang="ru-RU" dirty="0"/>
              <a:t>/ // Самарский научный вестник. — 2017. — Т. 6, № 3. — С. 34–40.</a:t>
            </a:r>
          </a:p>
          <a:p>
            <a:r>
              <a:rPr lang="en-US" i="1" dirty="0" smtClean="0"/>
              <a:t>V</a:t>
            </a:r>
            <a:r>
              <a:rPr lang="en-US" i="1" dirty="0"/>
              <a:t>. T. </a:t>
            </a:r>
            <a:r>
              <a:rPr lang="en-US" i="1" dirty="0" err="1"/>
              <a:t>Trofimov</a:t>
            </a:r>
            <a:r>
              <a:rPr lang="en-US" i="1" dirty="0"/>
              <a:t>, A. D. </a:t>
            </a:r>
            <a:r>
              <a:rPr lang="en-US" i="1" dirty="0" err="1"/>
              <a:t>Zhigalin</a:t>
            </a:r>
            <a:r>
              <a:rPr lang="en-US" i="1" dirty="0"/>
              <a:t>, V. A. </a:t>
            </a:r>
            <a:r>
              <a:rPr lang="en-US" i="1" dirty="0" err="1"/>
              <a:t>Bogoslovsky</a:t>
            </a:r>
            <a:r>
              <a:rPr lang="en-US" i="1" dirty="0"/>
              <a:t>, E. V. </a:t>
            </a:r>
            <a:r>
              <a:rPr lang="en-US" i="1" dirty="0" err="1"/>
              <a:t>Arkhipova</a:t>
            </a:r>
            <a:r>
              <a:rPr lang="en-US" i="1" dirty="0"/>
              <a:t> 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The place of ecological–geophysical studies in the system of urban ecology </a:t>
            </a:r>
            <a:r>
              <a:rPr lang="en-US" dirty="0"/>
              <a:t> // Moscow University Geology Bulletin. — 2017. — Vol. 72, no. 1. — P. 1–7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Публикация в СМИ: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Репортаж Телеканал «360», Дубна; </a:t>
            </a:r>
            <a:r>
              <a:rPr lang="ru-RU" dirty="0"/>
              <a:t>дата: 4 декабря 2019 г. </a:t>
            </a:r>
            <a:r>
              <a:rPr lang="ru-RU" dirty="0" smtClean="0"/>
              <a:t>17:23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</a:rPr>
              <a:t>Аэроионное голодание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Страница </a:t>
            </a:r>
            <a:r>
              <a:rPr lang="ru-RU" dirty="0"/>
              <a:t>выступления в Интернет: </a:t>
            </a:r>
            <a:r>
              <a:rPr lang="ru-RU" u="sng" dirty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vk.com/video-115982637_456239211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41446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75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78" y="1959430"/>
            <a:ext cx="7913524" cy="415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40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Проект по исследованию аэроионов </a:t>
            </a:r>
            <a:r>
              <a:rPr lang="ru-RU" dirty="0" smtClean="0">
                <a:solidFill>
                  <a:srgbClr val="002060"/>
                </a:solidFill>
              </a:rPr>
              <a:t>для реализации целей устойчивого развития: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9" y="1983921"/>
            <a:ext cx="6307728" cy="38851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3. Обеспечение </a:t>
            </a:r>
            <a:r>
              <a:rPr lang="ru-RU" sz="3200" dirty="0">
                <a:solidFill>
                  <a:schemeClr val="accent1"/>
                </a:solidFill>
              </a:rPr>
              <a:t>здорового образа жизни и содействие благополучию для всех в любом </a:t>
            </a:r>
            <a:r>
              <a:rPr lang="ru-RU" sz="3200" dirty="0" smtClean="0">
                <a:solidFill>
                  <a:schemeClr val="accent1"/>
                </a:solidFill>
              </a:rPr>
              <a:t>возрасте</a:t>
            </a:r>
          </a:p>
          <a:p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/>
                </a:solidFill>
              </a:rPr>
              <a:t>11.Обеспечение </a:t>
            </a:r>
            <a:r>
              <a:rPr lang="ru-RU" sz="3200" dirty="0">
                <a:solidFill>
                  <a:schemeClr val="accent1"/>
                </a:solidFill>
              </a:rPr>
              <a:t>открытости, безопасности, жизнестойкости и устойчивости городов и населенных пунктов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759" y="1906782"/>
            <a:ext cx="2267909" cy="2249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2999" t="22616" r="23350" b="58148"/>
          <a:stretch/>
        </p:blipFill>
        <p:spPr>
          <a:xfrm>
            <a:off x="7531282" y="3702320"/>
            <a:ext cx="2155370" cy="2166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7713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Влияние отрицательных аэроионов на </a:t>
            </a:r>
            <a:r>
              <a:rPr lang="ru-RU" dirty="0">
                <a:solidFill>
                  <a:srgbClr val="002060"/>
                </a:solidFill>
              </a:rPr>
              <a:t>состояние организмов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27066" y="1753921"/>
            <a:ext cx="4813661" cy="89243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accent1"/>
                </a:solidFill>
              </a:rPr>
              <a:t>Основоположник исследований: Александр Леонидович Чижевский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217920" y="1848278"/>
            <a:ext cx="4937760" cy="47786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Влияние На состояние организмов: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278336" y="2437065"/>
            <a:ext cx="4877344" cy="3762567"/>
          </a:xfrm>
        </p:spPr>
        <p:txBody>
          <a:bodyPr>
            <a:normAutofit/>
          </a:bodyPr>
          <a:lstStyle/>
          <a:p>
            <a:pPr marL="447675" indent="-355600">
              <a:buFont typeface="Wingdings" panose="05000000000000000000" pitchFamily="2" charset="2"/>
              <a:buChar char="§"/>
            </a:pPr>
            <a:r>
              <a:rPr lang="ru-RU" dirty="0" smtClean="0"/>
              <a:t>Биокатализатор процессов обмена веществ – нормализуют и стимулируют метаболизм, способствуют активизации, ферментов, гормонов, витаминов</a:t>
            </a:r>
          </a:p>
          <a:p>
            <a:pPr marL="447675" indent="-355600">
              <a:buFont typeface="Wingdings" panose="05000000000000000000" pitchFamily="2" charset="2"/>
              <a:buChar char="§"/>
            </a:pPr>
            <a:r>
              <a:rPr lang="ru-RU" dirty="0" smtClean="0"/>
              <a:t>Повышают сопротивляемость организма, улучшают восстановительные способности клеток и тканей</a:t>
            </a:r>
          </a:p>
          <a:p>
            <a:pPr marL="447675" indent="-355600">
              <a:buFont typeface="Wingdings" panose="05000000000000000000" pitchFamily="2" charset="2"/>
              <a:buChar char="§"/>
            </a:pPr>
            <a:r>
              <a:rPr lang="ru-RU" dirty="0" smtClean="0"/>
              <a:t>Повышают работоспособность, снижают утомляемость, улучшают общее самочувствие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873578" y="5358037"/>
            <a:ext cx="4967149" cy="933419"/>
          </a:xfrm>
        </p:spPr>
        <p:txBody>
          <a:bodyPr>
            <a:normAutofit fontScale="92500" lnSpcReduction="20000"/>
          </a:bodyPr>
          <a:lstStyle/>
          <a:p>
            <a:pPr marL="358775" indent="-358775">
              <a:buFont typeface="Wingdings" panose="05000000000000000000" pitchFamily="2" charset="2"/>
              <a:buChar char="§"/>
            </a:pPr>
            <a:r>
              <a:rPr lang="ru-RU" dirty="0" smtClean="0"/>
              <a:t>Впервые экспериментально показал, </a:t>
            </a:r>
            <a:r>
              <a:rPr lang="ru-RU" dirty="0"/>
              <a:t>что </a:t>
            </a:r>
            <a:r>
              <a:rPr lang="ru-RU" dirty="0" smtClean="0"/>
              <a:t>наличие </a:t>
            </a:r>
            <a:r>
              <a:rPr lang="ru-RU" dirty="0"/>
              <a:t>электрических зарядов в воздухе — </a:t>
            </a:r>
            <a:r>
              <a:rPr lang="ru-RU" dirty="0" smtClean="0"/>
              <a:t>одно </a:t>
            </a:r>
            <a:r>
              <a:rPr lang="ru-RU" dirty="0"/>
              <a:t>из необходимых условий нормального развития высокоорганизованной </a:t>
            </a:r>
            <a:r>
              <a:rPr lang="ru-RU" dirty="0" smtClean="0"/>
              <a:t>жизни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" y="6402374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Проблеме изменения аэроионного состава воздуха городов пока не уделяется должного внимания</a:t>
            </a:r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09" y="2583110"/>
            <a:ext cx="2023299" cy="266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252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Формирование отрицательных аэроионов  и их роль в очистке воздушной среды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1665822"/>
              </p:ext>
            </p:extLst>
          </p:nvPr>
        </p:nvGraphicFramePr>
        <p:xfrm>
          <a:off x="6709410" y="1992087"/>
          <a:ext cx="4446270" cy="391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5899" t="16825" r="62826"/>
          <a:stretch/>
        </p:blipFill>
        <p:spPr>
          <a:xfrm>
            <a:off x="1232807" y="1992087"/>
            <a:ext cx="1853293" cy="189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l="36763" r="8868" b="16262"/>
          <a:stretch/>
        </p:blipFill>
        <p:spPr>
          <a:xfrm>
            <a:off x="2620735" y="3224895"/>
            <a:ext cx="3809870" cy="257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07018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Цель проекта: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0130" y="2245176"/>
            <a:ext cx="4797334" cy="3663522"/>
          </a:xfrm>
        </p:spPr>
        <p:txBody>
          <a:bodyPr>
            <a:normAutofit fontScale="92500" lnSpcReduction="10000"/>
          </a:bodyPr>
          <a:lstStyle/>
          <a:p>
            <a:pPr marL="269875" indent="-269875">
              <a:buFont typeface="Wingdings" panose="05000000000000000000" pitchFamily="2" charset="2"/>
              <a:buChar char="§"/>
            </a:pPr>
            <a:r>
              <a:rPr lang="ru-RU" sz="2800" dirty="0" smtClean="0"/>
              <a:t>выполнить </a:t>
            </a:r>
            <a:r>
              <a:rPr lang="ru-RU" sz="2800" dirty="0"/>
              <a:t>анализ аэроионного состава воздуха в городской </a:t>
            </a:r>
            <a:r>
              <a:rPr lang="ru-RU" sz="2800" dirty="0" smtClean="0"/>
              <a:t>среде</a:t>
            </a:r>
          </a:p>
          <a:p>
            <a:pPr marL="269875" indent="-269875">
              <a:buFont typeface="Wingdings" panose="05000000000000000000" pitchFamily="2" charset="2"/>
              <a:buChar char="§"/>
            </a:pPr>
            <a:r>
              <a:rPr lang="ru-RU" sz="2800" dirty="0" smtClean="0"/>
              <a:t>на </a:t>
            </a:r>
            <a:r>
              <a:rPr lang="ru-RU" sz="2800" dirty="0"/>
              <a:t>основе данных по содержанию аэроионов </a:t>
            </a:r>
            <a:r>
              <a:rPr lang="ru-RU" sz="2800" dirty="0" smtClean="0"/>
              <a:t>положительной и отрицательной полярности </a:t>
            </a:r>
            <a:r>
              <a:rPr lang="ru-RU" sz="2800" dirty="0"/>
              <a:t>выяснить, насколько он пригоден для дыхания жителей современных </a:t>
            </a:r>
            <a:r>
              <a:rPr lang="ru-RU" sz="2800" dirty="0" smtClean="0"/>
              <a:t>городов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0781" y="2367196"/>
            <a:ext cx="4914899" cy="32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32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6552657" cy="402335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Разместить систему наблюдений аэроионного состава воздуха в пределах гг. Москва, Дубна, Дмитров, Кимры с учетом антропогенной нагрузки.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Выполнить сравнительный анализ содержания аэроионов различной полярности для городских помещений, районов селитебной застройки, автомагистралей, рекреационных зон.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Сопоставить полученные данные с имеющимися нормативами по содержанию аэроионов.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Наметить пути выхода из аэроионного голодания и предложить управляющие решения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4611"/>
          <a:stretch/>
        </p:blipFill>
        <p:spPr>
          <a:xfrm>
            <a:off x="8765220" y="1967595"/>
            <a:ext cx="2390460" cy="36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21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Методика исследований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Пункты измерений находились: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§"/>
            </a:pPr>
            <a:r>
              <a:rPr lang="ru-RU" dirty="0"/>
              <a:t>вблизи </a:t>
            </a:r>
            <a:r>
              <a:rPr lang="ru-RU" dirty="0" smtClean="0"/>
              <a:t>автомагистралей 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районах селитебной </a:t>
            </a:r>
            <a:r>
              <a:rPr lang="ru-RU" dirty="0" smtClean="0"/>
              <a:t>застройки 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ru-RU" dirty="0" smtClean="0"/>
              <a:t>на </a:t>
            </a:r>
            <a:r>
              <a:rPr lang="ru-RU" dirty="0"/>
              <a:t>территории </a:t>
            </a:r>
            <a:r>
              <a:rPr lang="ru-RU" dirty="0" smtClean="0"/>
              <a:t>городских парков и </a:t>
            </a:r>
            <a:r>
              <a:rPr lang="ru-RU" dirty="0"/>
              <a:t>детских </a:t>
            </a:r>
            <a:r>
              <a:rPr lang="ru-RU" dirty="0" smtClean="0"/>
              <a:t>площадок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ru-RU" dirty="0" smtClean="0"/>
              <a:t>около </a:t>
            </a:r>
            <a:r>
              <a:rPr lang="ru-RU" dirty="0"/>
              <a:t>детских садов, медицинских и учебных заведений, спортивных </a:t>
            </a:r>
            <a:r>
              <a:rPr lang="ru-RU" dirty="0" smtClean="0"/>
              <a:t>объектов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ru-RU" dirty="0" smtClean="0"/>
              <a:t>у городских </a:t>
            </a:r>
            <a:r>
              <a:rPr lang="ru-RU" dirty="0"/>
              <a:t>водоёмов и </a:t>
            </a:r>
            <a:r>
              <a:rPr lang="ru-RU" dirty="0" smtClean="0"/>
              <a:t>фонтанов</a:t>
            </a:r>
            <a:endParaRPr lang="ru-RU" dirty="0"/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близи объектов энергетики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17920" y="1971996"/>
            <a:ext cx="4937760" cy="736282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Счетчик аэроионов малогабаритный </a:t>
            </a:r>
            <a:r>
              <a:rPr lang="ru-RU" dirty="0" smtClean="0">
                <a:solidFill>
                  <a:schemeClr val="accent1"/>
                </a:solidFill>
              </a:rPr>
              <a:t>МАС-01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799445" y="2691026"/>
            <a:ext cx="19543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33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Результаты </a:t>
            </a:r>
            <a:r>
              <a:rPr lang="ru-RU" dirty="0" smtClean="0">
                <a:solidFill>
                  <a:srgbClr val="002060"/>
                </a:solidFill>
              </a:rPr>
              <a:t>исследований: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>Содержание аэроионов в некоторых обстановках городской среды – среднее, максимальное и </a:t>
            </a:r>
            <a:r>
              <a:rPr lang="ru-RU" sz="3100" dirty="0" smtClean="0">
                <a:solidFill>
                  <a:srgbClr val="002060"/>
                </a:solidFill>
              </a:rPr>
              <a:t>минимальное</a:t>
            </a:r>
            <a:endParaRPr lang="ru-RU" sz="3100" dirty="0">
              <a:solidFill>
                <a:srgbClr val="00206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862784"/>
              </p:ext>
            </p:extLst>
          </p:nvPr>
        </p:nvGraphicFramePr>
        <p:xfrm>
          <a:off x="1206026" y="2090499"/>
          <a:ext cx="9949653" cy="395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379">
                  <a:extLst>
                    <a:ext uri="{9D8B030D-6E8A-4147-A177-3AD203B41FA5}">
                      <a16:colId xmlns:a16="http://schemas.microsoft.com/office/drawing/2014/main" val="105675754"/>
                    </a:ext>
                  </a:extLst>
                </a:gridCol>
                <a:gridCol w="1421379">
                  <a:extLst>
                    <a:ext uri="{9D8B030D-6E8A-4147-A177-3AD203B41FA5}">
                      <a16:colId xmlns:a16="http://schemas.microsoft.com/office/drawing/2014/main" val="4176829317"/>
                    </a:ext>
                  </a:extLst>
                </a:gridCol>
                <a:gridCol w="1421379">
                  <a:extLst>
                    <a:ext uri="{9D8B030D-6E8A-4147-A177-3AD203B41FA5}">
                      <a16:colId xmlns:a16="http://schemas.microsoft.com/office/drawing/2014/main" val="1303188902"/>
                    </a:ext>
                  </a:extLst>
                </a:gridCol>
                <a:gridCol w="1421379">
                  <a:extLst>
                    <a:ext uri="{9D8B030D-6E8A-4147-A177-3AD203B41FA5}">
                      <a16:colId xmlns:a16="http://schemas.microsoft.com/office/drawing/2014/main" val="1547245662"/>
                    </a:ext>
                  </a:extLst>
                </a:gridCol>
                <a:gridCol w="1421379">
                  <a:extLst>
                    <a:ext uri="{9D8B030D-6E8A-4147-A177-3AD203B41FA5}">
                      <a16:colId xmlns:a16="http://schemas.microsoft.com/office/drawing/2014/main" val="1762477650"/>
                    </a:ext>
                  </a:extLst>
                </a:gridCol>
                <a:gridCol w="1421379">
                  <a:extLst>
                    <a:ext uri="{9D8B030D-6E8A-4147-A177-3AD203B41FA5}">
                      <a16:colId xmlns:a16="http://schemas.microsoft.com/office/drawing/2014/main" val="563401823"/>
                    </a:ext>
                  </a:extLst>
                </a:gridCol>
                <a:gridCol w="1421379">
                  <a:extLst>
                    <a:ext uri="{9D8B030D-6E8A-4147-A177-3AD203B41FA5}">
                      <a16:colId xmlns:a16="http://schemas.microsoft.com/office/drawing/2014/main" val="2501910313"/>
                    </a:ext>
                  </a:extLst>
                </a:gridCol>
              </a:tblGrid>
              <a:tr h="9090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</a:rPr>
                        <a:t>Объекты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</a:rPr>
                        <a:t>наблюдений</a:t>
                      </a:r>
                      <a:endParaRPr lang="ru-RU" sz="1800" b="1" i="0" u="none" strike="noStrike" dirty="0">
                        <a:solidFill>
                          <a:srgbClr val="FFFF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</a:t>
                      </a:r>
                      <a:r>
                        <a:rPr lang="en-US" sz="2000" b="1" i="0" u="none" strike="noStrike" baseline="30000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</a:t>
                      </a:r>
                      <a:r>
                        <a:rPr lang="en-US" sz="2000" b="1" i="0" u="none" strike="noStrike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endParaRPr lang="ru-RU" sz="2000" b="1" i="0" u="none" strike="noStrike" dirty="0" smtClean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норма по </a:t>
                      </a:r>
                      <a:r>
                        <a:rPr lang="ru-RU" sz="1800" b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СанПиН 2.2.4.1294-03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600-5000</a:t>
                      </a:r>
                      <a:r>
                        <a:rPr lang="ru-RU" sz="2000" b="0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FFFF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</a:t>
                      </a:r>
                      <a:r>
                        <a:rPr lang="en-US" sz="2000" b="1" i="0" u="none" strike="noStrike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endParaRPr lang="ru-RU" sz="2000" b="1" i="0" u="none" strike="noStrike" dirty="0" smtClean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норма по </a:t>
                      </a:r>
                      <a:r>
                        <a:rPr lang="ru-RU" sz="1800" b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СанПиН 2.2.4.1294-03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400-3000</a:t>
                      </a:r>
                      <a:endParaRPr lang="ru-RU" sz="2000" b="0" i="0" u="none" strike="noStrike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55707"/>
                  </a:ext>
                </a:extLst>
              </a:tr>
              <a:tr h="365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ru-RU" sz="1400" b="0" i="0" u="none" strike="noStrike" dirty="0" err="1"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</a:rPr>
                        <a:t>реднее</a:t>
                      </a:r>
                      <a:endParaRPr lang="ru-RU" sz="1400" b="0" i="0" u="none" strike="noStrike" dirty="0">
                        <a:solidFill>
                          <a:srgbClr val="FFFF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ru-RU" sz="1400" b="0" i="0" u="none" strike="noStrike" dirty="0" err="1"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</a:rPr>
                        <a:t>реднее</a:t>
                      </a:r>
                      <a:endParaRPr lang="ru-RU" sz="1400" b="0" i="0" u="none" strike="noStrike" dirty="0">
                        <a:solidFill>
                          <a:srgbClr val="FFFF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99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08240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Городские леса, парки, заказники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7063634"/>
                  </a:ext>
                </a:extLst>
              </a:tr>
              <a:tr h="638596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Объекты с уязвимым контингентом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317675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Селитебная застройка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1224069"/>
                  </a:ext>
                </a:extLst>
              </a:tr>
              <a:tr h="36562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Автомагистрали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9253732"/>
                  </a:ext>
                </a:extLst>
              </a:tr>
              <a:tr h="42823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Объекты энергетики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8433372"/>
                  </a:ext>
                </a:extLst>
              </a:tr>
              <a:tr h="36562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Водные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обьекты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179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67278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9524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Среднее содержание аэроионов отрицательной и положительной полярности в 1 см</a:t>
            </a:r>
            <a:r>
              <a:rPr lang="ru-RU" sz="2800" baseline="30000" dirty="0">
                <a:solidFill>
                  <a:srgbClr val="002060"/>
                </a:solidFill>
              </a:rPr>
              <a:t>3</a:t>
            </a:r>
            <a:r>
              <a:rPr lang="ru-RU" sz="2800" dirty="0">
                <a:solidFill>
                  <a:srgbClr val="002060"/>
                </a:solidFill>
              </a:rPr>
              <a:t> в различных обстановках на </a:t>
            </a:r>
            <a:r>
              <a:rPr lang="ru-RU" sz="2800" dirty="0" smtClean="0">
                <a:solidFill>
                  <a:srgbClr val="002060"/>
                </a:solidFill>
              </a:rPr>
              <a:t>территории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гг. Дубна, Дмитров, Кимры, Москва (р-н Теплый Стан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356090"/>
              </p:ext>
            </p:extLst>
          </p:nvPr>
        </p:nvGraphicFramePr>
        <p:xfrm>
          <a:off x="2449286" y="1812471"/>
          <a:ext cx="7285490" cy="450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95701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Ретро">
  <a:themeElements>
    <a:clrScheme name="Другая 7">
      <a:dk1>
        <a:srgbClr val="000000"/>
      </a:dk1>
      <a:lt1>
        <a:srgbClr val="FFFFFF"/>
      </a:lt1>
      <a:dk2>
        <a:srgbClr val="000000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1841</TotalTime>
  <Words>906</Words>
  <Application>Microsoft Office PowerPoint</Application>
  <PresentationFormat>Широкоэкранный</PresentationFormat>
  <Paragraphs>133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Times New Roman</vt:lpstr>
      <vt:lpstr>Wingdings</vt:lpstr>
      <vt:lpstr>Ретро</vt:lpstr>
      <vt:lpstr>Трансформация аэроионного состава воздуха в условиях развития техносферы современных городов</vt:lpstr>
      <vt:lpstr>Проект по исследованию аэроионов для реализации целей устойчивого развития:</vt:lpstr>
      <vt:lpstr>Влияние отрицательных аэроионов на состояние организмов:</vt:lpstr>
      <vt:lpstr>Формирование отрицательных аэроионов  и их роль в очистке воздушной среды</vt:lpstr>
      <vt:lpstr>Цель проекта:</vt:lpstr>
      <vt:lpstr>Задачи:</vt:lpstr>
      <vt:lpstr>Методика исследований</vt:lpstr>
      <vt:lpstr>Результаты исследований: Содержание аэроионов в некоторых обстановках городской среды – среднее, максимальное и минимальное</vt:lpstr>
      <vt:lpstr>Среднее содержание аэроионов отрицательной и положительной полярности в 1 см3 в различных обстановках на территории  гг. Дубна, Дмитров, Кимры, Москва (р-н Теплый Стан)</vt:lpstr>
      <vt:lpstr>Содержание отрицательно заряженных аэроионов на антропогенно нагруженных территориях</vt:lpstr>
      <vt:lpstr>Содержание отрицательно заряженных аэроионов в рекреационных зонах</vt:lpstr>
      <vt:lpstr>Содержание аэроионов отрицательной полярности в 1 см3  в гг. Дубна, Дмитров, Кимры, Москва (р-н Теплый Стан)  на объектах с особо уязвимым контингентом</vt:lpstr>
      <vt:lpstr>Соотношение аэроионов обеих полярностей  в г. Кимры: районы Центр и Заречье</vt:lpstr>
      <vt:lpstr>Процентное соотношение значений коэффициента униполярности на городских территориях </vt:lpstr>
      <vt:lpstr>Основные аспекты изменения естественного аэроионного состава воздуха</vt:lpstr>
      <vt:lpstr>Пути выхода из аэроионного голодания</vt:lpstr>
      <vt:lpstr>Наиболее значимые публикации по результатам исследований: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ABB</dc:creator>
  <cp:lastModifiedBy>Елена</cp:lastModifiedBy>
  <cp:revision>144</cp:revision>
  <dcterms:created xsi:type="dcterms:W3CDTF">2020-06-30T05:51:18Z</dcterms:created>
  <dcterms:modified xsi:type="dcterms:W3CDTF">2022-02-07T07:48:45Z</dcterms:modified>
</cp:coreProperties>
</file>