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56" r:id="rId2"/>
  </p:sldMasterIdLst>
  <p:notesMasterIdLst>
    <p:notesMasterId r:id="rId14"/>
  </p:notesMasterIdLst>
  <p:sldIdLst>
    <p:sldId id="293" r:id="rId3"/>
    <p:sldId id="295" r:id="rId4"/>
    <p:sldId id="296" r:id="rId5"/>
    <p:sldId id="299" r:id="rId6"/>
    <p:sldId id="297" r:id="rId7"/>
    <p:sldId id="298" r:id="rId8"/>
    <p:sldId id="300" r:id="rId9"/>
    <p:sldId id="301" r:id="rId10"/>
    <p:sldId id="304" r:id="rId11"/>
    <p:sldId id="302" r:id="rId12"/>
    <p:sldId id="30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7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8AF09C-9977-468A-B745-A1614581DB20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FC3A54-563E-4527-8ADD-11AFC5C28D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BA20-0D20-46EC-93CA-287FDBBEE2B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0858-8839-4CA6-B2DC-ED847E6D7F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34364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3063">
        <p14:reveal/>
      </p:transition>
    </mc:Choice>
    <mc:Fallback>
      <p:transition spd="slow" advTm="3063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BA20-0D20-46EC-93CA-287FDBBEE2B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0858-8839-4CA6-B2DC-ED847E6D7F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18757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3063">
        <p14:reveal/>
      </p:transition>
    </mc:Choice>
    <mc:Fallback>
      <p:transition spd="slow" advTm="3063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BA20-0D20-46EC-93CA-287FDBBEE2B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0858-8839-4CA6-B2DC-ED847E6D7F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86649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3063">
        <p14:reveal/>
      </p:transition>
    </mc:Choice>
    <mc:Fallback>
      <p:transition spd="slow" advTm="3063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BA20-0D20-46EC-93CA-287FDBBEE2B1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0858-8839-4CA6-B2DC-ED847E6D7F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225297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3063">
        <p14:reveal/>
      </p:transition>
    </mc:Choice>
    <mc:Fallback>
      <p:transition spd="slow" advTm="3063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BA20-0D20-46EC-93CA-287FDBBEE2B1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0858-8839-4CA6-B2DC-ED847E6D7F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49070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3063">
        <p14:reveal/>
      </p:transition>
    </mc:Choice>
    <mc:Fallback>
      <p:transition spd="slow" advTm="3063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BA20-0D20-46EC-93CA-287FDBBEE2B1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0858-8839-4CA6-B2DC-ED847E6D7F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561312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3063">
        <p14:reveal/>
      </p:transition>
    </mc:Choice>
    <mc:Fallback>
      <p:transition spd="slow" advTm="3063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BA20-0D20-46EC-93CA-287FDBBEE2B1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0858-8839-4CA6-B2DC-ED847E6D7F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183522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3063">
        <p14:reveal/>
      </p:transition>
    </mc:Choice>
    <mc:Fallback>
      <p:transition spd="slow" advTm="3063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BA20-0D20-46EC-93CA-287FDBBEE2B1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0858-8839-4CA6-B2DC-ED847E6D7F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329328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3063">
        <p14:reveal/>
      </p:transition>
    </mc:Choice>
    <mc:Fallback>
      <p:transition spd="slow" advTm="3063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BA20-0D20-46EC-93CA-287FDBBEE2B1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0858-8839-4CA6-B2DC-ED847E6D7F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959573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3063">
        <p14:reveal/>
      </p:transition>
    </mc:Choice>
    <mc:Fallback>
      <p:transition spd="slow" advTm="3063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BA20-0D20-46EC-93CA-287FDBBEE2B1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0858-8839-4CA6-B2DC-ED847E6D7F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762108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3063">
        <p14:reveal/>
      </p:transition>
    </mc:Choice>
    <mc:Fallback>
      <p:transition spd="slow" advTm="3063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BA20-0D20-46EC-93CA-287FDBBEE2B1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0858-8839-4CA6-B2DC-ED847E6D7F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281800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3063">
        <p14:reveal/>
      </p:transition>
    </mc:Choice>
    <mc:Fallback>
      <p:transition spd="slow" advTm="3063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BA20-0D20-46EC-93CA-287FDBBEE2B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0858-8839-4CA6-B2DC-ED847E6D7F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25369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3063">
        <p14:reveal/>
      </p:transition>
    </mc:Choice>
    <mc:Fallback>
      <p:transition spd="slow" advTm="3063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BA20-0D20-46EC-93CA-287FDBBEE2B1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0858-8839-4CA6-B2DC-ED847E6D7F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283100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3063">
        <p14:reveal/>
      </p:transition>
    </mc:Choice>
    <mc:Fallback>
      <p:transition spd="slow" advTm="3063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BA20-0D20-46EC-93CA-287FDBBEE2B1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0858-8839-4CA6-B2DC-ED847E6D7F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10521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3063">
        <p14:reveal/>
      </p:transition>
    </mc:Choice>
    <mc:Fallback>
      <p:transition spd="slow" advTm="3063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BA20-0D20-46EC-93CA-287FDBBEE2B1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0858-8839-4CA6-B2DC-ED847E6D7F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964746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3063">
        <p14:reveal/>
      </p:transition>
    </mc:Choice>
    <mc:Fallback>
      <p:transition spd="slow" advTm="3063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BA20-0D20-46EC-93CA-287FDBBEE2B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0858-8839-4CA6-B2DC-ED847E6D7F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81932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3063">
        <p14:reveal/>
      </p:transition>
    </mc:Choice>
    <mc:Fallback>
      <p:transition spd="slow" advTm="3063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BA20-0D20-46EC-93CA-287FDBBEE2B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0858-8839-4CA6-B2DC-ED847E6D7F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58471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3063">
        <p14:reveal/>
      </p:transition>
    </mc:Choice>
    <mc:Fallback>
      <p:transition spd="slow" advTm="3063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BA20-0D20-46EC-93CA-287FDBBEE2B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0858-8839-4CA6-B2DC-ED847E6D7F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5692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3063">
        <p14:reveal/>
      </p:transition>
    </mc:Choice>
    <mc:Fallback>
      <p:transition spd="slow" advTm="3063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BA20-0D20-46EC-93CA-287FDBBEE2B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0858-8839-4CA6-B2DC-ED847E6D7F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1326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3063">
        <p14:reveal/>
      </p:transition>
    </mc:Choice>
    <mc:Fallback>
      <p:transition spd="slow" advTm="3063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BA20-0D20-46EC-93CA-287FDBBEE2B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0858-8839-4CA6-B2DC-ED847E6D7F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64292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3063">
        <p14:reveal/>
      </p:transition>
    </mc:Choice>
    <mc:Fallback>
      <p:transition spd="slow" advTm="3063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BA20-0D20-46EC-93CA-287FDBBEE2B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0858-8839-4CA6-B2DC-ED847E6D7F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31871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3063">
        <p14:reveal/>
      </p:transition>
    </mc:Choice>
    <mc:Fallback>
      <p:transition spd="slow" advTm="3063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BA20-0D20-46EC-93CA-287FDBBEE2B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20858-8839-4CA6-B2DC-ED847E6D7F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31729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3063">
        <p14:reveal/>
      </p:transition>
    </mc:Choice>
    <mc:Fallback>
      <p:transition spd="slow" advTm="3063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BBA20-0D20-46EC-93CA-287FDBBEE2B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06.06.2022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20858-8839-4CA6-B2DC-ED847E6D7FD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5574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1500" advTm="3063">
        <p14:reveal/>
      </p:transition>
    </mc:Choice>
    <mc:Fallback>
      <p:transition spd="slow" advTm="3063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BBA20-0D20-46EC-93CA-287FDBBEE2B1}" type="datetimeFigureOut">
              <a:rPr lang="ru-RU" smtClean="0"/>
              <a:pPr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20858-8839-4CA6-B2DC-ED847E6D7F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485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1500" advTm="3063">
        <p14:reveal/>
      </p:transition>
    </mc:Choice>
    <mc:Fallback>
      <p:transition spd="slow" advTm="3063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5909091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 advTm="3063">
        <p14:reveal/>
      </p:transition>
    </mc:Choice>
    <mc:Fallback>
      <p:transition spd="slow" advTm="3063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1166842"/>
            <a:ext cx="750099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Проблемы:</a:t>
            </a:r>
          </a:p>
          <a:p>
            <a:pPr hangingPunct="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снижение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валидности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некоторых методик в связи с изменениями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социокультурной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ситуации;</a:t>
            </a:r>
          </a:p>
          <a:p>
            <a:pPr hangingPunct="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необходимость их модернизации или замены;</a:t>
            </a:r>
          </a:p>
          <a:p>
            <a:pPr hangingPunct="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необходимость  разработки методических рекомендаций по использованию нейропсихологических диагностических методик;</a:t>
            </a:r>
          </a:p>
          <a:p>
            <a:pPr hangingPunct="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отсутствие доступных для специалистов  и регулярно обновляемых баз нормативных данных.</a:t>
            </a:r>
          </a:p>
          <a:p>
            <a:pPr hangingPunct="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цифровизация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» нейропсихологического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стимульного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материала и методов работы с ним.   </a:t>
            </a:r>
          </a:p>
          <a:p>
            <a:pPr hangingPunct="0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98898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Tm="3063"/>
    </mc:Choice>
    <mc:Fallback>
      <p:transition advTm="3063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1166842"/>
            <a:ext cx="750099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hangingPunct="0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hangingPunct="0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hangingPunct="0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hangingPunct="0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hangingPunct="0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hangingPunc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98898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Tm="3063"/>
    </mc:Choice>
    <mc:Fallback>
      <p:transition advTm="3063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40403" y="1908313"/>
            <a:ext cx="7299298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Нейропсихологическая диагностика                      А.Р.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Лурии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 преимущества и проблемы.</a:t>
            </a: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Балашова Елена Юрьевна</a:t>
            </a:r>
          </a:p>
          <a:p>
            <a:pPr algn="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Московский государственный университет имени М.В. Ломоносова</a:t>
            </a: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Психологический институт  РАО</a:t>
            </a: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Научный центр психического здоровья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Москва, Россия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98898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Tm="3063"/>
    </mc:Choice>
    <mc:Fallback>
      <p:transition advTm="3063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40403" y="1908313"/>
            <a:ext cx="72992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43042" y="1785926"/>
          <a:ext cx="6096000" cy="3675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67507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7" name="Picture 3" descr="C:\Users\Elena\Desktop\Дела учебные\2022 весенний семестр\Нейропсихология\Лурия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3" y="1481138"/>
            <a:ext cx="2928957" cy="3895725"/>
          </a:xfrm>
          <a:prstGeom prst="rect">
            <a:avLst/>
          </a:prstGeom>
          <a:noFill/>
        </p:spPr>
      </p:pic>
      <p:pic>
        <p:nvPicPr>
          <p:cNvPr id="1028" name="Picture 4" descr="C:\Users\Elena\Desktop\Дела учебные\2022 весенний семестр\Нейропсихология\Лурия 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7" y="2214554"/>
            <a:ext cx="2786082" cy="25003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6798898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Tm="3063"/>
    </mc:Choice>
    <mc:Fallback>
      <p:transition advTm="3063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40403" y="1357299"/>
            <a:ext cx="7299298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Время создания: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 второй половины 30-х гг. прошлого века до наших дней.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Источники: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методики, созданные А.Р.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Лурией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его ближайшими сотрудниками для решения задач нейропсихологической диагностики;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методики, созданные отечественными психологами для решения других задач;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методики, созданные отечественными врачами (например, проба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Озерецкого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методики, созданные зарубежными неврологами и психологами (проба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Поппельрейтера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проба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Хэда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проба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Тойбера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  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98898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Tm="3063"/>
    </mc:Choice>
    <mc:Fallback>
      <p:transition advTm="3063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40403" y="1357299"/>
            <a:ext cx="729929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Нейропсихологическая диагностика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исследование психических процессов с помощью набора специальных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проб.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Цели диагностики: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 квалификация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количественная характеристика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нарушений (состояния)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ВПФ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 установление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связи выявленных дефектов или особенностей  с патологией или функциональным состоянием  определенных отделов мозга  или же с индивидуальными особенностями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морфо-функционального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состояния  мозга в целом.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98898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Tm="3063"/>
    </mc:Choice>
    <mc:Fallback>
      <p:transition advTm="3063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1166842"/>
            <a:ext cx="750099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Возможности нейропсихологической диагностики в определении:</a:t>
            </a:r>
          </a:p>
          <a:p>
            <a:pPr lvl="0" hangingPunct="0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целостного синдрома нарушений ВПФ, обусловленного поломкой одного или нескольких мозговых факторов;</a:t>
            </a:r>
          </a:p>
          <a:p>
            <a:pPr lvl="0" hangingPunct="0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особенностей энергетических,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операциональных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регуляторных составляющих психических процессов и различных уровней их реализации;</a:t>
            </a:r>
          </a:p>
          <a:p>
            <a:pPr lvl="0" hangingPunct="0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преимущественной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латерализации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патологического процесса;</a:t>
            </a:r>
          </a:p>
          <a:p>
            <a:pPr lvl="0" hangingPunct="0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поврежденных и сохранных звеньев психических функций;</a:t>
            </a:r>
          </a:p>
          <a:p>
            <a:pPr lvl="0" hangingPunct="0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различных нарушений одной и той же  психической функции при поражении разных участков мозга.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98898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Tm="3063"/>
    </mc:Choice>
    <mc:Fallback>
      <p:transition advTm="3063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40403" y="1357299"/>
            <a:ext cx="7299298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>
              <a:buNone/>
            </a:pPr>
            <a:r>
              <a:rPr lang="ru-RU" sz="2000" b="1" dirty="0" smtClean="0"/>
              <a:t>Принципы построения нейропсихологических диагностических методик.</a:t>
            </a:r>
          </a:p>
          <a:p>
            <a:pPr hangingPunct="0">
              <a:buFont typeface="Wingdings" pitchFamily="2" charset="2"/>
              <a:buChar char="q"/>
            </a:pPr>
            <a:r>
              <a:rPr lang="ru-RU" sz="2000" dirty="0" smtClean="0"/>
              <a:t>Принцип преимущественной направленности конкретной методики на исследование определенного психического процесса (или </a:t>
            </a:r>
            <a:r>
              <a:rPr lang="ru-RU" sz="2000" dirty="0" smtClean="0"/>
              <a:t>звена </a:t>
            </a:r>
            <a:r>
              <a:rPr lang="ru-RU" sz="2000" dirty="0" smtClean="0"/>
              <a:t>этого психического процесса) («функциональная проба»).</a:t>
            </a:r>
          </a:p>
          <a:p>
            <a:pPr hangingPunct="0">
              <a:buFont typeface="Wingdings" pitchFamily="2" charset="2"/>
              <a:buChar char="q"/>
            </a:pPr>
            <a:r>
              <a:rPr lang="ru-RU" sz="2000" dirty="0" smtClean="0"/>
              <a:t>Принцип компактности и портативности.</a:t>
            </a:r>
          </a:p>
          <a:p>
            <a:pPr hangingPunct="0">
              <a:buFont typeface="Wingdings" pitchFamily="2" charset="2"/>
              <a:buChar char="q"/>
            </a:pPr>
            <a:r>
              <a:rPr lang="ru-RU" sz="2000" dirty="0" smtClean="0"/>
              <a:t>Принцип </a:t>
            </a:r>
            <a:r>
              <a:rPr lang="ru-RU" sz="2000" dirty="0" err="1" smtClean="0"/>
              <a:t>поливалентности</a:t>
            </a:r>
            <a:r>
              <a:rPr lang="ru-RU" sz="2000" dirty="0" smtClean="0"/>
              <a:t> (с помощью одной методики можно получить информацию о состоянии ряда психических функций)</a:t>
            </a:r>
          </a:p>
          <a:p>
            <a:pPr hangingPunct="0">
              <a:buFont typeface="Wingdings" pitchFamily="2" charset="2"/>
              <a:buChar char="q"/>
            </a:pPr>
            <a:r>
              <a:rPr lang="ru-RU" sz="2000" dirty="0" smtClean="0"/>
              <a:t>Принцип нацеленности нейропсихологических методик в первую очередь на выявление нарушенных звеньев психических функций («провокация»).</a:t>
            </a:r>
          </a:p>
          <a:p>
            <a:pPr hangingPunct="0">
              <a:buFont typeface="Wingdings" pitchFamily="2" charset="2"/>
              <a:buChar char="q"/>
            </a:pPr>
            <a:r>
              <a:rPr lang="ru-RU" sz="2000" dirty="0" smtClean="0"/>
              <a:t>Принцип  исследования любой психической функции (фактора) с помощью набора методик, результаты выполнения которых дополняют и уточняют друг друга («перекрестный контроль»). 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98898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Tm="3063"/>
    </mc:Choice>
    <mc:Fallback>
      <p:transition advTm="3063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40403" y="1357299"/>
            <a:ext cx="729929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Принципы построения нейропсихологических диагностических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методик (продолжение).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hangingPunct="0"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обязательного анализа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процесса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выполнения задания в его различных составляющих (нейродинамических, мотивационных, регуляторных,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операциональных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hangingPunct="0"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Принцип сочетания качественного анализа  выявленных нарушений с количественной оценкой степени выраженности симптомов.</a:t>
            </a:r>
          </a:p>
          <a:p>
            <a:pPr hangingPunct="0"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Принцип обучения - в ходе выполнения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методики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нейропсихолог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при необходимости фиксирует возможность усвоения испытуемым способа действия и его применения в аналогичных заданиях. </a:t>
            </a:r>
          </a:p>
          <a:p>
            <a:pPr hangingPunct="0"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Принцип сопоставления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данных нейропсихологического обследования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данными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анамнеза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объективных клинических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исследований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hangingPunct="0"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Принцип учета возрастных , образовательных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преморбидных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особенностей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пациента или здорового участника исследования.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98898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Tm="3063"/>
    </mc:Choice>
    <mc:Fallback>
      <p:transition advTm="3063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40403" y="1357299"/>
            <a:ext cx="7299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1285860"/>
            <a:ext cx="700092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Общая характеристика  нейропсихологического обследования.</a:t>
            </a:r>
          </a:p>
          <a:p>
            <a:pPr hangingPunct="0">
              <a:lnSpc>
                <a:spcPct val="120000"/>
              </a:lnSpc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Этапы нейропсихологического    обследования:  выдвижение гипотезы с опорой на данные истории болезни и клинической беседы, определение стратегии и тактики обследования,  проверка и уточнение исходной гипотезы в ходе выполнения конкретных заданий, выделение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синдромообразующего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фактора (или группы факторов), обобщение полученных результатов в форме психологического заключения.</a:t>
            </a:r>
          </a:p>
          <a:p>
            <a:pPr hangingPunct="0">
              <a:lnSpc>
                <a:spcPct val="120000"/>
              </a:lnSpc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Комплексность и нестандартность  нейропсихологического обследования: необходимость применения  набора методик в зависимости от целей обследования и выдвинутой гипотезы; вариативность процедуры обследования.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98898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Tm="3063"/>
    </mc:Choice>
    <mc:Fallback>
      <p:transition advTm="3063"/>
    </mc:Fallback>
  </mc:AlternateContent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651</TotalTime>
  <Words>529</Words>
  <Application>Microsoft Office PowerPoint</Application>
  <PresentationFormat>Экран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1_Тема Office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восприятия времени при аффективных расстройствах</dc:title>
  <dc:creator>Елена</dc:creator>
  <cp:lastModifiedBy>Elena</cp:lastModifiedBy>
  <cp:revision>36</cp:revision>
  <dcterms:created xsi:type="dcterms:W3CDTF">2009-03-12T15:45:48Z</dcterms:created>
  <dcterms:modified xsi:type="dcterms:W3CDTF">2022-06-06T12:38:13Z</dcterms:modified>
</cp:coreProperties>
</file>