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70" r:id="rId5"/>
    <p:sldId id="257" r:id="rId6"/>
    <p:sldId id="279" r:id="rId7"/>
    <p:sldId id="260" r:id="rId8"/>
    <p:sldId id="280" r:id="rId9"/>
    <p:sldId id="272" r:id="rId10"/>
    <p:sldId id="277" r:id="rId11"/>
    <p:sldId id="281" r:id="rId12"/>
    <p:sldId id="282" r:id="rId13"/>
    <p:sldId id="276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75;\Desktop\Documents\&#1052;&#1072;&#1088;&#1090;%202017\&#1041;&#1080;&#1086;200315_&#1048;&#1089;&#1090;&#1080;&#1085;&#1072;_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75;\Desktop\Documents\&#1052;&#1072;&#1088;&#1090;%202017\&#1041;&#1080;&#1086;200315_&#1048;&#1089;&#1090;&#1080;&#1085;&#1072;_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75;\Desktop\Documents\&#1052;&#1072;&#1088;&#1090;%202017\&#1050;&#1086;&#1087;&#1080;&#1103;%20&#1061;&#1080;&#1084;_&#1048;&#1057;&#1058;&#1048;&#1053;&#1040;_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75;\Desktop\Documents\&#1052;&#1072;&#1088;&#1090;%202017\&#1050;&#1086;&#1087;&#1080;&#1103;%20&#1061;&#1080;&#1084;_&#1048;&#1057;&#1058;&#1048;&#1053;&#1040;_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Био</c:v>
          </c:tx>
          <c:invertIfNegative val="0"/>
          <c:cat>
            <c:numRef>
              <c:f>Лист1!$K$1:$W$1</c:f>
              <c:numCache>
                <c:formatCode>General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</c:numCache>
            </c:numRef>
          </c:cat>
          <c:val>
            <c:numRef>
              <c:f>Лист1!$K$50:$W$50</c:f>
              <c:numCache>
                <c:formatCode>General</c:formatCode>
                <c:ptCount val="13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23</c:v>
                </c:pt>
                <c:pt idx="6">
                  <c:v>15</c:v>
                </c:pt>
                <c:pt idx="7">
                  <c:v>21</c:v>
                </c:pt>
                <c:pt idx="8">
                  <c:v>33</c:v>
                </c:pt>
                <c:pt idx="9">
                  <c:v>48</c:v>
                </c:pt>
                <c:pt idx="10">
                  <c:v>31</c:v>
                </c:pt>
                <c:pt idx="11">
                  <c:v>8</c:v>
                </c:pt>
                <c:pt idx="1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22912"/>
        <c:axId val="189636992"/>
      </c:barChart>
      <c:catAx>
        <c:axId val="18962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36992"/>
        <c:crosses val="autoZero"/>
        <c:auto val="1"/>
        <c:lblAlgn val="ctr"/>
        <c:lblOffset val="100"/>
        <c:noMultiLvlLbl val="0"/>
      </c:catAx>
      <c:valAx>
        <c:axId val="189636992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622912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2005-06</c:v>
          </c:tx>
          <c:invertIfNegative val="0"/>
          <c:cat>
            <c:numRef>
              <c:f>Лист1!$K$1:$W$1</c:f>
              <c:numCache>
                <c:formatCode>General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</c:numCache>
            </c:numRef>
          </c:cat>
          <c:val>
            <c:numRef>
              <c:f>Лист1!$K$51:$W$51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6</c:v>
                </c:pt>
                <c:pt idx="9">
                  <c:v>7</c:v>
                </c:pt>
                <c:pt idx="10">
                  <c:v>17</c:v>
                </c:pt>
                <c:pt idx="11">
                  <c:v>8</c:v>
                </c:pt>
                <c:pt idx="12">
                  <c:v>10</c:v>
                </c:pt>
              </c:numCache>
            </c:numRef>
          </c:val>
        </c:ser>
        <c:ser>
          <c:idx val="1"/>
          <c:order val="1"/>
          <c:tx>
            <c:v>2007-10</c:v>
          </c:tx>
          <c:spPr>
            <a:solidFill>
              <a:srgbClr val="FFFF00"/>
            </a:solidFill>
          </c:spPr>
          <c:invertIfNegative val="0"/>
          <c:cat>
            <c:numRef>
              <c:f>Лист1!$K$1:$W$1</c:f>
              <c:numCache>
                <c:formatCode>General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</c:numCache>
            </c:numRef>
          </c:cat>
          <c:val>
            <c:numRef>
              <c:f>Лист1!$K$52:$V$52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6</c:v>
                </c:pt>
                <c:pt idx="5">
                  <c:v>12</c:v>
                </c:pt>
                <c:pt idx="6">
                  <c:v>9</c:v>
                </c:pt>
                <c:pt idx="7">
                  <c:v>15</c:v>
                </c:pt>
                <c:pt idx="8">
                  <c:v>23</c:v>
                </c:pt>
                <c:pt idx="9">
                  <c:v>35</c:v>
                </c:pt>
                <c:pt idx="10">
                  <c:v>11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v>2011-12</c:v>
          </c:tx>
          <c:invertIfNegative val="0"/>
          <c:cat>
            <c:numRef>
              <c:f>Лист1!$K$1:$W$1</c:f>
              <c:numCache>
                <c:formatCode>General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</c:numCache>
            </c:numRef>
          </c:cat>
          <c:val>
            <c:numRef>
              <c:f>Лист1!$K$53:$V$53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v>2013-16</c:v>
          </c:tx>
          <c:invertIfNegative val="0"/>
          <c:cat>
            <c:numRef>
              <c:f>Лист1!$K$1:$W$1</c:f>
              <c:numCache>
                <c:formatCode>General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</c:numCache>
            </c:numRef>
          </c:cat>
          <c:val>
            <c:numRef>
              <c:f>Лист1!$K$54:$V$54</c:f>
              <c:numCache>
                <c:formatCode>General</c:formatCode>
                <c:ptCount val="12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275072"/>
        <c:axId val="187761792"/>
      </c:barChart>
      <c:catAx>
        <c:axId val="1582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761792"/>
        <c:crosses val="autoZero"/>
        <c:auto val="1"/>
        <c:lblAlgn val="ctr"/>
        <c:lblOffset val="100"/>
        <c:noMultiLvlLbl val="0"/>
      </c:catAx>
      <c:valAx>
        <c:axId val="18776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275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Хим</c:v>
          </c:tx>
          <c:invertIfNegative val="0"/>
          <c:cat>
            <c:numRef>
              <c:f>'200315_Истина'!$K$1:$W$1</c:f>
              <c:numCache>
                <c:formatCode>General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</c:numCache>
            </c:numRef>
          </c:cat>
          <c:val>
            <c:numRef>
              <c:f>'200315_Истина'!$K$98:$W$98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35</c:v>
                </c:pt>
                <c:pt idx="3">
                  <c:v>65</c:v>
                </c:pt>
                <c:pt idx="4">
                  <c:v>89</c:v>
                </c:pt>
                <c:pt idx="5">
                  <c:v>85</c:v>
                </c:pt>
                <c:pt idx="6">
                  <c:v>107</c:v>
                </c:pt>
                <c:pt idx="7">
                  <c:v>136</c:v>
                </c:pt>
                <c:pt idx="8">
                  <c:v>130</c:v>
                </c:pt>
                <c:pt idx="9">
                  <c:v>80</c:v>
                </c:pt>
                <c:pt idx="10">
                  <c:v>52</c:v>
                </c:pt>
                <c:pt idx="11">
                  <c:v>22</c:v>
                </c:pt>
                <c:pt idx="1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0720"/>
        <c:axId val="3872256"/>
      </c:barChart>
      <c:catAx>
        <c:axId val="387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72256"/>
        <c:crosses val="autoZero"/>
        <c:auto val="1"/>
        <c:lblAlgn val="ctr"/>
        <c:lblOffset val="100"/>
        <c:noMultiLvlLbl val="0"/>
      </c:catAx>
      <c:valAx>
        <c:axId val="387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70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Все, кроме ФНМ</c:v>
          </c:tx>
          <c:spPr>
            <a:solidFill>
              <a:srgbClr val="FFFF00"/>
            </a:solidFill>
          </c:spPr>
          <c:invertIfNegative val="0"/>
          <c:cat>
            <c:numRef>
              <c:f>'200315_Истина ФНМ'!$K$1:$W$1</c:f>
              <c:numCache>
                <c:formatCode>General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</c:numCache>
            </c:numRef>
          </c:cat>
          <c:val>
            <c:numRef>
              <c:f>'200315_Истина ФНМ'!$K$100:$W$100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8</c:v>
                </c:pt>
                <c:pt idx="3">
                  <c:v>16</c:v>
                </c:pt>
                <c:pt idx="4">
                  <c:v>38</c:v>
                </c:pt>
                <c:pt idx="5">
                  <c:v>50</c:v>
                </c:pt>
                <c:pt idx="6">
                  <c:v>86</c:v>
                </c:pt>
                <c:pt idx="7">
                  <c:v>107</c:v>
                </c:pt>
                <c:pt idx="8">
                  <c:v>99</c:v>
                </c:pt>
                <c:pt idx="9">
                  <c:v>60</c:v>
                </c:pt>
                <c:pt idx="10">
                  <c:v>35</c:v>
                </c:pt>
                <c:pt idx="11">
                  <c:v>19</c:v>
                </c:pt>
                <c:pt idx="12">
                  <c:v>9</c:v>
                </c:pt>
              </c:numCache>
            </c:numRef>
          </c:val>
        </c:ser>
        <c:ser>
          <c:idx val="0"/>
          <c:order val="1"/>
          <c:tx>
            <c:v>ФНМ</c:v>
          </c:tx>
          <c:invertIfNegative val="0"/>
          <c:cat>
            <c:numRef>
              <c:f>'200315_Истина ФНМ'!$K$1:$W$1</c:f>
              <c:numCache>
                <c:formatCode>General</c:formatCode>
                <c:ptCount val="13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</c:numCache>
            </c:numRef>
          </c:cat>
          <c:val>
            <c:numRef>
              <c:f>'200315_Истина ФНМ'!$K$99:$W$99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26</c:v>
                </c:pt>
                <c:pt idx="3">
                  <c:v>49</c:v>
                </c:pt>
                <c:pt idx="4">
                  <c:v>51</c:v>
                </c:pt>
                <c:pt idx="5">
                  <c:v>35</c:v>
                </c:pt>
                <c:pt idx="6">
                  <c:v>21</c:v>
                </c:pt>
                <c:pt idx="7">
                  <c:v>29</c:v>
                </c:pt>
                <c:pt idx="8">
                  <c:v>31</c:v>
                </c:pt>
                <c:pt idx="9">
                  <c:v>20</c:v>
                </c:pt>
                <c:pt idx="10">
                  <c:v>17</c:v>
                </c:pt>
                <c:pt idx="11">
                  <c:v>3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54816"/>
        <c:axId val="6356352"/>
      </c:barChart>
      <c:catAx>
        <c:axId val="635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56352"/>
        <c:crosses val="autoZero"/>
        <c:auto val="1"/>
        <c:lblAlgn val="ctr"/>
        <c:lblOffset val="100"/>
        <c:noMultiLvlLbl val="0"/>
      </c:catAx>
      <c:valAx>
        <c:axId val="635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54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75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0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4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8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7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9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2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9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85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404">
              <a:schemeClr val="accent2">
                <a:lumMod val="75000"/>
              </a:schemeClr>
            </a:gs>
            <a:gs pos="17000">
              <a:schemeClr val="accent2">
                <a:lumMod val="75000"/>
              </a:schemeClr>
            </a:gs>
            <a:gs pos="59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669D-247B-4B22-BCF3-AF5A38D7D55D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9E31-2752-4C94-B18D-B3B50D0F1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6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478137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СИСТЕМА ОРГАНИЗАЦИИ ВЫПОЛНЕНИЯ ИССЛЕДОВАТЕЛЬСКИХ РАБОТ В КЛАССАХ ХИМИКО-БИОЛОГИЧЕСКОГО НАПРАВЛЕНИЯ СУНЦ МГУ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7520880" cy="4032448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 smtClean="0"/>
              <a:t>Алина Астахова</a:t>
            </a:r>
          </a:p>
          <a:p>
            <a:pPr algn="r"/>
            <a:r>
              <a:rPr lang="ru-RU" i="1" u="sng" dirty="0" smtClean="0"/>
              <a:t>Олег </a:t>
            </a:r>
            <a:r>
              <a:rPr lang="ru-RU" i="1" u="sng" dirty="0" err="1" smtClean="0"/>
              <a:t>Колясников</a:t>
            </a:r>
            <a:endParaRPr lang="ru-RU" i="1" u="sng" dirty="0" smtClean="0"/>
          </a:p>
          <a:p>
            <a:pPr algn="r"/>
            <a:r>
              <a:rPr lang="ru-RU" i="1" dirty="0" smtClean="0"/>
              <a:t>Екатерина Менделеева</a:t>
            </a:r>
          </a:p>
          <a:p>
            <a:pPr algn="r"/>
            <a:r>
              <a:rPr lang="ru-RU" i="1" dirty="0" smtClean="0"/>
              <a:t>Наталья Морозова</a:t>
            </a:r>
          </a:p>
          <a:p>
            <a:pPr algn="r"/>
            <a:r>
              <a:rPr lang="ru-RU" i="1" dirty="0" smtClean="0"/>
              <a:t>Марина Сергеева</a:t>
            </a:r>
          </a:p>
          <a:p>
            <a:pPr algn="r"/>
            <a:r>
              <a:rPr lang="ru-RU" i="1" dirty="0" smtClean="0"/>
              <a:t>Александр </a:t>
            </a:r>
            <a:r>
              <a:rPr lang="ru-RU" i="1" dirty="0" err="1" smtClean="0"/>
              <a:t>Сигеев</a:t>
            </a:r>
            <a:endParaRPr lang="ru-RU" i="1" dirty="0" smtClean="0"/>
          </a:p>
          <a:p>
            <a:pPr algn="r"/>
            <a:r>
              <a:rPr lang="ru-RU" dirty="0" smtClean="0"/>
              <a:t>СУНЦ МГУ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852936"/>
            <a:ext cx="4073652" cy="306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Публикационная активность </a:t>
            </a:r>
            <a:r>
              <a:rPr lang="ru-RU" dirty="0" smtClean="0"/>
              <a:t>выпускников (2015 г.)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71601" y="5589239"/>
            <a:ext cx="7715200" cy="5369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данным библиографической системы ИСТИНА.</a:t>
            </a:r>
            <a:r>
              <a:rPr lang="en-US" dirty="0" smtClean="0"/>
              <a:t> </a:t>
            </a:r>
            <a:r>
              <a:rPr lang="en-US" dirty="0"/>
              <a:t>URL: http://istina.msu.ru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1796623"/>
            <a:ext cx="32403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/>
              <a:t>Выпускники </a:t>
            </a:r>
            <a:r>
              <a:rPr lang="ru-RU" sz="2400" i="1" dirty="0" smtClean="0"/>
              <a:t>с опытом </a:t>
            </a:r>
            <a:r>
              <a:rPr lang="ru-RU" sz="2400" i="1" dirty="0" smtClean="0"/>
              <a:t>исследований в СУНЦ </a:t>
            </a:r>
            <a:r>
              <a:rPr lang="ru-RU" sz="2400" i="1" dirty="0" smtClean="0"/>
              <a:t>(биологический класс</a:t>
            </a:r>
            <a:r>
              <a:rPr lang="ru-RU" sz="2400" i="1" dirty="0" smtClean="0"/>
              <a:t>)</a:t>
            </a:r>
            <a:endParaRPr lang="ru-RU" sz="2400" i="1" dirty="0"/>
          </a:p>
        </p:txBody>
      </p:sp>
      <p:pic>
        <p:nvPicPr>
          <p:cNvPr id="9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6" b="-37757"/>
          <a:stretch/>
        </p:blipFill>
        <p:spPr>
          <a:xfrm>
            <a:off x="2095086" y="3068960"/>
            <a:ext cx="4925186" cy="3528392"/>
          </a:xfrm>
        </p:spPr>
      </p:pic>
      <p:sp>
        <p:nvSpPr>
          <p:cNvPr id="10" name="TextBox 9"/>
          <p:cNvSpPr txBox="1"/>
          <p:nvPr/>
        </p:nvSpPr>
        <p:spPr>
          <a:xfrm>
            <a:off x="4932041" y="1772816"/>
            <a:ext cx="396043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Выпускники </a:t>
            </a:r>
            <a:r>
              <a:rPr lang="ru-RU" sz="2400" i="1" dirty="0" smtClean="0"/>
              <a:t>без опыта </a:t>
            </a:r>
            <a:r>
              <a:rPr lang="ru-RU" sz="2400" i="1" dirty="0" smtClean="0"/>
              <a:t>исследований в СУНЦ </a:t>
            </a:r>
            <a:r>
              <a:rPr lang="ru-RU" sz="2400" i="1" dirty="0" smtClean="0"/>
              <a:t>(химический класс</a:t>
            </a:r>
            <a:r>
              <a:rPr lang="ru-RU" sz="2400" i="1" dirty="0" smtClean="0"/>
              <a:t>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7416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Публикационная активность </a:t>
            </a:r>
            <a:r>
              <a:rPr lang="ru-RU" dirty="0" smtClean="0"/>
              <a:t>выпускников (2017 г.)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71601" y="5589239"/>
            <a:ext cx="7715200" cy="5369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данным библиографической системы ИСТИНА.</a:t>
            </a:r>
            <a:r>
              <a:rPr lang="en-US" dirty="0" smtClean="0"/>
              <a:t> </a:t>
            </a:r>
            <a:r>
              <a:rPr lang="en-US" dirty="0"/>
              <a:t>URL: http://istina.msu.ru</a:t>
            </a:r>
            <a:endParaRPr lang="ru-RU" dirty="0"/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328576"/>
              </p:ext>
            </p:extLst>
          </p:nvPr>
        </p:nvGraphicFramePr>
        <p:xfrm>
          <a:off x="678632" y="2708920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177281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Выпускники с опытом исследований в СУНЦ (биологический класс)</a:t>
            </a:r>
            <a:endParaRPr lang="ru-RU" sz="2400" i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73084"/>
              </p:ext>
            </p:extLst>
          </p:nvPr>
        </p:nvGraphicFramePr>
        <p:xfrm>
          <a:off x="3923928" y="2708920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Публикационная активность </a:t>
            </a:r>
            <a:r>
              <a:rPr lang="ru-RU" dirty="0" smtClean="0"/>
              <a:t>выпускников (2017 г.)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71601" y="5589239"/>
            <a:ext cx="7715200" cy="5369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данным библиографической системы ИСТИНА.</a:t>
            </a:r>
            <a:r>
              <a:rPr lang="en-US" dirty="0" smtClean="0"/>
              <a:t> </a:t>
            </a:r>
            <a:r>
              <a:rPr lang="en-US" dirty="0"/>
              <a:t>URL: http://istina.msu.ru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1628800"/>
            <a:ext cx="705678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Выпускники без опыта исследований в СУНЦ (химический класс)</a:t>
            </a:r>
            <a:endParaRPr lang="ru-RU" sz="2400" i="1" dirty="0"/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145450"/>
              </p:ext>
            </p:extLst>
          </p:nvPr>
        </p:nvGraphicFramePr>
        <p:xfrm>
          <a:off x="1043608" y="2636912"/>
          <a:ext cx="28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122421"/>
              </p:ext>
            </p:extLst>
          </p:nvPr>
        </p:nvGraphicFramePr>
        <p:xfrm>
          <a:off x="4139952" y="2636912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5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Исследовательская деятельность в средней школе может быть важным фактором профориентации</a:t>
            </a:r>
            <a:r>
              <a:rPr lang="en-US" dirty="0" smtClean="0"/>
              <a:t> </a:t>
            </a:r>
          </a:p>
          <a:p>
            <a:pPr algn="just"/>
            <a:r>
              <a:rPr lang="ru-RU" dirty="0" smtClean="0"/>
              <a:t>Выпускники с опытом исследовательской деятельности демонстрируют более ранний всплеск публикационной активности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58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4073652" cy="306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Специализированный учебно-научный центр (факультет) — школа-интернат имени А.Н. Колмогорова Московского государственного университета имени М.В. Ломоносова.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(</a:t>
            </a:r>
            <a:r>
              <a:rPr lang="ru-RU" sz="2700" dirty="0" smtClean="0"/>
              <a:t>СУНЦ МГУ</a:t>
            </a:r>
            <a:r>
              <a:rPr lang="en-US" sz="2700" dirty="0" smtClean="0"/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0058"/>
            <a:ext cx="8229600" cy="3859222"/>
          </a:xfrm>
        </p:spPr>
      </p:pic>
      <p:sp>
        <p:nvSpPr>
          <p:cNvPr id="5" name="TextBox 4"/>
          <p:cNvSpPr txBox="1"/>
          <p:nvPr/>
        </p:nvSpPr>
        <p:spPr>
          <a:xfrm>
            <a:off x="467544" y="609329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Сайт СУНЦ МГУ:</a:t>
            </a:r>
            <a:r>
              <a:rPr lang="en-US" sz="2400" dirty="0" smtClean="0"/>
              <a:t> http</a:t>
            </a:r>
            <a:r>
              <a:rPr lang="en-US" sz="2400" dirty="0"/>
              <a:t>://</a:t>
            </a:r>
            <a:r>
              <a:rPr lang="en-US" sz="2400" dirty="0" smtClean="0"/>
              <a:t>internat.msu.ru/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42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Исследовательские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8003232" cy="2553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Концепция «раннего старта в науку»</a:t>
            </a:r>
          </a:p>
          <a:p>
            <a:endParaRPr lang="ru-RU" sz="2200" dirty="0" smtClean="0"/>
          </a:p>
          <a:p>
            <a:r>
              <a:rPr lang="ru-RU" sz="2200" dirty="0" smtClean="0"/>
              <a:t>Увеличение мотивации к учебе</a:t>
            </a:r>
          </a:p>
          <a:p>
            <a:r>
              <a:rPr lang="ru-RU" sz="2200" dirty="0" smtClean="0"/>
              <a:t>Преодоление разрыва между школьной программой и «передним краем» науки</a:t>
            </a:r>
            <a:endParaRPr lang="en-US" sz="2200" dirty="0" smtClean="0"/>
          </a:p>
          <a:p>
            <a:r>
              <a:rPr lang="ru-RU" sz="2200" dirty="0" smtClean="0"/>
              <a:t>Опыт презентации и публикации результатов</a:t>
            </a:r>
            <a:endParaRPr lang="en-US" sz="2200" dirty="0" smtClean="0"/>
          </a:p>
          <a:p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01317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Will high school projects help to choose a way to science for students? / O. V. </a:t>
            </a:r>
            <a:r>
              <a:rPr lang="en-US" sz="2000" dirty="0" err="1"/>
              <a:t>Koliasnikov</a:t>
            </a:r>
            <a:r>
              <a:rPr lang="en-US" sz="2000" dirty="0"/>
              <a:t>, E. A. </a:t>
            </a:r>
            <a:r>
              <a:rPr lang="en-US" sz="2000" dirty="0" err="1"/>
              <a:t>Mendeleeva</a:t>
            </a:r>
            <a:r>
              <a:rPr lang="en-US" sz="2000" dirty="0"/>
              <a:t>, N. I. </a:t>
            </a:r>
            <a:r>
              <a:rPr lang="en-US" sz="2000" dirty="0" err="1"/>
              <a:t>Morozova</a:t>
            </a:r>
            <a:r>
              <a:rPr lang="en-US" sz="2000" dirty="0"/>
              <a:t> </a:t>
            </a:r>
            <a:r>
              <a:rPr lang="en-US" sz="2000" dirty="0" smtClean="0"/>
              <a:t>, M.G. </a:t>
            </a:r>
            <a:r>
              <a:rPr lang="en-US" sz="2000" dirty="0" err="1" smtClean="0"/>
              <a:t>Sergeeva</a:t>
            </a:r>
            <a:r>
              <a:rPr lang="en-US" sz="2000" dirty="0" smtClean="0"/>
              <a:t>, A.S. </a:t>
            </a:r>
            <a:r>
              <a:rPr lang="en-US" sz="2000" dirty="0" err="1" smtClean="0"/>
              <a:t>Sigeev</a:t>
            </a:r>
            <a:r>
              <a:rPr lang="en-US" sz="2000" dirty="0"/>
              <a:t> // </a:t>
            </a:r>
            <a:r>
              <a:rPr lang="en-US" sz="2000" i="1" dirty="0"/>
              <a:t>International Journal of </a:t>
            </a:r>
            <a:r>
              <a:rPr lang="en-US" sz="2000" i="1" dirty="0" err="1"/>
              <a:t>Infonomics</a:t>
            </a:r>
            <a:r>
              <a:rPr lang="en-US" sz="2000" dirty="0"/>
              <a:t>. — 2015. — Vol. </a:t>
            </a:r>
            <a:r>
              <a:rPr lang="en-US" sz="2000" dirty="0" smtClean="0"/>
              <a:t>8</a:t>
            </a:r>
            <a:r>
              <a:rPr lang="ru-RU" sz="2000" dirty="0"/>
              <a:t>.</a:t>
            </a:r>
            <a:r>
              <a:rPr lang="en-US" sz="2000" dirty="0"/>
              <a:t> — </a:t>
            </a:r>
            <a:r>
              <a:rPr lang="ru-RU" sz="2000" dirty="0" smtClean="0"/>
              <a:t>№</a:t>
            </a:r>
            <a:r>
              <a:rPr lang="en-US" sz="2000" dirty="0" smtClean="0"/>
              <a:t>3</a:t>
            </a:r>
            <a:r>
              <a:rPr lang="en-US" sz="2000" dirty="0"/>
              <a:t>. — </a:t>
            </a:r>
            <a:r>
              <a:rPr lang="ru-RU" sz="2000" dirty="0" smtClean="0"/>
              <a:t>С</a:t>
            </a:r>
            <a:r>
              <a:rPr lang="en-US" sz="2000" dirty="0" smtClean="0"/>
              <a:t>.</a:t>
            </a:r>
            <a:r>
              <a:rPr lang="en-US" sz="2000" dirty="0"/>
              <a:t> 1074–1076.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50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организации исследовательских работ СУНЦ МГУ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 </a:t>
            </a:r>
            <a:r>
              <a:rPr lang="ru-RU" dirty="0" smtClean="0"/>
              <a:t>2</a:t>
            </a:r>
            <a:r>
              <a:rPr lang="en-US" dirty="0" smtClean="0"/>
              <a:t>60 </a:t>
            </a:r>
            <a:r>
              <a:rPr lang="ru-RU" dirty="0" smtClean="0"/>
              <a:t>завершенных работ за 11 лет, около 60 текущих работ</a:t>
            </a:r>
            <a:endParaRPr lang="en-US" dirty="0" smtClean="0"/>
          </a:p>
          <a:p>
            <a:r>
              <a:rPr lang="ru-RU" dirty="0" smtClean="0"/>
              <a:t>Разнообразие тематик</a:t>
            </a:r>
            <a:r>
              <a:rPr lang="en-US" dirty="0" smtClean="0"/>
              <a:t> </a:t>
            </a:r>
          </a:p>
          <a:p>
            <a:r>
              <a:rPr lang="ru-RU" dirty="0" smtClean="0"/>
              <a:t>Ежегодная внутренняя конференция</a:t>
            </a:r>
            <a:endParaRPr lang="en-US" dirty="0" smtClean="0"/>
          </a:p>
          <a:p>
            <a:r>
              <a:rPr lang="ru-RU" dirty="0" smtClean="0"/>
              <a:t>Поддержка учащихся в представлении и публикации результатов</a:t>
            </a:r>
            <a:endParaRPr lang="en-US" dirty="0" smtClean="0"/>
          </a:p>
          <a:p>
            <a:r>
              <a:rPr lang="ru-RU" dirty="0" smtClean="0"/>
              <a:t>Продолжение исследовательской активности после выпуска из СУНЦ МГУ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85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9000"/>
            <a:ext cx="2926080" cy="22059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2" y="1413016"/>
            <a:ext cx="216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3016"/>
            <a:ext cx="1880077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57040"/>
            <a:ext cx="2160000" cy="1276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4" y="4221088"/>
            <a:ext cx="1476375" cy="1571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25" y="4988792"/>
            <a:ext cx="2160000" cy="528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59737" y="116632"/>
            <a:ext cx="9663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СУНЦ МГУ 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 внешними организациями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2699792" y="2204864"/>
            <a:ext cx="648072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6012160" y="2204864"/>
            <a:ext cx="648072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16200000">
            <a:off x="4247964" y="3681028"/>
            <a:ext cx="648072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8920942">
            <a:off x="2453329" y="3552462"/>
            <a:ext cx="1114738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2727408">
            <a:off x="5578619" y="3596241"/>
            <a:ext cx="1114738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41936" y="3717032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ФББ МГУ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42994" y="3645024"/>
            <a:ext cx="1802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Факультет </a:t>
            </a:r>
          </a:p>
          <a:p>
            <a:pPr algn="ctr"/>
            <a:r>
              <a:rPr lang="ru-RU" sz="2000" dirty="0" smtClean="0"/>
              <a:t>почвоведения </a:t>
            </a:r>
          </a:p>
          <a:p>
            <a:pPr algn="ctr"/>
            <a:r>
              <a:rPr lang="ru-RU" sz="2000" dirty="0" smtClean="0"/>
              <a:t>МГУ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19561" y="5838363"/>
            <a:ext cx="1910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ИНХС РАН </a:t>
            </a:r>
          </a:p>
          <a:p>
            <a:pPr algn="ctr"/>
            <a:r>
              <a:rPr lang="ru-RU" sz="2400" dirty="0" smtClean="0"/>
              <a:t>им. Топчиева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46088" y="5877272"/>
            <a:ext cx="1797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НИФХИ </a:t>
            </a:r>
          </a:p>
          <a:p>
            <a:pPr algn="ctr"/>
            <a:r>
              <a:rPr lang="ru-RU" sz="2400" dirty="0" smtClean="0"/>
              <a:t>им. Карпова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10262" y="5733256"/>
            <a:ext cx="2311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ИНЭОС РАН </a:t>
            </a:r>
          </a:p>
          <a:p>
            <a:pPr algn="ctr"/>
            <a:r>
              <a:rPr lang="ru-RU" sz="2400" dirty="0" smtClean="0"/>
              <a:t>им. Несмеянова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51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выполнения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списка тем и знакомство с ним школьников</a:t>
            </a:r>
            <a:endParaRPr lang="en-US" dirty="0" smtClean="0"/>
          </a:p>
          <a:p>
            <a:r>
              <a:rPr lang="ru-RU" dirty="0" smtClean="0"/>
              <a:t>Выбор темы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Подготовка и защита литературной части</a:t>
            </a:r>
          </a:p>
          <a:p>
            <a:r>
              <a:rPr lang="ru-RU" dirty="0" smtClean="0"/>
              <a:t>Выполнение экспериментальной части</a:t>
            </a:r>
          </a:p>
          <a:p>
            <a:r>
              <a:rPr lang="ru-RU" dirty="0" smtClean="0"/>
              <a:t>Написание работы и подготовка к защите</a:t>
            </a:r>
            <a:endParaRPr lang="en-US" dirty="0" smtClean="0"/>
          </a:p>
          <a:p>
            <a:r>
              <a:rPr lang="ru-RU" dirty="0" smtClean="0"/>
              <a:t>Представление на внутренней конференции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6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7" y="3517200"/>
            <a:ext cx="3295650" cy="2350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Конкурсная активность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2" y="1713825"/>
            <a:ext cx="3025140" cy="2110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72380"/>
            <a:ext cx="3348990" cy="2366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19" y="1560426"/>
            <a:ext cx="3021330" cy="22974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37" y="1268760"/>
            <a:ext cx="2381582" cy="2880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37" y="2348880"/>
            <a:ext cx="1728316" cy="2450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23131"/>
            <a:ext cx="2016224" cy="28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71475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Конференции и выставки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1" y="1314154"/>
            <a:ext cx="4104456" cy="254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49062"/>
            <a:ext cx="4104456" cy="307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1908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публикации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Interaction </a:t>
            </a:r>
            <a:r>
              <a:rPr lang="en-US" sz="1800" dirty="0"/>
              <a:t>of antibodies with aromatic ligands: the role of </a:t>
            </a:r>
            <a:r>
              <a:rPr lang="el-GR" sz="1800" dirty="0"/>
              <a:t>π-</a:t>
            </a:r>
            <a:r>
              <a:rPr lang="en-US" sz="1800" dirty="0"/>
              <a:t>stacking / V. </a:t>
            </a:r>
            <a:r>
              <a:rPr lang="en-US" sz="1800" dirty="0" err="1"/>
              <a:t>Arzhanik</a:t>
            </a:r>
            <a:r>
              <a:rPr lang="en-US" sz="1800" dirty="0"/>
              <a:t>, D. </a:t>
            </a:r>
            <a:r>
              <a:rPr lang="en-US" sz="1800" dirty="0" err="1"/>
              <a:t>Svistunova</a:t>
            </a:r>
            <a:r>
              <a:rPr lang="en-US" sz="1800" dirty="0"/>
              <a:t>, O. </a:t>
            </a:r>
            <a:r>
              <a:rPr lang="en-US" sz="1800" dirty="0" err="1"/>
              <a:t>Koliasnikov</a:t>
            </a:r>
            <a:r>
              <a:rPr lang="en-US" sz="1800" dirty="0"/>
              <a:t>, A. M. </a:t>
            </a:r>
            <a:r>
              <a:rPr lang="en-US" sz="1800" dirty="0" err="1"/>
              <a:t>Egorov</a:t>
            </a:r>
            <a:r>
              <a:rPr lang="en-US" sz="1800" dirty="0"/>
              <a:t> // </a:t>
            </a:r>
            <a:r>
              <a:rPr lang="en-US" sz="1800" i="1" dirty="0"/>
              <a:t>Journal of Bioinformatics and Computational Biology</a:t>
            </a:r>
            <a:r>
              <a:rPr lang="en-US" sz="1800" dirty="0"/>
              <a:t>. — 2010. — Vol. </a:t>
            </a:r>
            <a:r>
              <a:rPr lang="en-US" sz="1800" dirty="0" smtClean="0"/>
              <a:t>8.</a:t>
            </a:r>
            <a:r>
              <a:rPr lang="ru-RU" sz="1800" dirty="0" smtClean="0"/>
              <a:t> </a:t>
            </a:r>
            <a:r>
              <a:rPr lang="en-US" sz="1800" dirty="0"/>
              <a:t>— </a:t>
            </a:r>
            <a:r>
              <a:rPr lang="ru-RU" sz="1800" dirty="0" smtClean="0"/>
              <a:t>№</a:t>
            </a:r>
            <a:r>
              <a:rPr lang="en-US" sz="1800" dirty="0" smtClean="0"/>
              <a:t> 3</a:t>
            </a:r>
            <a:r>
              <a:rPr lang="en-US" sz="1800" dirty="0"/>
              <a:t>. — </a:t>
            </a:r>
            <a:r>
              <a:rPr lang="en-US" sz="1800" dirty="0" smtClean="0"/>
              <a:t>C.</a:t>
            </a:r>
            <a:r>
              <a:rPr lang="en-US" sz="1800" dirty="0"/>
              <a:t> 471–483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Optical absorption spectra of nuclear filters modified by deposition of silver </a:t>
            </a:r>
            <a:r>
              <a:rPr lang="en-US" sz="1800" dirty="0" err="1"/>
              <a:t>nano</a:t>
            </a:r>
            <a:r>
              <a:rPr lang="en-US" sz="1800" dirty="0"/>
              <a:t>- and </a:t>
            </a:r>
            <a:r>
              <a:rPr lang="en-US" sz="1800" dirty="0" err="1" smtClean="0"/>
              <a:t>microparticles</a:t>
            </a:r>
            <a:r>
              <a:rPr lang="en-US" sz="1800" dirty="0"/>
              <a:t> </a:t>
            </a:r>
            <a:r>
              <a:rPr lang="en-US" sz="1800" dirty="0" smtClean="0"/>
              <a:t>/ A. S</a:t>
            </a:r>
            <a:r>
              <a:rPr lang="en-US" sz="1800" dirty="0"/>
              <a:t>. </a:t>
            </a:r>
            <a:r>
              <a:rPr lang="en-US" sz="1800" dirty="0" err="1"/>
              <a:t>Smolyanskii</a:t>
            </a:r>
            <a:r>
              <a:rPr lang="en-US" sz="1800" dirty="0"/>
              <a:t> , N</a:t>
            </a:r>
            <a:r>
              <a:rPr lang="en-US" sz="1800" dirty="0" smtClean="0"/>
              <a:t>. V</a:t>
            </a:r>
            <a:r>
              <a:rPr lang="en-US" sz="1800" dirty="0"/>
              <a:t>. </a:t>
            </a:r>
            <a:r>
              <a:rPr lang="en-US" sz="1800" dirty="0" err="1"/>
              <a:t>Kozlova</a:t>
            </a:r>
            <a:r>
              <a:rPr lang="en-US" sz="1800" dirty="0"/>
              <a:t>, A</a:t>
            </a:r>
            <a:r>
              <a:rPr lang="en-US" sz="1800" dirty="0" smtClean="0"/>
              <a:t>. V</a:t>
            </a:r>
            <a:r>
              <a:rPr lang="en-US" sz="1800" dirty="0"/>
              <a:t>. </a:t>
            </a:r>
            <a:r>
              <a:rPr lang="en-US" sz="1800" dirty="0" err="1"/>
              <a:t>Zheltova</a:t>
            </a:r>
            <a:r>
              <a:rPr lang="en-US" sz="1800" dirty="0"/>
              <a:t>, </a:t>
            </a:r>
            <a:r>
              <a:rPr lang="en-US" sz="1800" dirty="0" smtClean="0"/>
              <a:t>A. S</a:t>
            </a:r>
            <a:r>
              <a:rPr lang="en-US" sz="1800" dirty="0"/>
              <a:t>. </a:t>
            </a:r>
            <a:r>
              <a:rPr lang="en-US" sz="1800" dirty="0" err="1"/>
              <a:t>Aksyutina</a:t>
            </a:r>
            <a:r>
              <a:rPr lang="en-US" sz="1800" dirty="0"/>
              <a:t>, A</a:t>
            </a:r>
            <a:r>
              <a:rPr lang="en-US" sz="1800" dirty="0" smtClean="0"/>
              <a:t>. S</a:t>
            </a:r>
            <a:r>
              <a:rPr lang="en-US" sz="1800" dirty="0"/>
              <a:t>. </a:t>
            </a:r>
            <a:r>
              <a:rPr lang="en-US" sz="1800" dirty="0" err="1"/>
              <a:t>Shvedov</a:t>
            </a:r>
            <a:r>
              <a:rPr lang="en-US" sz="1800" dirty="0"/>
              <a:t>, S</a:t>
            </a:r>
            <a:r>
              <a:rPr lang="en-US" sz="1800" dirty="0" smtClean="0"/>
              <a:t>. G</a:t>
            </a:r>
            <a:r>
              <a:rPr lang="en-US" sz="1800" dirty="0"/>
              <a:t>. </a:t>
            </a:r>
            <a:r>
              <a:rPr lang="en-US" sz="1800" dirty="0" err="1"/>
              <a:t>Lakeev</a:t>
            </a:r>
            <a:r>
              <a:rPr lang="en-US" sz="1800" dirty="0"/>
              <a:t>. </a:t>
            </a:r>
            <a:r>
              <a:rPr lang="en-US" sz="1800" dirty="0" smtClean="0"/>
              <a:t>// </a:t>
            </a:r>
            <a:r>
              <a:rPr lang="en-US" sz="1800" i="1" dirty="0" smtClean="0"/>
              <a:t>Journal of Applied Spectroscopy</a:t>
            </a:r>
            <a:r>
              <a:rPr lang="en-US" sz="1800" dirty="0" smtClean="0"/>
              <a:t>. </a:t>
            </a:r>
            <a:r>
              <a:rPr lang="en-US" sz="1800" dirty="0"/>
              <a:t>— </a:t>
            </a:r>
            <a:r>
              <a:rPr lang="en-US" sz="1800" dirty="0" smtClean="0"/>
              <a:t>2015. </a:t>
            </a:r>
            <a:r>
              <a:rPr lang="en-US" sz="1800" dirty="0"/>
              <a:t>—</a:t>
            </a:r>
            <a:r>
              <a:rPr lang="en-US" sz="1800" dirty="0" smtClean="0"/>
              <a:t> Vol</a:t>
            </a:r>
            <a:r>
              <a:rPr lang="en-US" sz="1800" dirty="0"/>
              <a:t>. </a:t>
            </a:r>
            <a:r>
              <a:rPr lang="en-US" sz="1800" dirty="0" smtClean="0"/>
              <a:t>82</a:t>
            </a:r>
            <a:r>
              <a:rPr lang="en-US" sz="1800" dirty="0"/>
              <a:t>. — </a:t>
            </a:r>
            <a:r>
              <a:rPr lang="ru-RU" sz="1800" dirty="0"/>
              <a:t>№ </a:t>
            </a:r>
            <a:r>
              <a:rPr lang="en-US" sz="1800" dirty="0" smtClean="0"/>
              <a:t>3 </a:t>
            </a:r>
            <a:r>
              <a:rPr lang="en-US" sz="1800" dirty="0"/>
              <a:t>— </a:t>
            </a:r>
            <a:r>
              <a:rPr lang="en-US" sz="1800" dirty="0" smtClean="0"/>
              <a:t>C. 396-402</a:t>
            </a:r>
            <a:r>
              <a:rPr lang="en-US" sz="1800" dirty="0"/>
              <a:t>.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 </a:t>
            </a:r>
            <a:r>
              <a:rPr lang="en-US" sz="1800" dirty="0"/>
              <a:t>novel </a:t>
            </a:r>
            <a:r>
              <a:rPr lang="en-US" sz="1800" dirty="0" err="1" smtClean="0"/>
              <a:t>Arg</a:t>
            </a:r>
            <a:r>
              <a:rPr lang="en-US" sz="1800" dirty="0" smtClean="0"/>
              <a:t> H52/Tyr H33 conservative </a:t>
            </a:r>
            <a:r>
              <a:rPr lang="en-US" sz="1800" dirty="0"/>
              <a:t>motif in </a:t>
            </a:r>
            <a:r>
              <a:rPr lang="en-US" sz="1800" dirty="0" smtClean="0"/>
              <a:t>antibodies</a:t>
            </a:r>
            <a:r>
              <a:rPr lang="en-US" sz="1800" dirty="0"/>
              <a:t>: a correlation between sequence of antibodies and antigen binding / A. </a:t>
            </a:r>
            <a:r>
              <a:rPr lang="en-US" sz="1800" dirty="0" err="1"/>
              <a:t>Petrov</a:t>
            </a:r>
            <a:r>
              <a:rPr lang="en-US" sz="1800" dirty="0"/>
              <a:t>, V. </a:t>
            </a:r>
            <a:r>
              <a:rPr lang="en-US" sz="1800" dirty="0" err="1"/>
              <a:t>Arzhanik</a:t>
            </a:r>
            <a:r>
              <a:rPr lang="en-US" sz="1800" dirty="0"/>
              <a:t>, G. Makarov, O. </a:t>
            </a:r>
            <a:r>
              <a:rPr lang="en-US" sz="1800" dirty="0" err="1"/>
              <a:t>Koliasnikov</a:t>
            </a:r>
            <a:r>
              <a:rPr lang="en-US" sz="1800" dirty="0"/>
              <a:t> // </a:t>
            </a:r>
            <a:r>
              <a:rPr lang="en-US" sz="1800" i="1" dirty="0"/>
              <a:t>Journal of Bioinformatics and Computational Biology</a:t>
            </a:r>
            <a:r>
              <a:rPr lang="en-US" sz="1800" dirty="0"/>
              <a:t>. — 2016. — Vol. 14. — </a:t>
            </a:r>
            <a:r>
              <a:rPr lang="ru-RU" sz="1800" dirty="0" smtClean="0"/>
              <a:t>№</a:t>
            </a:r>
            <a:r>
              <a:rPr lang="en-US" sz="1800" dirty="0" smtClean="0"/>
              <a:t> 4</a:t>
            </a:r>
            <a:r>
              <a:rPr lang="en-US" sz="1800" dirty="0"/>
              <a:t>. — </a:t>
            </a:r>
            <a:r>
              <a:rPr lang="en-US" sz="1800" dirty="0" smtClean="0"/>
              <a:t>C. </a:t>
            </a:r>
            <a:r>
              <a:rPr lang="en-US" sz="1800" dirty="0"/>
              <a:t>1650019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en-US" sz="1800" dirty="0" smtClean="0"/>
              <a:t>Effect </a:t>
            </a:r>
            <a:r>
              <a:rPr lang="en-US" sz="1800" dirty="0"/>
              <a:t>of the </a:t>
            </a:r>
            <a:r>
              <a:rPr lang="en-US" sz="1800" dirty="0" err="1"/>
              <a:t>auxin</a:t>
            </a:r>
            <a:r>
              <a:rPr lang="en-US" sz="1800" dirty="0"/>
              <a:t> polar transport inhibitor on the morphogenesis of leaves and generative structures during fasciation in Arabidopsis thaliana (L.) </a:t>
            </a:r>
            <a:r>
              <a:rPr lang="en-US" sz="1800" dirty="0" err="1" smtClean="0"/>
              <a:t>Heynh</a:t>
            </a:r>
            <a:r>
              <a:rPr lang="en-US" sz="1800" dirty="0" smtClean="0"/>
              <a:t>.</a:t>
            </a:r>
            <a:r>
              <a:rPr lang="en-US" sz="1800" i="1" dirty="0" smtClean="0"/>
              <a:t> / </a:t>
            </a:r>
            <a:r>
              <a:rPr lang="en-US" sz="1800" dirty="0" smtClean="0"/>
              <a:t>E.A.</a:t>
            </a:r>
            <a:r>
              <a:rPr lang="en-US" sz="1800" i="1" dirty="0" smtClean="0"/>
              <a:t> </a:t>
            </a:r>
            <a:r>
              <a:rPr lang="en-US" sz="1800" dirty="0" err="1" smtClean="0"/>
              <a:t>Bykova</a:t>
            </a:r>
            <a:r>
              <a:rPr lang="en-US" sz="1800" dirty="0" smtClean="0"/>
              <a:t>, D.A. </a:t>
            </a:r>
            <a:r>
              <a:rPr lang="en-US" sz="1800" dirty="0" err="1" smtClean="0"/>
              <a:t>Chergintsev</a:t>
            </a:r>
            <a:r>
              <a:rPr lang="en-US" sz="1800" dirty="0" smtClean="0"/>
              <a:t>, T.A. </a:t>
            </a:r>
            <a:r>
              <a:rPr lang="en-US" sz="1800" dirty="0" err="1" smtClean="0"/>
              <a:t>Vlasova</a:t>
            </a:r>
            <a:r>
              <a:rPr lang="en-US" sz="1800" dirty="0" smtClean="0"/>
              <a:t>, V.V. </a:t>
            </a:r>
            <a:r>
              <a:rPr lang="en-US" sz="1800" dirty="0" err="1" smtClean="0"/>
              <a:t>Choob</a:t>
            </a:r>
            <a:r>
              <a:rPr lang="en-US" sz="1800" dirty="0" smtClean="0"/>
              <a:t> // </a:t>
            </a:r>
            <a:r>
              <a:rPr lang="en-US" sz="1800" i="1" dirty="0" smtClean="0"/>
              <a:t>Russian Journal of Developmental Biology</a:t>
            </a:r>
            <a:r>
              <a:rPr lang="en-US" sz="1800" dirty="0" smtClean="0"/>
              <a:t>.</a:t>
            </a:r>
            <a:r>
              <a:rPr lang="ru-RU" sz="1800" dirty="0" smtClean="0"/>
              <a:t> </a:t>
            </a:r>
            <a:r>
              <a:rPr lang="en-US" sz="1800" dirty="0"/>
              <a:t>—</a:t>
            </a:r>
            <a:r>
              <a:rPr lang="en-US" sz="1800" dirty="0" smtClean="0"/>
              <a:t> </a:t>
            </a:r>
            <a:r>
              <a:rPr lang="en-US" sz="1800" dirty="0"/>
              <a:t>2016</a:t>
            </a:r>
            <a:r>
              <a:rPr lang="en-US" sz="1800" dirty="0" smtClean="0"/>
              <a:t>.</a:t>
            </a:r>
            <a:r>
              <a:rPr lang="ru-RU" sz="1800" dirty="0" smtClean="0"/>
              <a:t> </a:t>
            </a:r>
            <a:r>
              <a:rPr lang="en-US" sz="1800" dirty="0"/>
              <a:t>—</a:t>
            </a:r>
            <a:r>
              <a:rPr lang="en-US" sz="1800" dirty="0" smtClean="0"/>
              <a:t> </a:t>
            </a:r>
            <a:r>
              <a:rPr lang="ru-RU" sz="1800" dirty="0"/>
              <a:t>Т. 47. </a:t>
            </a:r>
            <a:r>
              <a:rPr lang="en-US" sz="1800" dirty="0"/>
              <a:t>— </a:t>
            </a:r>
            <a:r>
              <a:rPr lang="ru-RU" sz="1800" dirty="0" smtClean="0"/>
              <a:t>№ </a:t>
            </a:r>
            <a:r>
              <a:rPr lang="ru-RU" sz="1800" dirty="0"/>
              <a:t>4. </a:t>
            </a:r>
            <a:r>
              <a:rPr lang="en-US" sz="1800" dirty="0"/>
              <a:t>— </a:t>
            </a:r>
            <a:r>
              <a:rPr lang="ru-RU" sz="1800" dirty="0" smtClean="0"/>
              <a:t>С</a:t>
            </a:r>
            <a:r>
              <a:rPr lang="ru-RU" sz="1800" dirty="0"/>
              <a:t>. 207-215.</a:t>
            </a:r>
          </a:p>
        </p:txBody>
      </p:sp>
    </p:spTree>
    <p:extLst>
      <p:ext uri="{BB962C8B-B14F-4D97-AF65-F5344CB8AC3E}">
        <p14:creationId xmlns:p14="http://schemas.microsoft.com/office/powerpoint/2010/main" val="457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330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СИСТЕМА ОРГАНИЗАЦИИ ВЫПОЛНЕНИЯ ИССЛЕДОВАТЕЛЬСКИХ РАБОТ В КЛАССАХ ХИМИКО-БИОЛОГИЧЕСКОГО НАПРАВЛЕНИЯ СУНЦ МГУ</vt:lpstr>
      <vt:lpstr>Специализированный учебно-научный центр (факультет) — школа-интернат имени А.Н. Колмогорова Московского государственного университета имени М.В. Ломоносова. (СУНЦ МГУ)</vt:lpstr>
      <vt:lpstr>Исследовательские работы</vt:lpstr>
      <vt:lpstr>Система организации исследовательских работ СУНЦ МГУ</vt:lpstr>
      <vt:lpstr>Презентация PowerPoint</vt:lpstr>
      <vt:lpstr>Последовательность выполнения работы</vt:lpstr>
      <vt:lpstr>Конкурсная активность</vt:lpstr>
      <vt:lpstr>Конференции и выставки</vt:lpstr>
      <vt:lpstr>Наши публикации</vt:lpstr>
      <vt:lpstr>Публикационная активность выпускников (2015 г.)</vt:lpstr>
      <vt:lpstr>Публикационная активность выпускников (2017 г.)</vt:lpstr>
      <vt:lpstr>Публикационная активность выпускников (2017 г.)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Koliasnikov Oleg Vladimirovich</dc:creator>
  <cp:lastModifiedBy>Олег</cp:lastModifiedBy>
  <cp:revision>38</cp:revision>
  <dcterms:created xsi:type="dcterms:W3CDTF">2016-09-29T15:13:29Z</dcterms:created>
  <dcterms:modified xsi:type="dcterms:W3CDTF">2017-03-04T12:01:10Z</dcterms:modified>
</cp:coreProperties>
</file>