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38B2"/>
    <a:srgbClr val="EF5D3D"/>
    <a:srgbClr val="5C5CC3"/>
    <a:srgbClr val="8C8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>
        <p:scale>
          <a:sx n="86" d="100"/>
          <a:sy n="86" d="100"/>
        </p:scale>
        <p:origin x="149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A0F6A4-1CDC-4FB9-AA8D-A3BAF51E8B4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267ACFD-F7DE-4DB9-9729-AE27369E51DD}">
      <dgm:prSet/>
      <dgm:spPr>
        <a:solidFill>
          <a:srgbClr val="8C87D3"/>
        </a:solidFill>
      </dgm:spPr>
      <dgm:t>
        <a:bodyPr/>
        <a:lstStyle/>
        <a:p>
          <a:r>
            <a:rPr lang="ru-RU" dirty="0"/>
            <a:t>Лаборатории</a:t>
          </a:r>
          <a:endParaRPr lang="en-US" dirty="0"/>
        </a:p>
      </dgm:t>
    </dgm:pt>
    <dgm:pt modelId="{D331EFDD-8492-48E9-94ED-AEC6609C8999}" type="parTrans" cxnId="{8AA45D1F-4508-483C-A12C-490C4B6D8C41}">
      <dgm:prSet/>
      <dgm:spPr/>
      <dgm:t>
        <a:bodyPr/>
        <a:lstStyle/>
        <a:p>
          <a:endParaRPr lang="en-US"/>
        </a:p>
      </dgm:t>
    </dgm:pt>
    <dgm:pt modelId="{84C23837-0F5D-46B6-9179-B364E186D648}" type="sibTrans" cxnId="{8AA45D1F-4508-483C-A12C-490C4B6D8C41}">
      <dgm:prSet/>
      <dgm:spPr/>
      <dgm:t>
        <a:bodyPr/>
        <a:lstStyle/>
        <a:p>
          <a:endParaRPr lang="en-US"/>
        </a:p>
      </dgm:t>
    </dgm:pt>
    <dgm:pt modelId="{4D5728B8-D7C2-43B6-9654-E4C263698CAA}">
      <dgm:prSet/>
      <dgm:spPr>
        <a:solidFill>
          <a:srgbClr val="5C5CC3"/>
        </a:solidFill>
      </dgm:spPr>
      <dgm:t>
        <a:bodyPr/>
        <a:lstStyle/>
        <a:p>
          <a:r>
            <a:rPr lang="ru-RU" dirty="0"/>
            <a:t>Моделируемые площадки</a:t>
          </a:r>
          <a:endParaRPr lang="en-US" dirty="0"/>
        </a:p>
      </dgm:t>
    </dgm:pt>
    <dgm:pt modelId="{C616EEE0-6878-45F5-ABCA-5323A0E7AAE2}" type="parTrans" cxnId="{D34737F3-49C5-4F7C-8357-8D2B372EF6C1}">
      <dgm:prSet/>
      <dgm:spPr/>
      <dgm:t>
        <a:bodyPr/>
        <a:lstStyle/>
        <a:p>
          <a:endParaRPr lang="en-US"/>
        </a:p>
      </dgm:t>
    </dgm:pt>
    <dgm:pt modelId="{3E883CE2-5875-417A-81E8-458B6862CB40}" type="sibTrans" cxnId="{D34737F3-49C5-4F7C-8357-8D2B372EF6C1}">
      <dgm:prSet/>
      <dgm:spPr/>
      <dgm:t>
        <a:bodyPr/>
        <a:lstStyle/>
        <a:p>
          <a:endParaRPr lang="en-US"/>
        </a:p>
      </dgm:t>
    </dgm:pt>
    <dgm:pt modelId="{DC507B10-1369-491C-A67D-9A1F805A4F30}">
      <dgm:prSet/>
      <dgm:spPr>
        <a:solidFill>
          <a:srgbClr val="2C38B2"/>
        </a:solidFill>
      </dgm:spPr>
      <dgm:t>
        <a:bodyPr/>
        <a:lstStyle/>
        <a:p>
          <a:r>
            <a:rPr lang="ru-RU"/>
            <a:t>Интегрированные площадки</a:t>
          </a:r>
          <a:endParaRPr lang="en-US"/>
        </a:p>
      </dgm:t>
    </dgm:pt>
    <dgm:pt modelId="{E7AC8BCB-68A2-4E1B-A9A9-A1AD892679C2}" type="parTrans" cxnId="{902EC953-69FF-4811-9340-D06F43F3725E}">
      <dgm:prSet/>
      <dgm:spPr/>
      <dgm:t>
        <a:bodyPr/>
        <a:lstStyle/>
        <a:p>
          <a:endParaRPr lang="en-US"/>
        </a:p>
      </dgm:t>
    </dgm:pt>
    <dgm:pt modelId="{511E682A-55EA-4B8F-AFA5-79CF4DC9F1EE}" type="sibTrans" cxnId="{902EC953-69FF-4811-9340-D06F43F3725E}">
      <dgm:prSet/>
      <dgm:spPr/>
      <dgm:t>
        <a:bodyPr/>
        <a:lstStyle/>
        <a:p>
          <a:endParaRPr lang="en-US"/>
        </a:p>
      </dgm:t>
    </dgm:pt>
    <dgm:pt modelId="{B8F6AB5C-467E-4C4C-84A5-7ADCDF1C9E33}" type="pres">
      <dgm:prSet presAssocID="{0AA0F6A4-1CDC-4FB9-AA8D-A3BAF51E8B4F}" presName="linear" presStyleCnt="0">
        <dgm:presLayoutVars>
          <dgm:animLvl val="lvl"/>
          <dgm:resizeHandles val="exact"/>
        </dgm:presLayoutVars>
      </dgm:prSet>
      <dgm:spPr/>
    </dgm:pt>
    <dgm:pt modelId="{98E0D5E8-A159-634A-AB33-962DA76C3931}" type="pres">
      <dgm:prSet presAssocID="{D267ACFD-F7DE-4DB9-9729-AE27369E51D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A6E3F4-5440-FF43-9072-913665A3027F}" type="pres">
      <dgm:prSet presAssocID="{84C23837-0F5D-46B6-9179-B364E186D648}" presName="spacer" presStyleCnt="0"/>
      <dgm:spPr/>
    </dgm:pt>
    <dgm:pt modelId="{F2EDA681-3657-9548-8D50-D44EB8F93716}" type="pres">
      <dgm:prSet presAssocID="{4D5728B8-D7C2-43B6-9654-E4C263698CA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573D42-05DC-EC45-A0C8-56C87CE7C8AA}" type="pres">
      <dgm:prSet presAssocID="{3E883CE2-5875-417A-81E8-458B6862CB40}" presName="spacer" presStyleCnt="0"/>
      <dgm:spPr/>
    </dgm:pt>
    <dgm:pt modelId="{6F194243-282B-3A4F-B95E-DBD9DDD94619}" type="pres">
      <dgm:prSet presAssocID="{DC507B10-1369-491C-A67D-9A1F805A4F3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AA45D1F-4508-483C-A12C-490C4B6D8C41}" srcId="{0AA0F6A4-1CDC-4FB9-AA8D-A3BAF51E8B4F}" destId="{D267ACFD-F7DE-4DB9-9729-AE27369E51DD}" srcOrd="0" destOrd="0" parTransId="{D331EFDD-8492-48E9-94ED-AEC6609C8999}" sibTransId="{84C23837-0F5D-46B6-9179-B364E186D648}"/>
    <dgm:cxn modelId="{F9ACC82F-FD31-B340-A927-51706267171E}" type="presOf" srcId="{DC507B10-1369-491C-A67D-9A1F805A4F30}" destId="{6F194243-282B-3A4F-B95E-DBD9DDD94619}" srcOrd="0" destOrd="0" presId="urn:microsoft.com/office/officeart/2005/8/layout/vList2"/>
    <dgm:cxn modelId="{35D8E346-A941-104A-A084-684DF98CC657}" type="presOf" srcId="{0AA0F6A4-1CDC-4FB9-AA8D-A3BAF51E8B4F}" destId="{B8F6AB5C-467E-4C4C-84A5-7ADCDF1C9E33}" srcOrd="0" destOrd="0" presId="urn:microsoft.com/office/officeart/2005/8/layout/vList2"/>
    <dgm:cxn modelId="{9CBCEC4C-B98A-974C-A414-B1CEA8486676}" type="presOf" srcId="{D267ACFD-F7DE-4DB9-9729-AE27369E51DD}" destId="{98E0D5E8-A159-634A-AB33-962DA76C3931}" srcOrd="0" destOrd="0" presId="urn:microsoft.com/office/officeart/2005/8/layout/vList2"/>
    <dgm:cxn modelId="{902EC953-69FF-4811-9340-D06F43F3725E}" srcId="{0AA0F6A4-1CDC-4FB9-AA8D-A3BAF51E8B4F}" destId="{DC507B10-1369-491C-A67D-9A1F805A4F30}" srcOrd="2" destOrd="0" parTransId="{E7AC8BCB-68A2-4E1B-A9A9-A1AD892679C2}" sibTransId="{511E682A-55EA-4B8F-AFA5-79CF4DC9F1EE}"/>
    <dgm:cxn modelId="{44BD2C5B-C1B2-8346-85EB-C66F9B205540}" type="presOf" srcId="{4D5728B8-D7C2-43B6-9654-E4C263698CAA}" destId="{F2EDA681-3657-9548-8D50-D44EB8F93716}" srcOrd="0" destOrd="0" presId="urn:microsoft.com/office/officeart/2005/8/layout/vList2"/>
    <dgm:cxn modelId="{D34737F3-49C5-4F7C-8357-8D2B372EF6C1}" srcId="{0AA0F6A4-1CDC-4FB9-AA8D-A3BAF51E8B4F}" destId="{4D5728B8-D7C2-43B6-9654-E4C263698CAA}" srcOrd="1" destOrd="0" parTransId="{C616EEE0-6878-45F5-ABCA-5323A0E7AAE2}" sibTransId="{3E883CE2-5875-417A-81E8-458B6862CB40}"/>
    <dgm:cxn modelId="{862CC2BB-3A33-1D45-83A1-552629A70CAF}" type="presParOf" srcId="{B8F6AB5C-467E-4C4C-84A5-7ADCDF1C9E33}" destId="{98E0D5E8-A159-634A-AB33-962DA76C3931}" srcOrd="0" destOrd="0" presId="urn:microsoft.com/office/officeart/2005/8/layout/vList2"/>
    <dgm:cxn modelId="{4B50A5B1-14E8-0842-90EA-62F15FABDFF2}" type="presParOf" srcId="{B8F6AB5C-467E-4C4C-84A5-7ADCDF1C9E33}" destId="{51A6E3F4-5440-FF43-9072-913665A3027F}" srcOrd="1" destOrd="0" presId="urn:microsoft.com/office/officeart/2005/8/layout/vList2"/>
    <dgm:cxn modelId="{82CE40C8-26EA-BB44-B0D9-E509336F27A5}" type="presParOf" srcId="{B8F6AB5C-467E-4C4C-84A5-7ADCDF1C9E33}" destId="{F2EDA681-3657-9548-8D50-D44EB8F93716}" srcOrd="2" destOrd="0" presId="urn:microsoft.com/office/officeart/2005/8/layout/vList2"/>
    <dgm:cxn modelId="{9D550002-63D9-0343-936B-E4B57E749998}" type="presParOf" srcId="{B8F6AB5C-467E-4C4C-84A5-7ADCDF1C9E33}" destId="{69573D42-05DC-EC45-A0C8-56C87CE7C8AA}" srcOrd="3" destOrd="0" presId="urn:microsoft.com/office/officeart/2005/8/layout/vList2"/>
    <dgm:cxn modelId="{4D85862C-3272-4143-A195-DFE6C835D9A4}" type="presParOf" srcId="{B8F6AB5C-467E-4C4C-84A5-7ADCDF1C9E33}" destId="{6F194243-282B-3A4F-B95E-DBD9DDD9461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0D5E8-A159-634A-AB33-962DA76C3931}">
      <dsp:nvSpPr>
        <dsp:cNvPr id="0" name=""/>
        <dsp:cNvSpPr/>
      </dsp:nvSpPr>
      <dsp:spPr>
        <a:xfrm>
          <a:off x="0" y="3763"/>
          <a:ext cx="6263640" cy="1747906"/>
        </a:xfrm>
        <a:prstGeom prst="roundRect">
          <a:avLst/>
        </a:prstGeom>
        <a:solidFill>
          <a:srgbClr val="8C87D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Лаборатории</a:t>
          </a:r>
          <a:endParaRPr lang="en-US" sz="4400" kern="1200" dirty="0"/>
        </a:p>
      </dsp:txBody>
      <dsp:txXfrm>
        <a:off x="85326" y="89089"/>
        <a:ext cx="6092988" cy="1577254"/>
      </dsp:txXfrm>
    </dsp:sp>
    <dsp:sp modelId="{F2EDA681-3657-9548-8D50-D44EB8F93716}">
      <dsp:nvSpPr>
        <dsp:cNvPr id="0" name=""/>
        <dsp:cNvSpPr/>
      </dsp:nvSpPr>
      <dsp:spPr>
        <a:xfrm>
          <a:off x="0" y="1878390"/>
          <a:ext cx="6263640" cy="1747906"/>
        </a:xfrm>
        <a:prstGeom prst="roundRect">
          <a:avLst/>
        </a:prstGeom>
        <a:solidFill>
          <a:srgbClr val="5C5CC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Моделируемые площадки</a:t>
          </a:r>
          <a:endParaRPr lang="en-US" sz="4400" kern="1200" dirty="0"/>
        </a:p>
      </dsp:txBody>
      <dsp:txXfrm>
        <a:off x="85326" y="1963716"/>
        <a:ext cx="6092988" cy="1577254"/>
      </dsp:txXfrm>
    </dsp:sp>
    <dsp:sp modelId="{6F194243-282B-3A4F-B95E-DBD9DDD94619}">
      <dsp:nvSpPr>
        <dsp:cNvPr id="0" name=""/>
        <dsp:cNvSpPr/>
      </dsp:nvSpPr>
      <dsp:spPr>
        <a:xfrm>
          <a:off x="0" y="3753017"/>
          <a:ext cx="6263640" cy="1747906"/>
        </a:xfrm>
        <a:prstGeom prst="roundRect">
          <a:avLst/>
        </a:prstGeom>
        <a:solidFill>
          <a:srgbClr val="2C38B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/>
            <a:t>Интегрированные площадки</a:t>
          </a:r>
          <a:endParaRPr lang="en-US" sz="4400" kern="1200"/>
        </a:p>
      </dsp:txBody>
      <dsp:txXfrm>
        <a:off x="85326" y="3838343"/>
        <a:ext cx="6092988" cy="157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DD7F3-187F-5EAA-EFF6-10D699E6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B4D217-FD99-1871-C3A4-4C5BA33A27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8BF186-E821-9F1A-3551-FEE9651E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0C1141-1D0C-BA90-13D4-6F59C3D4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09420-87E4-72EB-20DA-93FAF9AB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79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3BC65-E243-EDBE-9BA1-5714EFFC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D008C1-F877-FA9E-1FC2-1BD0BF053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084FFE-6C6D-CF9E-208D-6D540D36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77CE59-7CCB-A060-D9EB-BAAF8C6E0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BACA3E-DD04-168E-61C7-B36D8CF2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13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DBB996A-8A5A-DC0B-7CDF-7EB7E62B7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C1DA45-940B-80AD-3D9A-4AD924063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241307-3F94-F406-9EF0-10EDA0DD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5E82-6513-F4D3-9080-7DAFFAB5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E854F2-97E9-FD01-D16B-70546AE3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73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08967-2380-F23F-1854-E349F3BD7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160481-A05F-54D5-0E2D-1179752F0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66B0F0-7F68-F938-5868-357DA0888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3ACB19-84B8-19F2-1D8D-1D6A8E34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76BDD3-1305-44A7-E138-B5ADD2680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27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D78C5A-F0EB-5615-8886-13AB466FB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AA8D3B-1291-71E3-C515-ADD3CC15B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F4A419-8C76-17D0-22C6-6677FF4F7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2B5AE2-CEF5-FCFD-A4C4-973BC140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06A8DD-83EB-7F95-0A34-D6DFD0BFF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04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228073-CB00-B392-6E6E-F0F1082A2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1F2842-5920-6F4F-32D0-20B1C0A92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13A6B6-CEAD-C041-BC96-C9B5723B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107AB7-467D-0F2C-3667-AD9AEBFF1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BE1E6B-AF49-A39E-62B6-D2F0D758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28FA28-7EC4-64BB-C561-BDE9EFC37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30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81B383-7A5F-74F6-D350-5B9F30B47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553454-E49C-34B0-436E-9C08ECB41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9FCB90-702B-9925-6E00-D424FB06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86577B5-F74C-9F67-604F-F85D8D415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316613C-89F7-60C4-8657-88FB8FD295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077007D-39A4-F3C4-33FB-96A1023E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6EE7039-B7B9-3A40-70E7-EB9C15B2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2E6FB49-1F9C-A994-3F69-C8C78BBD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54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5A03B-CE0B-0267-CF24-93BA0504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BD4407-01DF-967E-3617-3AE7A6D1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AB903E0-BDB2-E3AC-A771-840CFD6D4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D21F1D-FF20-7817-A964-8D8AF802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F6D0CF-DAA3-A42E-4B18-DD7A96339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9E75959-A8D8-94BC-111E-4052DD36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C209A2-1E26-BC10-701E-28EB5F3D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9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CDAB0-1BC8-9220-ED39-F0996B515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5ECBA4-46D0-60A2-1197-2BE046844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0D12B0-43C0-3FAC-EEC8-EF5EFE346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A9E553-19A6-06F1-FC63-89CE700F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65EB3D-24F1-3724-CC97-1F6C5A76C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552248-AB0D-C91C-E79D-9695263F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49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4B260-01E4-1A6B-F0C9-7104CEFA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1060A0E-F6C1-F383-8AC3-1BD1E8D1C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F5FC89-4159-F823-79D1-5F453C2A5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EC0C04-4D7E-71AB-D926-BB9A2FE9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F40362-7CAA-4F26-F7DC-C2D772EC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C3D3B1-C9BD-0457-4A83-3EEF287D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5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68BA2-6F77-EB1E-FB53-10CFBFBF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5C80B2-6B5B-252A-0818-2DDDB68D2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740D94-7445-71B1-F7BD-A85E43728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DB91E-409D-8142-892D-34FBE8CACD41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19E79F-3FC3-C193-7FA0-119900134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45337C-7D7B-25A6-BB62-A2B3A251E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0CE79-9862-6149-B015-1FEF40C51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66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42341984_Fostering_innovation_with_KM_20" TargetMode="External"/><Relationship Id="rId2" Type="http://schemas.openxmlformats.org/officeDocument/2006/relationships/hyperlink" Target="https://media.nesta.org.uk/documents/Testing_innovation_in_the_real_world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mwk.de/Redaktion/EN/Publikationen/Digitale-Welt/handbook-regulatory-sandboxes.pdf?__blob=publicationFile&amp;v=2" TargetMode="External"/><Relationship Id="rId4" Type="http://schemas.openxmlformats.org/officeDocument/2006/relationships/hyperlink" Target="https://publications.iadb.org/en/publications/english/document/Regulatory-Sandboxes-and-Innovation-Testbeds-A-Look-at-International-Experience-in-Latin-America-and-the-Caribbea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BD25291B-EA20-C848-502C-F42F0A208920}"/>
              </a:ext>
            </a:extLst>
          </p:cNvPr>
          <p:cNvSpPr/>
          <p:nvPr/>
        </p:nvSpPr>
        <p:spPr>
          <a:xfrm>
            <a:off x="815502" y="680936"/>
            <a:ext cx="10560995" cy="3893868"/>
          </a:xfrm>
          <a:prstGeom prst="roundRect">
            <a:avLst>
              <a:gd name="adj" fmla="val 50000"/>
            </a:avLst>
          </a:prstGeom>
          <a:solidFill>
            <a:srgbClr val="EF5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142FB-1065-D7B3-3288-FE2B3BE49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749" y="1618136"/>
            <a:ext cx="9578502" cy="2387600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>Проблема разграничения терминов, связанных с разработкой, апробацией и внедрением инноваций, </a:t>
            </a:r>
            <a:br>
              <a:rPr lang="ru-RU" sz="4400" dirty="0">
                <a:solidFill>
                  <a:schemeClr val="bg1"/>
                </a:solidFill>
              </a:rPr>
            </a:br>
            <a:r>
              <a:rPr lang="ru-RU" sz="4400" dirty="0">
                <a:solidFill>
                  <a:schemeClr val="bg1"/>
                </a:solidFill>
              </a:rPr>
              <a:t>в международной практике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95FA97-7CCF-2D46-5DD5-1B0078C95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023307"/>
            <a:ext cx="9144000" cy="1655762"/>
          </a:xfrm>
        </p:spPr>
        <p:txBody>
          <a:bodyPr/>
          <a:lstStyle/>
          <a:p>
            <a:r>
              <a:rPr lang="ru-RU" dirty="0">
                <a:solidFill>
                  <a:srgbClr val="2C38B2"/>
                </a:solidFill>
              </a:rPr>
              <a:t>Анастасия Клименко,</a:t>
            </a:r>
          </a:p>
          <a:p>
            <a:r>
              <a:rPr lang="ru-RU" dirty="0">
                <a:solidFill>
                  <a:srgbClr val="2C38B2"/>
                </a:solidFill>
              </a:rPr>
              <a:t>гр. 301 ФГУ МГУ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C9F00719-B50C-B151-A022-5C38B1DC30C8}"/>
              </a:ext>
            </a:extLst>
          </p:cNvPr>
          <p:cNvSpPr/>
          <p:nvPr/>
        </p:nvSpPr>
        <p:spPr>
          <a:xfrm>
            <a:off x="4286949" y="4727645"/>
            <a:ext cx="3618099" cy="1367123"/>
          </a:xfrm>
          <a:prstGeom prst="roundRect">
            <a:avLst>
              <a:gd name="adj" fmla="val 50000"/>
            </a:avLst>
          </a:prstGeom>
          <a:noFill/>
          <a:ln>
            <a:solidFill>
              <a:srgbClr val="2C3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76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BD25291B-EA20-C848-502C-F42F0A208920}"/>
              </a:ext>
            </a:extLst>
          </p:cNvPr>
          <p:cNvSpPr/>
          <p:nvPr/>
        </p:nvSpPr>
        <p:spPr>
          <a:xfrm>
            <a:off x="815502" y="680936"/>
            <a:ext cx="10560995" cy="3893868"/>
          </a:xfrm>
          <a:prstGeom prst="roundRect">
            <a:avLst>
              <a:gd name="adj" fmla="val 50000"/>
            </a:avLst>
          </a:prstGeom>
          <a:solidFill>
            <a:srgbClr val="EF5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95FA97-7CCF-2D46-5DD5-1B0078C95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023307"/>
            <a:ext cx="9144000" cy="1655762"/>
          </a:xfrm>
        </p:spPr>
        <p:txBody>
          <a:bodyPr/>
          <a:lstStyle/>
          <a:p>
            <a:r>
              <a:rPr lang="ru-RU" dirty="0">
                <a:solidFill>
                  <a:srgbClr val="2C38B2"/>
                </a:solidFill>
              </a:rPr>
              <a:t>Анастасия Клименко,</a:t>
            </a:r>
          </a:p>
          <a:p>
            <a:r>
              <a:rPr lang="ru-RU" dirty="0">
                <a:solidFill>
                  <a:srgbClr val="2C38B2"/>
                </a:solidFill>
              </a:rPr>
              <a:t>гр. 301 ФГУ МГУ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C9F00719-B50C-B151-A022-5C38B1DC30C8}"/>
              </a:ext>
            </a:extLst>
          </p:cNvPr>
          <p:cNvSpPr/>
          <p:nvPr/>
        </p:nvSpPr>
        <p:spPr>
          <a:xfrm>
            <a:off x="4286949" y="4727645"/>
            <a:ext cx="3618099" cy="1367123"/>
          </a:xfrm>
          <a:prstGeom prst="roundRect">
            <a:avLst>
              <a:gd name="adj" fmla="val 50000"/>
            </a:avLst>
          </a:prstGeom>
          <a:noFill/>
          <a:ln>
            <a:solidFill>
              <a:srgbClr val="2C3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BA86A08-F3A9-722F-98C9-28009B2424BC}"/>
              </a:ext>
            </a:extLst>
          </p:cNvPr>
          <p:cNvSpPr txBox="1">
            <a:spLocks/>
          </p:cNvSpPr>
          <p:nvPr/>
        </p:nvSpPr>
        <p:spPr>
          <a:xfrm>
            <a:off x="1306747" y="1434070"/>
            <a:ext cx="957850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dirty="0">
                <a:solidFill>
                  <a:schemeClr val="bg1"/>
                </a:solidFill>
              </a:rPr>
              <a:t>Проблема разграничения терминов, связанных с тестовыми площадками</a:t>
            </a:r>
            <a:br>
              <a:rPr lang="ru-RU" sz="4400" dirty="0">
                <a:solidFill>
                  <a:schemeClr val="bg1"/>
                </a:solidFill>
              </a:rPr>
            </a:br>
            <a:r>
              <a:rPr lang="ru-RU" sz="4400" dirty="0">
                <a:solidFill>
                  <a:schemeClr val="bg1"/>
                </a:solidFill>
              </a:rPr>
              <a:t>(</a:t>
            </a:r>
            <a:r>
              <a:rPr lang="en-US" sz="4400" dirty="0">
                <a:solidFill>
                  <a:schemeClr val="bg1"/>
                </a:solidFill>
              </a:rPr>
              <a:t>testbeds)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85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5B6AD-F48F-161B-2CB3-EC8D8036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ru-RU" sz="4700" dirty="0">
                <a:solidFill>
                  <a:schemeClr val="bg1"/>
                </a:solidFill>
              </a:rPr>
              <a:t>Площадки для тестирования инноваций (</a:t>
            </a:r>
            <a:r>
              <a:rPr lang="en-US" sz="4700" dirty="0">
                <a:solidFill>
                  <a:schemeClr val="bg1"/>
                </a:solidFill>
              </a:rPr>
              <a:t>testbeds)</a:t>
            </a:r>
            <a:endParaRPr lang="ru-RU" sz="4700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5CBDBBA-671A-C42B-2CC4-1BA82FF56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95662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357084-6B6D-9CFF-4278-45569CA918E1}"/>
              </a:ext>
            </a:extLst>
          </p:cNvPr>
          <p:cNvSpPr/>
          <p:nvPr/>
        </p:nvSpPr>
        <p:spPr>
          <a:xfrm>
            <a:off x="-2" y="-1"/>
            <a:ext cx="4633236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F665222-3542-AA93-52B7-12E7AB6B7AE1}"/>
              </a:ext>
            </a:extLst>
          </p:cNvPr>
          <p:cNvSpPr/>
          <p:nvPr/>
        </p:nvSpPr>
        <p:spPr>
          <a:xfrm>
            <a:off x="459971" y="-1"/>
            <a:ext cx="4633236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>
                <a:solidFill>
                  <a:schemeClr val="tx1"/>
                </a:solidFill>
              </a:rPr>
              <a:t>Площадки                для тестирования инноваций (</a:t>
            </a:r>
            <a:r>
              <a:rPr lang="en" sz="4400" dirty="0">
                <a:solidFill>
                  <a:schemeClr val="tx1"/>
                </a:solidFill>
              </a:rPr>
              <a:t>testbeds)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71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F9F98B-0E21-811A-F4A4-31BDA15C7C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8"/>
          <a:stretch/>
        </p:blipFill>
        <p:spPr>
          <a:xfrm>
            <a:off x="1156409" y="293536"/>
            <a:ext cx="9879182" cy="6270927"/>
          </a:xfrm>
          <a:prstGeom prst="rect">
            <a:avLst/>
          </a:prstGeom>
        </p:spPr>
      </p:pic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281B2802-9BEF-092C-00B1-C5D89F2D6B80}"/>
              </a:ext>
            </a:extLst>
          </p:cNvPr>
          <p:cNvSpPr/>
          <p:nvPr/>
        </p:nvSpPr>
        <p:spPr>
          <a:xfrm>
            <a:off x="4590663" y="4082142"/>
            <a:ext cx="1847461" cy="634482"/>
          </a:xfrm>
          <a:prstGeom prst="roundRect">
            <a:avLst>
              <a:gd name="adj" fmla="val 50000"/>
            </a:avLst>
          </a:prstGeom>
          <a:solidFill>
            <a:srgbClr val="8C8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Лаборатория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860CF3D7-8867-96B3-9A3C-1685B1C10C80}"/>
              </a:ext>
            </a:extLst>
          </p:cNvPr>
          <p:cNvSpPr/>
          <p:nvPr/>
        </p:nvSpPr>
        <p:spPr>
          <a:xfrm>
            <a:off x="4590664" y="3059736"/>
            <a:ext cx="3584072" cy="496854"/>
          </a:xfrm>
          <a:prstGeom prst="roundRect">
            <a:avLst>
              <a:gd name="adj" fmla="val 50000"/>
            </a:avLst>
          </a:prstGeom>
          <a:solidFill>
            <a:srgbClr val="5C5C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Моделируемые площадки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BB701CE0-50B0-5945-C347-D4915F010E9D}"/>
              </a:ext>
            </a:extLst>
          </p:cNvPr>
          <p:cNvSpPr/>
          <p:nvPr/>
        </p:nvSpPr>
        <p:spPr>
          <a:xfrm>
            <a:off x="6703861" y="1504049"/>
            <a:ext cx="1745196" cy="969175"/>
          </a:xfrm>
          <a:prstGeom prst="roundRect">
            <a:avLst>
              <a:gd name="adj" fmla="val 50000"/>
            </a:avLst>
          </a:prstGeom>
          <a:solidFill>
            <a:srgbClr val="2C3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Интегриро</a:t>
            </a:r>
            <a:r>
              <a:rPr lang="ru-RU" sz="2000" dirty="0"/>
              <a:t>-</a:t>
            </a:r>
          </a:p>
          <a:p>
            <a:pPr algn="ctr"/>
            <a:r>
              <a:rPr lang="ru-RU" sz="2000" dirty="0"/>
              <a:t>ванная</a:t>
            </a:r>
          </a:p>
          <a:p>
            <a:pPr algn="ctr"/>
            <a:r>
              <a:rPr lang="ru-RU" sz="2000" dirty="0"/>
              <a:t>площадка</a:t>
            </a: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BE33B889-AF17-3368-EBD7-15AF89075A82}"/>
              </a:ext>
            </a:extLst>
          </p:cNvPr>
          <p:cNvSpPr/>
          <p:nvPr/>
        </p:nvSpPr>
        <p:spPr>
          <a:xfrm>
            <a:off x="3006405" y="1988636"/>
            <a:ext cx="1847461" cy="634482"/>
          </a:xfrm>
          <a:prstGeom prst="roundRect">
            <a:avLst>
              <a:gd name="adj" fmla="val 50000"/>
            </a:avLst>
          </a:prstGeom>
          <a:solidFill>
            <a:srgbClr val="EF5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Живая лаборатория</a:t>
            </a: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584491F9-9AE9-062D-7FCA-20B4BE5D986A}"/>
              </a:ext>
            </a:extLst>
          </p:cNvPr>
          <p:cNvSpPr/>
          <p:nvPr/>
        </p:nvSpPr>
        <p:spPr>
          <a:xfrm>
            <a:off x="7474094" y="724913"/>
            <a:ext cx="1949926" cy="634482"/>
          </a:xfrm>
          <a:prstGeom prst="roundRect">
            <a:avLst>
              <a:gd name="adj" fmla="val 50000"/>
            </a:avLst>
          </a:prstGeom>
          <a:solidFill>
            <a:srgbClr val="EF5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Демонстратор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B1D5247-9D08-3141-844E-7A8E6E1680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273" b="82"/>
          <a:stretch/>
        </p:blipFill>
        <p:spPr>
          <a:xfrm>
            <a:off x="4908537" y="1599821"/>
            <a:ext cx="1474163" cy="634482"/>
          </a:xfrm>
          <a:prstGeom prst="rect">
            <a:avLst/>
          </a:prstGeom>
        </p:spPr>
      </p:pic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DADF21E0-DD4F-4094-4151-E3B7FCFDDEC5}"/>
              </a:ext>
            </a:extLst>
          </p:cNvPr>
          <p:cNvSpPr/>
          <p:nvPr/>
        </p:nvSpPr>
        <p:spPr>
          <a:xfrm>
            <a:off x="8449057" y="1901952"/>
            <a:ext cx="2145376" cy="795528"/>
          </a:xfrm>
          <a:prstGeom prst="roundRect">
            <a:avLst>
              <a:gd name="adj" fmla="val 50000"/>
            </a:avLst>
          </a:prstGeom>
          <a:solidFill>
            <a:srgbClr val="EF5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Испытательный полигон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F248670-DF16-2A67-CD10-CFC09DCE5221}"/>
              </a:ext>
            </a:extLst>
          </p:cNvPr>
          <p:cNvSpPr/>
          <p:nvPr/>
        </p:nvSpPr>
        <p:spPr>
          <a:xfrm>
            <a:off x="2457765" y="5303520"/>
            <a:ext cx="1097280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Генерация идеи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3DEC07D-2D04-AA38-0D62-7DFC37D8265A}"/>
              </a:ext>
            </a:extLst>
          </p:cNvPr>
          <p:cNvSpPr/>
          <p:nvPr/>
        </p:nvSpPr>
        <p:spPr>
          <a:xfrm>
            <a:off x="4359897" y="5303520"/>
            <a:ext cx="1097280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Разработка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ABCC21A-8960-4962-D2C0-5AAA2BB78E10}"/>
              </a:ext>
            </a:extLst>
          </p:cNvPr>
          <p:cNvSpPr/>
          <p:nvPr/>
        </p:nvSpPr>
        <p:spPr>
          <a:xfrm>
            <a:off x="6095271" y="5308056"/>
            <a:ext cx="1279108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Тестирование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F2AF42D-7D03-8FC3-45F7-CC2A5CDF1ABC}"/>
              </a:ext>
            </a:extLst>
          </p:cNvPr>
          <p:cNvSpPr/>
          <p:nvPr/>
        </p:nvSpPr>
        <p:spPr>
          <a:xfrm>
            <a:off x="7971916" y="5303520"/>
            <a:ext cx="1549829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Внедрение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B7CC2F1-69B4-A846-7F4E-618AF4657DE6}"/>
              </a:ext>
            </a:extLst>
          </p:cNvPr>
          <p:cNvSpPr/>
          <p:nvPr/>
        </p:nvSpPr>
        <p:spPr>
          <a:xfrm>
            <a:off x="10027272" y="5303520"/>
            <a:ext cx="1008319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Выход </a:t>
            </a:r>
          </a:p>
          <a:p>
            <a:r>
              <a:rPr lang="ru-RU" sz="1400" dirty="0">
                <a:solidFill>
                  <a:schemeClr val="tx1"/>
                </a:solidFill>
              </a:rPr>
              <a:t>на рынок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39BDB5C-EC8A-1051-65D8-54379D5B62C0}"/>
              </a:ext>
            </a:extLst>
          </p:cNvPr>
          <p:cNvSpPr/>
          <p:nvPr/>
        </p:nvSpPr>
        <p:spPr>
          <a:xfrm>
            <a:off x="3006405" y="5826161"/>
            <a:ext cx="1549830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Тестовая площадка</a:t>
            </a:r>
          </a:p>
          <a:p>
            <a:r>
              <a:rPr lang="ru-RU" sz="1200" dirty="0">
                <a:solidFill>
                  <a:schemeClr val="tx1"/>
                </a:solidFill>
              </a:rPr>
              <a:t>1-го уровня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AC35B47-9800-14A8-48EA-05EE3E08AC5B}"/>
              </a:ext>
            </a:extLst>
          </p:cNvPr>
          <p:cNvSpPr/>
          <p:nvPr/>
        </p:nvSpPr>
        <p:spPr>
          <a:xfrm>
            <a:off x="6811535" y="5826161"/>
            <a:ext cx="1549830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Тестовая площадка</a:t>
            </a:r>
          </a:p>
          <a:p>
            <a:r>
              <a:rPr lang="ru-RU" sz="1200" dirty="0">
                <a:solidFill>
                  <a:schemeClr val="tx1"/>
                </a:solidFill>
              </a:rPr>
              <a:t>3-го уровня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76D6DC6-6137-C6B9-4560-17CF78D931FF}"/>
              </a:ext>
            </a:extLst>
          </p:cNvPr>
          <p:cNvSpPr/>
          <p:nvPr/>
        </p:nvSpPr>
        <p:spPr>
          <a:xfrm>
            <a:off x="4908970" y="5826161"/>
            <a:ext cx="1549830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Тестовая площадка</a:t>
            </a:r>
          </a:p>
          <a:p>
            <a:r>
              <a:rPr lang="ru-RU" sz="1200" dirty="0">
                <a:solidFill>
                  <a:schemeClr val="tx1"/>
                </a:solidFill>
              </a:rPr>
              <a:t>2-го уровня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3EF7D63-9B1C-CB22-7850-09218EA99E4D}"/>
              </a:ext>
            </a:extLst>
          </p:cNvPr>
          <p:cNvSpPr/>
          <p:nvPr/>
        </p:nvSpPr>
        <p:spPr>
          <a:xfrm>
            <a:off x="845127" y="4716624"/>
            <a:ext cx="1479769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>
                <a:solidFill>
                  <a:schemeClr val="tx1"/>
                </a:solidFill>
              </a:rPr>
              <a:t>Контролируемая среда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23F723C-E566-9015-0373-DCE0481223A3}"/>
              </a:ext>
            </a:extLst>
          </p:cNvPr>
          <p:cNvSpPr/>
          <p:nvPr/>
        </p:nvSpPr>
        <p:spPr>
          <a:xfrm>
            <a:off x="845127" y="724913"/>
            <a:ext cx="1479769" cy="43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>
                <a:solidFill>
                  <a:schemeClr val="tx1"/>
                </a:solidFill>
              </a:rPr>
              <a:t>Реальные условия</a:t>
            </a:r>
          </a:p>
        </p:txBody>
      </p:sp>
    </p:spTree>
    <p:extLst>
      <p:ext uri="{BB962C8B-B14F-4D97-AF65-F5344CB8AC3E}">
        <p14:creationId xmlns:p14="http://schemas.microsoft.com/office/powerpoint/2010/main" val="84473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584A631C-D92F-0422-010D-439B4E1DA82B}"/>
              </a:ext>
            </a:extLst>
          </p:cNvPr>
          <p:cNvSpPr/>
          <p:nvPr/>
        </p:nvSpPr>
        <p:spPr>
          <a:xfrm>
            <a:off x="2176996" y="1649713"/>
            <a:ext cx="7838005" cy="3558572"/>
          </a:xfrm>
          <a:prstGeom prst="roundRect">
            <a:avLst>
              <a:gd name="adj" fmla="val 50000"/>
            </a:avLst>
          </a:prstGeom>
          <a:solidFill>
            <a:srgbClr val="2C38B2"/>
          </a:solidFill>
          <a:ln>
            <a:solidFill>
              <a:srgbClr val="2C3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95FA97-7CCF-2D46-5DD5-1B0078C95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601118"/>
            <a:ext cx="9144000" cy="1655762"/>
          </a:xfrm>
        </p:spPr>
        <p:txBody>
          <a:bodyPr anchor="ctr">
            <a:normAutofit/>
          </a:bodyPr>
          <a:lstStyle/>
          <a:p>
            <a:r>
              <a:rPr lang="ru-RU" sz="4800" dirty="0">
                <a:solidFill>
                  <a:schemeClr val="bg1"/>
                </a:solidFill>
              </a:rPr>
              <a:t>Разграничение</a:t>
            </a:r>
          </a:p>
          <a:p>
            <a:r>
              <a:rPr lang="ru-RU" sz="4800" dirty="0">
                <a:solidFill>
                  <a:schemeClr val="bg1"/>
                </a:solidFill>
              </a:rPr>
              <a:t>необходимо!</a:t>
            </a:r>
          </a:p>
        </p:txBody>
      </p:sp>
    </p:spTree>
    <p:extLst>
      <p:ext uri="{BB962C8B-B14F-4D97-AF65-F5344CB8AC3E}">
        <p14:creationId xmlns:p14="http://schemas.microsoft.com/office/powerpoint/2010/main" val="78937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2525E7-503F-67F7-8EB0-D886F0ED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Источники и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3D76B4-78D1-0563-8101-89E9DF070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" dirty="0" err="1"/>
              <a:t>Arntzen</a:t>
            </a:r>
            <a:r>
              <a:rPr lang="en" dirty="0"/>
              <a:t> S., Wilcox Z., Lee N., Hadfield C. Testing innovation in the real world: real-world testbeds. 2019. URL: </a:t>
            </a:r>
            <a:r>
              <a:rPr lang="en" dirty="0">
                <a:hlinkClick r:id="rId2"/>
              </a:rPr>
              <a:t>https://media.nesta.org.uk/documents/Testing_innovation_in_the_real_world.pdf</a:t>
            </a:r>
            <a:r>
              <a:rPr lang="ru-RU" dirty="0"/>
              <a:t> </a:t>
            </a:r>
          </a:p>
          <a:p>
            <a:r>
              <a:rPr lang="en" dirty="0" err="1"/>
              <a:t>Ribiere</a:t>
            </a:r>
            <a:r>
              <a:rPr lang="en" dirty="0"/>
              <a:t> V.</a:t>
            </a:r>
            <a:r>
              <a:rPr lang="ru-RU" dirty="0"/>
              <a:t>, </a:t>
            </a:r>
            <a:r>
              <a:rPr lang="en" dirty="0"/>
              <a:t>Tuggle, F.</a:t>
            </a:r>
            <a:r>
              <a:rPr lang="ru-RU" dirty="0"/>
              <a:t> </a:t>
            </a:r>
            <a:r>
              <a:rPr lang="en" dirty="0"/>
              <a:t>Fostering innovation with KM 2.0. </a:t>
            </a:r>
            <a:r>
              <a:rPr lang="ru-RU" dirty="0"/>
              <a:t>2010. </a:t>
            </a:r>
            <a:r>
              <a:rPr lang="en-US" dirty="0"/>
              <a:t>URL: </a:t>
            </a:r>
            <a:r>
              <a:rPr lang="en-US" dirty="0">
                <a:hlinkClick r:id="rId3"/>
              </a:rPr>
              <a:t>https://www.researchgate.net/publication/242341984_Fostering_innovation_with_KM_20</a:t>
            </a:r>
            <a:r>
              <a:rPr lang="en-US" dirty="0"/>
              <a:t> </a:t>
            </a:r>
          </a:p>
          <a:p>
            <a:r>
              <a:rPr lang="en" dirty="0"/>
              <a:t>Regulatory Sandboxes and Innovation Testbeds: A Look at International Experience in Latin America and the Caribbean. IDB. 2020. URL: </a:t>
            </a:r>
            <a:r>
              <a:rPr lang="en" dirty="0">
                <a:hlinkClick r:id="rId4"/>
              </a:rPr>
              <a:t>https://publications.iadb.org/en/publications/english/document/Regulatory-Sandboxes-and-Innovation-Testbeds-A-Look-at-International-Experience-in-Latin-America-and-the-Caribbean.pdf</a:t>
            </a:r>
            <a:r>
              <a:rPr lang="en" dirty="0"/>
              <a:t> </a:t>
            </a:r>
          </a:p>
          <a:p>
            <a:r>
              <a:rPr lang="en" dirty="0"/>
              <a:t>Making space for innovation: The handbook for regulatory sandboxes. Federal Ministry for Economic Affairs and Energy of Germany. 2019. URL: </a:t>
            </a:r>
            <a:r>
              <a:rPr lang="en" dirty="0">
                <a:hlinkClick r:id="rId5"/>
              </a:rPr>
              <a:t>https://www.bmwk.de/Redaktion/EN/Publikationen/Digitale-Welt/handbook-regulatory-sandboxes.pdf?__blob=publicationFile&amp;v=2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2587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290</Words>
  <Application>Microsoft Macintosh PowerPoint</Application>
  <PresentationFormat>Широкоэкранный</PresentationFormat>
  <Paragraphs>40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Проблема разграничения терминов, связанных с разработкой, апробацией и внедрением инноваций,  в международной практике</vt:lpstr>
      <vt:lpstr>Презентация PowerPoint</vt:lpstr>
      <vt:lpstr>Площадки для тестирования инноваций (testbeds)</vt:lpstr>
      <vt:lpstr>Презентация PowerPoint</vt:lpstr>
      <vt:lpstr>Презентация PowerPoint</vt:lpstr>
      <vt:lpstr>Источники и 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разграничения терминов, связанных с разработкой, апробацией и внедрением инноваций, в международной практике</dc:title>
  <dc:creator>Настя Смирнова</dc:creator>
  <cp:lastModifiedBy>Настя Смирнова</cp:lastModifiedBy>
  <cp:revision>7</cp:revision>
  <dcterms:created xsi:type="dcterms:W3CDTF">2022-05-18T12:17:46Z</dcterms:created>
  <dcterms:modified xsi:type="dcterms:W3CDTF">2022-05-18T12:58:59Z</dcterms:modified>
</cp:coreProperties>
</file>