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rgbClr val="0BD0D9">
                    <a:shade val="51000"/>
                    <a:satMod val="130000"/>
                  </a:srgbClr>
                </a:gs>
                <a:gs pos="80000">
                  <a:srgbClr val="0BD0D9">
                    <a:shade val="93000"/>
                    <a:satMod val="130000"/>
                  </a:srgbClr>
                </a:gs>
                <a:gs pos="100000">
                  <a:srgbClr val="0BD0D9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0BD0D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2400" smtClean="0"/>
                      <a:t>6</a:t>
                    </a:r>
                    <a:r>
                      <a:rPr lang="ru-RU" sz="2400" smtClean="0"/>
                      <a:t>,</a:t>
                    </a:r>
                    <a:r>
                      <a:rPr lang="en-US" sz="2400" smtClean="0"/>
                      <a:t>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z="2400" smtClean="0"/>
                      <a:t>23</a:t>
                    </a:r>
                    <a:r>
                      <a:rPr lang="ru-RU" sz="2400" smtClean="0"/>
                      <a:t>,</a:t>
                    </a:r>
                    <a:r>
                      <a:rPr lang="en-US" sz="2400" smtClean="0"/>
                      <a:t>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50</a:t>
                    </a:r>
                    <a:r>
                      <a:rPr lang="ru-RU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,</a:t>
                    </a:r>
                    <a:r>
                      <a:rPr lang="en-US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5</a:t>
                    </a:r>
                    <a:endParaRPr lang="en-US" sz="20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98</a:t>
                    </a:r>
                    <a:r>
                      <a:rPr lang="ru-RU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,</a:t>
                    </a:r>
                    <a:r>
                      <a:rPr lang="en-US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7</a:t>
                    </a:r>
                    <a:endParaRPr lang="en-US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250</a:t>
                    </a:r>
                    <a:r>
                      <a:rPr lang="ru-RU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,</a:t>
                    </a:r>
                    <a:r>
                      <a:rPr lang="en-US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2</a:t>
                    </a:r>
                    <a:endParaRPr lang="en-US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391</a:t>
                    </a:r>
                    <a:r>
                      <a:rPr lang="ru-RU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,</a:t>
                    </a:r>
                    <a:r>
                      <a:rPr lang="en-US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4</a:t>
                    </a:r>
                    <a:endParaRPr lang="en-US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6.9467934695327856E-3"/>
                  <c:y val="1.1817875923841514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359</a:t>
                    </a:r>
                    <a:r>
                      <a:rPr lang="ru-RU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,</a:t>
                    </a:r>
                    <a:r>
                      <a:rPr lang="en-US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2</a:t>
                    </a:r>
                    <a:endParaRPr lang="en-US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268</a:t>
                    </a:r>
                    <a:r>
                      <a:rPr lang="ru-RU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,</a:t>
                    </a:r>
                    <a:r>
                      <a:rPr lang="en-US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6</a:t>
                    </a:r>
                    <a:endParaRPr lang="en-US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6.9469028678551406E-3"/>
                  <c:y val="2.3635751847683028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 </a:t>
                    </a:r>
                    <a:r>
                      <a:rPr lang="en-US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166</a:t>
                    </a:r>
                    <a:r>
                      <a:rPr lang="ru-RU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,</a:t>
                    </a:r>
                    <a:r>
                      <a:rPr lang="en-US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4</a:t>
                    </a:r>
                    <a:endParaRPr lang="en-US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0"/>
                  <c:y val="-7.0907255543049075E-3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181</a:t>
                    </a:r>
                    <a:r>
                      <a:rPr lang="ru-RU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,</a:t>
                    </a:r>
                    <a:r>
                      <a:rPr lang="en-US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4</a:t>
                    </a:r>
                    <a:endParaRPr lang="en-US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0"/>
                  <c:y val="9.4543007390732112E-3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162</a:t>
                    </a:r>
                    <a:r>
                      <a:rPr lang="ru-RU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,</a:t>
                    </a:r>
                    <a:r>
                      <a:rPr lang="en-US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8</a:t>
                    </a:r>
                    <a:endParaRPr lang="en-US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0"/>
                  <c:y val="3.3090052586756236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145</a:t>
                    </a:r>
                    <a:r>
                      <a:rPr lang="ru-RU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,</a:t>
                    </a:r>
                    <a:r>
                      <a:rPr lang="en-US" sz="2400" b="1" cap="none" spc="0" dirty="0" smtClean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rPr>
                      <a:t>7</a:t>
                    </a:r>
                    <a:endParaRPr lang="en-US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 cap="none" spc="0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chemeClr val="accent1">
                        <a:satMod val="200000"/>
                        <a:tint val="3000"/>
                      </a:schemeClr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Лист1!$A$2:$A$22</c:f>
              <c:numCache>
                <c:formatCode>General</c:formatCode>
                <c:ptCount val="21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</c:numCache>
            </c:numRef>
          </c:cat>
          <c:val>
            <c:numRef>
              <c:f>Лист1!$B$2:$B$22</c:f>
              <c:numCache>
                <c:formatCode>General</c:formatCode>
                <c:ptCount val="21"/>
                <c:pt idx="0">
                  <c:v>600</c:v>
                </c:pt>
                <c:pt idx="1">
                  <c:v>1500</c:v>
                </c:pt>
                <c:pt idx="2">
                  <c:v>2000</c:v>
                </c:pt>
                <c:pt idx="3">
                  <c:v>3100</c:v>
                </c:pt>
                <c:pt idx="4">
                  <c:v>3300</c:v>
                </c:pt>
                <c:pt idx="5">
                  <c:v>4100</c:v>
                </c:pt>
                <c:pt idx="6">
                  <c:v>6500</c:v>
                </c:pt>
                <c:pt idx="7">
                  <c:v>10000</c:v>
                </c:pt>
                <c:pt idx="8">
                  <c:v>16800</c:v>
                </c:pt>
                <c:pt idx="9">
                  <c:v>13600</c:v>
                </c:pt>
                <c:pt idx="10">
                  <c:v>23300</c:v>
                </c:pt>
                <c:pt idx="11">
                  <c:v>50500</c:v>
                </c:pt>
                <c:pt idx="12">
                  <c:v>98700</c:v>
                </c:pt>
                <c:pt idx="13">
                  <c:v>250200</c:v>
                </c:pt>
                <c:pt idx="14">
                  <c:v>391400</c:v>
                </c:pt>
                <c:pt idx="15">
                  <c:v>359200</c:v>
                </c:pt>
                <c:pt idx="16">
                  <c:v>268600</c:v>
                </c:pt>
                <c:pt idx="17">
                  <c:v>166400</c:v>
                </c:pt>
                <c:pt idx="18">
                  <c:v>181400</c:v>
                </c:pt>
                <c:pt idx="19">
                  <c:v>162800</c:v>
                </c:pt>
                <c:pt idx="20">
                  <c:v>145700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8048256"/>
        <c:axId val="112264320"/>
      </c:barChart>
      <c:catAx>
        <c:axId val="78048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2264320"/>
        <c:crosses val="autoZero"/>
        <c:auto val="1"/>
        <c:lblAlgn val="ctr"/>
        <c:lblOffset val="100"/>
        <c:noMultiLvlLbl val="0"/>
      </c:catAx>
      <c:valAx>
        <c:axId val="1122643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804825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3333333333333332E-3"/>
                  <c:y val="-3.4984786668096665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 smtClean="0"/>
                      <a:t>415</a:t>
                    </a:r>
                    <a:r>
                      <a:rPr lang="ru-RU" sz="2400" b="1" dirty="0" smtClean="0"/>
                      <a:t>,</a:t>
                    </a:r>
                    <a:r>
                      <a:rPr lang="en-US" sz="2400" b="1" dirty="0" smtClean="0"/>
                      <a:t>8</a:t>
                    </a:r>
                    <a:endParaRPr lang="en-US" sz="16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z="2400" b="1" smtClean="0"/>
                      <a:t>16</a:t>
                    </a:r>
                    <a:r>
                      <a:rPr lang="ru-RU" sz="2400" b="1" smtClean="0"/>
                      <a:t>,</a:t>
                    </a:r>
                    <a:r>
                      <a:rPr lang="en-US" sz="2400" b="1" smtClean="0"/>
                      <a:t>1</a:t>
                    </a:r>
                    <a:endParaRPr lang="en-US" sz="200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349</a:t>
                    </a:r>
                    <a:r>
                      <a:rPr lang="ru-RU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,</a:t>
                    </a:r>
                    <a:r>
                      <a:rPr lang="en-US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9</a:t>
                    </a:r>
                    <a:endParaRPr lang="en-US" sz="180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68</a:t>
                    </a:r>
                    <a:r>
                      <a:rPr lang="ru-RU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,</a:t>
                    </a:r>
                    <a:r>
                      <a:rPr lang="en-US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3</a:t>
                    </a:r>
                    <a:endParaRPr lang="en-US" sz="200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173</a:t>
                    </a:r>
                    <a:r>
                      <a:rPr lang="ru-RU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,</a:t>
                    </a:r>
                    <a:r>
                      <a:rPr lang="en-US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3</a:t>
                    </a:r>
                    <a:endParaRPr lang="en-US" sz="200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271</a:t>
                    </a:r>
                    <a:r>
                      <a:rPr lang="ru-RU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,</a:t>
                    </a:r>
                    <a:r>
                      <a:rPr lang="en-US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2</a:t>
                    </a:r>
                    <a:endParaRPr lang="en-US" sz="200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248</a:t>
                    </a:r>
                    <a:r>
                      <a:rPr lang="ru-RU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,</a:t>
                    </a:r>
                    <a:r>
                      <a:rPr lang="en-US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9</a:t>
                    </a:r>
                    <a:endParaRPr lang="en-US" sz="200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186</a:t>
                    </a:r>
                    <a:r>
                      <a:rPr lang="ru-RU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,</a:t>
                    </a:r>
                    <a:r>
                      <a:rPr lang="en-US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1</a:t>
                    </a:r>
                    <a:endParaRPr lang="en-US" sz="200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2.7777777777777779E-3"/>
                  <c:y val="3.4984786668096665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115</a:t>
                    </a:r>
                    <a:r>
                      <a:rPr lang="ru-RU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,</a:t>
                    </a:r>
                    <a:r>
                      <a:rPr lang="en-US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3</a:t>
                    </a:r>
                    <a:endParaRPr lang="en-US" sz="200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1.3888888888888889E-3"/>
                  <c:y val="-2.3323191112064445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125</a:t>
                    </a:r>
                    <a:r>
                      <a:rPr lang="ru-RU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,</a:t>
                    </a:r>
                    <a:r>
                      <a:rPr lang="en-US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7</a:t>
                    </a:r>
                    <a:endParaRPr lang="en-US" sz="200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112</a:t>
                    </a:r>
                    <a:r>
                      <a:rPr lang="ru-RU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,</a:t>
                    </a:r>
                    <a:r>
                      <a:rPr lang="en-US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8</a:t>
                    </a:r>
                    <a:endParaRPr lang="en-US" sz="200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1.3888888888888889E-3"/>
                  <c:y val="1.8658552889651556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100</a:t>
                    </a:r>
                    <a:r>
                      <a:rPr lang="ru-RU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,</a:t>
                    </a:r>
                    <a:r>
                      <a:rPr lang="en-US" sz="2400" b="1" cap="none" spc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9</a:t>
                    </a:r>
                    <a:endParaRPr lang="en-US" sz="200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 cap="none" spc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Лист1!$A$2:$A$22</c:f>
              <c:numCache>
                <c:formatCode>General</c:formatCode>
                <c:ptCount val="21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</c:numCache>
            </c:numRef>
          </c:cat>
          <c:val>
            <c:numRef>
              <c:f>Лист1!$B$2:$B$22</c:f>
              <c:numCache>
                <c:formatCode>General</c:formatCode>
                <c:ptCount val="21"/>
                <c:pt idx="0">
                  <c:v>415800</c:v>
                </c:pt>
                <c:pt idx="1">
                  <c:v>1039500</c:v>
                </c:pt>
                <c:pt idx="2">
                  <c:v>1386000</c:v>
                </c:pt>
                <c:pt idx="3">
                  <c:v>2148300</c:v>
                </c:pt>
                <c:pt idx="4">
                  <c:v>2286900</c:v>
                </c:pt>
                <c:pt idx="5">
                  <c:v>2841300</c:v>
                </c:pt>
                <c:pt idx="6">
                  <c:v>4504500</c:v>
                </c:pt>
                <c:pt idx="7">
                  <c:v>6930000</c:v>
                </c:pt>
                <c:pt idx="8">
                  <c:v>11642400</c:v>
                </c:pt>
                <c:pt idx="9">
                  <c:v>9424800</c:v>
                </c:pt>
                <c:pt idx="10">
                  <c:v>16146900</c:v>
                </c:pt>
                <c:pt idx="11">
                  <c:v>34996500</c:v>
                </c:pt>
                <c:pt idx="12">
                  <c:v>68399100</c:v>
                </c:pt>
                <c:pt idx="13">
                  <c:v>173388600</c:v>
                </c:pt>
                <c:pt idx="14">
                  <c:v>271240200</c:v>
                </c:pt>
                <c:pt idx="15">
                  <c:v>248925600</c:v>
                </c:pt>
                <c:pt idx="16">
                  <c:v>186139800</c:v>
                </c:pt>
                <c:pt idx="17">
                  <c:v>115315200</c:v>
                </c:pt>
                <c:pt idx="18">
                  <c:v>125710200</c:v>
                </c:pt>
                <c:pt idx="19">
                  <c:v>112820400</c:v>
                </c:pt>
                <c:pt idx="20">
                  <c:v>100970100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2523520"/>
        <c:axId val="112714880"/>
      </c:barChart>
      <c:catAx>
        <c:axId val="112523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12714880"/>
        <c:crosses val="autoZero"/>
        <c:auto val="1"/>
        <c:lblAlgn val="ctr"/>
        <c:lblOffset val="100"/>
        <c:noMultiLvlLbl val="0"/>
      </c:catAx>
      <c:valAx>
        <c:axId val="1127148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252352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Лист1!$D$13</c:f>
              <c:strCache>
                <c:ptCount val="1"/>
                <c:pt idx="0">
                  <c:v>Въезд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/>
                      <a:t>737</a:t>
                    </a:r>
                    <a:r>
                      <a:rPr lang="ru-RU" sz="1600"/>
                      <a:t> </a:t>
                    </a:r>
                    <a:r>
                      <a:rPr lang="en-US" sz="1600"/>
                      <a:t>536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/>
                      <a:t>948</a:t>
                    </a:r>
                    <a:r>
                      <a:rPr lang="ru-RU" sz="1600"/>
                      <a:t> </a:t>
                    </a:r>
                    <a:r>
                      <a:rPr lang="en-US" sz="1600"/>
                      <a:t>098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/>
                      <a:t>827</a:t>
                    </a:r>
                    <a:r>
                      <a:rPr lang="ru-RU" sz="1600"/>
                      <a:t> </a:t>
                    </a:r>
                    <a:r>
                      <a:rPr lang="en-US" sz="1600"/>
                      <a:t>707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600"/>
                      <a:t>830</a:t>
                    </a:r>
                    <a:r>
                      <a:rPr lang="ru-RU" sz="1600"/>
                      <a:t> </a:t>
                    </a:r>
                    <a:r>
                      <a:rPr lang="en-US" sz="1600"/>
                      <a:t>160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600"/>
                      <a:t>955</a:t>
                    </a:r>
                    <a:r>
                      <a:rPr lang="ru-RU" sz="1600"/>
                      <a:t> </a:t>
                    </a:r>
                    <a:r>
                      <a:rPr lang="en-US" sz="1600"/>
                      <a:t>455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600"/>
                      <a:t>1</a:t>
                    </a:r>
                    <a:r>
                      <a:rPr lang="ru-RU" sz="1600"/>
                      <a:t> </a:t>
                    </a:r>
                    <a:r>
                      <a:rPr lang="en-US" sz="1600"/>
                      <a:t>134</a:t>
                    </a:r>
                    <a:r>
                      <a:rPr lang="ru-RU" sz="1600"/>
                      <a:t> </a:t>
                    </a:r>
                    <a:r>
                      <a:rPr lang="en-US" sz="1600"/>
                      <a:t>150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600"/>
                      <a:t>1</a:t>
                    </a:r>
                    <a:r>
                      <a:rPr lang="ru-RU" sz="1600"/>
                      <a:t> </a:t>
                    </a:r>
                    <a:r>
                      <a:rPr lang="en-US" sz="1600"/>
                      <a:t>348</a:t>
                    </a:r>
                    <a:r>
                      <a:rPr lang="ru-RU" sz="1600"/>
                      <a:t> </a:t>
                    </a:r>
                    <a:r>
                      <a:rPr lang="en-US" sz="1600"/>
                      <a:t>868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1.8518518518518517E-2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1</a:t>
                    </a:r>
                    <a:r>
                      <a:rPr lang="ru-RU" sz="1600"/>
                      <a:t> </a:t>
                    </a:r>
                    <a:r>
                      <a:rPr lang="en-US" sz="1600"/>
                      <a:t>300</a:t>
                    </a:r>
                    <a:r>
                      <a:rPr lang="ru-RU" sz="1600"/>
                      <a:t> </a:t>
                    </a:r>
                    <a:r>
                      <a:rPr lang="en-US" sz="1600"/>
                      <a:t>665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Лист1!$E$12:$L$12</c:f>
              <c:numCache>
                <c:formatCode>General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Лист1!$E$13:$L$13</c:f>
              <c:numCache>
                <c:formatCode>General</c:formatCode>
                <c:ptCount val="8"/>
                <c:pt idx="0">
                  <c:v>737536</c:v>
                </c:pt>
                <c:pt idx="1">
                  <c:v>948098</c:v>
                </c:pt>
                <c:pt idx="2">
                  <c:v>827707</c:v>
                </c:pt>
                <c:pt idx="3">
                  <c:v>830160</c:v>
                </c:pt>
                <c:pt idx="4">
                  <c:v>955455</c:v>
                </c:pt>
                <c:pt idx="5">
                  <c:v>1134150</c:v>
                </c:pt>
                <c:pt idx="6">
                  <c:v>1348868</c:v>
                </c:pt>
                <c:pt idx="7">
                  <c:v>1300665</c:v>
                </c:pt>
              </c:numCache>
            </c:numRef>
          </c:val>
        </c:ser>
        <c:ser>
          <c:idx val="1"/>
          <c:order val="1"/>
          <c:tx>
            <c:strRef>
              <c:f>Лист1!$D$14</c:f>
              <c:strCache>
                <c:ptCount val="1"/>
                <c:pt idx="0">
                  <c:v>Осуществляющие трудовую деятельность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/>
                      <a:t>250</a:t>
                    </a:r>
                    <a:r>
                      <a:rPr lang="ru-RU" sz="1600"/>
                      <a:t> </a:t>
                    </a:r>
                    <a:r>
                      <a:rPr lang="en-US" sz="1600"/>
                      <a:t>200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/>
                      <a:t>391</a:t>
                    </a:r>
                    <a:r>
                      <a:rPr lang="ru-RU" sz="1600"/>
                      <a:t> </a:t>
                    </a:r>
                    <a:r>
                      <a:rPr lang="en-US" sz="1600"/>
                      <a:t>438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/>
                      <a:t>329</a:t>
                    </a:r>
                    <a:r>
                      <a:rPr lang="ru-RU" sz="1600"/>
                      <a:t> </a:t>
                    </a:r>
                    <a:r>
                      <a:rPr lang="en-US" sz="1600"/>
                      <a:t>961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600"/>
                      <a:t>268</a:t>
                    </a:r>
                    <a:r>
                      <a:rPr lang="ru-RU" sz="1600"/>
                      <a:t> </a:t>
                    </a:r>
                    <a:r>
                      <a:rPr lang="en-US" sz="1600"/>
                      <a:t>632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600"/>
                      <a:t>357</a:t>
                    </a:r>
                    <a:r>
                      <a:rPr lang="ru-RU" sz="1600"/>
                      <a:t> </a:t>
                    </a:r>
                    <a:r>
                      <a:rPr lang="en-US" sz="1600"/>
                      <a:t>218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600"/>
                      <a:t>451</a:t>
                    </a:r>
                    <a:r>
                      <a:rPr lang="ru-RU" sz="1600"/>
                      <a:t> </a:t>
                    </a:r>
                    <a:r>
                      <a:rPr lang="en-US" sz="1600"/>
                      <a:t>769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600"/>
                      <a:t>464</a:t>
                    </a:r>
                    <a:r>
                      <a:rPr lang="ru-RU" sz="1600"/>
                      <a:t> </a:t>
                    </a:r>
                    <a:r>
                      <a:rPr lang="en-US" sz="1600"/>
                      <a:t>700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600"/>
                      <a:t>589</a:t>
                    </a:r>
                    <a:r>
                      <a:rPr lang="ru-RU" sz="1600"/>
                      <a:t> </a:t>
                    </a:r>
                    <a:r>
                      <a:rPr lang="en-US" sz="1600"/>
                      <a:t>200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Лист1!$E$12:$L$12</c:f>
              <c:numCache>
                <c:formatCode>General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Лист1!$E$14:$L$14</c:f>
              <c:numCache>
                <c:formatCode>General</c:formatCode>
                <c:ptCount val="8"/>
                <c:pt idx="0">
                  <c:v>250200</c:v>
                </c:pt>
                <c:pt idx="1">
                  <c:v>391438</c:v>
                </c:pt>
                <c:pt idx="2">
                  <c:v>329961</c:v>
                </c:pt>
                <c:pt idx="3">
                  <c:v>268632</c:v>
                </c:pt>
                <c:pt idx="4">
                  <c:v>357218</c:v>
                </c:pt>
                <c:pt idx="5">
                  <c:v>451769</c:v>
                </c:pt>
                <c:pt idx="6">
                  <c:v>464700</c:v>
                </c:pt>
                <c:pt idx="7">
                  <c:v>589200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23199744"/>
        <c:axId val="23202048"/>
      </c:barChart>
      <c:catAx>
        <c:axId val="2319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3202048"/>
        <c:crosses val="autoZero"/>
        <c:auto val="1"/>
        <c:lblAlgn val="ctr"/>
        <c:lblOffset val="100"/>
        <c:noMultiLvlLbl val="0"/>
      </c:catAx>
      <c:valAx>
        <c:axId val="232020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199744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99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Разница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b="0" i="0" smtClean="0"/>
                      <a:t>487</a:t>
                    </a:r>
                    <a:r>
                      <a:rPr lang="ru-RU" sz="1800" b="0" i="0" smtClean="0"/>
                      <a:t> </a:t>
                    </a:r>
                    <a:r>
                      <a:rPr lang="en-US" sz="1800" b="0" i="0" smtClean="0"/>
                      <a:t>346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800" b="0" i="0" smtClean="0"/>
                      <a:t>556</a:t>
                    </a:r>
                    <a:r>
                      <a:rPr lang="ru-RU" sz="1800" b="0" i="0" smtClean="0"/>
                      <a:t> </a:t>
                    </a:r>
                    <a:r>
                      <a:rPr lang="en-US" sz="1800" b="0" i="0" smtClean="0"/>
                      <a:t>660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1.1904761904761904E-2"/>
                </c:manualLayout>
              </c:layout>
              <c:tx>
                <c:rich>
                  <a:bodyPr/>
                  <a:lstStyle/>
                  <a:p>
                    <a:r>
                      <a:rPr lang="en-US" sz="1800" b="0" i="0" dirty="0" smtClean="0"/>
                      <a:t>497</a:t>
                    </a:r>
                    <a:r>
                      <a:rPr lang="ru-RU" sz="1800" b="0" i="0" dirty="0" smtClean="0"/>
                      <a:t> </a:t>
                    </a:r>
                    <a:r>
                      <a:rPr lang="en-US" sz="1800" b="0" i="0" dirty="0" smtClean="0"/>
                      <a:t>746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800" b="0" i="0" smtClean="0"/>
                      <a:t>561</a:t>
                    </a:r>
                    <a:r>
                      <a:rPr lang="ru-RU" sz="1800" b="0" i="0" smtClean="0"/>
                      <a:t> </a:t>
                    </a:r>
                    <a:r>
                      <a:rPr lang="en-US" sz="1800" b="0" i="0" smtClean="0"/>
                      <a:t>528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800" b="0" i="0" smtClean="0"/>
                      <a:t>598</a:t>
                    </a:r>
                    <a:r>
                      <a:rPr lang="ru-RU" sz="1800" b="0" i="0" smtClean="0"/>
                      <a:t> </a:t>
                    </a:r>
                    <a:r>
                      <a:rPr lang="en-US" sz="1800" b="0" i="0" smtClean="0"/>
                      <a:t>237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800" b="0" i="0" smtClean="0"/>
                      <a:t>682</a:t>
                    </a:r>
                    <a:r>
                      <a:rPr lang="ru-RU" sz="1800" b="0" i="0" smtClean="0"/>
                      <a:t> </a:t>
                    </a:r>
                    <a:r>
                      <a:rPr lang="en-US" sz="1800" b="0" i="0" smtClean="0"/>
                      <a:t>381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800" b="0" i="0" smtClean="0"/>
                      <a:t>884</a:t>
                    </a:r>
                    <a:r>
                      <a:rPr lang="ru-RU" sz="1800" b="0" i="0" smtClean="0"/>
                      <a:t> </a:t>
                    </a:r>
                    <a:r>
                      <a:rPr lang="en-US" sz="1800" b="0" i="0" smtClean="0"/>
                      <a:t>168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800" b="0" i="0" smtClean="0"/>
                      <a:t>711</a:t>
                    </a:r>
                    <a:r>
                      <a:rPr lang="ru-RU" sz="1800" b="0" i="0" smtClean="0"/>
                      <a:t> </a:t>
                    </a:r>
                    <a:r>
                      <a:rPr lang="en-US" sz="1800" b="0" i="0" smtClean="0"/>
                      <a:t>465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0" i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487346</c:v>
                </c:pt>
                <c:pt idx="1">
                  <c:v>556660</c:v>
                </c:pt>
                <c:pt idx="2">
                  <c:v>497746</c:v>
                </c:pt>
                <c:pt idx="3">
                  <c:v>561528</c:v>
                </c:pt>
                <c:pt idx="4">
                  <c:v>598237</c:v>
                </c:pt>
                <c:pt idx="5">
                  <c:v>682381</c:v>
                </c:pt>
                <c:pt idx="6">
                  <c:v>884168</c:v>
                </c:pt>
                <c:pt idx="7">
                  <c:v>711465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 группе риска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i="1"/>
                      <a:t>400</a:t>
                    </a:r>
                    <a:r>
                      <a:rPr lang="ru-RU" sz="1600" b="1" i="1"/>
                      <a:t> </a:t>
                    </a:r>
                    <a:r>
                      <a:rPr lang="en-US" sz="1600" b="1" i="1"/>
                      <a:t>000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b="1" i="1"/>
                      <a:t>470</a:t>
                    </a:r>
                    <a:r>
                      <a:rPr lang="ru-RU" sz="1600" b="1" i="1"/>
                      <a:t> </a:t>
                    </a:r>
                    <a:r>
                      <a:rPr lang="en-US" sz="1600" b="1" i="1"/>
                      <a:t>000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9444444444444441E-3"/>
                  <c:y val="1.1904761904761977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/>
                      <a:t>410</a:t>
                    </a:r>
                    <a:r>
                      <a:rPr lang="ru-RU" sz="1600" b="1" i="1"/>
                      <a:t> </a:t>
                    </a:r>
                    <a:r>
                      <a:rPr lang="en-US" sz="1600" b="1" i="1"/>
                      <a:t>000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1904761904761904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/>
                      <a:t>490</a:t>
                    </a:r>
                    <a:r>
                      <a:rPr lang="ru-RU" sz="1600" b="1" i="1"/>
                      <a:t> </a:t>
                    </a:r>
                    <a:r>
                      <a:rPr lang="en-US" sz="1600" b="1" i="1"/>
                      <a:t>000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600" b="1" i="1"/>
                      <a:t>500</a:t>
                    </a:r>
                    <a:r>
                      <a:rPr lang="ru-RU" sz="1600" b="1" i="1"/>
                      <a:t> </a:t>
                    </a:r>
                    <a:r>
                      <a:rPr lang="en-US" sz="1600" b="1" i="1"/>
                      <a:t>000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600" b="1" i="1"/>
                      <a:t>550</a:t>
                    </a:r>
                    <a:r>
                      <a:rPr lang="ru-RU" sz="1600" b="1" i="1"/>
                      <a:t> </a:t>
                    </a:r>
                    <a:r>
                      <a:rPr lang="en-US" sz="1600" b="1" i="1"/>
                      <a:t>000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6296296296296294E-3"/>
                  <c:y val="-1.1904761904761904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/>
                      <a:t>750</a:t>
                    </a:r>
                    <a:r>
                      <a:rPr lang="ru-RU" sz="1600" b="1" i="1"/>
                      <a:t> </a:t>
                    </a:r>
                    <a:r>
                      <a:rPr lang="en-US" sz="1600" b="1" i="1"/>
                      <a:t>000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2.3809523809523808E-2"/>
                </c:manualLayout>
              </c:layout>
              <c:tx>
                <c:rich>
                  <a:bodyPr/>
                  <a:lstStyle/>
                  <a:p>
                    <a:pPr>
                      <a:defRPr sz="1600" b="1" i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sz="1600" b="1" i="0"/>
                      <a:t>600</a:t>
                    </a:r>
                    <a:r>
                      <a:rPr lang="ru-RU" sz="1600" b="1" i="0"/>
                      <a:t> </a:t>
                    </a:r>
                    <a:r>
                      <a:rPr lang="en-US" sz="1600" b="1" i="0"/>
                      <a:t>000</a:t>
                    </a:r>
                    <a:endParaRPr lang="en-US" i="0"/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 i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400000</c:v>
                </c:pt>
                <c:pt idx="1">
                  <c:v>470000</c:v>
                </c:pt>
                <c:pt idx="2">
                  <c:v>410000</c:v>
                </c:pt>
                <c:pt idx="3">
                  <c:v>490000</c:v>
                </c:pt>
                <c:pt idx="4">
                  <c:v>500000</c:v>
                </c:pt>
                <c:pt idx="5">
                  <c:v>550000</c:v>
                </c:pt>
                <c:pt idx="6">
                  <c:v>750000</c:v>
                </c:pt>
                <c:pt idx="7">
                  <c:v>600000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23428480"/>
        <c:axId val="23508864"/>
      </c:barChart>
      <c:catAx>
        <c:axId val="2342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23508864"/>
        <c:crosses val="autoZero"/>
        <c:auto val="1"/>
        <c:lblAlgn val="ctr"/>
        <c:lblOffset val="100"/>
        <c:noMultiLvlLbl val="0"/>
      </c:catAx>
      <c:valAx>
        <c:axId val="235088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42848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0606D-E47C-47AF-80F1-669BDE098B14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DFFC-9455-41B4-8028-F0E4EE16745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0606D-E47C-47AF-80F1-669BDE098B14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DFFC-9455-41B4-8028-F0E4EE1674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0606D-E47C-47AF-80F1-669BDE098B14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DFFC-9455-41B4-8028-F0E4EE1674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0606D-E47C-47AF-80F1-669BDE098B14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DFFC-9455-41B4-8028-F0E4EE1674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0606D-E47C-47AF-80F1-669BDE098B14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DFFC-9455-41B4-8028-F0E4EE16745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0606D-E47C-47AF-80F1-669BDE098B14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DFFC-9455-41B4-8028-F0E4EE1674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0606D-E47C-47AF-80F1-669BDE098B14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DFFC-9455-41B4-8028-F0E4EE1674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0606D-E47C-47AF-80F1-669BDE098B14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DFFC-9455-41B4-8028-F0E4EE1674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0606D-E47C-47AF-80F1-669BDE098B14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DFFC-9455-41B4-8028-F0E4EE1674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0606D-E47C-47AF-80F1-669BDE098B14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DFFC-9455-41B4-8028-F0E4EE1674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0606D-E47C-47AF-80F1-669BDE098B14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8FDFFC-9455-41B4-8028-F0E4EE16745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A0606D-E47C-47AF-80F1-669BDE098B14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8FDFFC-9455-41B4-8028-F0E4EE167458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851648" cy="964704"/>
          </a:xfrm>
        </p:spPr>
        <p:txBody>
          <a:bodyPr>
            <a:noAutofit/>
          </a:bodyPr>
          <a:lstStyle/>
          <a:p>
            <a:pPr algn="ctr"/>
            <a:r>
              <a:rPr lang="ru-RU" sz="3200" dirty="0"/>
              <a:t>Центр стратегических исследований при Президенте Республики Таджикистан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Некоторые аспекты пенсионного обеспечения таджикских трудовых мигрантов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6119664" y="4653136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/>
              <a:t>Икромов</a:t>
            </a:r>
            <a:r>
              <a:rPr lang="ru-RU" sz="2800" dirty="0" smtClean="0"/>
              <a:t> </a:t>
            </a:r>
            <a:r>
              <a:rPr lang="ru-RU" sz="2800" dirty="0" err="1" smtClean="0"/>
              <a:t>Джовид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0782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036496" cy="748149"/>
          </a:xfrm>
        </p:spPr>
        <p:txBody>
          <a:bodyPr/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3000" dirty="0" smtClean="0">
                <a:effectLst/>
              </a:rPr>
              <a:t>Структура </a:t>
            </a:r>
            <a:r>
              <a:rPr lang="ru-RU" sz="3000" dirty="0">
                <a:effectLst/>
              </a:rPr>
              <a:t>иностранной рабочей силы из стран ЦА в </a:t>
            </a:r>
            <a:r>
              <a:rPr lang="ru-RU" sz="3000" dirty="0" smtClean="0">
                <a:effectLst/>
              </a:rPr>
              <a:t>РФ за </a:t>
            </a:r>
            <a:r>
              <a:rPr lang="ru-RU" sz="3000" dirty="0">
                <a:effectLst/>
              </a:rPr>
              <a:t>1994-2014 гг</a:t>
            </a:r>
            <a:r>
              <a:rPr lang="ru-RU" sz="3000" dirty="0" smtClean="0">
                <a:effectLst/>
              </a:rPr>
              <a:t>.(</a:t>
            </a:r>
            <a:r>
              <a:rPr lang="ru-RU" sz="3000" dirty="0">
                <a:effectLst/>
              </a:rPr>
              <a:t>в </a:t>
            </a:r>
            <a:r>
              <a:rPr lang="ru-RU" sz="3000" dirty="0" smtClean="0">
                <a:effectLst/>
              </a:rPr>
              <a:t>тыс. единиц) </a:t>
            </a:r>
            <a:endParaRPr lang="ru-RU" sz="3000" dirty="0">
              <a:effectLst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447307"/>
              </p:ext>
            </p:extLst>
          </p:nvPr>
        </p:nvGraphicFramePr>
        <p:xfrm>
          <a:off x="-6718" y="1268760"/>
          <a:ext cx="9127944" cy="5179680"/>
        </p:xfrm>
        <a:graphic>
          <a:graphicData uri="http://schemas.openxmlformats.org/drawingml/2006/table">
            <a:tbl>
              <a:tblPr firstRow="1" firstCol="1" bandRow="1"/>
              <a:tblGrid>
                <a:gridCol w="2130446"/>
                <a:gridCol w="1728192"/>
                <a:gridCol w="1800200"/>
                <a:gridCol w="1728192"/>
                <a:gridCol w="1740914"/>
              </a:tblGrid>
              <a:tr h="4327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Страны/Года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1994-2001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2002-2006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2007-2009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2010-2014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целом по РФ</a:t>
                      </a:r>
                      <a:endParaRPr lang="ru-RU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1894,5</a:t>
                      </a:r>
                      <a:endParaRPr lang="ru-RU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2914,5</a:t>
                      </a:r>
                      <a:endParaRPr lang="ru-RU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6366,5</a:t>
                      </a:r>
                      <a:endParaRPr lang="ru-RU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11308</a:t>
                      </a:r>
                      <a:r>
                        <a:rPr lang="en-US" sz="2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,8</a:t>
                      </a:r>
                      <a:endParaRPr lang="ru-RU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8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том числе: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91,8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517,1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3141,5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7243,2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1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 стран ЦА-всего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7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Казахстан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17,1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25,7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29,2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18,7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7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Киргизия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7,3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68,4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450,3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737,1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sng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Таджикистан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sng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30,8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sng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205,0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sng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1000,8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sng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1939,9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Туркменистан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1,7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9,6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7,6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3,3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7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Узбекистан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34,9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208,3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1653,6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4544,2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9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5878" y="116632"/>
            <a:ext cx="9124319" cy="1584176"/>
          </a:xfrm>
        </p:spPr>
        <p:txBody>
          <a:bodyPr/>
          <a:lstStyle/>
          <a:p>
            <a:pPr algn="ctr"/>
            <a:r>
              <a:rPr lang="ru-RU" sz="2800" dirty="0" smtClean="0"/>
              <a:t>Количество выданных разрешений на работу таджикским трудовым мигрантам  со стороны ФМС России для осуществления трудовой деятельности у российских </a:t>
            </a:r>
            <a:r>
              <a:rPr lang="ru-RU" sz="2800" dirty="0" err="1" smtClean="0"/>
              <a:t>юрлиц</a:t>
            </a:r>
            <a:r>
              <a:rPr lang="ru-RU" sz="2800" dirty="0" smtClean="0"/>
              <a:t> за 1994-2014 гг. (в тыс. единиц)</a:t>
            </a:r>
            <a:endParaRPr lang="ru-RU" sz="28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284506754"/>
              </p:ext>
            </p:extLst>
          </p:nvPr>
        </p:nvGraphicFramePr>
        <p:xfrm>
          <a:off x="3092" y="1484784"/>
          <a:ext cx="9140908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347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332656"/>
            <a:ext cx="9144000" cy="6336704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700" dirty="0" smtClean="0"/>
              <a:t>В </a:t>
            </a:r>
            <a:r>
              <a:rPr lang="ru-RU" sz="2700" dirty="0" smtClean="0"/>
              <a:t>соответствии </a:t>
            </a:r>
            <a:r>
              <a:rPr lang="ru-RU" sz="2700" dirty="0" smtClean="0"/>
              <a:t>с законодательством РФ </a:t>
            </a:r>
            <a:r>
              <a:rPr lang="ru-RU" sz="2700" dirty="0"/>
              <a:t>в</a:t>
            </a:r>
            <a:r>
              <a:rPr lang="ru-RU" sz="2700" dirty="0" smtClean="0"/>
              <a:t>зносы </a:t>
            </a:r>
            <a:r>
              <a:rPr lang="ru-RU" sz="2700" dirty="0"/>
              <a:t>в ПФР </a:t>
            </a:r>
            <a:r>
              <a:rPr lang="ru-RU" sz="2700" dirty="0" smtClean="0"/>
              <a:t>за временно пребывающих иностранных граждан составляет </a:t>
            </a:r>
            <a:r>
              <a:rPr lang="ru-RU" sz="2700" dirty="0" smtClean="0"/>
              <a:t>22%.</a:t>
            </a:r>
          </a:p>
          <a:p>
            <a:pPr algn="just"/>
            <a:endParaRPr lang="ru-RU" sz="2700" dirty="0"/>
          </a:p>
          <a:p>
            <a:pPr algn="just"/>
            <a:r>
              <a:rPr lang="ru-RU" sz="2700" dirty="0" smtClean="0"/>
              <a:t>Среднемесячная заработная плата таджикских трудовых мигрантов в России составляет около 350</a:t>
            </a:r>
            <a:r>
              <a:rPr lang="en-US" sz="2700" dirty="0" smtClean="0"/>
              <a:t>$</a:t>
            </a:r>
            <a:r>
              <a:rPr lang="ru-RU" sz="2700" dirty="0" smtClean="0"/>
              <a:t> (77</a:t>
            </a:r>
            <a:r>
              <a:rPr lang="en-US" sz="2700" dirty="0" smtClean="0"/>
              <a:t>$ </a:t>
            </a:r>
            <a:r>
              <a:rPr lang="ru-RU" sz="2700" dirty="0" smtClean="0"/>
              <a:t>в месяц в ПФР).</a:t>
            </a:r>
          </a:p>
          <a:p>
            <a:pPr algn="just"/>
            <a:endParaRPr lang="ru-RU" sz="2700" dirty="0"/>
          </a:p>
          <a:p>
            <a:pPr algn="just"/>
            <a:r>
              <a:rPr lang="ru-RU" sz="2700" dirty="0" smtClean="0"/>
              <a:t>Работодатель только за 9 месяцев непрерывного нахождения </a:t>
            </a:r>
            <a:r>
              <a:rPr lang="ru-RU" sz="2700" dirty="0"/>
              <a:t>трудовых мигрантов </a:t>
            </a:r>
            <a:r>
              <a:rPr lang="ru-RU" sz="2700" dirty="0" smtClean="0"/>
              <a:t>на территории РФ отчисляет в ПФР.  </a:t>
            </a:r>
            <a:endParaRPr lang="en-US" sz="2700" dirty="0" smtClean="0"/>
          </a:p>
          <a:p>
            <a:pPr algn="just"/>
            <a:endParaRPr lang="en-US" sz="2700" dirty="0"/>
          </a:p>
          <a:p>
            <a:pPr algn="just"/>
            <a:r>
              <a:rPr lang="ru-RU" sz="2700" dirty="0" smtClean="0"/>
              <a:t>Совокупное количество выданных разрешений на работу таджикским трудовым мигрантам для </a:t>
            </a:r>
            <a:r>
              <a:rPr lang="ru-RU" sz="2700" dirty="0" smtClean="0"/>
              <a:t>осуществление </a:t>
            </a:r>
            <a:r>
              <a:rPr lang="ru-RU" sz="2700" dirty="0" smtClean="0"/>
              <a:t>трудовой деятельности у российских юридических лиц за 1994-2014 гг. составила </a:t>
            </a:r>
            <a:r>
              <a:rPr lang="ru-RU" sz="2700" b="1" u="sng" dirty="0" smtClean="0"/>
              <a:t>2 159 700 единиц</a:t>
            </a:r>
            <a:r>
              <a:rPr lang="ru-RU" sz="2700" dirty="0" smtClean="0"/>
              <a:t>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0005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036496" cy="1002416"/>
          </a:xfrm>
        </p:spPr>
        <p:txBody>
          <a:bodyPr/>
          <a:lstStyle/>
          <a:p>
            <a:pPr algn="ctr"/>
            <a:r>
              <a:rPr lang="ru-RU" sz="3000" dirty="0">
                <a:effectLst/>
              </a:rPr>
              <a:t>С</a:t>
            </a:r>
            <a:r>
              <a:rPr lang="ru-RU" sz="3000" dirty="0" smtClean="0">
                <a:effectLst/>
              </a:rPr>
              <a:t>овокупный </a:t>
            </a:r>
            <a:r>
              <a:rPr lang="ru-RU" sz="3000" dirty="0">
                <a:effectLst/>
              </a:rPr>
              <a:t>размер отчислений в </a:t>
            </a:r>
            <a:r>
              <a:rPr lang="ru-RU" sz="3000" dirty="0" smtClean="0">
                <a:effectLst/>
              </a:rPr>
              <a:t>ПФР за таджикских трудовых мигрантов в период 1994-2014 гг. (в млн.</a:t>
            </a:r>
            <a:r>
              <a:rPr lang="en-US" sz="3000" dirty="0" smtClean="0">
                <a:effectLst/>
              </a:rPr>
              <a:t>$</a:t>
            </a:r>
            <a:r>
              <a:rPr lang="ru-RU" sz="3000" dirty="0" smtClean="0">
                <a:effectLst/>
              </a:rPr>
              <a:t>)</a:t>
            </a:r>
            <a:endParaRPr lang="ru-RU" sz="30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911910996"/>
              </p:ext>
            </p:extLst>
          </p:nvPr>
        </p:nvGraphicFramePr>
        <p:xfrm>
          <a:off x="0" y="1412776"/>
          <a:ext cx="914400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749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856984" cy="1362456"/>
          </a:xfrm>
        </p:spPr>
        <p:txBody>
          <a:bodyPr/>
          <a:lstStyle/>
          <a:p>
            <a:pPr algn="ctr"/>
            <a:r>
              <a:rPr lang="ru-RU" sz="2800" dirty="0"/>
              <a:t>Сведения из АС ЦБД УИГ </a:t>
            </a:r>
            <a:r>
              <a:rPr lang="ru-RU" sz="2800" dirty="0" smtClean="0"/>
              <a:t>в </a:t>
            </a:r>
            <a:r>
              <a:rPr lang="ru-RU" sz="2800" dirty="0"/>
              <a:t>отношении граждан Республики Таджикистана на территории РФ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dirty="0" smtClean="0"/>
              <a:t>за </a:t>
            </a:r>
            <a:r>
              <a:rPr lang="ru-RU" sz="2800" dirty="0"/>
              <a:t>2007-2013 гг</a:t>
            </a:r>
            <a:r>
              <a:rPr lang="ru-RU" sz="2800" dirty="0" smtClean="0"/>
              <a:t>.</a:t>
            </a:r>
            <a:r>
              <a:rPr lang="en-US" sz="2800" dirty="0" smtClean="0"/>
              <a:t> </a:t>
            </a:r>
            <a:r>
              <a:rPr lang="ru-RU" sz="2800" dirty="0" smtClean="0"/>
              <a:t>(</a:t>
            </a:r>
            <a:r>
              <a:rPr lang="ru-RU" sz="2800" dirty="0"/>
              <a:t>в тыс. человек)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2620472"/>
              </p:ext>
            </p:extLst>
          </p:nvPr>
        </p:nvGraphicFramePr>
        <p:xfrm>
          <a:off x="5071" y="1628800"/>
          <a:ext cx="9138929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229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362456"/>
          </a:xfrm>
        </p:spPr>
        <p:txBody>
          <a:bodyPr/>
          <a:lstStyle/>
          <a:p>
            <a:pPr algn="ctr"/>
            <a:r>
              <a:rPr lang="ru-RU" sz="2800" dirty="0" smtClean="0"/>
              <a:t>Разница между количество въехавшых граждан РТ на территории РФ и официально осуществляющих трудовую деятельность за 2007-2014 гг. </a:t>
            </a:r>
            <a:endParaRPr lang="en-US" sz="28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9661909"/>
              </p:ext>
            </p:extLst>
          </p:nvPr>
        </p:nvGraphicFramePr>
        <p:xfrm>
          <a:off x="0" y="1484784"/>
          <a:ext cx="9144000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444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260648"/>
            <a:ext cx="8784976" cy="6336704"/>
          </a:xfrm>
        </p:spPr>
        <p:txBody>
          <a:bodyPr/>
          <a:lstStyle/>
          <a:p>
            <a:pPr algn="just"/>
            <a:r>
              <a:rPr lang="ru-RU" sz="2500" dirty="0" smtClean="0"/>
              <a:t>Средняя заработная плата в РТ за 2007-2014 гг.=600 сомони</a:t>
            </a:r>
          </a:p>
          <a:p>
            <a:pPr algn="just"/>
            <a:endParaRPr lang="ru-RU" sz="2500" dirty="0"/>
          </a:p>
          <a:p>
            <a:pPr algn="just"/>
            <a:r>
              <a:rPr lang="ru-RU" sz="2500" dirty="0" smtClean="0"/>
              <a:t>В соответствии с законодательством РТ отчисления в ПФ РТ=25% (150 сомони в месяц)</a:t>
            </a:r>
          </a:p>
          <a:p>
            <a:pPr algn="just"/>
            <a:endParaRPr lang="ru-RU" sz="2500" dirty="0"/>
          </a:p>
          <a:p>
            <a:pPr algn="just"/>
            <a:r>
              <a:rPr lang="ru-RU" sz="2500" dirty="0" smtClean="0"/>
              <a:t>За 2007-2014 гг. незаконная занятость таджикских мигрантов составила 4 170 000 человек. </a:t>
            </a:r>
          </a:p>
          <a:p>
            <a:pPr algn="just"/>
            <a:endParaRPr lang="ru-RU" sz="2500" dirty="0"/>
          </a:p>
          <a:p>
            <a:pPr algn="just"/>
            <a:r>
              <a:rPr lang="ru-RU" sz="2500" dirty="0" smtClean="0"/>
              <a:t>Итого недобор Пенсионного фонда РТ из-за отсутствия вышеуказанного количество гр.РТ (их незаконной деятельности в РТ) за 2007-2014 гг. составила </a:t>
            </a:r>
            <a:r>
              <a:rPr lang="ru-RU" sz="2500" u="sng" dirty="0" smtClean="0"/>
              <a:t>5629,5 млрд.сомони или 866 млн</a:t>
            </a:r>
            <a:r>
              <a:rPr lang="en-US" sz="2500" u="sng" dirty="0" smtClean="0"/>
              <a:t>.$.</a:t>
            </a:r>
          </a:p>
          <a:p>
            <a:endParaRPr lang="en-US" sz="2800" u="sng" dirty="0"/>
          </a:p>
          <a:p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317446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352928" cy="1362456"/>
          </a:xfrm>
        </p:spPr>
        <p:txBody>
          <a:bodyPr/>
          <a:lstStyle/>
          <a:p>
            <a:pPr algn="ctr"/>
            <a:r>
              <a:rPr lang="ru-RU" sz="6000" dirty="0" smtClean="0"/>
              <a:t>Спасибо </a:t>
            </a:r>
            <a:r>
              <a:rPr lang="ru-RU" sz="6000" dirty="0"/>
              <a:t>за внимание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67006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188</TotalTime>
  <Words>421</Words>
  <Application>Microsoft Office PowerPoint</Application>
  <PresentationFormat>On-screen Show (4:3)</PresentationFormat>
  <Paragraphs>120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Поток</vt:lpstr>
      <vt:lpstr>Центр стратегических исследований при Президенте Республики Таджикистан</vt:lpstr>
      <vt:lpstr>   Структура иностранной рабочей силы из стран ЦА в РФ за 1994-2014 гг.(в тыс. единиц) </vt:lpstr>
      <vt:lpstr>Количество выданных разрешений на работу таджикским трудовым мигрантам  со стороны ФМС России для осуществления трудовой деятельности у российских юрлиц за 1994-2014 гг. (в тыс. единиц)</vt:lpstr>
      <vt:lpstr>PowerPoint Presentation</vt:lpstr>
      <vt:lpstr>Совокупный размер отчислений в ПФР за таджикских трудовых мигрантов в период 1994-2014 гг. (в млн.$)</vt:lpstr>
      <vt:lpstr>Сведения из АС ЦБД УИГ в отношении граждан Республики Таджикистана на территории РФ  за 2007-2013 гг. (в тыс. человек)</vt:lpstr>
      <vt:lpstr>Разница между количество въехавшых граждан РТ на территории РФ и официально осуществляющих трудовую деятельность за 2007-2014 гг. </vt:lpstr>
      <vt:lpstr>PowerPoint Presentation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Центр стратегических исследований при Президенте Республики Таджикистан</dc:title>
  <dc:creator>Admin</dc:creator>
  <cp:lastModifiedBy>Welcome</cp:lastModifiedBy>
  <cp:revision>19</cp:revision>
  <dcterms:created xsi:type="dcterms:W3CDTF">2015-10-20T05:33:19Z</dcterms:created>
  <dcterms:modified xsi:type="dcterms:W3CDTF">2015-10-20T09:00:29Z</dcterms:modified>
</cp:coreProperties>
</file>