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5"/>
  </p:sldMasterIdLst>
  <p:notesMasterIdLst>
    <p:notesMasterId r:id="rId23"/>
  </p:notesMasterIdLst>
  <p:sldIdLst>
    <p:sldId id="267" r:id="rId6"/>
    <p:sldId id="269" r:id="rId7"/>
    <p:sldId id="270" r:id="rId8"/>
    <p:sldId id="271" r:id="rId9"/>
    <p:sldId id="272" r:id="rId10"/>
    <p:sldId id="273" r:id="rId11"/>
    <p:sldId id="274" r:id="rId12"/>
    <p:sldId id="275" r:id="rId13"/>
    <p:sldId id="280" r:id="rId14"/>
    <p:sldId id="287" r:id="rId15"/>
    <p:sldId id="288" r:id="rId16"/>
    <p:sldId id="282" r:id="rId17"/>
    <p:sldId id="289" r:id="rId18"/>
    <p:sldId id="283" r:id="rId19"/>
    <p:sldId id="290" r:id="rId20"/>
    <p:sldId id="285" r:id="rId21"/>
    <p:sldId id="28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Раздел по умолчанию" id="{3645B62C-D57B-4219-8009-BA2EE39B256D}">
          <p14:sldIdLst>
            <p14:sldId id="267"/>
            <p14:sldId id="269"/>
            <p14:sldId id="270"/>
          </p14:sldIdLst>
        </p14:section>
        <p14:section name="Раздел без заголовка" id="{C0775D56-F6C0-4F87-981D-6CD5C73EBFEB}">
          <p14:sldIdLst>
            <p14:sldId id="271"/>
            <p14:sldId id="272"/>
            <p14:sldId id="273"/>
            <p14:sldId id="274"/>
            <p14:sldId id="275"/>
            <p14:sldId id="280"/>
            <p14:sldId id="287"/>
            <p14:sldId id="288"/>
            <p14:sldId id="282"/>
            <p14:sldId id="289"/>
            <p14:sldId id="283"/>
            <p14:sldId id="290"/>
            <p14:sldId id="285"/>
            <p14:sldId id="28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59D7"/>
    <a:srgbClr val="9ADCF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391" autoAdjust="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_____Microsoft_Excel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Sheet1!$B$1</c:f>
              <c:strCache>
                <c:ptCount val="1"/>
                <c:pt idx="0">
                  <c:v>% Yes</c:v>
                </c:pt>
              </c:strCache>
            </c:strRef>
          </c:tx>
          <c:spPr>
            <a:solidFill>
              <a:schemeClr val="accent2"/>
            </a:solidFill>
          </c:spPr>
          <c:invertIfNegative val="0"/>
          <c:dLbls>
            <c:txPr>
              <a:bodyPr/>
              <a:lstStyle/>
              <a:p>
                <a:pPr>
                  <a:defRPr lang="en-US"/>
                </a:pPr>
                <a:endParaRPr lang="ru-RU"/>
              </a:p>
            </c:txPr>
            <c:showLegendKey val="0"/>
            <c:showVal val="1"/>
            <c:showCatName val="0"/>
            <c:showSerName val="0"/>
            <c:showPercent val="0"/>
            <c:showBubbleSize val="0"/>
            <c:showLeaderLines val="0"/>
          </c:dLbls>
          <c:cat>
            <c:strRef>
              <c:f>Sheet1!$A$2:$A$11</c:f>
              <c:strCache>
                <c:ptCount val="10"/>
                <c:pt idx="0">
                  <c:v>DK/RF</c:v>
                </c:pt>
                <c:pt idx="1">
                  <c:v>Other reason</c:v>
                </c:pt>
                <c:pt idx="2">
                  <c:v>Because of environmental problems in your country</c:v>
                </c:pt>
                <c:pt idx="3">
                  <c:v>To live in a country with less crime</c:v>
                </c:pt>
                <c:pt idx="4">
                  <c:v>To live in a country where human rights are protected</c:v>
                </c:pt>
                <c:pt idx="5">
                  <c:v>To be closer to family</c:v>
                </c:pt>
                <c:pt idx="6">
                  <c:v>Because of social benefits (retirement, medical benefits, etc)</c:v>
                </c:pt>
                <c:pt idx="7">
                  <c:v>To get a good job/cannot find a job</c:v>
                </c:pt>
                <c:pt idx="8">
                  <c:v>For your children's future</c:v>
                </c:pt>
                <c:pt idx="9">
                  <c:v>Improve standard of living</c:v>
                </c:pt>
              </c:strCache>
            </c:strRef>
          </c:cat>
          <c:val>
            <c:numRef>
              <c:f>Sheet1!$B$2:$B$11</c:f>
              <c:numCache>
                <c:formatCode>0%</c:formatCode>
                <c:ptCount val="10"/>
                <c:pt idx="0">
                  <c:v>0.12000000000000001</c:v>
                </c:pt>
                <c:pt idx="1">
                  <c:v>2.0000000000000004E-2</c:v>
                </c:pt>
                <c:pt idx="2">
                  <c:v>1.0000000000000002E-2</c:v>
                </c:pt>
                <c:pt idx="3">
                  <c:v>1.0000000000000002E-2</c:v>
                </c:pt>
                <c:pt idx="4">
                  <c:v>3.0000000000000006E-2</c:v>
                </c:pt>
                <c:pt idx="5">
                  <c:v>3.0000000000000006E-2</c:v>
                </c:pt>
                <c:pt idx="6">
                  <c:v>4.0000000000000008E-2</c:v>
                </c:pt>
                <c:pt idx="7">
                  <c:v>0.1</c:v>
                </c:pt>
                <c:pt idx="8">
                  <c:v>0.13</c:v>
                </c:pt>
                <c:pt idx="9">
                  <c:v>0.52</c:v>
                </c:pt>
              </c:numCache>
            </c:numRef>
          </c:val>
        </c:ser>
        <c:dLbls>
          <c:showLegendKey val="0"/>
          <c:showVal val="0"/>
          <c:showCatName val="0"/>
          <c:showSerName val="0"/>
          <c:showPercent val="0"/>
          <c:showBubbleSize val="0"/>
        </c:dLbls>
        <c:gapWidth val="150"/>
        <c:axId val="13886592"/>
        <c:axId val="13888128"/>
      </c:barChart>
      <c:catAx>
        <c:axId val="13886592"/>
        <c:scaling>
          <c:orientation val="minMax"/>
        </c:scaling>
        <c:delete val="0"/>
        <c:axPos val="l"/>
        <c:majorTickMark val="out"/>
        <c:minorTickMark val="none"/>
        <c:tickLblPos val="nextTo"/>
        <c:txPr>
          <a:bodyPr/>
          <a:lstStyle/>
          <a:p>
            <a:pPr>
              <a:defRPr lang="en-US"/>
            </a:pPr>
            <a:endParaRPr lang="ru-RU"/>
          </a:p>
        </c:txPr>
        <c:crossAx val="13888128"/>
        <c:crosses val="autoZero"/>
        <c:auto val="1"/>
        <c:lblAlgn val="ctr"/>
        <c:lblOffset val="100"/>
        <c:noMultiLvlLbl val="0"/>
      </c:catAx>
      <c:valAx>
        <c:axId val="13888128"/>
        <c:scaling>
          <c:orientation val="minMax"/>
          <c:max val="0.6000000000000002"/>
        </c:scaling>
        <c:delete val="0"/>
        <c:axPos val="b"/>
        <c:numFmt formatCode="0%" sourceLinked="1"/>
        <c:majorTickMark val="out"/>
        <c:minorTickMark val="none"/>
        <c:tickLblPos val="nextTo"/>
        <c:txPr>
          <a:bodyPr/>
          <a:lstStyle/>
          <a:p>
            <a:pPr>
              <a:defRPr lang="en-US"/>
            </a:pPr>
            <a:endParaRPr lang="ru-RU"/>
          </a:p>
        </c:txPr>
        <c:crossAx val="13886592"/>
        <c:crosses val="autoZero"/>
        <c:crossBetween val="between"/>
      </c:valAx>
    </c:plotArea>
    <c:plotVisOnly val="1"/>
    <c:dispBlanksAs val="gap"/>
    <c:showDLblsOverMax val="0"/>
  </c:chart>
  <c:txPr>
    <a:bodyPr/>
    <a:lstStyle/>
    <a:p>
      <a:pPr>
        <a:defRPr sz="1200" b="1"/>
      </a:pPr>
      <a:endParaRPr lang="ru-RU"/>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972C43-F95B-42B0-955C-87A401F52373}" type="datetimeFigureOut">
              <a:rPr lang="ru-RU" smtClean="0"/>
              <a:t>03.04.2014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A3FA54-5136-495C-8D2F-59CC8261A1C7}" type="slidenum">
              <a:rPr lang="ru-RU" smtClean="0"/>
              <a:t>‹#›</a:t>
            </a:fld>
            <a:endParaRPr lang="ru-RU"/>
          </a:p>
        </p:txBody>
      </p:sp>
    </p:spTree>
    <p:extLst>
      <p:ext uri="{BB962C8B-B14F-4D97-AF65-F5344CB8AC3E}">
        <p14:creationId xmlns:p14="http://schemas.microsoft.com/office/powerpoint/2010/main" val="824829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Despite a growing global population, the availability of skilled workers is actually shrinking, and no longer just in advanced, aging countries such as Japan and Italy. Now, some emerging markets, such as China and Russia, are also feeling a demographic pinch.</a:t>
            </a:r>
            <a:endParaRPr lang="ru-RU" dirty="0"/>
          </a:p>
        </p:txBody>
      </p:sp>
      <p:sp>
        <p:nvSpPr>
          <p:cNvPr id="4" name="Номер слайда 3"/>
          <p:cNvSpPr>
            <a:spLocks noGrp="1"/>
          </p:cNvSpPr>
          <p:nvPr>
            <p:ph type="sldNum" sz="quarter" idx="10"/>
          </p:nvPr>
        </p:nvSpPr>
        <p:spPr/>
        <p:txBody>
          <a:bodyPr/>
          <a:lstStyle/>
          <a:p>
            <a:fld id="{82A3FA54-5136-495C-8D2F-59CC8261A1C7}" type="slidenum">
              <a:rPr lang="ru-RU" smtClean="0"/>
              <a:t>12</a:t>
            </a:fld>
            <a:endParaRPr lang="ru-RU"/>
          </a:p>
        </p:txBody>
      </p:sp>
    </p:spTree>
    <p:extLst>
      <p:ext uri="{BB962C8B-B14F-4D97-AF65-F5344CB8AC3E}">
        <p14:creationId xmlns:p14="http://schemas.microsoft.com/office/powerpoint/2010/main" val="1334147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Учитывая тот факт, что социально-экономические последствия миграции трудно поддается измерению, дискуссия относительно миграционной политики должна быть основана на серьезных научно-исследовательских работах. Данный момент, эти дискуссии основаны на эмоциях и взглядах, но прогресс не будет достигнут, до тех пор пока не будут серьезные эмпирические исследования. Надеемся, что в ходе данного собрания мы сможем, достигнут таких успехах, которые не хватает мировому сообществу по вопросам миграции.   </a:t>
            </a:r>
          </a:p>
          <a:p>
            <a:endParaRPr lang="ru-RU" dirty="0"/>
          </a:p>
        </p:txBody>
      </p:sp>
      <p:sp>
        <p:nvSpPr>
          <p:cNvPr id="4" name="Номер слайда 3"/>
          <p:cNvSpPr>
            <a:spLocks noGrp="1"/>
          </p:cNvSpPr>
          <p:nvPr>
            <p:ph type="sldNum" sz="quarter" idx="10"/>
          </p:nvPr>
        </p:nvSpPr>
        <p:spPr/>
        <p:txBody>
          <a:bodyPr/>
          <a:lstStyle/>
          <a:p>
            <a:fld id="{82A3FA54-5136-495C-8D2F-59CC8261A1C7}" type="slidenum">
              <a:rPr lang="ru-RU" smtClean="0"/>
              <a:t>17</a:t>
            </a:fld>
            <a:endParaRPr lang="ru-RU"/>
          </a:p>
        </p:txBody>
      </p:sp>
    </p:spTree>
    <p:extLst>
      <p:ext uri="{BB962C8B-B14F-4D97-AF65-F5344CB8AC3E}">
        <p14:creationId xmlns:p14="http://schemas.microsoft.com/office/powerpoint/2010/main" val="1406092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0772A66-A2CD-41EF-8E2B-C7FFB05E3C2A}"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7590D4-4E2A-44F9-92B9-7BCA9489F3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1" y="147319"/>
            <a:ext cx="1956047"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9"/>
            <a:ext cx="1676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FDDB5BD-D927-4210-93E8-8740A7AC374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D7B4FA-24E3-4EC3-83E2-DC2FB7134970}" type="slidenum">
              <a:rPr lang="en-US" smtClean="0"/>
              <a:pPr/>
              <a:t>‹#›</a:t>
            </a:fld>
            <a:endParaRPr lang="en-US"/>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801"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Date Placeholder 8"/>
          <p:cNvSpPr>
            <a:spLocks noGrp="1"/>
          </p:cNvSpPr>
          <p:nvPr>
            <p:ph type="dt" sz="half" idx="10"/>
          </p:nvPr>
        </p:nvSpPr>
        <p:spPr/>
        <p:txBody>
          <a:bodyPr/>
          <a:lstStyle>
            <a:lvl1pPr>
              <a:defRPr>
                <a:solidFill>
                  <a:srgbClr val="FFFFFF"/>
                </a:solidFill>
              </a:defRPr>
            </a:lvl1pPr>
          </a:lstStyle>
          <a:p>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C405F85-8134-4DE2-94B4-D82552881FA6}"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A15DF-9D26-41C9-8063-917BB7A480A9}" type="slidenum">
              <a:rPr lang="en-US" smtClean="0"/>
              <a:pPr/>
              <a:t>‹#›</a:t>
            </a:fld>
            <a:endParaRPr lang="en-US"/>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1"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1" y="2438400"/>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6"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438400"/>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1609D0-E181-458C-8030-1936D3CCA680}" type="slidenum">
              <a:rPr lang="en-US" smtClean="0"/>
              <a:pPr/>
              <a:t>‹#›</a:t>
            </a:fld>
            <a:endParaRPr lang="en-US"/>
          </a:p>
        </p:txBody>
      </p:sp>
      <p:sp>
        <p:nvSpPr>
          <p:cNvPr id="10" name="Title 9"/>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59E82F-C1A4-498D-9A2D-514818EA799A}" type="slidenum">
              <a:rPr lang="en-US" smtClean="0"/>
              <a:pPr/>
              <a:t>‹#›</a:t>
            </a:fld>
            <a:endParaRPr lang="en-US"/>
          </a:p>
        </p:txBody>
      </p:sp>
      <p:sp>
        <p:nvSpPr>
          <p:cNvPr id="6" name="Title 5"/>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152400" y="150919"/>
            <a:ext cx="8831803"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8E09A5-44EA-407A-AF01-4BF49E457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1"/>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A32E9356-3A0D-4321-8033-EFC433C4048D}" type="slidenum">
              <a:rPr lang="en-US" smtClean="0"/>
              <a:pPr/>
              <a:t>‹#›</a:t>
            </a:fld>
            <a:endParaRPr lang="en-US"/>
          </a:p>
        </p:txBody>
      </p:sp>
      <p:sp>
        <p:nvSpPr>
          <p:cNvPr id="11" name="Title 10"/>
          <p:cNvSpPr>
            <a:spLocks noGrp="1"/>
          </p:cNvSpPr>
          <p:nvPr>
            <p:ph type="title"/>
          </p:nvPr>
        </p:nvSpPr>
        <p:spPr>
          <a:xfrm>
            <a:off x="7159753" y="457200"/>
            <a:ext cx="1675660" cy="1673352"/>
          </a:xfrm>
        </p:spPr>
        <p:txBody>
          <a:bodyPr anchor="b"/>
          <a:lstStyle>
            <a:lvl1pPr algn="l">
              <a:defRPr sz="2000" spc="150" baseline="0"/>
            </a:lvl1pPr>
          </a:lstStyle>
          <a:p>
            <a:r>
              <a:rPr lang="ru-RU" smtClean="0"/>
              <a:t>Образец заголовка</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B5810-FF1E-4C71-B2E3-904BEC1B3E29}"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ru-RU" smtClean="0"/>
              <a:t>Образец 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2"/>
            <a:ext cx="8831803"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1" y="152401"/>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1" y="355848"/>
            <a:ext cx="8381260" cy="105439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381000" y="1719071"/>
            <a:ext cx="8407893" cy="440740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1" y="6355080"/>
            <a:ext cx="582967"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5DB1B76-B989-4123-B76F-0DEBD35931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4080" y="116633"/>
            <a:ext cx="8928992" cy="1140147"/>
          </a:xfrm>
        </p:spPr>
        <p:txBody>
          <a:bodyPr>
            <a:normAutofit/>
          </a:bodyPr>
          <a:lstStyle/>
          <a:p>
            <a:pPr algn="ctr"/>
            <a:r>
              <a:rPr kumimoji="0" lang="en-US" sz="3200" b="1" i="0" u="none" strike="noStrike" kern="1200" spc="0" normalizeH="0" baseline="0" noProof="0" dirty="0" smtClean="0">
                <a:ln w="10160">
                  <a:solidFill>
                    <a:schemeClr val="accent1"/>
                  </a:solidFill>
                  <a:prstDash val="solid"/>
                </a:ln>
                <a:solidFill>
                  <a:srgbClr val="FFFFFF"/>
                </a:solidFill>
                <a:effectLst>
                  <a:outerShdw blurRad="38100" dist="32000" dir="5400000" algn="tl">
                    <a:srgbClr val="000000">
                      <a:alpha val="30000"/>
                    </a:srgbClr>
                  </a:outerShdw>
                </a:effectLst>
                <a:uLnTx/>
                <a:uFillTx/>
                <a:latin typeface="Trebuchet MS"/>
                <a:ea typeface="+mj-ea"/>
                <a:cs typeface="+mj-cs"/>
              </a:rPr>
              <a:t>CENTER FOR STRATEGIS STUDIES UNDER THE PRESIDENT OF THE REPUBLIC OF TAJIKISTAN</a:t>
            </a:r>
            <a:endParaRPr lang="ru-RU" sz="3200" b="1" spc="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2" name="Заголовок 1"/>
          <p:cNvSpPr>
            <a:spLocks noGrp="1"/>
          </p:cNvSpPr>
          <p:nvPr>
            <p:ph type="title"/>
          </p:nvPr>
        </p:nvSpPr>
        <p:spPr>
          <a:xfrm>
            <a:off x="0" y="2276872"/>
            <a:ext cx="9144000" cy="1368152"/>
          </a:xfrm>
        </p:spPr>
        <p:txBody>
          <a:bodyPr>
            <a:no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marL="64008" lvl="0" algn="ctr" fontAlgn="auto">
              <a:spcBef>
                <a:spcPts val="300"/>
              </a:spcBef>
              <a:spcAft>
                <a:spcPts val="0"/>
              </a:spcAft>
            </a:pPr>
            <a:r>
              <a:rPr lang="en-US" sz="4000" kern="1800" cap="none" dirty="0" smtClean="0">
                <a:ln/>
                <a:solidFill>
                  <a:schemeClr val="accent3"/>
                </a:solidFill>
                <a:latin typeface="Times New Roman"/>
                <a:ea typeface="Times New Roman"/>
                <a:cs typeface="+mn-cs"/>
              </a:rPr>
              <a:t/>
            </a:r>
            <a:br>
              <a:rPr lang="en-US" sz="4000" kern="1800" cap="none" dirty="0" smtClean="0">
                <a:ln/>
                <a:solidFill>
                  <a:schemeClr val="accent3"/>
                </a:solidFill>
                <a:latin typeface="Times New Roman"/>
                <a:ea typeface="Times New Roman"/>
                <a:cs typeface="+mn-cs"/>
              </a:rPr>
            </a:br>
            <a:r>
              <a:rPr lang="en-US" sz="4000" kern="1800" cap="none" dirty="0" smtClean="0">
                <a:ln/>
                <a:solidFill>
                  <a:schemeClr val="accent3"/>
                </a:solidFill>
                <a:latin typeface="Times New Roman"/>
                <a:ea typeface="Times New Roman"/>
                <a:cs typeface="+mn-cs"/>
              </a:rPr>
              <a:t>Migration</a:t>
            </a:r>
            <a:r>
              <a:rPr lang="en-US" sz="4000" kern="1800" cap="none" dirty="0">
                <a:ln/>
                <a:solidFill>
                  <a:schemeClr val="accent3"/>
                </a:solidFill>
                <a:latin typeface="Times New Roman"/>
                <a:ea typeface="Times New Roman"/>
                <a:cs typeface="+mn-cs"/>
              </a:rPr>
              <a:t>: The Trends of the Contemporary and Future World</a:t>
            </a:r>
            <a:r>
              <a:rPr kumimoji="0" lang="ru-RU" sz="4000" i="0" u="none" strike="noStrike" kern="1200" cap="none" normalizeH="0" baseline="0" noProof="0" dirty="0" smtClean="0">
                <a:ln/>
                <a:solidFill>
                  <a:schemeClr val="accent3"/>
                </a:solidFill>
                <a:uLnTx/>
                <a:uFillTx/>
                <a:latin typeface="Georgia"/>
                <a:ea typeface="+mn-ea"/>
                <a:cs typeface="+mn-cs"/>
              </a:rPr>
              <a:t/>
            </a:r>
            <a:br>
              <a:rPr kumimoji="0" lang="ru-RU" sz="4000" i="0" u="none" strike="noStrike" kern="1200" cap="none" normalizeH="0" baseline="0" noProof="0" dirty="0" smtClean="0">
                <a:ln/>
                <a:solidFill>
                  <a:schemeClr val="accent3"/>
                </a:solidFill>
                <a:uLnTx/>
                <a:uFillTx/>
                <a:latin typeface="Georgia"/>
                <a:ea typeface="+mn-ea"/>
                <a:cs typeface="+mn-cs"/>
              </a:rPr>
            </a:br>
            <a:endParaRPr lang="ru-RU" sz="4000" cap="none" dirty="0">
              <a:ln/>
              <a:solidFill>
                <a:schemeClr val="accent3"/>
              </a:solidFill>
            </a:endParaRPr>
          </a:p>
        </p:txBody>
      </p:sp>
      <p:sp>
        <p:nvSpPr>
          <p:cNvPr id="4" name="Прямоугольник 3"/>
          <p:cNvSpPr/>
          <p:nvPr/>
        </p:nvSpPr>
        <p:spPr>
          <a:xfrm>
            <a:off x="1547664" y="5363259"/>
            <a:ext cx="6408712" cy="1008112"/>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800" dirty="0" smtClean="0"/>
              <a:t>Jovid Ikromov</a:t>
            </a:r>
          </a:p>
          <a:p>
            <a:pPr algn="ctr"/>
            <a:r>
              <a:rPr lang="en-US" sz="2800" dirty="0"/>
              <a:t>D</a:t>
            </a:r>
            <a:r>
              <a:rPr lang="en-US" sz="2800" dirty="0" smtClean="0"/>
              <a:t>epartment of Social Issue Analysis</a:t>
            </a:r>
            <a:endParaRPr lang="ru-RU" sz="2800" dirty="0"/>
          </a:p>
        </p:txBody>
      </p:sp>
    </p:spTree>
    <p:extLst>
      <p:ext uri="{BB962C8B-B14F-4D97-AF65-F5344CB8AC3E}">
        <p14:creationId xmlns:p14="http://schemas.microsoft.com/office/powerpoint/2010/main" val="28075318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World Desire for Permanent Migration vs. Plan vs. Preparation</a:t>
            </a:r>
            <a:endParaRPr lang="ru-RU" dirty="0"/>
          </a:p>
        </p:txBody>
      </p:sp>
      <p:sp>
        <p:nvSpPr>
          <p:cNvPr id="3" name="Oval 4"/>
          <p:cNvSpPr/>
          <p:nvPr/>
        </p:nvSpPr>
        <p:spPr>
          <a:xfrm>
            <a:off x="216397" y="2133599"/>
            <a:ext cx="2731388" cy="2619375"/>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smtClean="0">
                <a:ln>
                  <a:noFill/>
                </a:ln>
                <a:solidFill>
                  <a:srgbClr val="FFFFFF"/>
                </a:solidFill>
                <a:effectLst/>
                <a:uLnTx/>
                <a:uFillTx/>
                <a:latin typeface="Georgia"/>
                <a:ea typeface="+mn-ea"/>
                <a:cs typeface="Arial"/>
              </a:rPr>
              <a:t>Desire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600" b="0" i="0" u="none" strike="noStrike" kern="0" cap="none" spc="0" normalizeH="0" baseline="0" noProof="0" dirty="0" smtClean="0">
                <a:ln>
                  <a:noFill/>
                </a:ln>
                <a:solidFill>
                  <a:srgbClr val="FFFFFF"/>
                </a:solidFill>
                <a:effectLst/>
                <a:uLnTx/>
                <a:uFillTx/>
                <a:latin typeface="Georgia"/>
                <a:ea typeface="+mn-ea"/>
                <a:cs typeface="Arial"/>
              </a:rPr>
              <a:t>13%</a:t>
            </a:r>
            <a:endParaRPr kumimoji="0" lang="en-US" sz="3600" b="0" i="0" u="none" strike="noStrike" kern="0" cap="none" spc="0" normalizeH="0" baseline="0" noProof="0" dirty="0">
              <a:ln>
                <a:noFill/>
              </a:ln>
              <a:solidFill>
                <a:srgbClr val="FFFFFF"/>
              </a:solidFill>
              <a:effectLst/>
              <a:uLnTx/>
              <a:uFillTx/>
              <a:latin typeface="Georgia"/>
              <a:ea typeface="+mn-ea"/>
              <a:cs typeface="Arial"/>
            </a:endParaRPr>
          </a:p>
        </p:txBody>
      </p:sp>
      <p:sp>
        <p:nvSpPr>
          <p:cNvPr id="4" name="Oval 6"/>
          <p:cNvSpPr/>
          <p:nvPr/>
        </p:nvSpPr>
        <p:spPr>
          <a:xfrm>
            <a:off x="4083046" y="2367119"/>
            <a:ext cx="2455664" cy="2214406"/>
          </a:xfrm>
          <a:prstGeom prst="ellipse">
            <a:avLst/>
          </a:prstGeom>
          <a:ln/>
        </p:spPr>
        <p:style>
          <a:lnRef idx="1">
            <a:schemeClr val="accent3"/>
          </a:lnRef>
          <a:fillRef idx="3">
            <a:schemeClr val="accent3"/>
          </a:fillRef>
          <a:effectRef idx="2">
            <a:schemeClr val="accent3"/>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rgbClr val="FFFFFF"/>
                </a:solidFill>
                <a:effectLst/>
                <a:uLnTx/>
                <a:uFillTx/>
                <a:latin typeface="Georgia"/>
                <a:ea typeface="+mn-ea"/>
                <a:cs typeface="Arial"/>
              </a:rPr>
              <a:t>Plan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rgbClr val="FFFFFF"/>
                </a:solidFill>
                <a:effectLst/>
                <a:uLnTx/>
                <a:uFillTx/>
                <a:latin typeface="Georgia"/>
                <a:ea typeface="+mn-ea"/>
                <a:cs typeface="Arial"/>
              </a:rPr>
              <a:t>9</a:t>
            </a:r>
            <a:r>
              <a:rPr kumimoji="0" lang="en-US" sz="2400" b="0" i="0" u="none" strike="noStrike" kern="0" cap="none" spc="0" normalizeH="0" baseline="0" noProof="0" dirty="0" smtClean="0">
                <a:ln>
                  <a:noFill/>
                </a:ln>
                <a:solidFill>
                  <a:srgbClr val="FFFFFF"/>
                </a:solidFill>
                <a:effectLst/>
                <a:uLnTx/>
                <a:uFillTx/>
                <a:latin typeface="Georgia"/>
                <a:ea typeface="+mn-ea"/>
                <a:cs typeface="Arial"/>
              </a:rPr>
              <a:t>%</a:t>
            </a:r>
            <a:endParaRPr kumimoji="0" lang="en-US" sz="2400" b="0" i="0" u="none" strike="noStrike" kern="0" cap="none" spc="0" normalizeH="0" baseline="0" noProof="0" dirty="0">
              <a:ln>
                <a:noFill/>
              </a:ln>
              <a:solidFill>
                <a:srgbClr val="FFFFFF"/>
              </a:solidFill>
              <a:effectLst/>
              <a:uLnTx/>
              <a:uFillTx/>
              <a:latin typeface="Georgia"/>
              <a:ea typeface="+mn-ea"/>
              <a:cs typeface="Arial"/>
            </a:endParaRPr>
          </a:p>
        </p:txBody>
      </p:sp>
      <p:sp>
        <p:nvSpPr>
          <p:cNvPr id="5" name="Oval 8"/>
          <p:cNvSpPr/>
          <p:nvPr/>
        </p:nvSpPr>
        <p:spPr>
          <a:xfrm>
            <a:off x="7302809" y="2661265"/>
            <a:ext cx="1645726" cy="1594028"/>
          </a:xfrm>
          <a:prstGeom prst="ellipse">
            <a:avLst/>
          </a:prstGeom>
          <a:solidFill>
            <a:srgbClr val="007934"/>
          </a:solidFill>
          <a:ln w="317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FFFFFF"/>
                </a:solidFill>
                <a:effectLst/>
                <a:uLnTx/>
                <a:uFillTx/>
                <a:latin typeface="Georgia"/>
                <a:ea typeface="+mn-ea"/>
                <a:cs typeface="Arial"/>
              </a:rPr>
              <a:t>Preparation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FFFFFF"/>
                </a:solidFill>
                <a:effectLst/>
                <a:uLnTx/>
                <a:uFillTx/>
                <a:latin typeface="Georgia"/>
                <a:ea typeface="+mn-ea"/>
                <a:cs typeface="Arial"/>
              </a:rPr>
              <a:t>36%</a:t>
            </a:r>
            <a:endParaRPr kumimoji="0" lang="en-US" sz="1400" b="0" i="0" u="none" strike="noStrike" kern="0" cap="none" spc="0" normalizeH="0" baseline="0" noProof="0" dirty="0">
              <a:ln>
                <a:noFill/>
              </a:ln>
              <a:solidFill>
                <a:srgbClr val="FFFFFF"/>
              </a:solidFill>
              <a:effectLst/>
              <a:uLnTx/>
              <a:uFillTx/>
              <a:latin typeface="Georgia"/>
              <a:ea typeface="+mn-ea"/>
              <a:cs typeface="Arial"/>
            </a:endParaRPr>
          </a:p>
        </p:txBody>
      </p:sp>
      <p:sp>
        <p:nvSpPr>
          <p:cNvPr id="6" name="TextBox 5"/>
          <p:cNvSpPr txBox="1"/>
          <p:nvPr/>
        </p:nvSpPr>
        <p:spPr>
          <a:xfrm>
            <a:off x="566428" y="4975770"/>
            <a:ext cx="2031325" cy="52322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sysClr val="windowText" lastClr="000000"/>
                </a:solidFill>
                <a:effectLst/>
                <a:uLnTx/>
                <a:uFillTx/>
                <a:latin typeface="Georgia"/>
              </a:rPr>
              <a:t>630 million</a:t>
            </a:r>
          </a:p>
        </p:txBody>
      </p:sp>
      <p:sp>
        <p:nvSpPr>
          <p:cNvPr id="7" name="TextBox 6"/>
          <p:cNvSpPr txBox="1"/>
          <p:nvPr/>
        </p:nvSpPr>
        <p:spPr>
          <a:xfrm>
            <a:off x="4538237" y="5006548"/>
            <a:ext cx="1569660" cy="461665"/>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sysClr val="windowText" lastClr="000000"/>
                </a:solidFill>
                <a:effectLst/>
                <a:uLnTx/>
                <a:uFillTx/>
                <a:latin typeface="Georgia"/>
              </a:rPr>
              <a:t>56 million</a:t>
            </a:r>
          </a:p>
        </p:txBody>
      </p:sp>
      <p:sp>
        <p:nvSpPr>
          <p:cNvPr id="8" name="TextBox 7"/>
          <p:cNvSpPr txBox="1"/>
          <p:nvPr/>
        </p:nvSpPr>
        <p:spPr>
          <a:xfrm>
            <a:off x="7521405" y="5052714"/>
            <a:ext cx="1241045" cy="369332"/>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sysClr val="windowText" lastClr="000000"/>
                </a:solidFill>
                <a:effectLst/>
                <a:uLnTx/>
                <a:uFillTx/>
                <a:latin typeface="Georgia"/>
              </a:rPr>
              <a:t>20 million</a:t>
            </a:r>
          </a:p>
        </p:txBody>
      </p:sp>
    </p:spTree>
    <p:extLst>
      <p:ext uri="{BB962C8B-B14F-4D97-AF65-F5344CB8AC3E}">
        <p14:creationId xmlns:p14="http://schemas.microsoft.com/office/powerpoint/2010/main" val="157402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animEffect transition="in" filter="fade">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p:cTn id="42" dur="500" fill="hold"/>
                                        <p:tgtEl>
                                          <p:spTgt spid="8"/>
                                        </p:tgtEl>
                                        <p:attrNameLst>
                                          <p:attrName>ppt_w</p:attrName>
                                        </p:attrNameLst>
                                      </p:cBhvr>
                                      <p:tavLst>
                                        <p:tav tm="0">
                                          <p:val>
                                            <p:fltVal val="0"/>
                                          </p:val>
                                        </p:tav>
                                        <p:tav tm="100000">
                                          <p:val>
                                            <p:strVal val="#ppt_w"/>
                                          </p:val>
                                        </p:tav>
                                      </p:tavLst>
                                    </p:anim>
                                    <p:anim calcmode="lin" valueType="num">
                                      <p:cBhvr>
                                        <p:cTn id="43" dur="500" fill="hold"/>
                                        <p:tgtEl>
                                          <p:spTgt spid="8"/>
                                        </p:tgtEl>
                                        <p:attrNameLst>
                                          <p:attrName>ppt_h</p:attrName>
                                        </p:attrNameLst>
                                      </p:cBhvr>
                                      <p:tavLst>
                                        <p:tav tm="0">
                                          <p:val>
                                            <p:fltVal val="0"/>
                                          </p:val>
                                        </p:tav>
                                        <p:tav tm="100000">
                                          <p:val>
                                            <p:strVal val="#ppt_h"/>
                                          </p:val>
                                        </p:tav>
                                      </p:tavLst>
                                    </p:anim>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Main reason for desire to move to another country permanently</a:t>
            </a:r>
            <a:endParaRPr lang="ru-RU" dirty="0"/>
          </a:p>
        </p:txBody>
      </p:sp>
      <p:graphicFrame>
        <p:nvGraphicFramePr>
          <p:cNvPr id="3" name="Content Placeholder 4"/>
          <p:cNvGraphicFramePr>
            <a:graphicFrameLocks/>
          </p:cNvGraphicFramePr>
          <p:nvPr>
            <p:extLst>
              <p:ext uri="{D42A27DB-BD31-4B8C-83A1-F6EECF244321}">
                <p14:modId xmlns:p14="http://schemas.microsoft.com/office/powerpoint/2010/main" val="3663698165"/>
              </p:ext>
            </p:extLst>
          </p:nvPr>
        </p:nvGraphicFramePr>
        <p:xfrm>
          <a:off x="20751" y="1628800"/>
          <a:ext cx="9123249" cy="52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35595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a:lnSpc>
                <a:spcPct val="150000"/>
              </a:lnSpc>
            </a:pPr>
            <a:r>
              <a:rPr lang="en-US" sz="2800" dirty="0"/>
              <a:t>Population </a:t>
            </a:r>
            <a:r>
              <a:rPr lang="en-US" sz="2800" dirty="0" smtClean="0"/>
              <a:t>growth</a:t>
            </a:r>
          </a:p>
          <a:p>
            <a:pPr>
              <a:lnSpc>
                <a:spcPct val="150000"/>
              </a:lnSpc>
            </a:pPr>
            <a:r>
              <a:rPr lang="en-US" sz="2800" dirty="0"/>
              <a:t>I</a:t>
            </a:r>
            <a:r>
              <a:rPr lang="en-US" sz="2800" dirty="0" smtClean="0"/>
              <a:t>ncreased urbanization</a:t>
            </a:r>
          </a:p>
          <a:p>
            <a:pPr>
              <a:lnSpc>
                <a:spcPct val="150000"/>
              </a:lnSpc>
            </a:pPr>
            <a:r>
              <a:rPr lang="en-US" sz="2800" dirty="0" smtClean="0"/>
              <a:t>a </a:t>
            </a:r>
            <a:r>
              <a:rPr lang="en-US" sz="2800" dirty="0"/>
              <a:t>widening divide between countries with youthful and </a:t>
            </a:r>
            <a:r>
              <a:rPr lang="en-US" sz="2800" dirty="0" smtClean="0"/>
              <a:t>quickly aging </a:t>
            </a:r>
            <a:r>
              <a:rPr lang="en-US" sz="2800" dirty="0"/>
              <a:t>populations </a:t>
            </a:r>
            <a:endParaRPr lang="en-US" sz="2800" dirty="0" smtClean="0"/>
          </a:p>
          <a:p>
            <a:pPr>
              <a:lnSpc>
                <a:spcPct val="150000"/>
              </a:lnSpc>
            </a:pPr>
            <a:r>
              <a:rPr lang="en-US" sz="2800" dirty="0"/>
              <a:t>R</a:t>
            </a:r>
            <a:r>
              <a:rPr lang="en-US" sz="2800" dirty="0" smtClean="0"/>
              <a:t>apidly </a:t>
            </a:r>
            <a:r>
              <a:rPr lang="en-US" sz="2800" dirty="0"/>
              <a:t>growing middle </a:t>
            </a:r>
            <a:r>
              <a:rPr lang="en-US" sz="2800" dirty="0" smtClean="0"/>
              <a:t>class</a:t>
            </a:r>
          </a:p>
          <a:p>
            <a:pPr>
              <a:lnSpc>
                <a:spcPct val="150000"/>
              </a:lnSpc>
            </a:pPr>
            <a:r>
              <a:rPr lang="en-US" sz="2800" dirty="0" smtClean="0"/>
              <a:t>Unemployment </a:t>
            </a:r>
            <a:endParaRPr lang="en-US" sz="2800" dirty="0"/>
          </a:p>
        </p:txBody>
      </p:sp>
      <p:sp>
        <p:nvSpPr>
          <p:cNvPr id="3" name="Заголовок 2"/>
          <p:cNvSpPr>
            <a:spLocks noGrp="1"/>
          </p:cNvSpPr>
          <p:nvPr>
            <p:ph type="title"/>
          </p:nvPr>
        </p:nvSpPr>
        <p:spPr/>
        <p:txBody>
          <a:bodyPr/>
          <a:lstStyle/>
          <a:p>
            <a:r>
              <a:rPr lang="en-US" dirty="0" smtClean="0"/>
              <a:t>MIGRATION </a:t>
            </a:r>
            <a:r>
              <a:rPr lang="en-US" dirty="0"/>
              <a:t>KEY </a:t>
            </a:r>
            <a:r>
              <a:rPr lang="en-US" dirty="0" smtClean="0"/>
              <a:t>DRIVERS</a:t>
            </a:r>
            <a:endParaRPr lang="ru-RU" dirty="0"/>
          </a:p>
        </p:txBody>
      </p:sp>
    </p:spTree>
    <p:extLst>
      <p:ext uri="{BB962C8B-B14F-4D97-AF65-F5344CB8AC3E}">
        <p14:creationId xmlns:p14="http://schemas.microsoft.com/office/powerpoint/2010/main" val="3570556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AMSUNG PC\Desktop\Screen Shot 2014-01-22 at 3.01.46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 y="76200"/>
            <a:ext cx="9124950"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9327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global population </a:t>
            </a:r>
            <a:endParaRPr lang="ru-RU" dirty="0"/>
          </a:p>
        </p:txBody>
      </p:sp>
      <p:sp>
        <p:nvSpPr>
          <p:cNvPr id="3" name="Овал 2"/>
          <p:cNvSpPr/>
          <p:nvPr/>
        </p:nvSpPr>
        <p:spPr>
          <a:xfrm>
            <a:off x="467544" y="2410474"/>
            <a:ext cx="2736304" cy="2658979"/>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7 billion</a:t>
            </a:r>
          </a:p>
          <a:p>
            <a:pPr algn="ctr"/>
            <a:r>
              <a:rPr lang="en-US" sz="3200" dirty="0" smtClean="0"/>
              <a:t>2013</a:t>
            </a:r>
            <a:endParaRPr lang="ru-RU" sz="3200" dirty="0"/>
          </a:p>
        </p:txBody>
      </p:sp>
      <p:sp>
        <p:nvSpPr>
          <p:cNvPr id="4" name="Овал 3"/>
          <p:cNvSpPr/>
          <p:nvPr/>
        </p:nvSpPr>
        <p:spPr>
          <a:xfrm>
            <a:off x="5148064" y="2178720"/>
            <a:ext cx="3384376" cy="3122488"/>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7.8 billion</a:t>
            </a:r>
          </a:p>
          <a:p>
            <a:pPr algn="ctr"/>
            <a:r>
              <a:rPr lang="en-US" sz="3600" dirty="0" smtClean="0"/>
              <a:t>2020</a:t>
            </a:r>
            <a:endParaRPr lang="ru-RU" sz="3600" dirty="0"/>
          </a:p>
        </p:txBody>
      </p:sp>
      <p:sp>
        <p:nvSpPr>
          <p:cNvPr id="5" name="Стрелка вправо 4"/>
          <p:cNvSpPr/>
          <p:nvPr/>
        </p:nvSpPr>
        <p:spPr>
          <a:xfrm>
            <a:off x="3491880" y="3467661"/>
            <a:ext cx="1512168" cy="68141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5754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Migration paradox?</a:t>
            </a:r>
            <a:endParaRPr lang="ru-RU" dirty="0"/>
          </a:p>
        </p:txBody>
      </p:sp>
      <p:pic>
        <p:nvPicPr>
          <p:cNvPr id="4"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t="27296" b="6904"/>
          <a:stretch/>
        </p:blipFill>
        <p:spPr bwMode="auto">
          <a:xfrm>
            <a:off x="-22134" y="1556792"/>
            <a:ext cx="9166133" cy="5314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349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1628800"/>
            <a:ext cx="8856984" cy="4608512"/>
          </a:xfrm>
        </p:spPr>
        <p:txBody>
          <a:bodyPr>
            <a:normAutofit/>
          </a:bodyPr>
          <a:lstStyle/>
          <a:p>
            <a:pPr marL="45720" indent="0">
              <a:buNone/>
            </a:pPr>
            <a:r>
              <a:rPr lang="en-US" sz="3600" dirty="0" smtClean="0"/>
              <a:t>Further increase in migration due to</a:t>
            </a:r>
            <a:r>
              <a:rPr lang="ru-RU" sz="3600" dirty="0" smtClean="0"/>
              <a:t>:</a:t>
            </a:r>
          </a:p>
          <a:p>
            <a:pPr>
              <a:lnSpc>
                <a:spcPct val="150000"/>
              </a:lnSpc>
              <a:buFont typeface="Wingdings" pitchFamily="2" charset="2"/>
              <a:buChar char="Ø"/>
            </a:pPr>
            <a:r>
              <a:rPr lang="en-US" sz="3600" dirty="0" smtClean="0"/>
              <a:t>Population growth</a:t>
            </a:r>
          </a:p>
          <a:p>
            <a:pPr>
              <a:lnSpc>
                <a:spcPct val="150000"/>
              </a:lnSpc>
              <a:buFont typeface="Wingdings" pitchFamily="2" charset="2"/>
              <a:buChar char="Ø"/>
            </a:pPr>
            <a:r>
              <a:rPr lang="en-US" sz="3600" dirty="0" smtClean="0"/>
              <a:t>Declines in the cost of long-distance travels </a:t>
            </a:r>
          </a:p>
          <a:p>
            <a:pPr>
              <a:lnSpc>
                <a:spcPct val="150000"/>
              </a:lnSpc>
              <a:buFont typeface="Wingdings" pitchFamily="2" charset="2"/>
              <a:buChar char="Ø"/>
            </a:pPr>
            <a:r>
              <a:rPr lang="en-US" sz="3600" dirty="0" smtClean="0"/>
              <a:t>World economy integration</a:t>
            </a:r>
            <a:endParaRPr lang="ru-RU" sz="3600" dirty="0"/>
          </a:p>
        </p:txBody>
      </p:sp>
      <p:sp>
        <p:nvSpPr>
          <p:cNvPr id="3" name="Заголовок 2"/>
          <p:cNvSpPr>
            <a:spLocks noGrp="1"/>
          </p:cNvSpPr>
          <p:nvPr>
            <p:ph type="title"/>
          </p:nvPr>
        </p:nvSpPr>
        <p:spPr>
          <a:xfrm>
            <a:off x="0" y="355848"/>
            <a:ext cx="9144000" cy="1054394"/>
          </a:xfrm>
        </p:spPr>
        <p:txBody>
          <a:bodyPr/>
          <a:lstStyle/>
          <a:p>
            <a:r>
              <a:rPr lang="en-US" sz="3600" dirty="0"/>
              <a:t>FUTURE OF </a:t>
            </a:r>
            <a:r>
              <a:rPr lang="en-US" sz="3600" dirty="0" smtClean="0"/>
              <a:t>MIGRATION</a:t>
            </a:r>
            <a:endParaRPr lang="ru-RU" sz="3600" dirty="0"/>
          </a:p>
        </p:txBody>
      </p:sp>
    </p:spTree>
    <p:extLst>
      <p:ext uri="{BB962C8B-B14F-4D97-AF65-F5344CB8AC3E}">
        <p14:creationId xmlns:p14="http://schemas.microsoft.com/office/powerpoint/2010/main" val="329713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 calcmode="lin" valueType="num">
                                      <p:cBhvr>
                                        <p:cTn id="21"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2060848"/>
            <a:ext cx="6792144" cy="2088232"/>
          </a:xfrm>
        </p:spPr>
        <p:txBody>
          <a:bodyPr/>
          <a:lstStyle/>
          <a:p>
            <a:pPr algn="ctr"/>
            <a:r>
              <a:rPr lang="ru-RU" sz="4400" dirty="0" smtClean="0"/>
              <a:t/>
            </a:r>
            <a:br>
              <a:rPr lang="ru-RU" sz="4400" dirty="0" smtClean="0"/>
            </a:br>
            <a:r>
              <a:rPr lang="en-US" sz="4400" dirty="0" smtClean="0"/>
              <a:t>Migration</a:t>
            </a:r>
            <a:r>
              <a:rPr lang="ru-RU" sz="4400" dirty="0"/>
              <a:t>: </a:t>
            </a:r>
            <a:r>
              <a:rPr lang="en-US" sz="4400" dirty="0"/>
              <a:t>Challenges or opportunities</a:t>
            </a:r>
            <a:r>
              <a:rPr lang="ru-RU" sz="4400" dirty="0"/>
              <a:t>?</a:t>
            </a:r>
            <a:br>
              <a:rPr lang="ru-RU" sz="4400" dirty="0"/>
            </a:br>
            <a:endParaRPr lang="ru-RU" dirty="0"/>
          </a:p>
        </p:txBody>
      </p:sp>
    </p:spTree>
    <p:extLst>
      <p:ext uri="{BB962C8B-B14F-4D97-AF65-F5344CB8AC3E}">
        <p14:creationId xmlns:p14="http://schemas.microsoft.com/office/powerpoint/2010/main" val="1610283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marL="45720" indent="0">
              <a:buNone/>
            </a:pPr>
            <a:r>
              <a:rPr lang="en-US" sz="4000" b="1" u="sng" dirty="0" smtClean="0"/>
              <a:t>Four migration pathways</a:t>
            </a:r>
            <a:r>
              <a:rPr lang="ru-RU" sz="4000" b="1" u="sng" dirty="0" smtClean="0"/>
              <a:t>:</a:t>
            </a:r>
            <a:endParaRPr lang="en-US" sz="4000" b="1" u="sng" dirty="0" smtClean="0"/>
          </a:p>
          <a:p>
            <a:pPr>
              <a:buFont typeface="Wingdings" pitchFamily="2" charset="2"/>
              <a:buChar char="Ø"/>
            </a:pPr>
            <a:r>
              <a:rPr lang="en-US" sz="3600" dirty="0" smtClean="0"/>
              <a:t>South to North</a:t>
            </a:r>
          </a:p>
          <a:p>
            <a:pPr>
              <a:buFont typeface="Wingdings" pitchFamily="2" charset="2"/>
              <a:buChar char="Ø"/>
            </a:pPr>
            <a:r>
              <a:rPr lang="en-US" sz="3600" dirty="0" smtClean="0"/>
              <a:t>North to North</a:t>
            </a:r>
          </a:p>
          <a:p>
            <a:pPr>
              <a:buFont typeface="Wingdings" pitchFamily="2" charset="2"/>
              <a:buChar char="Ø"/>
            </a:pPr>
            <a:r>
              <a:rPr lang="en-US" sz="3600" dirty="0" smtClean="0"/>
              <a:t>North to South</a:t>
            </a:r>
          </a:p>
          <a:p>
            <a:pPr>
              <a:buFont typeface="Wingdings" pitchFamily="2" charset="2"/>
              <a:buChar char="Ø"/>
            </a:pPr>
            <a:r>
              <a:rPr lang="en-US" sz="3600" dirty="0" smtClean="0"/>
              <a:t>South to South</a:t>
            </a:r>
            <a:endParaRPr lang="ru-RU" sz="3600" dirty="0"/>
          </a:p>
          <a:p>
            <a:pPr marL="45720" indent="0">
              <a:buNone/>
            </a:pPr>
            <a:endParaRPr lang="ru-RU" sz="3200" dirty="0"/>
          </a:p>
        </p:txBody>
      </p:sp>
      <p:sp>
        <p:nvSpPr>
          <p:cNvPr id="3" name="Заголовок 2"/>
          <p:cNvSpPr>
            <a:spLocks noGrp="1"/>
          </p:cNvSpPr>
          <p:nvPr>
            <p:ph type="title"/>
          </p:nvPr>
        </p:nvSpPr>
        <p:spPr/>
        <p:txBody>
          <a:bodyPr/>
          <a:lstStyle/>
          <a:p>
            <a:r>
              <a:rPr lang="en-US" dirty="0"/>
              <a:t>i. Migration</a:t>
            </a:r>
            <a:r>
              <a:rPr lang="ru-RU" dirty="0"/>
              <a:t>: </a:t>
            </a:r>
            <a:r>
              <a:rPr lang="en-US" dirty="0"/>
              <a:t>Contemporary</a:t>
            </a:r>
            <a:r>
              <a:rPr lang="ru-RU" dirty="0"/>
              <a:t> </a:t>
            </a:r>
            <a:r>
              <a:rPr lang="en-US" dirty="0"/>
              <a:t>trends</a:t>
            </a:r>
            <a:endParaRPr lang="ru-RU" dirty="0"/>
          </a:p>
        </p:txBody>
      </p:sp>
    </p:spTree>
    <p:extLst>
      <p:ext uri="{BB962C8B-B14F-4D97-AF65-F5344CB8AC3E}">
        <p14:creationId xmlns:p14="http://schemas.microsoft.com/office/powerpoint/2010/main" val="116687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2">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 calcmode="lin" valueType="num">
                                      <p:cBhvr>
                                        <p:cTn id="26"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2">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 calcmode="lin" valueType="num">
                                      <p:cBhvr>
                                        <p:cTn id="3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28799"/>
            <a:ext cx="9144000" cy="5229201"/>
          </a:xfrm>
          <a:prstGeom prst="rect">
            <a:avLst/>
          </a:prstGeom>
          <a:noFill/>
          <a:extLst>
            <a:ext uri="{909E8E84-426E-40DD-AFC4-6F175D3DCCD1}">
              <a14:hiddenFill xmlns:a14="http://schemas.microsoft.com/office/drawing/2010/main">
                <a:solidFill>
                  <a:srgbClr val="FFFFFF"/>
                </a:solidFill>
              </a14:hiddenFill>
            </a:ext>
          </a:extLst>
        </p:spPr>
      </p:pic>
      <p:pic>
        <p:nvPicPr>
          <p:cNvPr id="358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5" y="116632"/>
            <a:ext cx="9036496" cy="13471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7162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трелка вверх 1"/>
          <p:cNvSpPr/>
          <p:nvPr/>
        </p:nvSpPr>
        <p:spPr>
          <a:xfrm>
            <a:off x="1115616" y="1434514"/>
            <a:ext cx="1189502" cy="3744416"/>
          </a:xfrm>
          <a:prstGeom prst="upArrow">
            <a:avLst/>
          </a:prstGeom>
        </p:spPr>
        <p:style>
          <a:lnRef idx="1">
            <a:schemeClr val="dk1"/>
          </a:lnRef>
          <a:fillRef idx="2">
            <a:schemeClr val="dk1"/>
          </a:fillRef>
          <a:effectRef idx="1">
            <a:schemeClr val="dk1"/>
          </a:effectRef>
          <a:fontRef idx="minor">
            <a:schemeClr val="dk1"/>
          </a:fontRef>
        </p:style>
        <p:txBody>
          <a:bodyPr vert="vert270" rtlCol="0" anchor="ctr"/>
          <a:lstStyle/>
          <a:p>
            <a:pPr algn="ctr"/>
            <a:r>
              <a:rPr lang="en-US" sz="4000" dirty="0" smtClean="0">
                <a:solidFill>
                  <a:schemeClr val="accent6">
                    <a:lumMod val="50000"/>
                  </a:schemeClr>
                </a:solidFill>
              </a:rPr>
              <a:t>95 m.</a:t>
            </a:r>
            <a:endParaRPr lang="ru-RU" sz="4000" dirty="0">
              <a:solidFill>
                <a:schemeClr val="accent6">
                  <a:lumMod val="50000"/>
                </a:schemeClr>
              </a:solidFill>
            </a:endParaRPr>
          </a:p>
        </p:txBody>
      </p:sp>
      <p:sp>
        <p:nvSpPr>
          <p:cNvPr id="3" name="Стрелка вправо 2"/>
          <p:cNvSpPr/>
          <p:nvPr/>
        </p:nvSpPr>
        <p:spPr>
          <a:xfrm>
            <a:off x="2305118" y="692696"/>
            <a:ext cx="3771914" cy="1008113"/>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4000" dirty="0" smtClean="0"/>
              <a:t>37 m.</a:t>
            </a:r>
            <a:endParaRPr lang="ru-RU" sz="4000" dirty="0"/>
          </a:p>
        </p:txBody>
      </p:sp>
      <p:sp>
        <p:nvSpPr>
          <p:cNvPr id="4" name="Стрелка вниз 3"/>
          <p:cNvSpPr/>
          <p:nvPr/>
        </p:nvSpPr>
        <p:spPr>
          <a:xfrm>
            <a:off x="6077032" y="1441619"/>
            <a:ext cx="1008112" cy="3797244"/>
          </a:xfrm>
          <a:prstGeom prst="downArrow">
            <a:avLst/>
          </a:prstGeom>
        </p:spPr>
        <p:style>
          <a:lnRef idx="1">
            <a:schemeClr val="dk1"/>
          </a:lnRef>
          <a:fillRef idx="2">
            <a:schemeClr val="dk1"/>
          </a:fillRef>
          <a:effectRef idx="1">
            <a:schemeClr val="dk1"/>
          </a:effectRef>
          <a:fontRef idx="minor">
            <a:schemeClr val="dk1"/>
          </a:fontRef>
        </p:style>
        <p:txBody>
          <a:bodyPr vert="vert" rtlCol="0" anchor="ctr"/>
          <a:lstStyle/>
          <a:p>
            <a:pPr algn="ctr"/>
            <a:r>
              <a:rPr lang="en-US" sz="4000" dirty="0" smtClean="0"/>
              <a:t>7m.</a:t>
            </a:r>
            <a:endParaRPr lang="ru-RU" sz="4000" dirty="0"/>
          </a:p>
        </p:txBody>
      </p:sp>
      <p:sp>
        <p:nvSpPr>
          <p:cNvPr id="5" name="Стрелка влево 4"/>
          <p:cNvSpPr/>
          <p:nvPr/>
        </p:nvSpPr>
        <p:spPr>
          <a:xfrm>
            <a:off x="2367249" y="4797152"/>
            <a:ext cx="3771918" cy="1008112"/>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4000" dirty="0" smtClean="0"/>
              <a:t>75 m.</a:t>
            </a:r>
            <a:endParaRPr lang="ru-RU" sz="4000" dirty="0"/>
          </a:p>
        </p:txBody>
      </p:sp>
      <p:sp>
        <p:nvSpPr>
          <p:cNvPr id="8" name="TextBox 7"/>
          <p:cNvSpPr txBox="1"/>
          <p:nvPr/>
        </p:nvSpPr>
        <p:spPr>
          <a:xfrm>
            <a:off x="1386331" y="5301208"/>
            <a:ext cx="648072" cy="830997"/>
          </a:xfrm>
          <a:prstGeom prst="rect">
            <a:avLst/>
          </a:prstGeom>
          <a:noFill/>
        </p:spPr>
        <p:txBody>
          <a:bodyPr wrap="square" rtlCol="0">
            <a:spAutoFit/>
          </a:bodyPr>
          <a:lstStyle/>
          <a:p>
            <a:r>
              <a:rPr lang="en-US" sz="4800" dirty="0" smtClean="0"/>
              <a:t>S</a:t>
            </a:r>
            <a:endParaRPr lang="ru-RU" sz="4800" dirty="0"/>
          </a:p>
        </p:txBody>
      </p:sp>
      <p:sp>
        <p:nvSpPr>
          <p:cNvPr id="9" name="TextBox 8"/>
          <p:cNvSpPr txBox="1"/>
          <p:nvPr/>
        </p:nvSpPr>
        <p:spPr>
          <a:xfrm>
            <a:off x="1386331" y="706519"/>
            <a:ext cx="648072" cy="830997"/>
          </a:xfrm>
          <a:prstGeom prst="rect">
            <a:avLst/>
          </a:prstGeom>
          <a:noFill/>
        </p:spPr>
        <p:txBody>
          <a:bodyPr wrap="square" rtlCol="0">
            <a:spAutoFit/>
          </a:bodyPr>
          <a:lstStyle/>
          <a:p>
            <a:r>
              <a:rPr lang="en-US" sz="4800" dirty="0" smtClean="0"/>
              <a:t>N</a:t>
            </a:r>
            <a:endParaRPr lang="ru-RU" sz="4800" dirty="0"/>
          </a:p>
        </p:txBody>
      </p:sp>
      <p:sp>
        <p:nvSpPr>
          <p:cNvPr id="10" name="TextBox 9"/>
          <p:cNvSpPr txBox="1"/>
          <p:nvPr/>
        </p:nvSpPr>
        <p:spPr>
          <a:xfrm>
            <a:off x="6300192" y="706519"/>
            <a:ext cx="1008112" cy="830997"/>
          </a:xfrm>
          <a:prstGeom prst="rect">
            <a:avLst/>
          </a:prstGeom>
          <a:noFill/>
        </p:spPr>
        <p:txBody>
          <a:bodyPr wrap="square" rtlCol="0">
            <a:spAutoFit/>
          </a:bodyPr>
          <a:lstStyle/>
          <a:p>
            <a:r>
              <a:rPr lang="en-US" sz="4800" b="1" dirty="0" smtClean="0"/>
              <a:t>N</a:t>
            </a:r>
            <a:endParaRPr lang="ru-RU" sz="4800" b="1" dirty="0"/>
          </a:p>
        </p:txBody>
      </p:sp>
      <p:sp>
        <p:nvSpPr>
          <p:cNvPr id="11" name="TextBox 10"/>
          <p:cNvSpPr txBox="1"/>
          <p:nvPr/>
        </p:nvSpPr>
        <p:spPr>
          <a:xfrm>
            <a:off x="6248547" y="5307310"/>
            <a:ext cx="665081" cy="830997"/>
          </a:xfrm>
          <a:prstGeom prst="rect">
            <a:avLst/>
          </a:prstGeom>
          <a:noFill/>
        </p:spPr>
        <p:txBody>
          <a:bodyPr wrap="square" rtlCol="0">
            <a:spAutoFit/>
          </a:bodyPr>
          <a:lstStyle/>
          <a:p>
            <a:r>
              <a:rPr lang="en-US" sz="4800" dirty="0" smtClean="0"/>
              <a:t>S</a:t>
            </a:r>
            <a:endParaRPr lang="ru-RU" sz="4800" dirty="0"/>
          </a:p>
        </p:txBody>
      </p:sp>
    </p:spTree>
    <p:extLst>
      <p:ext uri="{BB962C8B-B14F-4D97-AF65-F5344CB8AC3E}">
        <p14:creationId xmlns:p14="http://schemas.microsoft.com/office/powerpoint/2010/main" val="126454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Effect transition="in" filter="fade">
                                      <p:cBhvr>
                                        <p:cTn id="26" dur="500"/>
                                        <p:tgtEl>
                                          <p:spTgt spid="3"/>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Effect transition="in" filter="fade">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16"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animEffect transition="in" filter="fade">
                                      <p:cBhvr>
                                        <p:cTn id="38" dur="500"/>
                                        <p:tgtEl>
                                          <p:spTgt spid="4"/>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p:cTn id="41" dur="500" fill="hold"/>
                                        <p:tgtEl>
                                          <p:spTgt spid="11"/>
                                        </p:tgtEl>
                                        <p:attrNameLst>
                                          <p:attrName>ppt_w</p:attrName>
                                        </p:attrNameLst>
                                      </p:cBhvr>
                                      <p:tavLst>
                                        <p:tav tm="0">
                                          <p:val>
                                            <p:fltVal val="0"/>
                                          </p:val>
                                        </p:tav>
                                        <p:tav tm="100000">
                                          <p:val>
                                            <p:strVal val="#ppt_w"/>
                                          </p:val>
                                        </p:tav>
                                      </p:tavLst>
                                    </p:anim>
                                    <p:anim calcmode="lin" valueType="num">
                                      <p:cBhvr>
                                        <p:cTn id="42" dur="500" fill="hold"/>
                                        <p:tgtEl>
                                          <p:spTgt spid="11"/>
                                        </p:tgtEl>
                                        <p:attrNameLst>
                                          <p:attrName>ppt_h</p:attrName>
                                        </p:attrNameLst>
                                      </p:cBhvr>
                                      <p:tavLst>
                                        <p:tav tm="0">
                                          <p:val>
                                            <p:fltVal val="0"/>
                                          </p:val>
                                        </p:tav>
                                        <p:tav tm="100000">
                                          <p:val>
                                            <p:strVal val="#ppt_h"/>
                                          </p:val>
                                        </p:tav>
                                      </p:tavLst>
                                    </p:anim>
                                    <p:animEffect transition="in" filter="fade">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500" fill="hold"/>
                                        <p:tgtEl>
                                          <p:spTgt spid="5"/>
                                        </p:tgtEl>
                                        <p:attrNameLst>
                                          <p:attrName>ppt_w</p:attrName>
                                        </p:attrNameLst>
                                      </p:cBhvr>
                                      <p:tavLst>
                                        <p:tav tm="0">
                                          <p:val>
                                            <p:fltVal val="0"/>
                                          </p:val>
                                        </p:tav>
                                        <p:tav tm="100000">
                                          <p:val>
                                            <p:strVal val="#ppt_w"/>
                                          </p:val>
                                        </p:tav>
                                      </p:tavLst>
                                    </p:anim>
                                    <p:anim calcmode="lin" valueType="num">
                                      <p:cBhvr>
                                        <p:cTn id="49" dur="500" fill="hold"/>
                                        <p:tgtEl>
                                          <p:spTgt spid="5"/>
                                        </p:tgtEl>
                                        <p:attrNameLst>
                                          <p:attrName>ppt_h</p:attrName>
                                        </p:attrNameLst>
                                      </p:cBhvr>
                                      <p:tavLst>
                                        <p:tav tm="0">
                                          <p:val>
                                            <p:fltVal val="0"/>
                                          </p:val>
                                        </p:tav>
                                        <p:tav tm="100000">
                                          <p:val>
                                            <p:strVal val="#ppt_h"/>
                                          </p:val>
                                        </p:tav>
                                      </p:tavLst>
                                    </p:anim>
                                    <p:animEffect transition="in" filter="fade">
                                      <p:cBhvr>
                                        <p:cTn id="5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Top five corridors on each of the four pathways</a:t>
            </a:r>
            <a:r>
              <a:rPr lang="ru-RU" dirty="0"/>
              <a:t/>
            </a:r>
            <a:br>
              <a:rPr lang="ru-RU" dirty="0"/>
            </a:br>
            <a:endParaRPr lang="ru-RU" dirty="0"/>
          </a:p>
        </p:txBody>
      </p:sp>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636261"/>
            <a:ext cx="8964488" cy="1080825"/>
          </a:xfrm>
          <a:prstGeom prst="rect">
            <a:avLst/>
          </a:prstGeom>
          <a:noFill/>
          <a:extLst>
            <a:ext uri="{909E8E84-426E-40DD-AFC4-6F175D3DCCD1}">
              <a14:hiddenFill xmlns:a14="http://schemas.microsoft.com/office/drawing/2010/main">
                <a:solidFill>
                  <a:srgbClr val="FFFFFF"/>
                </a:solidFill>
              </a14:hiddenFill>
            </a:ext>
          </a:extLst>
        </p:spPr>
      </p:pic>
      <p:pic>
        <p:nvPicPr>
          <p:cNvPr id="378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852936"/>
            <a:ext cx="8958640" cy="1080120"/>
          </a:xfrm>
          <a:prstGeom prst="rect">
            <a:avLst/>
          </a:prstGeom>
          <a:noFill/>
          <a:extLst>
            <a:ext uri="{909E8E84-426E-40DD-AFC4-6F175D3DCCD1}">
              <a14:hiddenFill xmlns:a14="http://schemas.microsoft.com/office/drawing/2010/main">
                <a:solidFill>
                  <a:srgbClr val="FFFFFF"/>
                </a:solidFill>
              </a14:hiddenFill>
            </a:ext>
          </a:extLst>
        </p:spPr>
      </p:pic>
      <p:pic>
        <p:nvPicPr>
          <p:cNvPr id="3789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738" y="5285403"/>
            <a:ext cx="8981413" cy="1035092"/>
          </a:xfrm>
          <a:prstGeom prst="rect">
            <a:avLst/>
          </a:prstGeom>
          <a:noFill/>
          <a:extLst>
            <a:ext uri="{909E8E84-426E-40DD-AFC4-6F175D3DCCD1}">
              <a14:hiddenFill xmlns:a14="http://schemas.microsoft.com/office/drawing/2010/main">
                <a:solidFill>
                  <a:srgbClr val="FFFFFF"/>
                </a:solidFill>
              </a14:hiddenFill>
            </a:ext>
          </a:extLst>
        </p:spPr>
      </p:pic>
      <p:pic>
        <p:nvPicPr>
          <p:cNvPr id="37894" name="Picture 6"/>
          <p:cNvPicPr>
            <a:picLocks noChangeAspect="1" noChangeArrowheads="1"/>
          </p:cNvPicPr>
          <p:nvPr/>
        </p:nvPicPr>
        <p:blipFill rotWithShape="1">
          <a:blip r:embed="rId5">
            <a:extLst>
              <a:ext uri="{28A0092B-C50C-407E-A947-70E740481C1C}">
                <a14:useLocalDpi xmlns:a14="http://schemas.microsoft.com/office/drawing/2010/main" val="0"/>
              </a:ext>
            </a:extLst>
          </a:blip>
          <a:srcRect/>
          <a:stretch/>
        </p:blipFill>
        <p:spPr bwMode="auto">
          <a:xfrm>
            <a:off x="170236" y="4077071"/>
            <a:ext cx="8967916" cy="1017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2999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p:cTn id="7" dur="500" fill="hold"/>
                                        <p:tgtEl>
                                          <p:spTgt spid="37890"/>
                                        </p:tgtEl>
                                        <p:attrNameLst>
                                          <p:attrName>ppt_w</p:attrName>
                                        </p:attrNameLst>
                                      </p:cBhvr>
                                      <p:tavLst>
                                        <p:tav tm="0">
                                          <p:val>
                                            <p:fltVal val="0"/>
                                          </p:val>
                                        </p:tav>
                                        <p:tav tm="100000">
                                          <p:val>
                                            <p:strVal val="#ppt_w"/>
                                          </p:val>
                                        </p:tav>
                                      </p:tavLst>
                                    </p:anim>
                                    <p:anim calcmode="lin" valueType="num">
                                      <p:cBhvr>
                                        <p:cTn id="8" dur="500" fill="hold"/>
                                        <p:tgtEl>
                                          <p:spTgt spid="37890"/>
                                        </p:tgtEl>
                                        <p:attrNameLst>
                                          <p:attrName>ppt_h</p:attrName>
                                        </p:attrNameLst>
                                      </p:cBhvr>
                                      <p:tavLst>
                                        <p:tav tm="0">
                                          <p:val>
                                            <p:fltVal val="0"/>
                                          </p:val>
                                        </p:tav>
                                        <p:tav tm="100000">
                                          <p:val>
                                            <p:strVal val="#ppt_h"/>
                                          </p:val>
                                        </p:tav>
                                      </p:tavLst>
                                    </p:anim>
                                    <p:animEffect transition="in" filter="fade">
                                      <p:cBhvr>
                                        <p:cTn id="9" dur="500"/>
                                        <p:tgtEl>
                                          <p:spTgt spid="3789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7891"/>
                                        </p:tgtEl>
                                        <p:attrNameLst>
                                          <p:attrName>style.visibility</p:attrName>
                                        </p:attrNameLst>
                                      </p:cBhvr>
                                      <p:to>
                                        <p:strVal val="visible"/>
                                      </p:to>
                                    </p:set>
                                    <p:anim calcmode="lin" valueType="num">
                                      <p:cBhvr>
                                        <p:cTn id="14" dur="500" fill="hold"/>
                                        <p:tgtEl>
                                          <p:spTgt spid="37891"/>
                                        </p:tgtEl>
                                        <p:attrNameLst>
                                          <p:attrName>ppt_w</p:attrName>
                                        </p:attrNameLst>
                                      </p:cBhvr>
                                      <p:tavLst>
                                        <p:tav tm="0">
                                          <p:val>
                                            <p:fltVal val="0"/>
                                          </p:val>
                                        </p:tav>
                                        <p:tav tm="100000">
                                          <p:val>
                                            <p:strVal val="#ppt_w"/>
                                          </p:val>
                                        </p:tav>
                                      </p:tavLst>
                                    </p:anim>
                                    <p:anim calcmode="lin" valueType="num">
                                      <p:cBhvr>
                                        <p:cTn id="15" dur="500" fill="hold"/>
                                        <p:tgtEl>
                                          <p:spTgt spid="37891"/>
                                        </p:tgtEl>
                                        <p:attrNameLst>
                                          <p:attrName>ppt_h</p:attrName>
                                        </p:attrNameLst>
                                      </p:cBhvr>
                                      <p:tavLst>
                                        <p:tav tm="0">
                                          <p:val>
                                            <p:fltVal val="0"/>
                                          </p:val>
                                        </p:tav>
                                        <p:tav tm="100000">
                                          <p:val>
                                            <p:strVal val="#ppt_h"/>
                                          </p:val>
                                        </p:tav>
                                      </p:tavLst>
                                    </p:anim>
                                    <p:animEffect transition="in" filter="fade">
                                      <p:cBhvr>
                                        <p:cTn id="16" dur="500"/>
                                        <p:tgtEl>
                                          <p:spTgt spid="3789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7894"/>
                                        </p:tgtEl>
                                        <p:attrNameLst>
                                          <p:attrName>style.visibility</p:attrName>
                                        </p:attrNameLst>
                                      </p:cBhvr>
                                      <p:to>
                                        <p:strVal val="visible"/>
                                      </p:to>
                                    </p:set>
                                    <p:anim calcmode="lin" valueType="num">
                                      <p:cBhvr>
                                        <p:cTn id="21" dur="500" fill="hold"/>
                                        <p:tgtEl>
                                          <p:spTgt spid="37894"/>
                                        </p:tgtEl>
                                        <p:attrNameLst>
                                          <p:attrName>ppt_w</p:attrName>
                                        </p:attrNameLst>
                                      </p:cBhvr>
                                      <p:tavLst>
                                        <p:tav tm="0">
                                          <p:val>
                                            <p:fltVal val="0"/>
                                          </p:val>
                                        </p:tav>
                                        <p:tav tm="100000">
                                          <p:val>
                                            <p:strVal val="#ppt_w"/>
                                          </p:val>
                                        </p:tav>
                                      </p:tavLst>
                                    </p:anim>
                                    <p:anim calcmode="lin" valueType="num">
                                      <p:cBhvr>
                                        <p:cTn id="22" dur="500" fill="hold"/>
                                        <p:tgtEl>
                                          <p:spTgt spid="37894"/>
                                        </p:tgtEl>
                                        <p:attrNameLst>
                                          <p:attrName>ppt_h</p:attrName>
                                        </p:attrNameLst>
                                      </p:cBhvr>
                                      <p:tavLst>
                                        <p:tav tm="0">
                                          <p:val>
                                            <p:fltVal val="0"/>
                                          </p:val>
                                        </p:tav>
                                        <p:tav tm="100000">
                                          <p:val>
                                            <p:strVal val="#ppt_h"/>
                                          </p:val>
                                        </p:tav>
                                      </p:tavLst>
                                    </p:anim>
                                    <p:animEffect transition="in" filter="fade">
                                      <p:cBhvr>
                                        <p:cTn id="23" dur="500"/>
                                        <p:tgtEl>
                                          <p:spTgt spid="37894"/>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7893"/>
                                        </p:tgtEl>
                                        <p:attrNameLst>
                                          <p:attrName>style.visibility</p:attrName>
                                        </p:attrNameLst>
                                      </p:cBhvr>
                                      <p:to>
                                        <p:strVal val="visible"/>
                                      </p:to>
                                    </p:set>
                                    <p:anim calcmode="lin" valueType="num">
                                      <p:cBhvr>
                                        <p:cTn id="28" dur="500" fill="hold"/>
                                        <p:tgtEl>
                                          <p:spTgt spid="37893"/>
                                        </p:tgtEl>
                                        <p:attrNameLst>
                                          <p:attrName>ppt_w</p:attrName>
                                        </p:attrNameLst>
                                      </p:cBhvr>
                                      <p:tavLst>
                                        <p:tav tm="0">
                                          <p:val>
                                            <p:fltVal val="0"/>
                                          </p:val>
                                        </p:tav>
                                        <p:tav tm="100000">
                                          <p:val>
                                            <p:strVal val="#ppt_w"/>
                                          </p:val>
                                        </p:tav>
                                      </p:tavLst>
                                    </p:anim>
                                    <p:anim calcmode="lin" valueType="num">
                                      <p:cBhvr>
                                        <p:cTn id="29" dur="500" fill="hold"/>
                                        <p:tgtEl>
                                          <p:spTgt spid="37893"/>
                                        </p:tgtEl>
                                        <p:attrNameLst>
                                          <p:attrName>ppt_h</p:attrName>
                                        </p:attrNameLst>
                                      </p:cBhvr>
                                      <p:tavLst>
                                        <p:tav tm="0">
                                          <p:val>
                                            <p:fltVal val="0"/>
                                          </p:val>
                                        </p:tav>
                                        <p:tav tm="100000">
                                          <p:val>
                                            <p:strVal val="#ppt_h"/>
                                          </p:val>
                                        </p:tav>
                                      </p:tavLst>
                                    </p:anim>
                                    <p:animEffect transition="in" filter="fade">
                                      <p:cBhvr>
                                        <p:cTn id="30" dur="500"/>
                                        <p:tgtEl>
                                          <p:spTgt spid="378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Top immigration countries </a:t>
            </a:r>
            <a:br>
              <a:rPr lang="en-US" dirty="0" smtClean="0"/>
            </a:br>
            <a:r>
              <a:rPr lang="en-US" dirty="0" smtClean="0"/>
              <a:t>(% OF POPULATION)</a:t>
            </a:r>
            <a:endParaRPr lang="ru-RU" dirty="0"/>
          </a:p>
        </p:txBody>
      </p:sp>
      <p:pic>
        <p:nvPicPr>
          <p:cNvPr id="389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628800"/>
            <a:ext cx="8989749" cy="5112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1932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TOP EMIGRATION COUNTRIES</a:t>
            </a:r>
            <a:br>
              <a:rPr lang="en-US" dirty="0" smtClean="0"/>
            </a:br>
            <a:r>
              <a:rPr lang="en-US" dirty="0" smtClean="0"/>
              <a:t>(NUMBER OF EMIGRANTS, MILLION)</a:t>
            </a:r>
            <a:endParaRPr lang="ru-RU" dirty="0"/>
          </a:p>
        </p:txBody>
      </p:sp>
      <p:pic>
        <p:nvPicPr>
          <p:cNvPr id="399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22" y="1556791"/>
            <a:ext cx="9115578" cy="5112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9212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TOP EMIGRATION COUNTRIES </a:t>
            </a:r>
            <a:br>
              <a:rPr lang="en-US" dirty="0" smtClean="0"/>
            </a:br>
            <a:r>
              <a:rPr lang="en-US" dirty="0" smtClean="0"/>
              <a:t>(% OF POPULATION)</a:t>
            </a:r>
            <a:endParaRPr lang="ru-RU" dirty="0"/>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 y="1628800"/>
            <a:ext cx="9143571" cy="5342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2032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Remittances </a:t>
            </a:r>
            <a:endParaRPr lang="ru-RU"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08"/>
          <a:stretch/>
        </p:blipFill>
        <p:spPr bwMode="auto">
          <a:xfrm>
            <a:off x="0" y="1628800"/>
            <a:ext cx="9067290" cy="52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81164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етка">
  <a:themeElements>
    <a:clrScheme name="Сетка">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Сетка">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Сетка">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allup v3.2">
    <a:dk1>
      <a:srgbClr val="404545"/>
    </a:dk1>
    <a:lt1>
      <a:srgbClr val="FFFFFF"/>
    </a:lt1>
    <a:dk2>
      <a:srgbClr val="404545"/>
    </a:dk2>
    <a:lt2>
      <a:srgbClr val="8E908F"/>
    </a:lt2>
    <a:accent1>
      <a:srgbClr val="007934"/>
    </a:accent1>
    <a:accent2>
      <a:srgbClr val="61C250"/>
    </a:accent2>
    <a:accent3>
      <a:srgbClr val="C3E76F"/>
    </a:accent3>
    <a:accent4>
      <a:srgbClr val="404545"/>
    </a:accent4>
    <a:accent5>
      <a:srgbClr val="8E908F"/>
    </a:accent5>
    <a:accent6>
      <a:srgbClr val="B5B6B3"/>
    </a:accent6>
    <a:hlink>
      <a:srgbClr val="61C250"/>
    </a:hlink>
    <a:folHlink>
      <a:srgbClr val="007934"/>
    </a:folHlink>
  </a:clrScheme>
  <a:fontScheme name="Gallup 3.3">
    <a:majorFont>
      <a:latin typeface="Arial"/>
      <a:ea typeface=""/>
      <a:cs typeface="Arial"/>
    </a:majorFont>
    <a:minorFont>
      <a:latin typeface="Georgi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OOFile" ma:contentTypeID="0x0101006025706CF4CD034688BEBAE97A2E701D020200C3831ACA17D8814887A164412888521E" ma:contentTypeVersion="7" ma:contentTypeDescription="Create a new document." ma:contentTypeScope="" ma:versionID="ed1fea5d08807278759d338940aa9e8f">
  <xsd:schema xmlns:xsd="http://www.w3.org/2001/XMLSchema" xmlns:xs="http://www.w3.org/2001/XMLSchema" xmlns:p="http://schemas.microsoft.com/office/2006/metadata/properties" xmlns:ns2="145c5697-5eb5-440b-b2f1-a8273fb59250" targetNamespace="http://schemas.microsoft.com/office/2006/metadata/properties" ma:root="true" ma:fieldsID="174e4b03d57b3d621fa064bbab783e99" ns2:_="">
    <xsd:import namespace="145c5697-5eb5-440b-b2f1-a8273fb59250"/>
    <xsd:element name="properties">
      <xsd:complexType>
        <xsd:sequence>
          <xsd:element name="documentManagement">
            <xsd:complexType>
              <xsd:all>
                <xsd:element ref="ns2:AssetId" minOccurs="0"/>
                <xsd:element ref="ns2:AuthoringAssetId" minOccurs="0"/>
                <xsd:element ref="ns2:AssetType" minOccurs="0"/>
                <xsd:element ref="ns2:Markets" minOccurs="0"/>
                <xsd:element ref="ns2:NumericAssetId" minOccurs="0"/>
                <xsd:element ref="ns2:AppV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5c5697-5eb5-440b-b2f1-a8273fb59250" elementFormDefault="qualified">
    <xsd:import namespace="http://schemas.microsoft.com/office/2006/documentManagement/types"/>
    <xsd:import namespace="http://schemas.microsoft.com/office/infopath/2007/PartnerControls"/>
    <xsd:element name="AssetId" ma:index="8" nillable="true" ma:displayName="AssetId" ma:indexed="true" ma:internalName="AssetId" ma:readOnly="false">
      <xsd:simpleType>
        <xsd:restriction base="dms:Text"/>
      </xsd:simpleType>
    </xsd:element>
    <xsd:element name="AuthoringAssetId" ma:index="9" nillable="true" ma:displayName="AuthoringAssetId" ma:indexed="true" ma:internalName="AuthoringAssetId" ma:readOnly="false">
      <xsd:simpleType>
        <xsd:restriction base="dms:Text"/>
      </xsd:simpleType>
    </xsd:element>
    <xsd:element name="AssetType" ma:index="10" nillable="true" ma:displayName="AssetType" ma:internalName="AssetType" ma:readOnly="false">
      <xsd:simpleType>
        <xsd:restriction base="dms:Text"/>
      </xsd:simpleType>
    </xsd:element>
    <xsd:element name="Markets" ma:index="11" nillable="true" ma:displayName="Markets" ma:internalName="Markets" ma:readOnly="false">
      <xsd:simpleType>
        <xsd:restriction base="dms:Text"/>
      </xsd:simpleType>
    </xsd:element>
    <xsd:element name="NumericAssetId" ma:index="12" nillable="true" ma:displayName="NumericAssetId" ma:indexed="true" ma:internalName="NumericAssetId" ma:readOnly="false">
      <xsd:simpleType>
        <xsd:restriction base="dms:Unknown"/>
      </xsd:simpleType>
    </xsd:element>
    <xsd:element name="AppVer" ma:index="13" nillable="true" ma:displayName="AppVer" ma:internalName="AppVer"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NumericAssetId xmlns="145c5697-5eb5-440b-b2f1-a8273fb59250" xsi:nil="true"/>
    <AssetType xmlns="145c5697-5eb5-440b-b2f1-a8273fb59250">TP</AssetType>
    <Markets xmlns="145c5697-5eb5-440b-b2f1-a8273fb59250" xsi:nil="true"/>
    <AppVer xmlns="145c5697-5eb5-440b-b2f1-a8273fb59250" xsi:nil="true"/>
    <AuthoringAssetId xmlns="145c5697-5eb5-440b-b2f1-a8273fb59250">TP001136803</AuthoringAssetId>
    <AssetId xmlns="145c5697-5eb5-440b-b2f1-a8273fb59250">TS001136803</AssetId>
  </documentManagement>
</p:properties>
</file>

<file path=customXml/itemProps1.xml><?xml version="1.0" encoding="utf-8"?>
<ds:datastoreItem xmlns:ds="http://schemas.openxmlformats.org/officeDocument/2006/customXml" ds:itemID="{75268F07-38AE-4A53-9EAC-85FA3BC9AF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5c5697-5eb5-440b-b2f1-a8273fb592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7A61DD75-73BB-469F-90F1-DD413D94314B}">
  <ds:schemaRefs>
    <ds:schemaRef ds:uri="http://schemas.microsoft.com/sharepoint/v3/contenttype/forms"/>
  </ds:schemaRefs>
</ds:datastoreItem>
</file>

<file path=customXml/itemProps3.xml><?xml version="1.0" encoding="utf-8"?>
<ds:datastoreItem xmlns:ds="http://schemas.openxmlformats.org/officeDocument/2006/customXml" ds:itemID="{C6BE2768-9867-4402-9E69-657F52B247EB}">
  <ds:schemaRefs>
    <ds:schemaRef ds:uri="http://schemas.microsoft.com/office/2006/metadata/longProperties"/>
  </ds:schemaRefs>
</ds:datastoreItem>
</file>

<file path=customXml/itemProps4.xml><?xml version="1.0" encoding="utf-8"?>
<ds:datastoreItem xmlns:ds="http://schemas.openxmlformats.org/officeDocument/2006/customXml" ds:itemID="{72FDE0B4-466D-4F06-8785-BF197EF975A8}">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145c5697-5eb5-440b-b2f1-a8273fb5925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Grid</Template>
  <TotalTime>1731</TotalTime>
  <Words>292</Words>
  <Application>Microsoft Office PowerPoint</Application>
  <PresentationFormat>Экран (4:3)</PresentationFormat>
  <Paragraphs>56</Paragraphs>
  <Slides>17</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Сетка</vt:lpstr>
      <vt:lpstr> Migration: The Trends of the Contemporary and Future World </vt:lpstr>
      <vt:lpstr>i. Migration: Contemporary trends</vt:lpstr>
      <vt:lpstr>Презентация PowerPoint</vt:lpstr>
      <vt:lpstr>Презентация PowerPoint</vt:lpstr>
      <vt:lpstr>Top five corridors on each of the four pathways </vt:lpstr>
      <vt:lpstr>Top immigration countries  (% OF POPULATION)</vt:lpstr>
      <vt:lpstr>TOP EMIGRATION COUNTRIES (NUMBER OF EMIGRANTS, MILLION)</vt:lpstr>
      <vt:lpstr>TOP EMIGRATION COUNTRIES  (% OF POPULATION)</vt:lpstr>
      <vt:lpstr>Remittances </vt:lpstr>
      <vt:lpstr>World Desire for Permanent Migration vs. Plan vs. Preparation</vt:lpstr>
      <vt:lpstr>Main reason for desire to move to another country permanently</vt:lpstr>
      <vt:lpstr>MIGRATION KEY DRIVERS</vt:lpstr>
      <vt:lpstr>Презентация PowerPoint</vt:lpstr>
      <vt:lpstr>global population </vt:lpstr>
      <vt:lpstr>Migration paradox?</vt:lpstr>
      <vt:lpstr>FUTURE OF MIGRATION</vt:lpstr>
      <vt:lpstr> Migration: Challenges or opportunities?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SAMSUNG PC</dc:creator>
  <cp:lastModifiedBy>SAMSUNG PC</cp:lastModifiedBy>
  <cp:revision>38</cp:revision>
  <dcterms:created xsi:type="dcterms:W3CDTF">2014-03-17T06:37:18Z</dcterms:created>
  <dcterms:modified xsi:type="dcterms:W3CDTF">2014-04-03T18:02:12Z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arkets">
    <vt:lpwstr/>
  </property>
  <property fmtid="{D5CDD505-2E9C-101B-9397-08002B2CF9AE}" pid="3" name="AssetType">
    <vt:lpwstr>TP</vt:lpwstr>
  </property>
  <property fmtid="{D5CDD505-2E9C-101B-9397-08002B2CF9AE}" pid="4" name="BugNumber">
    <vt:lpwstr>490681L</vt:lpwstr>
  </property>
  <property fmtid="{D5CDD505-2E9C-101B-9397-08002B2CF9AE}" pid="5" name="TPInstallLocation">
    <vt:lpwstr>{Document Themes}</vt:lpwstr>
  </property>
  <property fmtid="{D5CDD505-2E9C-101B-9397-08002B2CF9AE}" pid="6" name="PrimaryImageGen">
    <vt:lpwstr>1</vt:lpwstr>
  </property>
  <property fmtid="{D5CDD505-2E9C-101B-9397-08002B2CF9AE}" pid="7" name="display_urn:schemas-microsoft-com:office:office#APAuthor">
    <vt:lpwstr>REDMOND\cynvey</vt:lpwstr>
  </property>
  <property fmtid="{D5CDD505-2E9C-101B-9397-08002B2CF9AE}" pid="8" name="APAuthor">
    <vt:lpwstr>191</vt:lpwstr>
  </property>
  <property fmtid="{D5CDD505-2E9C-101B-9397-08002B2CF9AE}" pid="9" name="Milestone">
    <vt:lpwstr>Continuous</vt:lpwstr>
  </property>
  <property fmtid="{D5CDD505-2E9C-101B-9397-08002B2CF9AE}" pid="10" name="TPAppVersion">
    <vt:lpwstr>11</vt:lpwstr>
  </property>
  <property fmtid="{D5CDD505-2E9C-101B-9397-08002B2CF9AE}" pid="11" name="TPCommandLine">
    <vt:lpwstr>{PP} {FilePath}</vt:lpwstr>
  </property>
  <property fmtid="{D5CDD505-2E9C-101B-9397-08002B2CF9AE}" pid="12" name="AssetId">
    <vt:lpwstr>TS001136803</vt:lpwstr>
  </property>
  <property fmtid="{D5CDD505-2E9C-101B-9397-08002B2CF9AE}" pid="13" name="IsSearchable">
    <vt:lpwstr>0</vt:lpwstr>
  </property>
  <property fmtid="{D5CDD505-2E9C-101B-9397-08002B2CF9AE}" pid="14" name="NumericId">
    <vt:lpwstr>-1.00000000000000</vt:lpwstr>
  </property>
  <property fmtid="{D5CDD505-2E9C-101B-9397-08002B2CF9AE}" pid="15" name="PublishTargets">
    <vt:lpwstr>OfficeOnline</vt:lpwstr>
  </property>
  <property fmtid="{D5CDD505-2E9C-101B-9397-08002B2CF9AE}" pid="16" name="TPLaunchHelpLinkType">
    <vt:lpwstr>Template</vt:lpwstr>
  </property>
  <property fmtid="{D5CDD505-2E9C-101B-9397-08002B2CF9AE}" pid="17" name="TPFriendlyName">
    <vt:lpwstr>Sample presentation slides with animation (Blue on blue design)</vt:lpwstr>
  </property>
  <property fmtid="{D5CDD505-2E9C-101B-9397-08002B2CF9AE}" pid="18" name="display_urn:schemas-microsoft-com:office:office#APEditor">
    <vt:lpwstr>REDMOND\v-luannv</vt:lpwstr>
  </property>
  <property fmtid="{D5CDD505-2E9C-101B-9397-08002B2CF9AE}" pid="19" name="APEditor">
    <vt:lpwstr>92</vt:lpwstr>
  </property>
  <property fmtid="{D5CDD505-2E9C-101B-9397-08002B2CF9AE}" pid="20" name="Provider">
    <vt:lpwstr>EY001138790</vt:lpwstr>
  </property>
  <property fmtid="{D5CDD505-2E9C-101B-9397-08002B2CF9AE}" pid="21" name="SourceTitle">
    <vt:lpwstr>Sample presentation slides with animation (Blue on blue design)</vt:lpwstr>
  </property>
  <property fmtid="{D5CDD505-2E9C-101B-9397-08002B2CF9AE}" pid="22" name="TPApplication">
    <vt:lpwstr>PowerPoint</vt:lpwstr>
  </property>
  <property fmtid="{D5CDD505-2E9C-101B-9397-08002B2CF9AE}" pid="23" name="TPLaunchHelpLink">
    <vt:lpwstr/>
  </property>
  <property fmtid="{D5CDD505-2E9C-101B-9397-08002B2CF9AE}" pid="24" name="TemplateType">
    <vt:lpwstr>Presentations</vt:lpwstr>
  </property>
  <property fmtid="{D5CDD505-2E9C-101B-9397-08002B2CF9AE}" pid="25" name="OpenTemplate">
    <vt:lpwstr>1</vt:lpwstr>
  </property>
  <property fmtid="{D5CDD505-2E9C-101B-9397-08002B2CF9AE}" pid="26" name="UACurrentWords">
    <vt:lpwstr>0</vt:lpwstr>
  </property>
  <property fmtid="{D5CDD505-2E9C-101B-9397-08002B2CF9AE}" pid="27" name="UALocRecommendation">
    <vt:lpwstr>Localize</vt:lpwstr>
  </property>
  <property fmtid="{D5CDD505-2E9C-101B-9397-08002B2CF9AE}" pid="28" name="Applications">
    <vt:lpwstr>65;#Microsoft Office PowerPoint 2007;#66;#PowerPoint - Design Templt 2003;#182;#Office XP;#64;#PowerPoint 2003;#67;#PowerPoint - Design Templt 12;#79;#Template 12</vt:lpwstr>
  </property>
  <property fmtid="{D5CDD505-2E9C-101B-9397-08002B2CF9AE}" pid="29" name="TemplateStatus">
    <vt:lpwstr>Complete</vt:lpwstr>
  </property>
  <property fmtid="{D5CDD505-2E9C-101B-9397-08002B2CF9AE}" pid="30" name="ContentTypeId">
    <vt:lpwstr>0x0101006025706CF4CD034688BEBAE97A2E701D020200C3831ACA17D8814887A164412888521E</vt:lpwstr>
  </property>
  <property fmtid="{D5CDD505-2E9C-101B-9397-08002B2CF9AE}" pid="31" name="IsDeleted">
    <vt:lpwstr>0</vt:lpwstr>
  </property>
  <property fmtid="{D5CDD505-2E9C-101B-9397-08002B2CF9AE}" pid="32" name="ShowIn">
    <vt:lpwstr>Show everywhere</vt:lpwstr>
  </property>
  <property fmtid="{D5CDD505-2E9C-101B-9397-08002B2CF9AE}" pid="33" name="PublishStatusLookup">
    <vt:lpwstr>259465</vt:lpwstr>
  </property>
  <property fmtid="{D5CDD505-2E9C-101B-9397-08002B2CF9AE}" pid="34" name="TPClientViewer">
    <vt:lpwstr>Microsoft Office PowerPoint</vt:lpwstr>
  </property>
  <property fmtid="{D5CDD505-2E9C-101B-9397-08002B2CF9AE}" pid="35" name="TPComponent">
    <vt:lpwstr>PPTFiles</vt:lpwstr>
  </property>
  <property fmtid="{D5CDD505-2E9C-101B-9397-08002B2CF9AE}" pid="36" name="TPNamespace">
    <vt:lpwstr>POWERPNT</vt:lpwstr>
  </property>
  <property fmtid="{D5CDD505-2E9C-101B-9397-08002B2CF9AE}" pid="37" name="APTrustLevel">
    <vt:lpwstr>1.00000000000000</vt:lpwstr>
  </property>
  <property fmtid="{D5CDD505-2E9C-101B-9397-08002B2CF9AE}" pid="38" name="TrustLevel">
    <vt:lpwstr>Microsoft Managed Content</vt:lpwstr>
  </property>
  <property fmtid="{D5CDD505-2E9C-101B-9397-08002B2CF9AE}" pid="39" name="Content Type">
    <vt:lpwstr>OOFile</vt:lpwstr>
  </property>
  <property fmtid="{D5CDD505-2E9C-101B-9397-08002B2CF9AE}" pid="40" name="AuthoringAssetId">
    <vt:lpwstr>TP001136803</vt:lpwstr>
  </property>
  <property fmtid="{D5CDD505-2E9C-101B-9397-08002B2CF9AE}" pid="41" name="NumericAssetId">
    <vt:lpwstr/>
  </property>
  <property fmtid="{D5CDD505-2E9C-101B-9397-08002B2CF9AE}" pid="42" name="AppVer">
    <vt:lpwstr/>
  </property>
</Properties>
</file>