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showGuides="1">
      <p:cViewPr varScale="1">
        <p:scale>
          <a:sx n="115" d="100"/>
          <a:sy n="115" d="100"/>
        </p:scale>
        <p:origin x="144" y="114"/>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800" b="1" i="0" baseline="0" dirty="0"/>
              <a:t>Males vs females</a:t>
            </a:r>
            <a:endParaRPr lang="ru-RU" sz="800" b="1" i="0" baseline="0" dirty="0"/>
          </a:p>
        </c:rich>
      </c:tx>
      <c:layout/>
      <c:overlay val="0"/>
      <c:spPr>
        <a:noFill/>
        <a:ln>
          <a:noFill/>
        </a:ln>
        <a:effectLst/>
      </c:spPr>
      <c:txPr>
        <a:bodyPr rot="0" spcFirstLastPara="1" vertOverflow="ellipsis" vert="horz" wrap="square" anchor="ctr" anchorCtr="1"/>
        <a:lstStyle/>
        <a:p>
          <a:pPr>
            <a:defRPr sz="9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ru-RU"/>
        </a:p>
      </c:txPr>
    </c:title>
    <c:autoTitleDeleted val="0"/>
    <c:plotArea>
      <c:layout>
        <c:manualLayout>
          <c:layoutTarget val="inner"/>
          <c:xMode val="edge"/>
          <c:yMode val="edge"/>
          <c:x val="0.33364622431612323"/>
          <c:y val="0.29320197529177938"/>
          <c:w val="0.29279776704569738"/>
          <c:h val="0.46787489417003697"/>
        </c:manualLayout>
      </c:layout>
      <c:pieChart>
        <c:varyColors val="1"/>
        <c:ser>
          <c:idx val="0"/>
          <c:order val="0"/>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6D8A-49FB-95EF-0E1576BF9E33}"/>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6D8A-49FB-95EF-0E1576BF9E33}"/>
              </c:ext>
            </c:extLst>
          </c:dPt>
          <c:dLbls>
            <c:dLbl>
              <c:idx val="0"/>
              <c:layout>
                <c:manualLayout>
                  <c:x val="6.7468922981922651E-3"/>
                  <c:y val="-0.105019677746774"/>
                </c:manualLayout>
              </c:layout>
              <c:dLblPos val="bestFit"/>
              <c:showLegendKey val="0"/>
              <c:showVal val="0"/>
              <c:showCatName val="0"/>
              <c:showSerName val="0"/>
              <c:showPercent val="1"/>
              <c:showBubbleSize val="0"/>
              <c:extLst>
                <c:ext xmlns:c15="http://schemas.microsoft.com/office/drawing/2012/chart" uri="{CE6537A1-D6FC-4f65-9D91-7224C49458BB}">
                  <c15:layout>
                    <c:manualLayout>
                      <c:w val="0.29996471444428924"/>
                      <c:h val="0.29435261975514854"/>
                    </c:manualLayout>
                  </c15:layout>
                </c:ext>
                <c:ext xmlns:c16="http://schemas.microsoft.com/office/drawing/2014/chart" uri="{C3380CC4-5D6E-409C-BE32-E72D297353CC}">
                  <c16:uniqueId val="{00000001-6D8A-49FB-95EF-0E1576BF9E33}"/>
                </c:ext>
              </c:extLst>
            </c:dLbl>
            <c:dLbl>
              <c:idx val="1"/>
              <c:layout>
                <c:manualLayout>
                  <c:x val="2.6948975616210784E-2"/>
                  <c:y val="0.1268159024680088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lt1">
                          <a:lumMod val="85000"/>
                        </a:schemeClr>
                      </a:solidFill>
                      <a:latin typeface="+mn-lt"/>
                      <a:ea typeface="+mn-ea"/>
                      <a:cs typeface="+mn-cs"/>
                    </a:defRPr>
                  </a:pPr>
                  <a:endParaRPr lang="ru-RU"/>
                </a:p>
              </c:txPr>
              <c:dLblPos val="bestFit"/>
              <c:showLegendKey val="0"/>
              <c:showVal val="0"/>
              <c:showCatName val="0"/>
              <c:showSerName val="0"/>
              <c:showPercent val="1"/>
              <c:showBubbleSize val="0"/>
              <c:extLst>
                <c:ext xmlns:c15="http://schemas.microsoft.com/office/drawing/2012/chart" uri="{CE6537A1-D6FC-4f65-9D91-7224C49458BB}">
                  <c15:layout>
                    <c:manualLayout>
                      <c:w val="0.27195680459888405"/>
                      <c:h val="0.35830259921778168"/>
                    </c:manualLayout>
                  </c15:layout>
                </c:ext>
                <c:ext xmlns:c16="http://schemas.microsoft.com/office/drawing/2014/chart" uri="{C3380CC4-5D6E-409C-BE32-E72D297353CC}">
                  <c16:uniqueId val="{00000003-6D8A-49FB-95EF-0E1576BF9E3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ru-RU"/>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Лист1!$A$1:$A$2</c:f>
              <c:strCache>
                <c:ptCount val="2"/>
                <c:pt idx="0">
                  <c:v>males</c:v>
                </c:pt>
                <c:pt idx="1">
                  <c:v>females</c:v>
                </c:pt>
              </c:strCache>
            </c:strRef>
          </c:cat>
          <c:val>
            <c:numRef>
              <c:f>Лист1!$B$1:$B$2</c:f>
              <c:numCache>
                <c:formatCode>0%</c:formatCode>
                <c:ptCount val="2"/>
                <c:pt idx="0">
                  <c:v>0.62</c:v>
                </c:pt>
                <c:pt idx="1">
                  <c:v>0.38</c:v>
                </c:pt>
              </c:numCache>
            </c:numRef>
          </c:val>
          <c:extLst>
            <c:ext xmlns:c16="http://schemas.microsoft.com/office/drawing/2014/chart" uri="{C3380CC4-5D6E-409C-BE32-E72D297353CC}">
              <c16:uniqueId val="{00000004-6D8A-49FB-95EF-0E1576BF9E33}"/>
            </c:ext>
          </c:extLst>
        </c:ser>
        <c:dLbls>
          <c:dLblPos val="ctr"/>
          <c:showLegendKey val="0"/>
          <c:showVal val="0"/>
          <c:showCatName val="0"/>
          <c:showSerName val="0"/>
          <c:showPercent val="1"/>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200"/>
              <a:t>Diability</a:t>
            </a:r>
            <a:endParaRPr lang="ru-RU" sz="1200"/>
          </a:p>
        </c:rich>
      </c:tx>
      <c:layout>
        <c:manualLayout>
          <c:xMode val="edge"/>
          <c:yMode val="edge"/>
          <c:x val="0.16335055004973312"/>
          <c:y val="5.8027079303675046E-2"/>
        </c:manualLayout>
      </c:layout>
      <c:overlay val="0"/>
      <c:spPr>
        <a:noFill/>
        <a:ln>
          <a:noFill/>
        </a:ln>
        <a:effectLst/>
      </c:spPr>
      <c:txPr>
        <a:bodyPr rot="0" spcFirstLastPara="1" vertOverflow="ellipsis" vert="horz" wrap="square" anchor="ctr" anchorCtr="1"/>
        <a:lstStyle/>
        <a:p>
          <a:pPr>
            <a:defRPr sz="12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ru-RU"/>
        </a:p>
      </c:txPr>
    </c:title>
    <c:autoTitleDeleted val="0"/>
    <c:plotArea>
      <c:layout/>
      <c:pieChart>
        <c:varyColors val="1"/>
        <c:ser>
          <c:idx val="0"/>
          <c:order val="0"/>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7D98-4F3B-B79F-67FF6152F3B7}"/>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7D98-4F3B-B79F-67FF6152F3B7}"/>
              </c:ext>
            </c:extLst>
          </c:dPt>
          <c:dLbls>
            <c:dLbl>
              <c:idx val="0"/>
              <c:layout>
                <c:manualLayout>
                  <c:x val="3.717897858187573E-2"/>
                  <c:y val="1.2451902637774799E-3"/>
                </c:manualLayout>
              </c:layout>
              <c:dLblPos val="bestFit"/>
              <c:showLegendKey val="0"/>
              <c:showVal val="0"/>
              <c:showCatName val="0"/>
              <c:showSerName val="0"/>
              <c:showPercent val="1"/>
              <c:showBubbleSize val="0"/>
              <c:extLst>
                <c:ext xmlns:c15="http://schemas.microsoft.com/office/drawing/2012/chart" uri="{CE6537A1-D6FC-4f65-9D91-7224C49458BB}">
                  <c15:layout>
                    <c:manualLayout>
                      <c:w val="0.27613231552162848"/>
                      <c:h val="0.29435261975514854"/>
                    </c:manualLayout>
                  </c15:layout>
                </c:ext>
                <c:ext xmlns:c16="http://schemas.microsoft.com/office/drawing/2014/chart" uri="{C3380CC4-5D6E-409C-BE32-E72D297353CC}">
                  <c16:uniqueId val="{00000001-7D98-4F3B-B79F-67FF6152F3B7}"/>
                </c:ext>
              </c:extLst>
            </c:dLbl>
            <c:dLbl>
              <c:idx val="1"/>
              <c:layout>
                <c:manualLayout>
                  <c:x val="2.4295245537055934E-2"/>
                  <c:y val="2.6162663138987217E-2"/>
                </c:manualLayout>
              </c:layout>
              <c:dLblPos val="bestFit"/>
              <c:showLegendKey val="0"/>
              <c:showVal val="0"/>
              <c:showCatName val="0"/>
              <c:showSerName val="0"/>
              <c:showPercent val="1"/>
              <c:showBubbleSize val="0"/>
              <c:extLst>
                <c:ext xmlns:c15="http://schemas.microsoft.com/office/drawing/2012/chart" uri="{CE6537A1-D6FC-4f65-9D91-7224C49458BB}">
                  <c15:layout>
                    <c:manualLayout>
                      <c:w val="0.33720101781170481"/>
                      <c:h val="0.29435261975514854"/>
                    </c:manualLayout>
                  </c15:layout>
                </c:ext>
                <c:ext xmlns:c16="http://schemas.microsoft.com/office/drawing/2014/chart" uri="{C3380CC4-5D6E-409C-BE32-E72D297353CC}">
                  <c16:uniqueId val="{00000003-7D98-4F3B-B79F-67FF6152F3B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ru-RU"/>
              </a:p>
            </c:txPr>
            <c:dLblPos val="ct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Лист1!$A$9:$A$10</c:f>
              <c:strCache>
                <c:ptCount val="2"/>
                <c:pt idx="0">
                  <c:v>disability</c:v>
                </c:pt>
                <c:pt idx="1">
                  <c:v>no-disability</c:v>
                </c:pt>
              </c:strCache>
            </c:strRef>
          </c:cat>
          <c:val>
            <c:numRef>
              <c:f>Лист1!$B$9:$B$10</c:f>
              <c:numCache>
                <c:formatCode>0%</c:formatCode>
                <c:ptCount val="2"/>
                <c:pt idx="0">
                  <c:v>0.51</c:v>
                </c:pt>
                <c:pt idx="1">
                  <c:v>0.49</c:v>
                </c:pt>
              </c:numCache>
            </c:numRef>
          </c:val>
          <c:extLst>
            <c:ext xmlns:c16="http://schemas.microsoft.com/office/drawing/2014/chart" uri="{C3380CC4-5D6E-409C-BE32-E72D297353CC}">
              <c16:uniqueId val="{00000004-7D98-4F3B-B79F-67FF6152F3B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800" b="0" i="0" u="none" strike="noStrike" kern="1200" baseline="0">
                <a:solidFill>
                  <a:schemeClr val="lt1">
                    <a:lumMod val="85000"/>
                  </a:schemeClr>
                </a:solidFill>
                <a:latin typeface="+mn-lt"/>
                <a:ea typeface="+mn-ea"/>
                <a:cs typeface="+mn-cs"/>
              </a:defRPr>
            </a:pPr>
            <a:endParaRPr lang="ru-RU"/>
          </a:p>
        </c:txPr>
      </c:legendEntry>
      <c:legendEntry>
        <c:idx val="1"/>
        <c:txPr>
          <a:bodyPr rot="0" spcFirstLastPara="1" vertOverflow="ellipsis" vert="horz" wrap="square" anchor="ctr" anchorCtr="1"/>
          <a:lstStyle/>
          <a:p>
            <a:pPr>
              <a:defRPr sz="800" b="0" i="0" u="none" strike="noStrike" kern="1200" baseline="0">
                <a:solidFill>
                  <a:schemeClr val="lt1">
                    <a:lumMod val="85000"/>
                  </a:schemeClr>
                </a:solidFill>
                <a:latin typeface="+mn-lt"/>
                <a:ea typeface="+mn-ea"/>
                <a:cs typeface="+mn-cs"/>
              </a:defRPr>
            </a:pPr>
            <a:endParaRPr lang="ru-RU"/>
          </a:p>
        </c:txPr>
      </c:legendEntry>
      <c:layout/>
      <c:overlay val="0"/>
      <c:spPr>
        <a:noFill/>
        <a:ln>
          <a:noFill/>
        </a:ln>
        <a:effectLst/>
      </c:spPr>
      <c:txPr>
        <a:bodyPr rot="0" spcFirstLastPara="1" vertOverflow="ellipsis" vert="horz" wrap="square" anchor="ctr" anchorCtr="1"/>
        <a:lstStyle/>
        <a:p>
          <a:pPr>
            <a:defRPr sz="800" b="0" i="0" u="none" strike="noStrike" kern="1200" baseline="0">
              <a:solidFill>
                <a:schemeClr val="lt1">
                  <a:lumMod val="85000"/>
                </a:schemeClr>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100"/>
              <a:t>Years of education</a:t>
            </a:r>
          </a:p>
        </c:rich>
      </c:tx>
      <c:layout/>
      <c:overlay val="0"/>
      <c:spPr>
        <a:noFill/>
        <a:ln>
          <a:noFill/>
        </a:ln>
        <a:effectLst/>
      </c:spPr>
      <c:txPr>
        <a:bodyPr rot="0" spcFirstLastPara="1" vertOverflow="ellipsis" vert="horz" wrap="square" anchor="ctr" anchorCtr="1"/>
        <a:lstStyle/>
        <a:p>
          <a:pPr>
            <a:defRPr sz="11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ru-RU"/>
        </a:p>
      </c:txPr>
    </c:title>
    <c:autoTitleDeleted val="0"/>
    <c:plotArea>
      <c:layout/>
      <c:pieChart>
        <c:varyColors val="1"/>
        <c:ser>
          <c:idx val="0"/>
          <c:order val="0"/>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6BEC-475C-8D34-EB18E45C0E84}"/>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6BEC-475C-8D34-EB18E45C0E84}"/>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6BEC-475C-8D34-EB18E45C0E84}"/>
              </c:ext>
            </c:extLst>
          </c:dPt>
          <c:dLbls>
            <c:delete val="1"/>
          </c:dLbls>
          <c:val>
            <c:numRef>
              <c:f>Лист1!$A$4:$A$6</c:f>
              <c:numCache>
                <c:formatCode>General</c:formatCode>
                <c:ptCount val="3"/>
                <c:pt idx="0">
                  <c:v>10</c:v>
                </c:pt>
                <c:pt idx="1">
                  <c:v>13</c:v>
                </c:pt>
                <c:pt idx="2">
                  <c:v>16</c:v>
                </c:pt>
              </c:numCache>
            </c:numRef>
          </c:val>
          <c:extLst>
            <c:ext xmlns:c16="http://schemas.microsoft.com/office/drawing/2014/chart" uri="{C3380CC4-5D6E-409C-BE32-E72D297353CC}">
              <c16:uniqueId val="{00000006-6BEC-475C-8D34-EB18E45C0E84}"/>
            </c:ext>
          </c:extLst>
        </c:ser>
        <c:ser>
          <c:idx val="1"/>
          <c:order val="1"/>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8-6BEC-475C-8D34-EB18E45C0E84}"/>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A-6BEC-475C-8D34-EB18E45C0E84}"/>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C-6BEC-475C-8D34-EB18E45C0E8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ru-RU"/>
              </a:p>
            </c:txPr>
            <c:dLblPos val="ct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val>
            <c:numRef>
              <c:f>Лист1!$B$4:$B$6</c:f>
              <c:numCache>
                <c:formatCode>0%</c:formatCode>
                <c:ptCount val="3"/>
                <c:pt idx="0">
                  <c:v>0.23</c:v>
                </c:pt>
                <c:pt idx="1">
                  <c:v>0.27</c:v>
                </c:pt>
                <c:pt idx="2">
                  <c:v>0.28999999999999998</c:v>
                </c:pt>
              </c:numCache>
            </c:numRef>
          </c:val>
          <c:extLst>
            <c:ext xmlns:c16="http://schemas.microsoft.com/office/drawing/2014/chart" uri="{C3380CC4-5D6E-409C-BE32-E72D297353CC}">
              <c16:uniqueId val="{0000000D-6BEC-475C-8D34-EB18E45C0E84}"/>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ru-RU"/>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0.5086</cdr:x>
      <cdr:y>0.46592</cdr:y>
    </cdr:from>
    <cdr:to>
      <cdr:x>1</cdr:x>
      <cdr:y>1</cdr:y>
    </cdr:to>
    <cdr:sp macro="" textlink="">
      <cdr:nvSpPr>
        <cdr:cNvPr id="2" name="TextBox 1">
          <a:extLst xmlns:a="http://schemas.openxmlformats.org/drawingml/2006/main">
            <a:ext uri="{FF2B5EF4-FFF2-40B4-BE49-F238E27FC236}">
              <a16:creationId xmlns:a16="http://schemas.microsoft.com/office/drawing/2014/main" id="{4E5F5038-E15C-4836-BB38-3C952EC0F10D}"/>
            </a:ext>
          </a:extLst>
        </cdr:cNvPr>
        <cdr:cNvSpPr txBox="1"/>
      </cdr:nvSpPr>
      <cdr:spPr>
        <a:xfrm xmlns:a="http://schemas.openxmlformats.org/drawingml/2006/main">
          <a:off x="784538" y="647700"/>
          <a:ext cx="758011" cy="74244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10</a:t>
          </a:r>
          <a:endParaRPr lang="ru-RU" sz="1100" dirty="0"/>
        </a:p>
      </cdr:txBody>
    </cdr:sp>
  </cdr:relSizeAnchor>
  <cdr:relSizeAnchor xmlns:cdr="http://schemas.openxmlformats.org/drawingml/2006/chartDrawing">
    <cdr:from>
      <cdr:x>0.40722</cdr:x>
      <cdr:y>0.34223</cdr:y>
    </cdr:from>
    <cdr:to>
      <cdr:x>1</cdr:x>
      <cdr:y>1</cdr:y>
    </cdr:to>
    <cdr:sp macro="" textlink="">
      <cdr:nvSpPr>
        <cdr:cNvPr id="3" name="TextBox 2">
          <a:extLst xmlns:a="http://schemas.openxmlformats.org/drawingml/2006/main">
            <a:ext uri="{FF2B5EF4-FFF2-40B4-BE49-F238E27FC236}">
              <a16:creationId xmlns:a16="http://schemas.microsoft.com/office/drawing/2014/main" id="{4952C72C-6C02-42C4-A26D-4E9006C83570}"/>
            </a:ext>
          </a:extLst>
        </cdr:cNvPr>
        <cdr:cNvSpPr txBox="1"/>
      </cdr:nvSpPr>
      <cdr:spPr>
        <a:xfrm xmlns:a="http://schemas.openxmlformats.org/drawingml/2006/main">
          <a:off x="628150" y="47574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0.36658</cdr:x>
      <cdr:y>0.34223</cdr:y>
    </cdr:from>
    <cdr:to>
      <cdr:x>0.95936</cdr:x>
      <cdr:y>1</cdr:y>
    </cdr:to>
    <cdr:sp macro="" textlink="">
      <cdr:nvSpPr>
        <cdr:cNvPr id="4" name="TextBox 3">
          <a:extLst xmlns:a="http://schemas.openxmlformats.org/drawingml/2006/main">
            <a:ext uri="{FF2B5EF4-FFF2-40B4-BE49-F238E27FC236}">
              <a16:creationId xmlns:a16="http://schemas.microsoft.com/office/drawing/2014/main" id="{40E02E18-80F0-4F00-9E86-559EE1A3515C}"/>
            </a:ext>
          </a:extLst>
        </cdr:cNvPr>
        <cdr:cNvSpPr txBox="1"/>
      </cdr:nvSpPr>
      <cdr:spPr>
        <a:xfrm xmlns:a="http://schemas.openxmlformats.org/drawingml/2006/main">
          <a:off x="565464" y="93599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657A51-5BE6-4D1B-9DF3-E5C0F8BCECD8}" type="datetimeFigureOut">
              <a:rPr lang="ru-RU" smtClean="0"/>
              <a:t>20.04.2022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A9B941-1480-4C47-9AA6-A29015FBA8C4}" type="slidenum">
              <a:rPr lang="ru-RU" smtClean="0"/>
              <a:t>‹#›</a:t>
            </a:fld>
            <a:endParaRPr lang="ru-RU"/>
          </a:p>
        </p:txBody>
      </p:sp>
    </p:spTree>
    <p:extLst>
      <p:ext uri="{BB962C8B-B14F-4D97-AF65-F5344CB8AC3E}">
        <p14:creationId xmlns:p14="http://schemas.microsoft.com/office/powerpoint/2010/main" val="917498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3048468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2CAFBF-C82E-44AD-93BC-5B6AF3CDC354}" type="datetimeFigureOut">
              <a:rPr lang="ru-RU" smtClean="0"/>
              <a:t>20.04.2022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109498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2CAFBF-C82E-44AD-93BC-5B6AF3CDC354}" type="datetimeFigureOut">
              <a:rPr lang="ru-RU" smtClean="0"/>
              <a:t>20.04.2022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2886294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2CAFBF-C82E-44AD-93BC-5B6AF3CDC354}" type="datetimeFigureOut">
              <a:rPr lang="ru-RU" smtClean="0"/>
              <a:t>20.04.2022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403565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2CAFBF-C82E-44AD-93BC-5B6AF3CDC354}" type="datetimeFigureOut">
              <a:rPr lang="ru-RU" smtClean="0"/>
              <a:t>20.04.2022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1942373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2CAFBF-C82E-44AD-93BC-5B6AF3CDC354}" type="datetimeFigureOut">
              <a:rPr lang="ru-RU" smtClean="0"/>
              <a:t>20.04.2022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2140499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2CAFBF-C82E-44AD-93BC-5B6AF3CDC354}" type="datetimeFigureOut">
              <a:rPr lang="ru-RU" smtClean="0"/>
              <a:t>20.04.2022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234044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2CAFBF-C82E-44AD-93BC-5B6AF3CDC354}" type="datetimeFigureOut">
              <a:rPr lang="ru-RU" smtClean="0"/>
              <a:t>20.04.2022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3598168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2CAFBF-C82E-44AD-93BC-5B6AF3CDC354}" type="datetimeFigureOut">
              <a:rPr lang="ru-RU" smtClean="0"/>
              <a:t>20.04.2022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1607587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2CAFBF-C82E-44AD-93BC-5B6AF3CDC354}" type="datetimeFigureOut">
              <a:rPr lang="ru-RU" smtClean="0"/>
              <a:t>20.04.2022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2098178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2CAFBF-C82E-44AD-93BC-5B6AF3CDC354}" type="datetimeFigureOut">
              <a:rPr lang="ru-RU" smtClean="0"/>
              <a:t>20.04.2022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640920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2CAFBF-C82E-44AD-93BC-5B6AF3CDC354}" type="datetimeFigureOut">
              <a:rPr lang="ru-RU" smtClean="0"/>
              <a:t>20.04.2022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F2906B-3285-41AC-9882-8064E344FC0A}" type="slidenum">
              <a:rPr lang="ru-RU" smtClean="0"/>
              <a:t>‹#›</a:t>
            </a:fld>
            <a:endParaRPr lang="ru-RU"/>
          </a:p>
        </p:txBody>
      </p:sp>
    </p:spTree>
    <p:extLst>
      <p:ext uri="{BB962C8B-B14F-4D97-AF65-F5344CB8AC3E}">
        <p14:creationId xmlns:p14="http://schemas.microsoft.com/office/powerpoint/2010/main" val="2102660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CAFBF-C82E-44AD-93BC-5B6AF3CDC354}" type="datetimeFigureOut">
              <a:rPr lang="ru-RU" smtClean="0"/>
              <a:t>20.04.2022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F2906B-3285-41AC-9882-8064E344FC0A}" type="slidenum">
              <a:rPr lang="ru-RU" smtClean="0"/>
              <a:t>‹#›</a:t>
            </a:fld>
            <a:endParaRPr lang="ru-RU"/>
          </a:p>
        </p:txBody>
      </p:sp>
    </p:spTree>
    <p:extLst>
      <p:ext uri="{BB962C8B-B14F-4D97-AF65-F5344CB8AC3E}">
        <p14:creationId xmlns:p14="http://schemas.microsoft.com/office/powerpoint/2010/main" val="3430352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835888"/>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What is important for doctor’s drug decision-making for the patient with acute </a:t>
            </a:r>
            <a:r>
              <a:rPr lang="en-US" sz="1800" b="1" dirty="0" smtClean="0">
                <a:solidFill>
                  <a:schemeClr val="bg1"/>
                </a:solidFill>
                <a:effectLst>
                  <a:outerShdw blurRad="50800" dist="50800" dir="13560000" sx="0" sy="0" algn="ctr">
                    <a:srgbClr val="000000">
                      <a:alpha val="43130"/>
                    </a:srgbClr>
                  </a:outerShdw>
                </a:effectLst>
              </a:rPr>
              <a:t>schizophrenia</a:t>
            </a:r>
            <a:endParaRPr lang="ru-RU" sz="1800" b="1" smtClean="0">
              <a:solidFill>
                <a:schemeClr val="bg1"/>
              </a:solidFill>
              <a:effectLst>
                <a:outerShdw blurRad="50800" dist="50800" dir="13560000" sx="0" sy="0" algn="ctr">
                  <a:srgbClr val="000000">
                    <a:alpha val="43130"/>
                  </a:srgbClr>
                </a:outerShdw>
              </a:effectLst>
            </a:endParaRPr>
          </a:p>
          <a:p>
            <a:r>
              <a:rPr lang="en-US" sz="1000" smtClean="0">
                <a:solidFill>
                  <a:schemeClr val="bg1"/>
                </a:solidFill>
              </a:rPr>
              <a:t>Margarita </a:t>
            </a:r>
            <a:r>
              <a:rPr lang="en-US" sz="1000" dirty="0" smtClean="0">
                <a:solidFill>
                  <a:schemeClr val="bg1"/>
                </a:solidFill>
              </a:rPr>
              <a:t>Morozova, George Rupchev </a:t>
            </a:r>
          </a:p>
          <a:p>
            <a:r>
              <a:rPr lang="en-US" sz="1000" dirty="0" smtClean="0">
                <a:solidFill>
                  <a:schemeClr val="bg1"/>
                </a:solidFill>
              </a:rPr>
              <a:t>Laboratory </a:t>
            </a:r>
            <a:r>
              <a:rPr lang="en-US" sz="1000" dirty="0">
                <a:solidFill>
                  <a:schemeClr val="bg1"/>
                </a:solidFill>
              </a:rPr>
              <a:t>of psychopharmacology FSBSI Mental health Research Center, Moscow RF</a:t>
            </a:r>
          </a:p>
        </p:txBody>
      </p:sp>
      <p:sp>
        <p:nvSpPr>
          <p:cNvPr id="9" name="TextBox 8">
            <a:extLst>
              <a:ext uri="{FF2B5EF4-FFF2-40B4-BE49-F238E27FC236}">
                <a16:creationId xmlns:a16="http://schemas.microsoft.com/office/drawing/2014/main" id="{06EF4AF8-8D1A-407C-9376-F01BA64CAF6D}"/>
              </a:ext>
            </a:extLst>
          </p:cNvPr>
          <p:cNvSpPr txBox="1"/>
          <p:nvPr/>
        </p:nvSpPr>
        <p:spPr>
          <a:xfrm>
            <a:off x="85724" y="944938"/>
            <a:ext cx="11915775" cy="769441"/>
          </a:xfrm>
          <a:prstGeom prst="rect">
            <a:avLst/>
          </a:prstGeom>
          <a:solidFill>
            <a:schemeClr val="bg1"/>
          </a:solidFill>
        </p:spPr>
        <p:txBody>
          <a:bodyPr wrap="square" rtlCol="0">
            <a:spAutoFit/>
          </a:bodyPr>
          <a:lstStyle/>
          <a:p>
            <a:r>
              <a:rPr lang="en-US" sz="1100" b="1" dirty="0" smtClean="0">
                <a:solidFill>
                  <a:prstClr val="black">
                    <a:lumMod val="85000"/>
                    <a:lumOff val="15000"/>
                  </a:prstClr>
                </a:solidFill>
                <a:latin typeface="Times New Roman" panose="02020603050405020304" pitchFamily="18" charset="0"/>
                <a:cs typeface="Times New Roman" panose="02020603050405020304" pitchFamily="18" charset="0"/>
              </a:rPr>
              <a:t>Introduction. </a:t>
            </a:r>
            <a:r>
              <a:rPr lang="en-US" sz="1100" dirty="0" smtClean="0">
                <a:solidFill>
                  <a:schemeClr val="tx1">
                    <a:lumMod val="85000"/>
                    <a:lumOff val="15000"/>
                  </a:schemeClr>
                </a:solidFill>
                <a:latin typeface="Arial" panose="020B0604020202020204" pitchFamily="34" charset="0"/>
                <a:cs typeface="Arial" panose="020B0604020202020204" pitchFamily="34" charset="0"/>
              </a:rPr>
              <a:t>Despite the long history of antipsychotic treatment there are still no clear criteria, which can be robust support for drug decision-making. Most of the guidelines recommend considering the phase of illness, treatment response and side-effects (1,2), where the last two can be clarified only after the treatment trial. But what features of the disease or the patient are important for the doctor for choosing the first trial drug for the acute psychotic state is not clear. </a:t>
            </a:r>
          </a:p>
          <a:p>
            <a:pPr algn="just"/>
            <a:r>
              <a:rPr lang="en-US" sz="1100" dirty="0" smtClean="0"/>
              <a:t> </a:t>
            </a:r>
            <a:endParaRPr lang="en-US" sz="1100" dirty="0"/>
          </a:p>
        </p:txBody>
      </p:sp>
      <p:sp>
        <p:nvSpPr>
          <p:cNvPr id="18" name="TextBox 17">
            <a:extLst>
              <a:ext uri="{FF2B5EF4-FFF2-40B4-BE49-F238E27FC236}">
                <a16:creationId xmlns:a16="http://schemas.microsoft.com/office/drawing/2014/main" id="{BBECEE13-3D23-4FAB-8146-18AE324BDF00}"/>
              </a:ext>
            </a:extLst>
          </p:cNvPr>
          <p:cNvSpPr txBox="1"/>
          <p:nvPr/>
        </p:nvSpPr>
        <p:spPr>
          <a:xfrm>
            <a:off x="85725" y="1514116"/>
            <a:ext cx="11526752" cy="261610"/>
          </a:xfrm>
          <a:prstGeom prst="rect">
            <a:avLst/>
          </a:prstGeom>
          <a:solidFill>
            <a:schemeClr val="bg1"/>
          </a:solidFill>
        </p:spPr>
        <p:txBody>
          <a:bodyPr wrap="square" rtlCol="0">
            <a:spAutoFit/>
          </a:bodyPr>
          <a:lstStyle/>
          <a:p>
            <a:r>
              <a:rPr lang="en-US" sz="1100" b="1" dirty="0" smtClean="0">
                <a:solidFill>
                  <a:srgbClr val="7030A0"/>
                </a:solidFill>
                <a:latin typeface="Arial" panose="020B0604020202020204" pitchFamily="34" charset="0"/>
                <a:cs typeface="Arial" panose="020B0604020202020204" pitchFamily="34" charset="0"/>
              </a:rPr>
              <a:t>Objective</a:t>
            </a:r>
            <a:r>
              <a:rPr lang="en-US" sz="1100" dirty="0" smtClean="0">
                <a:solidFill>
                  <a:srgbClr val="7030A0"/>
                </a:solidFill>
                <a:latin typeface="Arial" panose="020B0604020202020204" pitchFamily="34" charset="0"/>
                <a:cs typeface="Arial" panose="020B0604020202020204" pitchFamily="34" charset="0"/>
              </a:rPr>
              <a:t>.</a:t>
            </a:r>
            <a:r>
              <a:rPr lang="en-US" sz="1100" dirty="0" smtClean="0">
                <a:solidFill>
                  <a:schemeClr val="tx1">
                    <a:lumMod val="85000"/>
                    <a:lumOff val="15000"/>
                  </a:schemeClr>
                </a:solidFill>
                <a:latin typeface="Arial" panose="020B0604020202020204" pitchFamily="34" charset="0"/>
                <a:cs typeface="Arial" panose="020B0604020202020204" pitchFamily="34" charset="0"/>
              </a:rPr>
              <a:t> To determine the important hallmarks of patient’s psychotic state, life span and history of illness defining the doctor’s decision, what type of antipsychotic should be chosen.</a:t>
            </a:r>
            <a:endParaRPr lang="en-US" sz="1100" dirty="0"/>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4131133" y="6394824"/>
            <a:ext cx="7133751" cy="421902"/>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600" dirty="0">
                <a:solidFill>
                  <a:schemeClr val="bg1"/>
                </a:solidFill>
              </a:rPr>
              <a:t/>
            </a:r>
            <a:br>
              <a:rPr lang="en-US" sz="1600" dirty="0">
                <a:solidFill>
                  <a:schemeClr val="bg1"/>
                </a:solidFill>
              </a:rPr>
            </a:br>
            <a:r>
              <a:rPr lang="de-DE" sz="1000" dirty="0">
                <a:solidFill>
                  <a:schemeClr val="bg1"/>
                </a:solidFill>
                <a:sym typeface="Times New Roman" charset="0"/>
              </a:rPr>
              <a:t>Copyright © </a:t>
            </a:r>
            <a:r>
              <a:rPr lang="de-DE" sz="1000" dirty="0" smtClean="0">
                <a:solidFill>
                  <a:schemeClr val="bg1"/>
                </a:solidFill>
                <a:sym typeface="Times New Roman" charset="0"/>
              </a:rPr>
              <a:t>2021 </a:t>
            </a:r>
            <a:r>
              <a:rPr lang="en-US" sz="1000" dirty="0">
                <a:solidFill>
                  <a:schemeClr val="bg1"/>
                </a:solidFill>
              </a:rPr>
              <a:t>Margarita Morozova, George </a:t>
            </a:r>
            <a:r>
              <a:rPr lang="en-US" sz="1000" dirty="0" smtClean="0">
                <a:solidFill>
                  <a:schemeClr val="bg1"/>
                </a:solidFill>
              </a:rPr>
              <a:t>Rupchev, </a:t>
            </a:r>
            <a:r>
              <a:rPr lang="de-DE" sz="1000" dirty="0" smtClean="0">
                <a:solidFill>
                  <a:schemeClr val="bg1"/>
                </a:solidFill>
                <a:sym typeface="Times New Roman" charset="0"/>
              </a:rPr>
              <a:t>margmorozova@gmail.com</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188661" y="6271240"/>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nSpc>
                <a:spcPct val="110000"/>
              </a:lnSpc>
              <a:defRPr/>
            </a:pPr>
            <a:r>
              <a:rPr lang="de-DE" sz="1322" b="1" dirty="0">
                <a:latin typeface="Helvetica"/>
                <a:cs typeface="Helvetica"/>
                <a:sym typeface="Times New Roman" charset="0"/>
              </a:rPr>
              <a:t>http://en.psychiatry.ru/stat/402.</a:t>
            </a:r>
            <a:endParaRPr lang="de-DE" sz="6972" dirty="0">
              <a:latin typeface="Helvetica"/>
              <a:cs typeface="Helvetica"/>
            </a:endParaRPr>
          </a:p>
        </p:txBody>
      </p:sp>
      <p:sp>
        <p:nvSpPr>
          <p:cNvPr id="32" name="Прямоугольник 31"/>
          <p:cNvSpPr/>
          <p:nvPr/>
        </p:nvSpPr>
        <p:spPr>
          <a:xfrm>
            <a:off x="5867700" y="2949205"/>
            <a:ext cx="505267" cy="276999"/>
          </a:xfrm>
          <a:prstGeom prst="rect">
            <a:avLst/>
          </a:prstGeom>
        </p:spPr>
        <p:txBody>
          <a:bodyPr wrap="none">
            <a:spAutoFit/>
          </a:bodyPr>
          <a:lstStyle/>
          <a:p>
            <a:r>
              <a:rPr lang="en-US" sz="1200" dirty="0" smtClean="0">
                <a:latin typeface="Times New Roman" panose="02020603050405020304" pitchFamily="18" charset="0"/>
                <a:ea typeface="Times New Roman" panose="02020603050405020304" pitchFamily="18" charset="0"/>
                <a:cs typeface="Times New Roman" panose="02020603050405020304" pitchFamily="18" charset="0"/>
              </a:rPr>
              <a:t>Fig.</a:t>
            </a:r>
            <a:r>
              <a:rPr lang="ru-RU" sz="1200" dirty="0">
                <a:latin typeface="Times New Roman" panose="02020603050405020304" pitchFamily="18" charset="0"/>
                <a:ea typeface="Times New Roman" panose="02020603050405020304" pitchFamily="18" charset="0"/>
                <a:cs typeface="Times New Roman" panose="02020603050405020304" pitchFamily="18" charset="0"/>
              </a:rPr>
              <a:t>3</a:t>
            </a:r>
            <a:endParaRPr lang="ru-RU" sz="1200" dirty="0"/>
          </a:p>
        </p:txBody>
      </p:sp>
      <p:pic>
        <p:nvPicPr>
          <p:cNvPr id="33" name="Рисунок 32"/>
          <p:cNvPicPr>
            <a:picLocks noChangeAspect="1"/>
          </p:cNvPicPr>
          <p:nvPr/>
        </p:nvPicPr>
        <p:blipFill>
          <a:blip r:embed="rId3"/>
          <a:stretch>
            <a:fillRect/>
          </a:stretch>
        </p:blipFill>
        <p:spPr>
          <a:xfrm>
            <a:off x="0" y="7045"/>
            <a:ext cx="1311442" cy="822321"/>
          </a:xfrm>
          <a:prstGeom prst="rect">
            <a:avLst/>
          </a:prstGeom>
        </p:spPr>
      </p:pic>
      <p:pic>
        <p:nvPicPr>
          <p:cNvPr id="13" name="Рисунок 12"/>
          <p:cNvPicPr>
            <a:picLocks noChangeAspect="1"/>
          </p:cNvPicPr>
          <p:nvPr/>
        </p:nvPicPr>
        <p:blipFill>
          <a:blip r:embed="rId4"/>
          <a:stretch>
            <a:fillRect/>
          </a:stretch>
        </p:blipFill>
        <p:spPr>
          <a:xfrm>
            <a:off x="11609401" y="6324759"/>
            <a:ext cx="505194" cy="462029"/>
          </a:xfrm>
          <a:prstGeom prst="rect">
            <a:avLst/>
          </a:prstGeom>
        </p:spPr>
      </p:pic>
      <p:sp>
        <p:nvSpPr>
          <p:cNvPr id="24" name="Выноска: стрелка вправо 29">
            <a:extLst>
              <a:ext uri="{FF2B5EF4-FFF2-40B4-BE49-F238E27FC236}">
                <a16:creationId xmlns:a16="http://schemas.microsoft.com/office/drawing/2014/main" id="{E6EA206B-F99C-41E2-AAD8-78C6EBF52919}"/>
              </a:ext>
            </a:extLst>
          </p:cNvPr>
          <p:cNvSpPr/>
          <p:nvPr/>
        </p:nvSpPr>
        <p:spPr>
          <a:xfrm>
            <a:off x="219951" y="2023006"/>
            <a:ext cx="4141004" cy="1086916"/>
          </a:xfrm>
          <a:prstGeom prst="rightArrowCallou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7030A0"/>
                </a:solidFill>
                <a:latin typeface="Arial" panose="020B0604020202020204" pitchFamily="34" charset="0"/>
                <a:cs typeface="Arial" panose="020B0604020202020204" pitchFamily="34" charset="0"/>
              </a:rPr>
              <a:t>Methods</a:t>
            </a:r>
          </a:p>
          <a:p>
            <a:r>
              <a:rPr lang="en-US" sz="1050" dirty="0">
                <a:solidFill>
                  <a:schemeClr val="tx1">
                    <a:lumMod val="85000"/>
                    <a:lumOff val="15000"/>
                  </a:schemeClr>
                </a:solidFill>
                <a:latin typeface="Arial" panose="020B0604020202020204" pitchFamily="34" charset="0"/>
                <a:cs typeface="Arial" panose="020B0604020202020204" pitchFamily="34" charset="0"/>
              </a:rPr>
              <a:t>The data from the case history charts of 275 patients with episodic schizophrenia with rather benign course of the disease were analyzed</a:t>
            </a:r>
            <a:r>
              <a:rPr lang="ru-RU" sz="1050" dirty="0">
                <a:solidFill>
                  <a:schemeClr val="tx1">
                    <a:lumMod val="85000"/>
                    <a:lumOff val="15000"/>
                  </a:schemeClr>
                </a:solidFill>
                <a:latin typeface="Arial" panose="020B0604020202020204" pitchFamily="34" charset="0"/>
                <a:cs typeface="Arial" panose="020B0604020202020204" pitchFamily="34" charset="0"/>
              </a:rPr>
              <a:t>. </a:t>
            </a:r>
            <a:r>
              <a:rPr lang="en-US" sz="1050" dirty="0">
                <a:solidFill>
                  <a:schemeClr val="tx1">
                    <a:lumMod val="85000"/>
                    <a:lumOff val="15000"/>
                  </a:schemeClr>
                </a:solidFill>
                <a:latin typeface="Arial" panose="020B0604020202020204" pitchFamily="34" charset="0"/>
                <a:cs typeface="Arial" panose="020B0604020202020204" pitchFamily="34" charset="0"/>
              </a:rPr>
              <a:t>We assessed the following parameters (Fig.1)</a:t>
            </a:r>
            <a:endParaRPr lang="ru-RU" sz="1050" dirty="0"/>
          </a:p>
        </p:txBody>
      </p:sp>
      <p:pic>
        <p:nvPicPr>
          <p:cNvPr id="10" name="Рисунок 9"/>
          <p:cNvPicPr>
            <a:picLocks noChangeAspect="1"/>
          </p:cNvPicPr>
          <p:nvPr/>
        </p:nvPicPr>
        <p:blipFill>
          <a:blip r:embed="rId5"/>
          <a:stretch>
            <a:fillRect/>
          </a:stretch>
        </p:blipFill>
        <p:spPr>
          <a:xfrm>
            <a:off x="3091891" y="1710419"/>
            <a:ext cx="914479" cy="743776"/>
          </a:xfrm>
          <a:prstGeom prst="rect">
            <a:avLst/>
          </a:prstGeom>
        </p:spPr>
      </p:pic>
      <p:pic>
        <p:nvPicPr>
          <p:cNvPr id="14" name="Рисунок 13"/>
          <p:cNvPicPr>
            <a:picLocks noChangeAspect="1"/>
          </p:cNvPicPr>
          <p:nvPr/>
        </p:nvPicPr>
        <p:blipFill>
          <a:blip r:embed="rId6"/>
          <a:stretch>
            <a:fillRect/>
          </a:stretch>
        </p:blipFill>
        <p:spPr>
          <a:xfrm>
            <a:off x="4566263" y="1832443"/>
            <a:ext cx="7340220" cy="1810669"/>
          </a:xfrm>
          <a:prstGeom prst="rect">
            <a:avLst/>
          </a:prstGeom>
        </p:spPr>
      </p:pic>
      <p:sp>
        <p:nvSpPr>
          <p:cNvPr id="25" name="Прямоугольник: скругленные углы 8">
            <a:extLst>
              <a:ext uri="{FF2B5EF4-FFF2-40B4-BE49-F238E27FC236}">
                <a16:creationId xmlns:a16="http://schemas.microsoft.com/office/drawing/2014/main" id="{9CE8A76D-5186-4525-B5E6-4FD1FD3D27E8}"/>
              </a:ext>
            </a:extLst>
          </p:cNvPr>
          <p:cNvSpPr/>
          <p:nvPr/>
        </p:nvSpPr>
        <p:spPr>
          <a:xfrm>
            <a:off x="132062" y="3206430"/>
            <a:ext cx="4159620" cy="1764427"/>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b="1"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endParaRPr lang="en-US" sz="1200" b="1" dirty="0">
              <a:solidFill>
                <a:srgbClr val="7030A0"/>
              </a:solidFill>
              <a:latin typeface="Arial" panose="020B0604020202020204" pitchFamily="34" charset="0"/>
              <a:ea typeface="Calibri" panose="020F0502020204030204" pitchFamily="34" charset="0"/>
              <a:cs typeface="Arial" panose="020B0604020202020204" pitchFamily="34" charset="0"/>
            </a:endParaRPr>
          </a:p>
          <a:p>
            <a:endParaRPr lang="en-US" sz="1200" b="1"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endParaRPr lang="en-US" sz="1200" b="1" i="1" dirty="0">
              <a:solidFill>
                <a:srgbClr val="7030A0"/>
              </a:solidFill>
              <a:latin typeface="Arial" panose="020B0604020202020204" pitchFamily="34" charset="0"/>
              <a:ea typeface="Calibri" panose="020F0502020204030204" pitchFamily="34" charset="0"/>
              <a:cs typeface="Arial" panose="020B0604020202020204" pitchFamily="34" charset="0"/>
            </a:endParaRPr>
          </a:p>
          <a:p>
            <a:endParaRPr lang="en-US" sz="1200" b="1"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p>
            <a:endParaRPr lang="en-US" sz="1200" b="1" dirty="0">
              <a:solidFill>
                <a:srgbClr val="7030A0"/>
              </a:solidFill>
              <a:latin typeface="Arial" panose="020B0604020202020204" pitchFamily="34" charset="0"/>
              <a:ea typeface="Calibri" panose="020F0502020204030204" pitchFamily="34" charset="0"/>
              <a:cs typeface="Arial" panose="020B0604020202020204" pitchFamily="34" charset="0"/>
            </a:endParaRPr>
          </a:p>
          <a:p>
            <a:r>
              <a:rPr lang="en-US" sz="1200" b="1" dirty="0">
                <a:solidFill>
                  <a:srgbClr val="7030A0"/>
                </a:solidFill>
                <a:effectLst/>
                <a:latin typeface="Arial" panose="020B0604020202020204" pitchFamily="34" charset="0"/>
                <a:ea typeface="Calibri" panose="020F0502020204030204" pitchFamily="34" charset="0"/>
                <a:cs typeface="Arial" panose="020B0604020202020204" pitchFamily="34" charset="0"/>
              </a:rPr>
              <a:t>Results</a:t>
            </a:r>
          </a:p>
          <a:p>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analyzed group included inpatients with acute psychotic exacerbation of schizophrenia, mean age 33 (SD 11 years), </a:t>
            </a: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number of hospitalizations due to psychotic episodes in the past– 7 (SD 6). The symptoms of the current episode varied from patient to patient: delusions and hallucinations, symptoms of disorganization, negative symptoms of different severity were registered (Fig.2)</a:t>
            </a: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7" name="Диаграмма 26">
            <a:extLst>
              <a:ext uri="{FF2B5EF4-FFF2-40B4-BE49-F238E27FC236}">
                <a16:creationId xmlns:a16="http://schemas.microsoft.com/office/drawing/2014/main" id="{A9482774-67FD-482B-BA49-D27715DEF645}"/>
              </a:ext>
            </a:extLst>
          </p:cNvPr>
          <p:cNvGraphicFramePr/>
          <p:nvPr>
            <p:extLst>
              <p:ext uri="{D42A27DB-BD31-4B8C-83A1-F6EECF244321}">
                <p14:modId xmlns:p14="http://schemas.microsoft.com/office/powerpoint/2010/main" val="2147823233"/>
              </p:ext>
            </p:extLst>
          </p:nvPr>
        </p:nvGraphicFramePr>
        <p:xfrm>
          <a:off x="197245" y="5067365"/>
          <a:ext cx="1360330" cy="139014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8" name="Диаграмма 27">
            <a:extLst>
              <a:ext uri="{FF2B5EF4-FFF2-40B4-BE49-F238E27FC236}">
                <a16:creationId xmlns:a16="http://schemas.microsoft.com/office/drawing/2014/main" id="{B596E6C1-91DD-4320-8209-453ED3FEA188}"/>
              </a:ext>
            </a:extLst>
          </p:cNvPr>
          <p:cNvGraphicFramePr/>
          <p:nvPr>
            <p:extLst>
              <p:ext uri="{D42A27DB-BD31-4B8C-83A1-F6EECF244321}">
                <p14:modId xmlns:p14="http://schemas.microsoft.com/office/powerpoint/2010/main" val="4047397067"/>
              </p:ext>
            </p:extLst>
          </p:nvPr>
        </p:nvGraphicFramePr>
        <p:xfrm>
          <a:off x="1540302" y="5067366"/>
          <a:ext cx="1247775" cy="1390149"/>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9" name="Диаграмма 28">
            <a:extLst>
              <a:ext uri="{FF2B5EF4-FFF2-40B4-BE49-F238E27FC236}">
                <a16:creationId xmlns:a16="http://schemas.microsoft.com/office/drawing/2014/main" id="{3B20AAE8-8B47-4816-9F4D-AF74AE666848}"/>
              </a:ext>
            </a:extLst>
          </p:cNvPr>
          <p:cNvGraphicFramePr/>
          <p:nvPr>
            <p:extLst>
              <p:ext uri="{D42A27DB-BD31-4B8C-83A1-F6EECF244321}">
                <p14:modId xmlns:p14="http://schemas.microsoft.com/office/powerpoint/2010/main" val="101779055"/>
              </p:ext>
            </p:extLst>
          </p:nvPr>
        </p:nvGraphicFramePr>
        <p:xfrm>
          <a:off x="2799954" y="5054043"/>
          <a:ext cx="1247775" cy="1390147"/>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4" name="Таблица 33">
            <a:extLst>
              <a:ext uri="{FF2B5EF4-FFF2-40B4-BE49-F238E27FC236}">
                <a16:creationId xmlns:a16="http://schemas.microsoft.com/office/drawing/2014/main" id="{00A3AF91-76A9-4AA8-82A4-A43BA093AF0C}"/>
              </a:ext>
            </a:extLst>
          </p:cNvPr>
          <p:cNvGraphicFramePr>
            <a:graphicFrameLocks noGrp="1"/>
          </p:cNvGraphicFramePr>
          <p:nvPr>
            <p:extLst>
              <p:ext uri="{D42A27DB-BD31-4B8C-83A1-F6EECF244321}">
                <p14:modId xmlns:p14="http://schemas.microsoft.com/office/powerpoint/2010/main" val="3749653637"/>
              </p:ext>
            </p:extLst>
          </p:nvPr>
        </p:nvGraphicFramePr>
        <p:xfrm>
          <a:off x="4467225" y="3961440"/>
          <a:ext cx="3645879" cy="2016475"/>
        </p:xfrm>
        <a:graphic>
          <a:graphicData uri="http://schemas.openxmlformats.org/drawingml/2006/table">
            <a:tbl>
              <a:tblPr firstRow="1" firstCol="1" bandRow="1"/>
              <a:tblGrid>
                <a:gridCol w="3019302">
                  <a:extLst>
                    <a:ext uri="{9D8B030D-6E8A-4147-A177-3AD203B41FA5}">
                      <a16:colId xmlns:a16="http://schemas.microsoft.com/office/drawing/2014/main" val="3013789586"/>
                    </a:ext>
                  </a:extLst>
                </a:gridCol>
                <a:gridCol w="626577">
                  <a:extLst>
                    <a:ext uri="{9D8B030D-6E8A-4147-A177-3AD203B41FA5}">
                      <a16:colId xmlns:a16="http://schemas.microsoft.com/office/drawing/2014/main" val="85371484"/>
                    </a:ext>
                  </a:extLst>
                </a:gridCol>
              </a:tblGrid>
              <a:tr h="628130">
                <a:tc>
                  <a:txBody>
                    <a:bodyPr/>
                    <a:lstStyle/>
                    <a:p>
                      <a:pPr>
                        <a:lnSpc>
                          <a:spcPct val="115000"/>
                        </a:lnSpc>
                        <a:spcAft>
                          <a:spcPts val="10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Atypical more often prescribed to patients with:</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P value</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8109237"/>
                  </a:ext>
                </a:extLst>
              </a:tr>
              <a:tr h="227412">
                <a:tc>
                  <a:txBody>
                    <a:bodyPr/>
                    <a:lstStyle/>
                    <a:p>
                      <a:pPr>
                        <a:lnSpc>
                          <a:spcPct val="115000"/>
                        </a:lnSpc>
                        <a:spcAft>
                          <a:spcPts val="1000"/>
                        </a:spcAft>
                      </a:pPr>
                      <a: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Traumatic obstetric complications</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0,009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2110735"/>
                  </a:ext>
                </a:extLst>
              </a:tr>
              <a:tr h="237120">
                <a:tc>
                  <a:txBody>
                    <a:bodyPr/>
                    <a:lstStyle/>
                    <a:p>
                      <a:pPr>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Poor somatic health in the childhood</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0,02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4012775"/>
                  </a:ext>
                </a:extLst>
              </a:tr>
              <a:tr h="227412">
                <a:tc>
                  <a:txBody>
                    <a:bodyPr/>
                    <a:lstStyle/>
                    <a:p>
                      <a:pPr>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Cognitive dysfunction during school years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0,04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5820939"/>
                  </a:ext>
                </a:extLst>
              </a:tr>
              <a:tr h="468989">
                <a:tc>
                  <a:txBody>
                    <a:bodyPr/>
                    <a:lstStyle/>
                    <a:p>
                      <a:pPr>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Presence of residual symptoms in the first remission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0.005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9096227"/>
                  </a:ext>
                </a:extLst>
              </a:tr>
              <a:tr h="227412">
                <a:tc>
                  <a:txBody>
                    <a:bodyPr/>
                    <a:lstStyle/>
                    <a:p>
                      <a:pPr>
                        <a:lnSpc>
                          <a:spcPct val="115000"/>
                        </a:lnSpc>
                        <a:spcAft>
                          <a:spcPts val="1000"/>
                        </a:spcAft>
                      </a:pPr>
                      <a: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Good compliance in the past</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0.05</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1994822"/>
                  </a:ext>
                </a:extLst>
              </a:tr>
            </a:tbl>
          </a:graphicData>
        </a:graphic>
      </p:graphicFrame>
      <p:sp>
        <p:nvSpPr>
          <p:cNvPr id="35" name="TextBox 34">
            <a:extLst>
              <a:ext uri="{FF2B5EF4-FFF2-40B4-BE49-F238E27FC236}">
                <a16:creationId xmlns:a16="http://schemas.microsoft.com/office/drawing/2014/main" id="{4BD29166-F9A3-4B3E-AECA-FCBEFFBDF875}"/>
              </a:ext>
            </a:extLst>
          </p:cNvPr>
          <p:cNvSpPr txBox="1"/>
          <p:nvPr/>
        </p:nvSpPr>
        <p:spPr>
          <a:xfrm>
            <a:off x="4746482" y="3684440"/>
            <a:ext cx="479618" cy="276999"/>
          </a:xfrm>
          <a:prstGeom prst="rect">
            <a:avLst/>
          </a:prstGeom>
          <a:noFill/>
        </p:spPr>
        <p:txBody>
          <a:bodyPr wrap="none" rtlCol="0">
            <a:spAutoFit/>
          </a:bodyPr>
          <a:lstStyle/>
          <a:p>
            <a:r>
              <a:rPr lang="en-US" sz="1200" dirty="0">
                <a:solidFill>
                  <a:srgbClr val="7030A0"/>
                </a:solidFill>
              </a:rPr>
              <a:t>Fig.2</a:t>
            </a:r>
            <a:endParaRPr lang="ru-RU" dirty="0">
              <a:solidFill>
                <a:srgbClr val="7030A0"/>
              </a:solidFill>
            </a:endParaRPr>
          </a:p>
        </p:txBody>
      </p:sp>
      <p:sp>
        <p:nvSpPr>
          <p:cNvPr id="36" name="Прямоугольник: скругленные углы 21">
            <a:extLst>
              <a:ext uri="{FF2B5EF4-FFF2-40B4-BE49-F238E27FC236}">
                <a16:creationId xmlns:a16="http://schemas.microsoft.com/office/drawing/2014/main" id="{8FE91E50-84E5-4C5A-A4A6-43415CAD9C01}"/>
              </a:ext>
            </a:extLst>
          </p:cNvPr>
          <p:cNvSpPr/>
          <p:nvPr/>
        </p:nvSpPr>
        <p:spPr>
          <a:xfrm>
            <a:off x="8378136" y="3840158"/>
            <a:ext cx="3623364" cy="2484601"/>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solidFill>
                <a:schemeClr val="tx1">
                  <a:lumMod val="85000"/>
                  <a:lumOff val="15000"/>
                </a:schemeClr>
              </a:solidFill>
              <a:latin typeface="Arial" panose="020B0604020202020204" pitchFamily="34" charset="0"/>
              <a:cs typeface="Arial" panose="020B0604020202020204" pitchFamily="34" charset="0"/>
            </a:endParaRPr>
          </a:p>
          <a:p>
            <a:r>
              <a:rPr lang="en-US" sz="1400" b="1" dirty="0">
                <a:solidFill>
                  <a:srgbClr val="7030A0"/>
                </a:solidFill>
                <a:latin typeface="Arial" panose="020B0604020202020204" pitchFamily="34" charset="0"/>
                <a:cs typeface="Arial" panose="020B0604020202020204" pitchFamily="34" charset="0"/>
              </a:rPr>
              <a:t>Conclusion</a:t>
            </a:r>
          </a:p>
          <a:p>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It appeared that the most important for the decision-making    was the specific features of the patient’s development and early period of the disease, but not the specific signs of current psychotic state. </a:t>
            </a:r>
          </a:p>
          <a:p>
            <a:r>
              <a:rPr lang="en-US" sz="9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Literature:</a:t>
            </a:r>
          </a:p>
          <a:p>
            <a:r>
              <a:rPr lang="en-US" sz="9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1.Remington, G.et al (2017). Guidelines for the Pharmacotherapy of Schizophrenia in Adults. Canadian journal of psychiatry. Revue canadienne de psychiatrie, 62(9), 604–616. </a:t>
            </a:r>
            <a:endParaRPr lang="en-US" sz="9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9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2.Barnes </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 et al (2020) Evidence-based guidelines for the pharmacological treatment of schizophrenia: Updated recommendations from the British Association for Psychopharmacology. J Psychopharmacol.  Jan;34(1):3-78</a:t>
            </a:r>
            <a:endParaRPr lang="ru-RU"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Прямоугольник 15"/>
          <p:cNvSpPr/>
          <p:nvPr/>
        </p:nvSpPr>
        <p:spPr>
          <a:xfrm>
            <a:off x="4087177" y="1823809"/>
            <a:ext cx="553357" cy="276999"/>
          </a:xfrm>
          <a:prstGeom prst="rect">
            <a:avLst/>
          </a:prstGeom>
        </p:spPr>
        <p:txBody>
          <a:bodyPr wrap="none">
            <a:spAutoFit/>
          </a:bodyPr>
          <a:lstStyle/>
          <a:p>
            <a:r>
              <a:rPr lang="en-US" sz="1200" dirty="0" smtClean="0">
                <a:solidFill>
                  <a:srgbClr val="7030A0"/>
                </a:solidFill>
              </a:rPr>
              <a:t>Fig.1. </a:t>
            </a:r>
            <a:endParaRPr lang="ru-RU" sz="1200" dirty="0">
              <a:solidFill>
                <a:srgbClr val="7030A0"/>
              </a:solidFill>
            </a:endParaRPr>
          </a:p>
        </p:txBody>
      </p:sp>
    </p:spTree>
    <p:extLst>
      <p:ext uri="{BB962C8B-B14F-4D97-AF65-F5344CB8AC3E}">
        <p14:creationId xmlns:p14="http://schemas.microsoft.com/office/powerpoint/2010/main" val="225398547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352</Words>
  <Application>Microsoft Office PowerPoint</Application>
  <PresentationFormat>Широкоэкранный</PresentationFormat>
  <Paragraphs>54</Paragraphs>
  <Slides>1</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vt:i4>
      </vt:variant>
    </vt:vector>
  </HeadingPairs>
  <TitlesOfParts>
    <vt:vector size="7" baseType="lpstr">
      <vt:lpstr>Arial</vt:lpstr>
      <vt:lpstr>Calibri</vt:lpstr>
      <vt:lpstr>Calibri Light</vt:lpstr>
      <vt:lpstr>Helvetica</vt:lpstr>
      <vt:lpstr>Times New Roman</vt:lpstr>
      <vt:lpstr>Тема Office</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6</cp:revision>
  <dcterms:created xsi:type="dcterms:W3CDTF">2021-02-02T12:56:46Z</dcterms:created>
  <dcterms:modified xsi:type="dcterms:W3CDTF">2022-04-20T14:03:47Z</dcterms:modified>
</cp:coreProperties>
</file>