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6" r:id="rId3"/>
    <p:sldId id="307" r:id="rId4"/>
    <p:sldId id="305" r:id="rId5"/>
    <p:sldId id="309" r:id="rId6"/>
    <p:sldId id="310" r:id="rId7"/>
    <p:sldId id="299" r:id="rId8"/>
    <p:sldId id="306" r:id="rId9"/>
    <p:sldId id="308" r:id="rId10"/>
    <p:sldId id="302" r:id="rId11"/>
    <p:sldId id="290" r:id="rId12"/>
    <p:sldId id="29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595" autoAdjust="0"/>
  </p:normalViewPr>
  <p:slideViewPr>
    <p:cSldViewPr snapToGrid="0">
      <p:cViewPr varScale="1">
        <p:scale>
          <a:sx n="74" d="100"/>
          <a:sy n="74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50EB7-5EE4-4ADF-8AB9-8FD1B114ADBA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14300-810D-4A06-A5E1-99C6975B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зрения, которую я буду представлять в докладе, является согласованные мнением ведущих специалистов и организаций в области геокриологии или мерзлотоведения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4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для управления мониторингом, вероятно, целесообразно создание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межведомственной структуры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обеспечивала бы координацию работы ведомств, промышленных предприятий и научных организаций, и предприятий, непосредственно проводящих мониторинг.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5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завершается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стабильности вечной мерзлоты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ее переходу в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нестабильное состояние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Вероятный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ущерб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только в АЗРФ велик.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Сеть мерзлотных наблюдений в стране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централизованный сбор и анализ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данных различных ведомств не проводится,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данными отсутствует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создать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межведомственную систему мониторинга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управления состоянием мерзлоты, обеспеченную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специалистами, методиками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техническими средствами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6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сожалению, уже сегодня мы имеет свидетельство недостаточного запаса прочности построенных сооружений, потому что значительное число зданий и сооружений в Арктике в той или иной степени деформировано.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можем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противопоставить потеплению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Очевидно, нужны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температурам мерзлоты, нужен 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мероприятия по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защите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зданий и сооружений, потому что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бесполезны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не сопровождаются управлением теплового состояния мерзлоты. Сначала о наблюдениях. Их недостаточно, на Аляске, например, за температурами грунтов в естественных условиях сопоставимое с нашим число скважин, которые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территория и ее экономика на порядок меньше. Предприятия Газпрома, Роснефти, Транснефти, в некоторых городах и поселках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геотехнический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эти данные слабо анализируются, и они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другим заинтересованным предприятиям, ни даже государству.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6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Величины возможного ущерба к 2050 году по различным вариантам отличаются, но в среднем оказываются близки к 5-7 триллионам рублей.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можем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противопоставить потеплению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Очевидно, нужны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температурам мерзлоты, нужен 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мероприятия по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защите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зданий и сооружений, потому что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бесполезны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не сопровождаются управлением теплового состояния мерзлоты. Сначала о наблюдениях. Их недостаточно, на Аляске, например, за температурами грунтов в естественных условиях сопоставимое с нашим число скважин, которые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территория и ее экономика на порядок меньше. Предприятия Газпрома, Роснефти, Транснефти, в некоторых городах и поселках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геотехнический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эти данные слабо анализируются, и они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другим заинтересованным предприятиям, ни даже государству.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9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можем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противопоставить потеплению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Очевидно, нужны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температурам мерзлоты, нужен 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мероприятия по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защите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зданий и сооружений, потому что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бесполезны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не сопровождаются управлением теплового состояния мерзлоты. Сначала о наблюдениях. Их недостаточно, на Аляске, например, за температурами грунтов в естественных условиях сопоставимое с нашим число скважин, которые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территория и ее экономика на порядок меньше. Предприятия Газпрома, Роснефти, Транснефти, в некоторых городах и поселках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геотехнический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эти данные слабо анализируются, и они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другим заинтересованным предприятиям, ни даже государству.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1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можем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противопоставить потеплению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Очевидно, нужны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температурам мерзлоты, нужен 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мероприятия по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защите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зданий и сооружений, потому что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бесполезны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не сопровождаются управлением теплового состояния мерзлоты. Сначала о наблюдениях. Их недостаточно, на Аляске, например, за температурами грунтов в естественных условиях сопоставимое с нашим число скважин, которые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территория и ее экономика на порядок меньше. Предприятия Газпрома, Роснефти, Транснефти, в некоторых городах и поселках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геотехнический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эти данные слабо анализируются, и они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другим заинтересованным предприятиям, ни даже государству.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9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можем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противопоставить потеплению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Очевидно, нужны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температурам мерзлоты, нужен их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мероприятия по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защите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зданий и сооружений, потому что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бесполезны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не сопровождаются управлением теплового состояния мерзлоты. Сначала о наблюдениях. Их недостаточно, на Аляске, например, за температурами грунтов в естественных условиях сопоставимое с нашим число скважин, которые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территория и ее экономика на порядок меньше. Предприятия Газпрома, Роснефти, Транснефти, в некоторых городах и поселках проводят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геотехнический мониторинг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эти данные слабо анализируются, и они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другим заинтересованным предприятиям, ни даже государству.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0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14300-810D-4A06-A5E1-99C6975B38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9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B7036-A214-420D-A86D-EF0EAD29D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9850E1-F4F7-4DED-9C1C-62852131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71682-6979-484A-B915-AD25D775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7A4231-BAE6-40A4-B2B8-22404C1B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CADC4-1CD0-4073-8C73-20158490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2CE1E-CD13-4D46-BBA0-A2523963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E52120-C8B4-4785-83AB-16B91F941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12C95-34CF-454A-97E9-F6B75C76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17E23-C234-4313-9143-CE8C7F47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BC267-D5DE-4B1B-8D2F-FF2CFA9E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D8EF77-A180-4193-8E71-F25790BF2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21174C-E423-4856-B95B-7EE08F8F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C2B32-4572-47C6-9A53-14F58987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3B3AE-61F3-40EF-A670-6560D551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59C75-C44D-48F0-9650-A3C82F2B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3BD4-8201-455A-8127-8ADB48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5015A-21C7-4ECF-B2ED-DB56AF6F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6BCD0-3618-4C19-96EA-B5AA5CD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F83E2-CEEB-4338-9A04-D7BA5463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AB9A8-E235-47BA-96D4-E349E758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6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81CCB-5578-46A2-BE0F-1103999A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491935-12E2-4DA8-B475-4C9CC5D9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6B27A-33DD-47FD-8FFB-B33B77FE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BF770-E486-47AE-9AEE-B5094980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F9CB3-26ED-45B9-8A67-EF89B72D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208AD-4C8A-471F-AC1A-B7425AD3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3082E-BEF0-46A1-993B-E693A1EEF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BD507-8A7B-4591-B2B0-71A54106B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10D61-341B-488E-873E-9A04E6A1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73922-10F8-4840-B2A5-B38D0C75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DBCAB-D999-4575-BF2C-F05CC26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C234D-C1E3-4795-A687-9105C0E1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81278-FA7B-4A81-A897-1933D1D0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9B5637-E8EC-4475-8C52-D1D6EA65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9DF42E-48C9-4D98-AF11-F30BBE22C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45639A-FBBD-40FA-8237-571A67167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664C-5785-4731-95AA-C02F1D05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4BE3CD-1CD3-4BE7-953F-672A7785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21E844-444A-442A-ABE3-992685E2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7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5278B-EB07-4B59-A7EB-F93530D5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BFAFC-22B2-4493-90AC-D89B85A6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9E289E-D4D0-4013-A417-A084BCAD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90F3E3-6FB8-4023-86E7-7A920DA4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590038-D3AA-4E0E-8B89-A1A119B1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410776-1920-427C-B8D7-922BA62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A2A4E2-8FEA-4216-898C-8AB55F7E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84E7-10FD-4F19-AB8E-45CC0AC7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5FB27-2406-4FC1-9E41-297158916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EF7961-202D-456B-8ACA-F770C2D61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8E9C4-FE5B-47E0-927B-3AA2D4E1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97BA65-FA9E-4A31-B184-227A568B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C1866-3C1C-434B-A16D-5FF807E3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21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67E1A-E143-4635-9FBB-586A8836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433999-3593-4014-B0EB-18655DE0F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6701A-3400-460B-8FE4-56AAB88C7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9D8D0-1961-4E10-923D-8685CBC7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1942CC-EE1B-4EC7-934B-6D8EE79C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91448E-999F-4E63-A894-73691616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98722-AF58-4CD1-BB98-C1230D3A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71211D-58C6-46FA-A8B5-8C1845FE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39F5BF-4625-45F8-986B-B11EC634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CA65-7D41-4868-94C5-EA1074E8B6D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08219-EE3E-4FCF-913C-01890797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9EE72-D71A-4808-AA88-A4373C9F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46F1-E97D-456C-9033-9B890602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>
            <a:extLst>
              <a:ext uri="{FF2B5EF4-FFF2-40B4-BE49-F238E27FC236}">
                <a16:creationId xmlns:a16="http://schemas.microsoft.com/office/drawing/2014/main" id="{C656D531-0C45-402E-AE33-8E83816A6C87}"/>
              </a:ext>
            </a:extLst>
          </p:cNvPr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D4782D23-47DF-4449-9203-A27880FB1789}"/>
                </a:ext>
              </a:extLst>
            </p:cNvPr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3D00FB3-6B47-4DD8-A5C8-C39238115D4D}"/>
                </a:ext>
              </a:extLst>
            </p:cNvPr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0CA818C8-237B-48BD-8EE6-3EF3E7FB0708}"/>
                </a:ext>
              </a:extLst>
            </p:cNvPr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CF28CE77-ACA6-4062-B635-6C82553C6A04}"/>
                </a:ext>
              </a:extLst>
            </p:cNvPr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3268491-3BD7-4216-9341-CFE37E8500C1}"/>
                </a:ext>
              </a:extLst>
            </p:cNvPr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6BBFBD99-DBEA-4CB2-B7B8-CDF72CD42878}"/>
                </a:ext>
              </a:extLst>
            </p:cNvPr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32E21B4-B130-4C17-A24E-FA2BDA64CC42}"/>
                </a:ext>
              </a:extLst>
            </p:cNvPr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14096FE-7A78-4F45-97FF-91E46B8610C2}"/>
                </a:ext>
              </a:extLst>
            </p:cNvPr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4BADFDD-7766-47BC-8CF1-C702D13385DA}"/>
                </a:ext>
              </a:extLst>
            </p:cNvPr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CC07F9A-0252-4DB9-900A-1B57025A0D80}"/>
                </a:ext>
              </a:extLst>
            </p:cNvPr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36F7559F-1A0F-4FA5-ACFF-3B39A634C500}"/>
                </a:ext>
              </a:extLst>
            </p:cNvPr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12865153-1644-439C-AD64-3FED4AB4537C}"/>
                </a:ext>
              </a:extLst>
            </p:cNvPr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226EC531-952A-4638-A2CB-EA24E4D2568F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1C418F36-A254-4312-BD5A-F04DA811B98B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A1706818-26D5-49E2-B931-ED2608F40988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1679EC11-36E6-4DDB-92CF-FF411BAB8E63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A91BC76F-58AA-429D-8052-ED5BF72BE62C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E4C4EB24-F651-46B2-BB52-E02F315867C0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B3421997-6DBF-4A6B-BCD9-14E5AEDA8353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A9500BCF-FFBF-4A4A-B570-79CF5A9DCA5A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DDFC545D-2B7A-4D42-B71F-77E0B3358463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7A338603-2F7E-4A58-800C-7404DB569286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8A2DC897-3F43-4CAC-8FBF-98A86A45EBA5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73A1888-F112-494A-8D21-554394F08126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D6BF70AE-30FE-4645-B055-C685747DB505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30" name="Rectangle 6">
            <a:extLst>
              <a:ext uri="{FF2B5EF4-FFF2-40B4-BE49-F238E27FC236}">
                <a16:creationId xmlns:a16="http://schemas.microsoft.com/office/drawing/2014/main" id="{9DD0B207-655A-49D8-84DC-157A434B1E7C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E69B3069-24F1-470A-AEB3-733C753EC09A}"/>
              </a:ext>
            </a:extLst>
          </p:cNvPr>
          <p:cNvSpPr txBox="1">
            <a:spLocks/>
          </p:cNvSpPr>
          <p:nvPr/>
        </p:nvSpPr>
        <p:spPr>
          <a:xfrm>
            <a:off x="2383895" y="743960"/>
            <a:ext cx="8712714" cy="1735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АДАПТАЦИЯ ИНФРАСТРУКТУРЫ В АРКТИКЕ К КЛИМАТИЧЕСКИМ ИЗМЕНЕНИЯМ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576CB81-D82F-4C0B-ABA6-0C825C049D46}"/>
              </a:ext>
            </a:extLst>
          </p:cNvPr>
          <p:cNvGrpSpPr/>
          <p:nvPr/>
        </p:nvGrpSpPr>
        <p:grpSpPr>
          <a:xfrm>
            <a:off x="211727" y="5772629"/>
            <a:ext cx="4613833" cy="1062916"/>
            <a:chOff x="128997" y="172402"/>
            <a:chExt cx="11691969" cy="303249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ED240E9-6BF8-4407-A05A-F127DC3A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73B1556-049D-4E65-BD15-71144BEBA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8F28DC0-E900-45D8-BD78-164E96E8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958DFBE-F781-46CB-BB8D-1E07C695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A3D5A24-DF37-45D3-BBAD-C2AF37C76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39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C46CA54F-0EF5-4F1F-A375-546E61B93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9C87C1F-1F11-444E-ADB8-8D388805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C116ECD-CD67-43BB-BCC0-BD39BF36F195}"/>
              </a:ext>
            </a:extLst>
          </p:cNvPr>
          <p:cNvSpPr txBox="1"/>
          <p:nvPr/>
        </p:nvSpPr>
        <p:spPr>
          <a:xfrm>
            <a:off x="1691684" y="3081845"/>
            <a:ext cx="9434658" cy="194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1450"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А.В.Брушков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С.В.Бадина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Д.С.Дроздов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В.А.Дубровин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М.Н.Железняк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А.Б.Осокин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Н.А.Остарков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М.Е.Кузнецов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М.Р. Садуртдинов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Д.О.Сергеев</a:t>
            </a:r>
            <a:r>
              <a:rPr 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71450"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fontAlgn="base">
              <a:lnSpc>
                <a:spcPct val="107000"/>
              </a:lnSpc>
              <a:spcAft>
                <a:spcPts val="800"/>
              </a:spcAft>
            </a:pP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МГУ им.М.В.Ломоносова;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ИНП РАН, г. Москва; 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ИКЗ СО РАН, г. Тюмень;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Гидроспецгеология; 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ИМЗ СО РАН, г. Якутск; 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Газпромдобыча, г. Надым; 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Минвостокразвития РФ;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 РАН, Москва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elnikov Permafrost Institute - Wikipedia">
            <a:extLst>
              <a:ext uri="{FF2B5EF4-FFF2-40B4-BE49-F238E27FC236}">
                <a16:creationId xmlns:a16="http://schemas.microsoft.com/office/drawing/2014/main" id="{F3C9D8A1-4581-40BC-94AE-1DF5FB75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6142752"/>
            <a:ext cx="715248" cy="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7FCB09-41BA-4C7C-9FFB-1B27D49E1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6952" y="6235314"/>
            <a:ext cx="715247" cy="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941704" y="257660"/>
            <a:ext cx="10739434" cy="77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Структура управления мониторингом: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Мониторинг должен включать прогноз состояния вечной мерзлоты и проектирование инженерной защиты зданий и сооружений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21CD15-2A0D-4A9C-8D93-133B2E073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82" y="1105168"/>
            <a:ext cx="8597901" cy="5041124"/>
          </a:xfrm>
          <a:prstGeom prst="rect">
            <a:avLst/>
          </a:prstGeom>
        </p:spPr>
      </p:pic>
      <p:pic>
        <p:nvPicPr>
          <p:cNvPr id="28" name="Picture 2" descr="Melnikov Permafrost Institute - Wikipedia">
            <a:extLst>
              <a:ext uri="{FF2B5EF4-FFF2-40B4-BE49-F238E27FC236}">
                <a16:creationId xmlns:a16="http://schemas.microsoft.com/office/drawing/2014/main" id="{78115C5A-82BA-494D-A81F-859C3CEB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6142752"/>
            <a:ext cx="715248" cy="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11">
            <a:extLst>
              <a:ext uri="{FF2B5EF4-FFF2-40B4-BE49-F238E27FC236}">
                <a16:creationId xmlns:a16="http://schemas.microsoft.com/office/drawing/2014/main" id="{AB30373F-D108-47A2-8CB1-C9B4A131FD6B}"/>
              </a:ext>
            </a:extLst>
          </p:cNvPr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2BB4CE1-66E4-42FF-96EE-1D59999BD5B2}"/>
              </a:ext>
            </a:extLst>
          </p:cNvPr>
          <p:cNvSpPr txBox="1">
            <a:spLocks/>
          </p:cNvSpPr>
          <p:nvPr/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10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13DBF85-435E-481F-85AA-FB77149B9C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952" y="6235314"/>
            <a:ext cx="715247" cy="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1437395" y="375707"/>
            <a:ext cx="8597900" cy="5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Выводы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5E27C6-B7CD-4B8C-82A3-AD890C1E3232}"/>
              </a:ext>
            </a:extLst>
          </p:cNvPr>
          <p:cNvSpPr txBox="1"/>
          <p:nvPr/>
        </p:nvSpPr>
        <p:spPr>
          <a:xfrm>
            <a:off x="2882217" y="961656"/>
            <a:ext cx="88810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Завершается период относительной стабильности вечной мерзлоты и ее переходу в нестабильное состояние со снижением несущей способности грунтов. Вероятный ущерб в АЗРФ может составить 5-7 трлн. руб. к 2050 г.</a:t>
            </a:r>
          </a:p>
          <a:p>
            <a:pPr marL="457200" indent="-457200">
              <a:buAutoNum type="arabicPeriod"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В настоящее время имеются эффективные методы управления тепловым режимом грунтов, однако для их применения необходим мониторинг состояния вечной мерзлоты </a:t>
            </a:r>
          </a:p>
          <a:p>
            <a:pPr marL="457200" indent="-457200">
              <a:buAutoNum type="arabicPeriod"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Сеть мерзлотных наблюдений в стране недостаточна для достоверной характеристики изменений температур и свойств грунтов; централизованный сбор и анализ данных различных ведомств не проводится</a:t>
            </a:r>
          </a:p>
          <a:p>
            <a:pPr marL="457200" indent="-457200">
              <a:buAutoNum type="arabicPeriod"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Необходимо создать межведомственную систему государственного комплексного мониторинга и управления состоянием вечной мерзлоты, обеспеченную специалистами, методиками и техническими средствами. Развертывание системы мониторинга может быть оценено в около 12 </a:t>
            </a:r>
            <a:r>
              <a:rPr 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., ежегодное содержание – около 6 </a:t>
            </a:r>
            <a:r>
              <a:rPr 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млрд.руб</a:t>
            </a:r>
            <a:endParaRPr lang="ru-RU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Melnikov Permafrost Institute - Wikipedia">
            <a:extLst>
              <a:ext uri="{FF2B5EF4-FFF2-40B4-BE49-F238E27FC236}">
                <a16:creationId xmlns:a16="http://schemas.microsoft.com/office/drawing/2014/main" id="{33C76B1F-A27C-49B9-8516-82E2ABCD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6142752"/>
            <a:ext cx="715248" cy="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 11">
            <a:extLst>
              <a:ext uri="{FF2B5EF4-FFF2-40B4-BE49-F238E27FC236}">
                <a16:creationId xmlns:a16="http://schemas.microsoft.com/office/drawing/2014/main" id="{67D5F30E-75F3-4AF1-8271-241727185A63}"/>
              </a:ext>
            </a:extLst>
          </p:cNvPr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038790E-9528-48AE-A865-A3585EBE16DD}"/>
              </a:ext>
            </a:extLst>
          </p:cNvPr>
          <p:cNvSpPr txBox="1">
            <a:spLocks/>
          </p:cNvSpPr>
          <p:nvPr/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11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41AFD9-7573-4AA5-97F9-D41D795BD4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6952" y="6235314"/>
            <a:ext cx="715247" cy="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2095500" y="1902397"/>
            <a:ext cx="8597900" cy="5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Спасибо за внимание!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789874"/>
            <a:ext cx="4192848" cy="1045670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pic>
        <p:nvPicPr>
          <p:cNvPr id="26" name="Picture 2" descr="Melnikov Permafrost Institute - Wikipedia">
            <a:extLst>
              <a:ext uri="{FF2B5EF4-FFF2-40B4-BE49-F238E27FC236}">
                <a16:creationId xmlns:a16="http://schemas.microsoft.com/office/drawing/2014/main" id="{8DC5AC34-8A30-4D37-B7D2-C6D4E1E8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9" y="5796747"/>
            <a:ext cx="649556" cy="6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DBE2F1-351D-4F4D-89B9-C746A188F7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8868" y="5828513"/>
            <a:ext cx="1061702" cy="6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D00500-6A72-4CB0-B609-5BFC01666F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302790" y="2402026"/>
            <a:ext cx="6211344" cy="43184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id="{FD3F9D2D-4951-4BEF-91AF-2C45853F09A3}"/>
              </a:ext>
            </a:extLst>
          </p:cNvPr>
          <p:cNvSpPr/>
          <p:nvPr/>
        </p:nvSpPr>
        <p:spPr bwMode="auto">
          <a:xfrm flipV="1">
            <a:off x="-103027" y="70718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DD2C91D-6C61-4254-B5AD-99D32A43083E}"/>
              </a:ext>
            </a:extLst>
          </p:cNvPr>
          <p:cNvSpPr txBox="1">
            <a:spLocks/>
          </p:cNvSpPr>
          <p:nvPr/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2CC50D-57A2-4437-9AAC-F8C3272CCB0D}"/>
              </a:ext>
            </a:extLst>
          </p:cNvPr>
          <p:cNvSpPr txBox="1">
            <a:spLocks/>
          </p:cNvSpPr>
          <p:nvPr/>
        </p:nvSpPr>
        <p:spPr>
          <a:xfrm>
            <a:off x="3203114" y="229687"/>
            <a:ext cx="8050609" cy="1111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1"/>
                </a:solidFill>
                <a:latin typeface="Century Gothic" panose="020B0502020202020204"/>
              </a:rPr>
              <a:t>Число деформированных объектов в криолитозоне составляет 25-50%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17A3828-0520-4203-ADF8-0A135AE657F7}"/>
              </a:ext>
            </a:extLst>
          </p:cNvPr>
          <p:cNvGrpSpPr/>
          <p:nvPr/>
        </p:nvGrpSpPr>
        <p:grpSpPr>
          <a:xfrm>
            <a:off x="211727" y="5772629"/>
            <a:ext cx="4613833" cy="1062916"/>
            <a:chOff x="128997" y="172402"/>
            <a:chExt cx="11691969" cy="303249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AE58084-A2E2-46AE-BC1E-37F5F7FEE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A98A562-347F-48F4-8997-FC5BFCF8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6E50A7-0ED1-43FD-8F25-351058D8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5CD7D8F-9A23-41A3-BB99-7982FA6F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EF1EC5B-BB42-4CD5-BBB9-8C5DA9C0F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4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0A9D4453-2A33-4B96-8139-C54D84880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428E656-B665-4159-9890-82E96B4FC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4A7F83B0-1E10-4A70-B0D3-AD53D6439BD7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A331734-0BFB-4691-AE81-672B6BBB7131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8D692C7-3335-427F-BFA4-411EBFEB5AAF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271276A0-234C-4F48-808F-422554C743B5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DDF9804B-9A5C-4289-8718-551A4DA1324F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1619CC71-13D5-4DEB-894F-0073C3B92A90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88C767C3-5F00-4745-9BF1-7EEFB07544B1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D0EB1B-CF23-439F-86DA-B4C9DDD3F39A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B7888CD-3B32-4C9B-BFB7-CD22A7FCA75A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EDB6E994-833F-445B-89DC-6F34371DA685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2D4F2A39-F5C3-43E3-BD49-8C19413980DD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EDAD20B-36DC-47BF-B78A-D99B7BDF9DD8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20DCEAB3-54D0-479E-8DA4-3BCC58F6153E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30" name="Rectangle 6">
            <a:extLst>
              <a:ext uri="{FF2B5EF4-FFF2-40B4-BE49-F238E27FC236}">
                <a16:creationId xmlns:a16="http://schemas.microsoft.com/office/drawing/2014/main" id="{6BABCEFE-546B-4B9A-9EE2-2C1EE7F7B50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3A909-19A1-4ED5-BCC6-645A918F3CA3}"/>
              </a:ext>
            </a:extLst>
          </p:cNvPr>
          <p:cNvSpPr txBox="1"/>
          <p:nvPr/>
        </p:nvSpPr>
        <p:spPr>
          <a:xfrm>
            <a:off x="6546069" y="1535667"/>
            <a:ext cx="54893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Норильске около  240  жилых зданий на контроле (Порошина, 2018). За последние 10 лет у 250 крупных сооружений в Норильском промышленном районе выявлены деформации. Деформировано почти 60% зданий и сооружений в Игарке, Диксоне, Вилюйске, около 40% зданий и сооружений в Воркуте. В Якутске с начала 1970-х годов более 300 зданий получили серьёзные повреждения (Шац, 2010)</a:t>
            </a:r>
          </a:p>
          <a:p>
            <a:r>
              <a:rPr lang="ru-RU" sz="1600" dirty="0"/>
              <a:t>Число деформированных зданий в Амдерме составляет около 40%, в Диксоне - 33%, Тикси - 22%, Певеке - 50%. В </a:t>
            </a:r>
            <a:r>
              <a:rPr lang="ru-RU" sz="1600" dirty="0" err="1"/>
              <a:t>Амдерме</a:t>
            </a:r>
            <a:r>
              <a:rPr lang="ru-RU" sz="1600" dirty="0"/>
              <a:t> из 268 зданий посёлка деформированы 108. 12% всех зданий находятся в аварийном состоянии. Из 66 каменных зданий деформированы 32. Из девятнадцати тепловых и электрических станций только две имеют незначительные деформации, а десять находятся в аварийном состоянии. (</a:t>
            </a:r>
            <a:r>
              <a:rPr lang="ru-RU" sz="1600" dirty="0" err="1"/>
              <a:t>Велли</a:t>
            </a:r>
            <a:r>
              <a:rPr lang="ru-RU" sz="1600" dirty="0"/>
              <a:t> и др., 1994; Брушков, 1999). </a:t>
            </a:r>
          </a:p>
          <a:p>
            <a:r>
              <a:rPr lang="ru-RU" sz="1600" dirty="0"/>
              <a:t>В г. Чита в период 1965-1992 г., показали, что из 626 зданий 88 % испытывали деформации, для 52 % из них требовался восстановительный ремонт, а 105 зданий (17 %) пришли  в  аварийное  состояние  и  были  разобраны (Сальников, 1996). 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452FD317-E241-404C-B962-2B6190B87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44377"/>
              </p:ext>
            </p:extLst>
          </p:nvPr>
        </p:nvGraphicFramePr>
        <p:xfrm>
          <a:off x="1078095" y="1719185"/>
          <a:ext cx="3933095" cy="3438525"/>
        </p:xfrm>
        <a:graphic>
          <a:graphicData uri="http://schemas.openxmlformats.org/drawingml/2006/table">
            <a:tbl>
              <a:tblPr/>
              <a:tblGrid>
                <a:gridCol w="2102940">
                  <a:extLst>
                    <a:ext uri="{9D8B030D-6E8A-4147-A177-3AD203B41FA5}">
                      <a16:colId xmlns:a16="http://schemas.microsoft.com/office/drawing/2014/main" val="2489037049"/>
                    </a:ext>
                  </a:extLst>
                </a:gridCol>
                <a:gridCol w="1830155">
                  <a:extLst>
                    <a:ext uri="{9D8B030D-6E8A-4147-A177-3AD203B41FA5}">
                      <a16:colId xmlns:a16="http://schemas.microsoft.com/office/drawing/2014/main" val="5741013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Населенный </a:t>
                      </a:r>
                    </a:p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пункт </a:t>
                      </a:r>
                    </a:p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Кроник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2016)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деформ</a:t>
                      </a:r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зданий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6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Якутск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503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Норильск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577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Тикси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48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Диксон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72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Амдерма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39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Магадан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302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Воркута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158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Чита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57203"/>
                  </a:ext>
                </a:extLst>
              </a:tr>
            </a:tbl>
          </a:graphicData>
        </a:graphic>
      </p:graphicFrame>
      <p:pic>
        <p:nvPicPr>
          <p:cNvPr id="32" name="Picture 2" descr="Melnikov Permafrost Institute - Wikipedia">
            <a:extLst>
              <a:ext uri="{FF2B5EF4-FFF2-40B4-BE49-F238E27FC236}">
                <a16:creationId xmlns:a16="http://schemas.microsoft.com/office/drawing/2014/main" id="{8C33DA13-334B-41BA-985C-8478D4DF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6142752"/>
            <a:ext cx="715248" cy="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16C036-91CB-4D57-AD2C-07B9AA83D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952" y="6235314"/>
            <a:ext cx="715247" cy="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927276" y="235933"/>
            <a:ext cx="10662436" cy="2101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Обычно причиной деформаций оснований зданий и сооружений является нарушение температурного режима грунтов при строительстве и эксплуатации, преимущественно, из-за теплового влияния зданий и сооружений и попадания сточных вод в основание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3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4A0EF59-A4EB-48DA-8E79-124B5D64A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459" y="2305906"/>
            <a:ext cx="5646453" cy="438430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519B88-0887-4D72-A1C0-9A4596A5507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709087" y="2665196"/>
            <a:ext cx="4424663" cy="2547465"/>
          </a:xfrm>
          <a:prstGeom prst="rect">
            <a:avLst/>
          </a:prstGeom>
        </p:spPr>
      </p:pic>
      <p:pic>
        <p:nvPicPr>
          <p:cNvPr id="35" name="image428.jpeg">
            <a:extLst>
              <a:ext uri="{FF2B5EF4-FFF2-40B4-BE49-F238E27FC236}">
                <a16:creationId xmlns:a16="http://schemas.microsoft.com/office/drawing/2014/main" id="{9DBF2D2D-10EF-4DBF-821D-EDF01255789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78023" y="4588968"/>
            <a:ext cx="3694332" cy="21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3B3FB5A7-4C23-449F-AD46-D419289DB6BA}"/>
              </a:ext>
            </a:extLst>
          </p:cNvPr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1705A7F-E2D2-48BD-B128-EA6BC572BD52}"/>
              </a:ext>
            </a:extLst>
          </p:cNvPr>
          <p:cNvSpPr txBox="1">
            <a:spLocks/>
          </p:cNvSpPr>
          <p:nvPr/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AA1F3-FC79-446A-BD5B-474431BA6557}"/>
              </a:ext>
            </a:extLst>
          </p:cNvPr>
          <p:cNvSpPr txBox="1">
            <a:spLocks/>
          </p:cNvSpPr>
          <p:nvPr/>
        </p:nvSpPr>
        <p:spPr>
          <a:xfrm>
            <a:off x="2054342" y="350295"/>
            <a:ext cx="4278740" cy="426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Ущерб для жилых и промышленных зданий и сооружений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коло 5-7 </a:t>
            </a:r>
            <a:r>
              <a:rPr lang="ru-RU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трлн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 руб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ysClr val="windowText" lastClr="000000">
                  <a:lumMod val="85000"/>
                  <a:lumOff val="15000"/>
                </a:sysClr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среднем для различных сценариев к 2050 году в АЗРФ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647BC4-4806-4F34-9DAA-AB73E476DADF}"/>
              </a:ext>
            </a:extLst>
          </p:cNvPr>
          <p:cNvGrpSpPr/>
          <p:nvPr/>
        </p:nvGrpSpPr>
        <p:grpSpPr>
          <a:xfrm>
            <a:off x="211727" y="5772629"/>
            <a:ext cx="4613833" cy="1062916"/>
            <a:chOff x="128997" y="172402"/>
            <a:chExt cx="11691969" cy="30324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7987B7E-F487-4E39-AC3B-E3D4B3AB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D3C796-51ED-4652-9793-2EA436A6E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5F8C921-028A-4098-BC7B-83D49AD1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0A591C6-DF58-428D-9D3A-47FAB92E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D9F54D1-22AC-41B6-918F-B2B00A6FC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2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F54271CA-6907-4FC2-B6DE-2E083B45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FAD904B-4857-438E-877F-0239BDD8E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60DC48D8-AD3D-416D-9E2D-63DB03B7D298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EEE8CF1F-FB33-49C0-8AC9-3366B084C0F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5E668865-F79A-4775-8FCB-CEC135CA2B27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2DBF8AF4-789E-4E5C-8916-FD34C851126E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F6B8719-F530-45AF-903E-66A89F3CE259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38EF7886-22CB-40CC-A3AB-296B599A4079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AB27C2F0-2017-4C31-B711-E62305AECC08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8C4E7EC1-9E62-4B7A-A23B-E9F85FFAA854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4DA48956-6C81-4948-A0DF-83B33F5B104D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A63223A5-0F1C-45E9-9E19-F3FF4F4E5C2A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3041584A-8858-4DDF-9D17-910E08ED75E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C8E5D0D-1DB6-4CF8-8EF9-ADCAED0F6C63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D48BCAB0-9E04-4945-A8BA-9268032C68CE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8" name="Rectangle 6">
            <a:extLst>
              <a:ext uri="{FF2B5EF4-FFF2-40B4-BE49-F238E27FC236}">
                <a16:creationId xmlns:a16="http://schemas.microsoft.com/office/drawing/2014/main" id="{B4ED539F-7DE3-4744-9476-4E058691A691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pic>
        <p:nvPicPr>
          <p:cNvPr id="29" name="Picture 2" descr="Melnikov Permafrost Institute - Wikipedia">
            <a:extLst>
              <a:ext uri="{FF2B5EF4-FFF2-40B4-BE49-F238E27FC236}">
                <a16:creationId xmlns:a16="http://schemas.microsoft.com/office/drawing/2014/main" id="{36BC3AF6-C331-4156-9C8B-A036993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6142752"/>
            <a:ext cx="715248" cy="7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7D707EEB-3D0C-438F-A2B5-FE6489788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9463"/>
              </p:ext>
            </p:extLst>
          </p:nvPr>
        </p:nvGraphicFramePr>
        <p:xfrm>
          <a:off x="6452154" y="154545"/>
          <a:ext cx="4829737" cy="659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173">
                  <a:extLst>
                    <a:ext uri="{9D8B030D-6E8A-4147-A177-3AD203B41FA5}">
                      <a16:colId xmlns:a16="http://schemas.microsoft.com/office/drawing/2014/main" val="2099801723"/>
                    </a:ext>
                  </a:extLst>
                </a:gridCol>
                <a:gridCol w="692173">
                  <a:extLst>
                    <a:ext uri="{9D8B030D-6E8A-4147-A177-3AD203B41FA5}">
                      <a16:colId xmlns:a16="http://schemas.microsoft.com/office/drawing/2014/main" val="1744928148"/>
                    </a:ext>
                  </a:extLst>
                </a:gridCol>
                <a:gridCol w="692173">
                  <a:extLst>
                    <a:ext uri="{9D8B030D-6E8A-4147-A177-3AD203B41FA5}">
                      <a16:colId xmlns:a16="http://schemas.microsoft.com/office/drawing/2014/main" val="3056244334"/>
                    </a:ext>
                  </a:extLst>
                </a:gridCol>
                <a:gridCol w="2753218">
                  <a:extLst>
                    <a:ext uri="{9D8B030D-6E8A-4147-A177-3AD203B41FA5}">
                      <a16:colId xmlns:a16="http://schemas.microsoft.com/office/drawing/2014/main" val="2353152419"/>
                    </a:ext>
                  </a:extLst>
                </a:gridCol>
              </a:tblGrid>
              <a:tr h="1158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Вари-анты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Ущерб, млн руб</a:t>
                      </a:r>
                      <a:r>
                        <a:rPr lang="en-US" sz="800">
                          <a:effectLst/>
                        </a:rPr>
                        <a:t>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886202032"/>
                  </a:ext>
                </a:extLst>
              </a:tr>
              <a:tr h="11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min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max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94585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Максимальный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(9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r>
                        <a:rPr lang="ru-RU" sz="800">
                          <a:effectLst/>
                        </a:rPr>
                        <a:t>614 862.25)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 учетом снега и растительности, и сценариев изменения климата RCP2.6, RCP4.5, RCP8.5. для естественных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3094683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Максимальный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(9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r>
                        <a:rPr lang="ru-RU" sz="800">
                          <a:effectLst/>
                        </a:rPr>
                        <a:t>614 862.25)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 учетом снега и растительности, и наблюдающихся трендов изменения температуры воздуха для естественных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477040978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Максимальный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(9</a:t>
                      </a:r>
                      <a:r>
                        <a:rPr lang="en-US" sz="800">
                          <a:effectLst/>
                        </a:rPr>
                        <a:t> </a:t>
                      </a:r>
                      <a:r>
                        <a:rPr lang="ru-RU" sz="800">
                          <a:effectLst/>
                        </a:rPr>
                        <a:t>614 862.25)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Без учета влияния снега и растительности (для нарушенных условий) по RCP2.6, RCP4.5, RCP8.5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60867303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979 704.55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8 080.641.21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Без учета влияния снега и растительности (для нарушенных условий), с наблюдающимися трендами изменения температуры воздуха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2855466579"/>
                  </a:ext>
                </a:extLst>
              </a:tr>
              <a:tr h="73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3 999 389.33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9 614 862.25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коэффициентам корреляции изменения температур воздуха и грунтов и трендам изменения температур воздуха по RCP2.6, RCP4.5, RCP8.5. Исходные температуры по Геокриологической карте (1991) для естественных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48483896"/>
                  </a:ext>
                </a:extLst>
              </a:tr>
              <a:tr h="61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Менее 50 млрд руб.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8 417 438.29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коэффициентам корреляции изменения температур воздуха и грунтов с наблюдающимися трендами изменения температуры воздуха. Исходные температуры по Геокриологической карте (1991) для естественных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85607170"/>
                  </a:ext>
                </a:extLst>
              </a:tr>
              <a:tr h="73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6 251 189.56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9 606 920.00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коэффициентам корреляции изменения температур воздуха и грунтов и трендам изменения температур воздуха по RCP2.6, RCP4.5, RCP8.5. Исходные температуры по литературным и фондовым источникам для естественных и нарушенных (при наличии)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746742887"/>
                  </a:ext>
                </a:extLst>
              </a:tr>
              <a:tr h="73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Менее 50 млрд руб.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7 578 109.49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коэффициентам корреляции изменения температур воздуха и грунтов с наблюдающимися трендами изменения температуры воздуха Исходные температуры по литературным и фондовым источникам для естественных и нарушенных (при наличии) условий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079005612"/>
                  </a:ext>
                </a:extLst>
              </a:tr>
              <a:tr h="61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9 543 263.80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9 614 862.25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При условии, что температуры грунтов в подпольях зданий выше от 0.2ºС до 3ºС по сравнению с температурой воздуха для климатических сценариев по RCP2.6, RCP4.5, RCP8.5 (для нарушенных условий)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2129569044"/>
                  </a:ext>
                </a:extLst>
              </a:tr>
              <a:tr h="61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Менее 50 млрд руб.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2 145 121.54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При условии, что температуры грунтов в подпольях зданий выше от 0.2ºС до 3ºС по сравнению с температурой воздуха, для трендов изменения температуры воздуха (для нарушенных условий)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611819938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345 690.41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9 614 862.25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 СП 25.13330.2012 для климатических сценариев по RCP2.6, RCP4.5, RCP8.5 (для нарушенных условий)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435010310"/>
                  </a:ext>
                </a:extLst>
              </a:tr>
              <a:tr h="23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49 707.27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9 606 491.11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По СП 25.13330.2012 для трендов изменения температуры воздуха (для нарушенных условий)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2899515604"/>
                  </a:ext>
                </a:extLst>
              </a:tr>
            </a:tbl>
          </a:graphicData>
        </a:graphic>
      </p:graphicFrame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A2FA2D1-6DC8-446D-9424-EBA8F878E5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8315" y="6235314"/>
            <a:ext cx="715247" cy="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3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927276" y="146957"/>
            <a:ext cx="10662436" cy="848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Температуры многолетнемерзлых грунтов в Якутске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5</a:t>
            </a:r>
          </a:p>
        </p:txBody>
      </p:sp>
      <p:pic>
        <p:nvPicPr>
          <p:cNvPr id="29" name="image375.jpeg">
            <a:extLst>
              <a:ext uri="{FF2B5EF4-FFF2-40B4-BE49-F238E27FC236}">
                <a16:creationId xmlns:a16="http://schemas.microsoft.com/office/drawing/2014/main" id="{3E5282BB-C959-461A-99E9-6265479AC5A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7943" y="944461"/>
            <a:ext cx="8304623" cy="576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91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1781227" y="571137"/>
            <a:ext cx="10662436" cy="848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Одно из наиболее эффективных решений - термостабилизаторы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6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2FA1129-D066-4392-976E-11344CE5EDC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1227" y="1829843"/>
            <a:ext cx="5652183" cy="3320421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90A6C7-8B4D-4EE8-9ADB-C596F73FF47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3952" y="1829843"/>
            <a:ext cx="4471500" cy="33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01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1655780" y="375707"/>
            <a:ext cx="9904849" cy="58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Существующий фоновый и геотехнический (ГТМ) мониторинг в РФ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85DDA2-6E76-43AC-8ED2-E932C2C50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9783" y="1436532"/>
            <a:ext cx="8686203" cy="4885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6DD66-C14F-495D-84EB-9B00A530998A}"/>
              </a:ext>
            </a:extLst>
          </p:cNvPr>
          <p:cNvSpPr txBox="1"/>
          <p:nvPr/>
        </p:nvSpPr>
        <p:spPr>
          <a:xfrm>
            <a:off x="1073354" y="1342071"/>
            <a:ext cx="331609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ГТМ проводится в некоторых городах и поселках, на магистральных трубопроводах, дорогах и других объектах организациями и предприятиями различных ведомств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DA3FCE-C1BA-4512-8AD2-8E8419F2AC3A}"/>
              </a:ext>
            </a:extLst>
          </p:cNvPr>
          <p:cNvSpPr txBox="1"/>
          <p:nvPr/>
        </p:nvSpPr>
        <p:spPr>
          <a:xfrm>
            <a:off x="4998509" y="6206921"/>
            <a:ext cx="6658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Развертывание системы мониторинга может быть предварительно оценено в 12 млрд. руб.</a:t>
            </a: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9847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2134959" y="311081"/>
            <a:ext cx="9176734" cy="4089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Проблемы фонового и геотехнического (ГТМ) мониторинга в РФ: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недостаток данных и их обмена;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отсутствие единого аналитического прогнозного центра;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>
                <a:solidFill>
                  <a:schemeClr val="tx1"/>
                </a:solidFill>
                <a:latin typeface="Century Gothic" panose="020B0502020202020204"/>
              </a:rPr>
              <a:t>отсутствие</a:t>
            </a:r>
            <a:r>
              <a:rPr kumimoji="0" lang="ru-RU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единой методической и технической базы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8</a:t>
            </a:r>
          </a:p>
        </p:txBody>
      </p:sp>
      <p:pic>
        <p:nvPicPr>
          <p:cNvPr id="31" name="Рисунок 30" descr="ГЭС-3А">
            <a:extLst>
              <a:ext uri="{FF2B5EF4-FFF2-40B4-BE49-F238E27FC236}">
                <a16:creationId xmlns:a16="http://schemas.microsoft.com/office/drawing/2014/main" id="{FCBA4887-CFE9-46BA-B357-8C5FB5A75361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3597" y="4107629"/>
            <a:ext cx="7284863" cy="271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53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C6DFA5-5079-433B-854C-C7005D357533}"/>
              </a:ext>
            </a:extLst>
          </p:cNvPr>
          <p:cNvGrpSpPr/>
          <p:nvPr/>
        </p:nvGrpSpPr>
        <p:grpSpPr>
          <a:xfrm>
            <a:off x="211727" y="5690243"/>
            <a:ext cx="4690009" cy="1145301"/>
            <a:chOff x="128997" y="172402"/>
            <a:chExt cx="11691969" cy="30324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EB5379B-18A6-46A3-9694-3AAC28A4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7" y="172402"/>
              <a:ext cx="1819798" cy="179564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107B6-F4BC-4F77-9FCD-BA628E1F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753" y="323305"/>
              <a:ext cx="1380199" cy="165623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15C098D-2564-42A7-B9B8-5E8CBA9B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2645" y="323304"/>
              <a:ext cx="1785642" cy="175277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5FF30-FD3F-44A5-8D85-95DA2ACA3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040" y="2100597"/>
              <a:ext cx="4923930" cy="94052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16E0806-8D47-485E-9857-B9974B098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629"/>
            <a:stretch/>
          </p:blipFill>
          <p:spPr>
            <a:xfrm>
              <a:off x="5974981" y="465623"/>
              <a:ext cx="2347605" cy="1803950"/>
            </a:xfrm>
            <a:prstGeom prst="rect">
              <a:avLst/>
            </a:prstGeom>
          </p:spPr>
        </p:pic>
        <p:pic>
          <p:nvPicPr>
            <p:cNvPr id="11" name="Picture 2" descr="ТЕРРИТОРИЯ ОПЕРЕЖАЮЩЕГО СОЦИАЛЬНО-ЭКОНОМИЧЕСКОГО РАЗВИТИЯ «СТОЛИЦА АРКТИКИ»  | Корпорация развития Мурманской области">
              <a:extLst>
                <a:ext uri="{FF2B5EF4-FFF2-40B4-BE49-F238E27FC236}">
                  <a16:creationId xmlns:a16="http://schemas.microsoft.com/office/drawing/2014/main" id="{4A92BE03-426C-438C-AC15-1525C0FA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3836" y="465623"/>
              <a:ext cx="3257130" cy="180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41DC4E-9560-48DA-800E-68DF1E61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664" y="2100597"/>
              <a:ext cx="2208605" cy="1104303"/>
            </a:xfrm>
            <a:prstGeom prst="rect">
              <a:avLst/>
            </a:prstGeom>
          </p:spPr>
        </p:pic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BB93D11-719B-4E58-895A-4DDE2F2A37CB}"/>
              </a:ext>
            </a:extLst>
          </p:cNvPr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C13E385-FC99-4E95-A838-D4A101CC9435}"/>
                </a:ext>
              </a:extLst>
            </p:cNvPr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C5FB7883-DA5E-4A5D-8C30-493C698B3A70}"/>
                </a:ext>
              </a:extLst>
            </p:cNvPr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26C0DF0-55D1-4B8B-ABA4-574ED0FEE4EB}"/>
                </a:ext>
              </a:extLst>
            </p:cNvPr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2419E90B-8271-4882-B9A4-0F9026A4ADF1}"/>
                </a:ext>
              </a:extLst>
            </p:cNvPr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D48AE89-6755-4D8A-9532-17BCDC5C28EA}"/>
                </a:ext>
              </a:extLst>
            </p:cNvPr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7C6E6DA3-24A7-4A1E-9E18-81EFBF16D9D6}"/>
                </a:ext>
              </a:extLst>
            </p:cNvPr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963A3E8C-1134-4B8C-9F7B-56B0CFA6A4F6}"/>
                </a:ext>
              </a:extLst>
            </p:cNvPr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5320419-969F-4088-A131-5C713693A50E}"/>
                </a:ext>
              </a:extLst>
            </p:cNvPr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E028730-1AE7-4777-809A-009046A00E93}"/>
                </a:ext>
              </a:extLst>
            </p:cNvPr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3575D6C-BEC1-4912-B271-A0DDF42F4EF6}"/>
                </a:ext>
              </a:extLst>
            </p:cNvPr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D7BF945-9CFD-4CF2-920D-A6903AAA735D}"/>
                </a:ext>
              </a:extLst>
            </p:cNvPr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E73A2BC-C6A8-4865-B5E7-0C9D0CDAAF59}"/>
                </a:ext>
              </a:extLst>
            </p:cNvPr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CEE8BC33-9F61-40AF-9B1B-A92F4A9EED66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w="9525" cap="rnd" cmpd="sng" algn="ctr">
            <a:noFill/>
            <a:prstDash val="solid"/>
          </a:ln>
          <a:effectLst/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591A99E4-FEB7-40B6-BAF8-ADBFC8DEB801}"/>
              </a:ext>
            </a:extLst>
          </p:cNvPr>
          <p:cNvSpPr/>
          <p:nvPr/>
        </p:nvSpPr>
        <p:spPr bwMode="auto">
          <a:xfrm flipV="1">
            <a:off x="173540" y="394832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B77CF17-008E-43D1-8C43-BA1AB0751B6F}"/>
              </a:ext>
            </a:extLst>
          </p:cNvPr>
          <p:cNvSpPr txBox="1">
            <a:spLocks/>
          </p:cNvSpPr>
          <p:nvPr/>
        </p:nvSpPr>
        <p:spPr>
          <a:xfrm>
            <a:off x="671781" y="4039520"/>
            <a:ext cx="77976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ru-RU" dirty="0">
                <a:solidFill>
                  <a:schemeClr val="bg1"/>
                </a:solidFill>
                <a:latin typeface="Century Gothic" panose="020B0502020202020204"/>
              </a:rPr>
              <a:t>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11C3CB-7462-4C19-98D3-54415AB0E8E1}"/>
              </a:ext>
            </a:extLst>
          </p:cNvPr>
          <p:cNvSpPr txBox="1">
            <a:spLocks/>
          </p:cNvSpPr>
          <p:nvPr/>
        </p:nvSpPr>
        <p:spPr>
          <a:xfrm>
            <a:off x="1344963" y="193183"/>
            <a:ext cx="10635310" cy="6145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Наблюдаемые параметры мониторинга вечной мерзлоты:</a:t>
            </a:r>
          </a:p>
          <a:p>
            <a:pPr lvl="0">
              <a:defRPr/>
            </a:pPr>
            <a:endParaRPr lang="ru-RU" dirty="0">
              <a:solidFill>
                <a:sysClr val="windowText" lastClr="000000">
                  <a:lumMod val="85000"/>
                  <a:lumOff val="15000"/>
                </a:sysClr>
              </a:solidFill>
              <a:latin typeface="Century Gothic" panose="020B0502020202020204"/>
            </a:endParaRP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температура грунтов в слое годовых теплооборотов;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тепловой поток;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г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лубина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слоя сезонного протаивания (СТС);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плотность (</a:t>
            </a:r>
            <a:r>
              <a:rPr lang="el-GR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ρ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), влажность (</a:t>
            </a:r>
            <a:r>
              <a:rPr lang="en-US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W) 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и степень засоленности (</a:t>
            </a:r>
            <a:r>
              <a:rPr lang="en-US" sz="2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D</a:t>
            </a:r>
            <a:r>
              <a:rPr lang="en-US" sz="2000" baseline="-25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sal</a:t>
            </a:r>
            <a:r>
              <a:rPr lang="en-US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) 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грунтов СТС;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высота и плотность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снежного покрова;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характеристики напочвенного растительного покрова</a:t>
            </a:r>
            <a:r>
              <a:rPr lang="en-US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 (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СПП, </a:t>
            </a:r>
            <a:r>
              <a:rPr lang="en-US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W 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и др.);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х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арактеристики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криогенных процессов – пучения, термоэрозии, термокарста, термоабразии и др. (величина, </a:t>
            </a: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интенсивность, степень поражения территории и др.);</a:t>
            </a:r>
          </a:p>
          <a:p>
            <a:pPr marL="457200" lvl="0" indent="-457200">
              <a:buFontTx/>
              <a:buChar char="-"/>
              <a:defRPr/>
            </a:pPr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entury Gothic" panose="020B0502020202020204"/>
              </a:rPr>
              <a:t>д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еформации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зданий и сооружений и др. параметры при проведении ГТМ.</a:t>
            </a:r>
          </a:p>
          <a:p>
            <a:pPr marL="457200" lvl="0" indent="-457200">
              <a:buFontTx/>
              <a:buChar char="-"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407145-F12A-4B6A-9567-5C2F2040DF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7600" y="1409161"/>
            <a:ext cx="2476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9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1850</Words>
  <Application>Microsoft Office PowerPoint</Application>
  <PresentationFormat>Широкоэкранный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Anatoli Brouchkov</dc:creator>
  <cp:lastModifiedBy>Anatoli Brouchkov</cp:lastModifiedBy>
  <cp:revision>264</cp:revision>
  <dcterms:created xsi:type="dcterms:W3CDTF">2020-11-01T18:02:46Z</dcterms:created>
  <dcterms:modified xsi:type="dcterms:W3CDTF">2021-11-08T07:09:52Z</dcterms:modified>
</cp:coreProperties>
</file>