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8340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2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817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6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4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7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76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004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ED93063-8E12-4624-A795-93E5B3669D5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8D6D2F6-770A-4283-8140-8AC49904D3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7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Женщины в литературе стран северной Африки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426604"/>
          </a:xfrm>
        </p:spPr>
        <p:txBody>
          <a:bodyPr>
            <a:normAutofit/>
          </a:bodyPr>
          <a:lstStyle/>
          <a:p>
            <a:r>
              <a:rPr lang="ru-RU" dirty="0" smtClean="0"/>
              <a:t>Богданова Юлия</a:t>
            </a:r>
          </a:p>
          <a:p>
            <a:endParaRPr lang="ru-RU" dirty="0" smtClean="0"/>
          </a:p>
          <a:p>
            <a:r>
              <a:rPr lang="ru-RU" dirty="0" smtClean="0"/>
              <a:t>Москва,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Хала ал-</a:t>
            </a:r>
            <a:r>
              <a:rPr lang="ru-RU" dirty="0" err="1" smtClean="0"/>
              <a:t>Бадри</a:t>
            </a:r>
            <a:r>
              <a:rPr lang="ru-RU" dirty="0" smtClean="0"/>
              <a:t> (род. 1954) (Египет)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7" y="1711272"/>
            <a:ext cx="3912344" cy="33775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528816" y="5455444"/>
            <a:ext cx="4443984" cy="823912"/>
          </a:xfrm>
        </p:spPr>
        <p:txBody>
          <a:bodyPr/>
          <a:lstStyle/>
          <a:p>
            <a:pPr algn="ctr"/>
            <a:r>
              <a:rPr lang="ru-RU" dirty="0" smtClean="0"/>
              <a:t>Города за стеной (2017)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3" y="1711272"/>
            <a:ext cx="2252835" cy="3377564"/>
          </a:xfrm>
        </p:spPr>
      </p:pic>
    </p:spTree>
    <p:extLst>
      <p:ext uri="{BB962C8B-B14F-4D97-AF65-F5344CB8AC3E}">
        <p14:creationId xmlns:p14="http://schemas.microsoft.com/office/powerpoint/2010/main" val="16811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«Бум» женских имен в литературе Марокко и Туниса на рубеже веков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613990"/>
            <a:ext cx="3448878" cy="550785"/>
          </a:xfrm>
        </p:spPr>
        <p:txBody>
          <a:bodyPr/>
          <a:lstStyle/>
          <a:p>
            <a:r>
              <a:rPr lang="ru-RU" sz="2400" dirty="0" err="1" smtClean="0"/>
              <a:t>Сихам</a:t>
            </a:r>
            <a:r>
              <a:rPr lang="ru-RU" sz="2400" dirty="0" smtClean="0"/>
              <a:t> </a:t>
            </a:r>
            <a:r>
              <a:rPr lang="ru-RU" sz="2400" dirty="0" err="1" smtClean="0"/>
              <a:t>Беншекрун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01079"/>
            <a:ext cx="1858617" cy="25663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4303" y="2340863"/>
            <a:ext cx="2221421" cy="823912"/>
          </a:xfrm>
        </p:spPr>
        <p:txBody>
          <a:bodyPr/>
          <a:lstStyle/>
          <a:p>
            <a:r>
              <a:rPr lang="ru-RU" sz="2400" dirty="0" err="1" smtClean="0"/>
              <a:t>Ясмина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Шами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9" y="3300413"/>
            <a:ext cx="4099560" cy="2562225"/>
          </a:xfrm>
        </p:spPr>
      </p:pic>
      <p:sp>
        <p:nvSpPr>
          <p:cNvPr id="9" name="TextBox 8"/>
          <p:cNvSpPr txBox="1"/>
          <p:nvPr/>
        </p:nvSpPr>
        <p:spPr>
          <a:xfrm>
            <a:off x="8575199" y="2752819"/>
            <a:ext cx="345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Магерция</a:t>
            </a:r>
            <a:r>
              <a:rPr lang="ru-RU" sz="2400" dirty="0" smtClean="0"/>
              <a:t> Амира-</a:t>
            </a:r>
            <a:r>
              <a:rPr lang="ru-RU" sz="2400" dirty="0" err="1" smtClean="0"/>
              <a:t>Бурназ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21" y="3282156"/>
            <a:ext cx="1670139" cy="25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в эмиграции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674942"/>
            <a:ext cx="4443984" cy="823912"/>
          </a:xfrm>
        </p:spPr>
        <p:txBody>
          <a:bodyPr/>
          <a:lstStyle/>
          <a:p>
            <a:pPr algn="ctr"/>
            <a:r>
              <a:rPr lang="ru-RU" dirty="0" err="1" smtClean="0"/>
              <a:t>Мирал</a:t>
            </a:r>
            <a:r>
              <a:rPr lang="ru-RU" dirty="0" smtClean="0"/>
              <a:t> </a:t>
            </a:r>
            <a:r>
              <a:rPr lang="ru-RU" dirty="0" err="1" smtClean="0"/>
              <a:t>ат-Тахави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(р</a:t>
            </a:r>
            <a:r>
              <a:rPr lang="ru-RU" dirty="0"/>
              <a:t>. 1968) </a:t>
            </a:r>
            <a:r>
              <a:rPr lang="ru-RU" dirty="0" smtClean="0"/>
              <a:t>(Египет)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8" y="2832651"/>
            <a:ext cx="4931531" cy="33003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5132" y="1674942"/>
            <a:ext cx="4443984" cy="823912"/>
          </a:xfrm>
        </p:spPr>
        <p:txBody>
          <a:bodyPr/>
          <a:lstStyle/>
          <a:p>
            <a:r>
              <a:rPr lang="ru-RU" dirty="0" smtClean="0"/>
              <a:t>«Бруклин </a:t>
            </a:r>
            <a:r>
              <a:rPr lang="ru-RU" dirty="0" err="1" smtClean="0"/>
              <a:t>Хайтс</a:t>
            </a:r>
            <a:r>
              <a:rPr lang="ru-RU" dirty="0" smtClean="0"/>
              <a:t>» (2010)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5" y="2832651"/>
            <a:ext cx="2185384" cy="3301025"/>
          </a:xfrm>
        </p:spPr>
      </p:pic>
    </p:spTree>
    <p:extLst>
      <p:ext uri="{BB962C8B-B14F-4D97-AF65-F5344CB8AC3E}">
        <p14:creationId xmlns:p14="http://schemas.microsoft.com/office/powerpoint/2010/main" val="27809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4157"/>
          </a:xfrm>
        </p:spPr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71600" y="1639957"/>
            <a:ext cx="9601200" cy="487017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Джебар</a:t>
            </a:r>
            <a:r>
              <a:rPr lang="ru-RU" dirty="0"/>
              <a:t>, А. Избранное. М.: «Радуга», 1990.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Кирпиченко, В.Н., Сафронов, В.В. История египетской литературы </a:t>
            </a:r>
            <a:r>
              <a:rPr lang="en-US" dirty="0"/>
              <a:t>XIX</a:t>
            </a:r>
            <a:r>
              <a:rPr lang="ru-RU" dirty="0"/>
              <a:t>-</a:t>
            </a:r>
            <a:r>
              <a:rPr lang="en-US" dirty="0"/>
              <a:t>XX </a:t>
            </a:r>
            <a:r>
              <a:rPr lang="ru-RU" dirty="0"/>
              <a:t>веков. В двух томах. Т. 2. М.: Восточная литература, 2003.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Прожогина</a:t>
            </a:r>
            <a:r>
              <a:rPr lang="ru-RU" dirty="0"/>
              <a:t>, С.В. Марокканский ноктюрн. М.,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Прожогина</a:t>
            </a:r>
            <a:r>
              <a:rPr lang="ru-RU" dirty="0"/>
              <a:t>, С.В. Тунисская элегия. М.: ИВ РАН, 2016. / </a:t>
            </a:r>
            <a:r>
              <a:rPr lang="ru-RU" dirty="0" err="1"/>
              <a:t>Бурназ</a:t>
            </a:r>
            <a:r>
              <a:rPr lang="ru-RU" dirty="0"/>
              <a:t>, М.А. "Это было в Тунисе в 1920-х гг.". "</a:t>
            </a:r>
            <a:r>
              <a:rPr lang="ru-RU" dirty="0" err="1"/>
              <a:t>Магерция</a:t>
            </a:r>
            <a:r>
              <a:rPr lang="ru-RU" dirty="0"/>
              <a:t> вспоминает Тунис 1930-х гг." - </a:t>
            </a:r>
            <a:r>
              <a:rPr lang="ru-RU" dirty="0" err="1"/>
              <a:t>Сс</a:t>
            </a:r>
            <a:r>
              <a:rPr lang="ru-RU" dirty="0"/>
              <a:t>. 442-532.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Ал-</a:t>
            </a:r>
            <a:r>
              <a:rPr lang="ru-RU" dirty="0" err="1" smtClean="0"/>
              <a:t>Каламави</a:t>
            </a:r>
            <a:r>
              <a:rPr lang="ru-RU" dirty="0" smtClean="0"/>
              <a:t>, С. Рассказы моей бабушки (</a:t>
            </a:r>
            <a:r>
              <a:rPr lang="ru-RU" dirty="0" err="1" smtClean="0"/>
              <a:t>Ахадис</a:t>
            </a:r>
            <a:r>
              <a:rPr lang="ru-RU" dirty="0" smtClean="0"/>
              <a:t> </a:t>
            </a:r>
            <a:r>
              <a:rPr lang="ru-RU" dirty="0" err="1" smtClean="0"/>
              <a:t>джаддати</a:t>
            </a:r>
            <a:r>
              <a:rPr lang="ru-RU" dirty="0" smtClean="0"/>
              <a:t>). Каир, 2010. (На арабском языке).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 smtClean="0"/>
              <a:t>Ат-Тахави</a:t>
            </a:r>
            <a:r>
              <a:rPr lang="ru-RU" dirty="0"/>
              <a:t>, М. Бруклин </a:t>
            </a:r>
            <a:r>
              <a:rPr lang="ru-RU" dirty="0" err="1"/>
              <a:t>Хайтс</a:t>
            </a:r>
            <a:r>
              <a:rPr lang="ru-RU" dirty="0"/>
              <a:t>. Каир: Дар ал-Мирит, 2010. (На арабском языке</a:t>
            </a:r>
            <a:r>
              <a:rPr lang="ru-RU" dirty="0" smtClean="0"/>
              <a:t>).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Ashour</a:t>
            </a:r>
            <a:r>
              <a:rPr lang="en-US" dirty="0" smtClean="0"/>
              <a:t>, R. Granada. NY, 2003.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Ben </a:t>
            </a:r>
            <a:r>
              <a:rPr lang="en-US" dirty="0" err="1"/>
              <a:t>Jelloun</a:t>
            </a:r>
            <a:r>
              <a:rPr lang="ru-RU" dirty="0"/>
              <a:t>, </a:t>
            </a:r>
            <a:r>
              <a:rPr lang="en-US" dirty="0"/>
              <a:t>T</a:t>
            </a:r>
            <a:r>
              <a:rPr lang="ru-RU" dirty="0"/>
              <a:t>. </a:t>
            </a:r>
            <a:r>
              <a:rPr lang="en-US" dirty="0" err="1"/>
              <a:t>Harrouda</a:t>
            </a:r>
            <a:r>
              <a:rPr lang="ru-RU" dirty="0"/>
              <a:t>. </a:t>
            </a:r>
            <a:r>
              <a:rPr lang="en-US" dirty="0"/>
              <a:t>P</a:t>
            </a:r>
            <a:r>
              <a:rPr lang="ru-RU" dirty="0"/>
              <a:t>.: </a:t>
            </a:r>
            <a:r>
              <a:rPr lang="en-US" dirty="0" err="1"/>
              <a:t>Denoel</a:t>
            </a:r>
            <a:r>
              <a:rPr lang="ru-RU" dirty="0"/>
              <a:t>, 1973.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Benshecroun</a:t>
            </a:r>
            <a:r>
              <a:rPr lang="en-US" dirty="0"/>
              <a:t>, S. </a:t>
            </a:r>
            <a:r>
              <a:rPr lang="en-US" dirty="0" err="1"/>
              <a:t>Oser</a:t>
            </a:r>
            <a:r>
              <a:rPr lang="en-US" dirty="0"/>
              <a:t> vivre. Casablanca, 2004.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fr-FR" dirty="0"/>
              <a:t>Sif, M. </a:t>
            </a:r>
            <a:r>
              <a:rPr lang="en-US" dirty="0" err="1"/>
              <a:t>Mé</a:t>
            </a:r>
            <a:r>
              <a:rPr lang="fr-FR" dirty="0"/>
              <a:t>chamment berbè</a:t>
            </a:r>
            <a:r>
              <a:rPr lang="en-US" dirty="0"/>
              <a:t>re</a:t>
            </a:r>
            <a:r>
              <a:rPr lang="fr-FR" dirty="0"/>
              <a:t>. P., 1998.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 World Bank. School enrollment, tertiary (gross), gender parity index (GPI). https://</a:t>
            </a:r>
            <a:r>
              <a:rPr lang="en-US" dirty="0" smtClean="0"/>
              <a:t>data.worldbank.org/indicator/SE.ENR.TERT.FM.ZS?locations=DZ-EG-LY-MA-TN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4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634460"/>
          </a:xfrm>
        </p:spPr>
        <p:txBody>
          <a:bodyPr/>
          <a:lstStyle/>
          <a:p>
            <a:r>
              <a:rPr lang="ru-RU" dirty="0" smtClean="0"/>
              <a:t>Благодарю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4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900" y="685800"/>
            <a:ext cx="4339806" cy="2157884"/>
          </a:xfrm>
        </p:spPr>
        <p:txBody>
          <a:bodyPr/>
          <a:lstStyle/>
          <a:p>
            <a:pPr algn="ctr"/>
            <a:r>
              <a:rPr lang="ru-RU" sz="2800" dirty="0" err="1" smtClean="0"/>
              <a:t>Тахар</a:t>
            </a:r>
            <a:r>
              <a:rPr lang="ru-RU" sz="2800" dirty="0" smtClean="0"/>
              <a:t> </a:t>
            </a:r>
            <a:r>
              <a:rPr lang="ru-RU" sz="2800" dirty="0" err="1" smtClean="0"/>
              <a:t>Бенжеллун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(род. в 1944)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56020" y="685800"/>
            <a:ext cx="5212080" cy="5628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"Взятие слова - это политический манифест, настоящий вызов </a:t>
            </a:r>
            <a:r>
              <a:rPr lang="ru-RU" sz="3200" i="1" dirty="0" smtClean="0"/>
              <a:t>устоям“</a:t>
            </a:r>
            <a:endParaRPr lang="en-US" sz="3200" i="1" dirty="0" smtClean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“La </a:t>
            </a:r>
            <a:r>
              <a:rPr lang="en-US" sz="3200" i="1" dirty="0" err="1" smtClean="0"/>
              <a:t>prise</a:t>
            </a:r>
            <a:r>
              <a:rPr lang="en-US" sz="3200" i="1" dirty="0" smtClean="0"/>
              <a:t> de la parole… </a:t>
            </a:r>
            <a:r>
              <a:rPr lang="en-US" sz="3200" i="1" dirty="0" err="1" smtClean="0"/>
              <a:t>est</a:t>
            </a:r>
            <a:r>
              <a:rPr lang="en-US" sz="3200" i="1" dirty="0" smtClean="0"/>
              <a:t> un </a:t>
            </a:r>
            <a:r>
              <a:rPr lang="en-US" sz="3200" i="1" dirty="0" err="1" smtClean="0"/>
              <a:t>manifeste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politique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une</a:t>
            </a:r>
            <a:r>
              <a:rPr lang="en-US" sz="3200" i="1" dirty="0"/>
              <a:t> </a:t>
            </a:r>
            <a:r>
              <a:rPr lang="en-US" sz="3200" i="1" dirty="0" err="1" smtClean="0"/>
              <a:t>réele</a:t>
            </a:r>
            <a:r>
              <a:rPr lang="en-US" sz="3200" i="1" dirty="0" smtClean="0"/>
              <a:t> contestation de </a:t>
            </a:r>
            <a:r>
              <a:rPr lang="en-US" sz="3200" i="1" dirty="0" err="1" smtClean="0"/>
              <a:t>l’immuable</a:t>
            </a:r>
            <a:r>
              <a:rPr lang="en-US" sz="3200" i="1" dirty="0" smtClean="0"/>
              <a:t>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Ben </a:t>
            </a:r>
            <a:r>
              <a:rPr lang="en-US" dirty="0" err="1"/>
              <a:t>Jelloun</a:t>
            </a:r>
            <a:r>
              <a:rPr lang="ru-RU" dirty="0"/>
              <a:t>, </a:t>
            </a:r>
            <a:r>
              <a:rPr lang="en-US" dirty="0"/>
              <a:t>T</a:t>
            </a:r>
            <a:r>
              <a:rPr lang="ru-RU" dirty="0"/>
              <a:t>. </a:t>
            </a:r>
            <a:r>
              <a:rPr lang="en-US" dirty="0" err="1"/>
              <a:t>Harrouda</a:t>
            </a:r>
            <a:r>
              <a:rPr lang="ru-RU" dirty="0"/>
              <a:t>.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P</a:t>
            </a:r>
            <a:r>
              <a:rPr lang="ru-RU" dirty="0"/>
              <a:t>.: </a:t>
            </a:r>
            <a:r>
              <a:rPr lang="en-US" dirty="0" err="1"/>
              <a:t>Denoël</a:t>
            </a:r>
            <a:r>
              <a:rPr lang="ru-RU" dirty="0"/>
              <a:t>, 1973. - </a:t>
            </a:r>
            <a:r>
              <a:rPr lang="en-US" dirty="0"/>
              <a:t>P</a:t>
            </a:r>
            <a:r>
              <a:rPr lang="ru-RU" dirty="0" smtClean="0"/>
              <a:t>.184</a:t>
            </a:r>
            <a:r>
              <a:rPr lang="en-US" dirty="0" smtClean="0"/>
              <a:t>.</a:t>
            </a:r>
            <a:endParaRPr lang="ru-RU" sz="2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03" y="1633717"/>
            <a:ext cx="30480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86387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Появление женщин-писательниц в арабской литературе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65025" y="2406770"/>
            <a:ext cx="9612971" cy="295288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Середина 1930-х – первые в странах Северной Африки книги женщин.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К 1950-м годам уже достаточно много писательниц получают признание.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Постепенный рост их числа на протяжении второй половины ХХ века.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42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90" y="0"/>
            <a:ext cx="8878659" cy="6858000"/>
          </a:xfrm>
        </p:spPr>
      </p:pic>
    </p:spTree>
    <p:extLst>
      <p:ext uri="{BB962C8B-B14F-4D97-AF65-F5344CB8AC3E}">
        <p14:creationId xmlns:p14="http://schemas.microsoft.com/office/powerpoint/2010/main" val="28186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95722" cy="1485900"/>
          </a:xfrm>
        </p:spPr>
        <p:txBody>
          <a:bodyPr/>
          <a:lstStyle/>
          <a:p>
            <a:r>
              <a:rPr lang="ru-RU" dirty="0" err="1" smtClean="0"/>
              <a:t>Сухейр</a:t>
            </a:r>
            <a:r>
              <a:rPr lang="ru-RU" dirty="0" smtClean="0"/>
              <a:t> ал-</a:t>
            </a:r>
            <a:r>
              <a:rPr lang="ru-RU" dirty="0" err="1" smtClean="0"/>
              <a:t>Каламави</a:t>
            </a:r>
            <a:r>
              <a:rPr lang="ru-RU" dirty="0" smtClean="0"/>
              <a:t> (1911-1997)</a:t>
            </a:r>
            <a:r>
              <a:rPr lang="en-US" dirty="0" smtClean="0"/>
              <a:t> </a:t>
            </a:r>
            <a:r>
              <a:rPr lang="ru-RU" dirty="0" smtClean="0"/>
              <a:t>(Египет)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6" y="1659835"/>
            <a:ext cx="6357583" cy="420756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150439" y="6015417"/>
            <a:ext cx="4597613" cy="823912"/>
          </a:xfrm>
        </p:spPr>
        <p:txBody>
          <a:bodyPr/>
          <a:lstStyle/>
          <a:p>
            <a:r>
              <a:rPr lang="ru-RU" dirty="0" smtClean="0"/>
              <a:t>«Рассказы моей бабушки» (1935)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54" y="1657729"/>
            <a:ext cx="2942142" cy="4209671"/>
          </a:xfrm>
        </p:spPr>
      </p:pic>
    </p:spTree>
    <p:extLst>
      <p:ext uri="{BB962C8B-B14F-4D97-AF65-F5344CB8AC3E}">
        <p14:creationId xmlns:p14="http://schemas.microsoft.com/office/powerpoint/2010/main" val="40984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383" y="5237923"/>
            <a:ext cx="9710529" cy="151285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Латифа</a:t>
            </a:r>
            <a:r>
              <a:rPr lang="ru-RU" dirty="0" smtClean="0"/>
              <a:t> аз-</a:t>
            </a:r>
            <a:r>
              <a:rPr lang="ru-RU" dirty="0" err="1" smtClean="0"/>
              <a:t>Заййат</a:t>
            </a:r>
            <a:r>
              <a:rPr lang="ru-RU" dirty="0" smtClean="0"/>
              <a:t> (1923-1996) (Египет)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1721" y="201900"/>
            <a:ext cx="4443984" cy="530906"/>
          </a:xfrm>
        </p:spPr>
        <p:txBody>
          <a:bodyPr/>
          <a:lstStyle/>
          <a:p>
            <a:r>
              <a:rPr lang="ru-RU" dirty="0" smtClean="0"/>
              <a:t>«Открытая дверь» (19</a:t>
            </a:r>
            <a:r>
              <a:rPr lang="en-US" dirty="0" smtClean="0"/>
              <a:t>60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03" y="802380"/>
            <a:ext cx="2888820" cy="403466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79" y="805382"/>
            <a:ext cx="3228712" cy="4028661"/>
          </a:xfrm>
        </p:spPr>
      </p:pic>
    </p:spTree>
    <p:extLst>
      <p:ext uri="{BB962C8B-B14F-4D97-AF65-F5344CB8AC3E}">
        <p14:creationId xmlns:p14="http://schemas.microsoft.com/office/powerpoint/2010/main" val="3613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Ассия</a:t>
            </a:r>
            <a:r>
              <a:rPr lang="ru-RU" dirty="0" smtClean="0"/>
              <a:t> </a:t>
            </a:r>
            <a:r>
              <a:rPr lang="ru-RU" dirty="0" err="1" smtClean="0"/>
              <a:t>Джебар</a:t>
            </a:r>
            <a:r>
              <a:rPr lang="ru-RU" dirty="0" smtClean="0"/>
              <a:t> (1938-2015</a:t>
            </a:r>
            <a:r>
              <a:rPr lang="ru-RU" dirty="0"/>
              <a:t>) </a:t>
            </a:r>
            <a:r>
              <a:rPr lang="ru-RU" dirty="0" smtClean="0"/>
              <a:t>(Алжир)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696" y="1751033"/>
            <a:ext cx="2648419" cy="4054454"/>
          </a:xfrm>
        </p:spPr>
        <p:txBody>
          <a:bodyPr/>
          <a:lstStyle/>
          <a:p>
            <a:r>
              <a:rPr lang="ru-RU" dirty="0" smtClean="0"/>
              <a:t>Жажда (1957)</a:t>
            </a:r>
          </a:p>
          <a:p>
            <a:endParaRPr lang="ru-RU" dirty="0" smtClean="0"/>
          </a:p>
          <a:p>
            <a:r>
              <a:rPr lang="ru-RU" dirty="0" smtClean="0"/>
              <a:t>Нетерпеливые (1958)</a:t>
            </a:r>
          </a:p>
          <a:p>
            <a:endParaRPr lang="ru-RU" dirty="0" smtClean="0"/>
          </a:p>
          <a:p>
            <a:r>
              <a:rPr lang="ru-RU" dirty="0" smtClean="0"/>
              <a:t>Любовь и фантазия (1985)</a:t>
            </a:r>
          </a:p>
          <a:p>
            <a:endParaRPr lang="ru-RU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15" y="1751032"/>
            <a:ext cx="2506537" cy="40605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53" y="1751032"/>
            <a:ext cx="3182747" cy="4054455"/>
          </a:xfrm>
        </p:spPr>
      </p:pic>
    </p:spTree>
    <p:extLst>
      <p:ext uri="{BB962C8B-B14F-4D97-AF65-F5344CB8AC3E}">
        <p14:creationId xmlns:p14="http://schemas.microsoft.com/office/powerpoint/2010/main" val="36496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99457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Середина 1990-х годов: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65024" y="2435088"/>
            <a:ext cx="9612971" cy="30711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Рейтинг читательских симпатий египетской газеты «Новости литературы» за 1996 год примерно поровну делится между произведениями, написанными женщинами, и теми, авторы которых – мужчины. </a:t>
            </a:r>
            <a:r>
              <a:rPr lang="ru-RU" sz="2000" dirty="0" smtClean="0"/>
              <a:t>(</a:t>
            </a:r>
            <a:r>
              <a:rPr lang="ru-RU" sz="2000" dirty="0" err="1" smtClean="0"/>
              <a:t>Ахбар</a:t>
            </a:r>
            <a:r>
              <a:rPr lang="ru-RU" sz="2000" dirty="0" smtClean="0"/>
              <a:t> ал-</a:t>
            </a:r>
            <a:r>
              <a:rPr lang="ru-RU" sz="2000" dirty="0" err="1" smtClean="0"/>
              <a:t>адаб</a:t>
            </a:r>
            <a:r>
              <a:rPr lang="ru-RU" sz="2000" dirty="0" smtClean="0"/>
              <a:t>, 29.12.1996)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28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Радва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err="1" smtClean="0"/>
              <a:t>Ашур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(1946-2014)</a:t>
            </a:r>
            <a:br>
              <a:rPr lang="ru-RU" dirty="0" smtClean="0"/>
            </a:br>
            <a:r>
              <a:rPr lang="ru-RU" dirty="0" smtClean="0"/>
              <a:t>(Египет)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685800"/>
            <a:ext cx="3881437" cy="51752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Автор исторического </a:t>
            </a:r>
            <a:br>
              <a:rPr lang="ru-RU" sz="2800" dirty="0" smtClean="0"/>
            </a:br>
            <a:r>
              <a:rPr lang="ru-RU" sz="2800" dirty="0" smtClean="0"/>
              <a:t>романа-трилогии «Гранада» (1994)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9" y="4045225"/>
            <a:ext cx="1716903" cy="26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168</TotalTime>
  <Words>454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Crop</vt:lpstr>
      <vt:lpstr>Женщины в литературе стран северной Африки</vt:lpstr>
      <vt:lpstr>Тахар Бенжеллун  (род. в 1944)</vt:lpstr>
      <vt:lpstr>Появление женщин-писательниц в арабской литературе</vt:lpstr>
      <vt:lpstr>Презентация PowerPoint</vt:lpstr>
      <vt:lpstr>Сухейр ал-Каламави (1911-1997) (Египет)</vt:lpstr>
      <vt:lpstr>Латифа аз-Заййат (1923-1996) (Египет)</vt:lpstr>
      <vt:lpstr>Ассия Джебар (1938-2015) (Алжир)</vt:lpstr>
      <vt:lpstr>Середина 1990-х годов:</vt:lpstr>
      <vt:lpstr>Радва ‘Ашур (1946-2014) (Египет)</vt:lpstr>
      <vt:lpstr>Хала ал-Бадри (род. 1954) (Египет)</vt:lpstr>
      <vt:lpstr>«Бум» женских имен в литературе Марокко и Туниса на рубеже веков</vt:lpstr>
      <vt:lpstr>Литература в эмиграции</vt:lpstr>
      <vt:lpstr>Использованная литература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2018-03-14T07:14:33Z</dcterms:created>
  <dcterms:modified xsi:type="dcterms:W3CDTF">2018-03-14T10:06:54Z</dcterms:modified>
</cp:coreProperties>
</file>