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51206400" cy="288036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31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61" autoAdjust="0"/>
    <p:restoredTop sz="94660"/>
  </p:normalViewPr>
  <p:slideViewPr>
    <p:cSldViewPr snapToGrid="0">
      <p:cViewPr>
        <p:scale>
          <a:sx n="20" d="100"/>
          <a:sy n="20" d="100"/>
        </p:scale>
        <p:origin x="12"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01276" y="4713559"/>
            <a:ext cx="38403850" cy="10027559"/>
          </a:xfrm>
          <a:prstGeom prst="rect">
            <a:avLst/>
          </a:prstGeom>
        </p:spPr>
        <p:txBody>
          <a:bodyPr anchor="b"/>
          <a:lstStyle>
            <a:lvl1pPr algn="ctr">
              <a:defRPr sz="5576"/>
            </a:lvl1pPr>
          </a:lstStyle>
          <a:p>
            <a:r>
              <a:rPr lang="ru-RU" smtClean="0"/>
              <a:t>Образец заголовка</a:t>
            </a:r>
            <a:endParaRPr lang="ru-RU"/>
          </a:p>
        </p:txBody>
      </p:sp>
      <p:sp>
        <p:nvSpPr>
          <p:cNvPr id="3" name="Подзаголовок 2"/>
          <p:cNvSpPr>
            <a:spLocks noGrp="1"/>
          </p:cNvSpPr>
          <p:nvPr>
            <p:ph type="subTitle" idx="1"/>
          </p:nvPr>
        </p:nvSpPr>
        <p:spPr>
          <a:xfrm>
            <a:off x="6401276" y="15129120"/>
            <a:ext cx="38403850" cy="6953050"/>
          </a:xfrm>
          <a:prstGeom prst="rect">
            <a:avLst/>
          </a:prstGeom>
        </p:spPr>
        <p:txBody>
          <a:bodyPr/>
          <a:lstStyle>
            <a:lvl1pPr marL="0" indent="0" algn="ctr">
              <a:buNone/>
              <a:defRPr sz="2230"/>
            </a:lvl1pPr>
            <a:lvl2pPr marL="424876" indent="0" algn="ctr">
              <a:buNone/>
              <a:defRPr sz="1859"/>
            </a:lvl2pPr>
            <a:lvl3pPr marL="849752" indent="0" algn="ctr">
              <a:buNone/>
              <a:defRPr sz="1673"/>
            </a:lvl3pPr>
            <a:lvl4pPr marL="1274628" indent="0" algn="ctr">
              <a:buNone/>
              <a:defRPr sz="1487"/>
            </a:lvl4pPr>
            <a:lvl5pPr marL="1699504" indent="0" algn="ctr">
              <a:buNone/>
              <a:defRPr sz="1487"/>
            </a:lvl5pPr>
            <a:lvl6pPr marL="2124380" indent="0" algn="ctr">
              <a:buNone/>
              <a:defRPr sz="1487"/>
            </a:lvl6pPr>
            <a:lvl7pPr marL="2549256" indent="0" algn="ctr">
              <a:buNone/>
              <a:defRPr sz="1487"/>
            </a:lvl7pPr>
            <a:lvl8pPr marL="2974132" indent="0" algn="ctr">
              <a:buNone/>
              <a:defRPr sz="1487"/>
            </a:lvl8pPr>
            <a:lvl9pPr marL="3399008" indent="0" algn="ctr">
              <a:buNone/>
              <a:defRPr sz="1487"/>
            </a:lvl9pPr>
          </a:lstStyle>
          <a:p>
            <a:r>
              <a:rPr lang="ru-RU" smtClean="0"/>
              <a:t>Образец подзаголовка</a:t>
            </a:r>
            <a:endParaRPr lang="ru-RU"/>
          </a:p>
        </p:txBody>
      </p:sp>
    </p:spTree>
    <p:extLst>
      <p:ext uri="{BB962C8B-B14F-4D97-AF65-F5344CB8AC3E}">
        <p14:creationId xmlns:p14="http://schemas.microsoft.com/office/powerpoint/2010/main" val="3439434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305300" y="1386635"/>
            <a:ext cx="39890226" cy="1943099"/>
          </a:xfrm>
        </p:spPr>
        <p:txBody>
          <a:bodyPr/>
          <a:lstStyle/>
          <a:p>
            <a:r>
              <a:rPr lang="en-US" sz="5400" b="1" dirty="0" smtClean="0">
                <a:solidFill>
                  <a:srgbClr val="583180"/>
                </a:solidFill>
                <a:cs typeface="Aharoni" panose="02010803020104030203" pitchFamily="2" charset="-79"/>
              </a:rPr>
              <a:t>Improvement of conventional perception in stable patient with schizophrenia </a:t>
            </a:r>
            <a:r>
              <a:rPr lang="ru-RU" sz="5400" b="1" dirty="0" smtClean="0">
                <a:solidFill>
                  <a:srgbClr val="583180"/>
                </a:solidFill>
                <a:cs typeface="Aharoni" panose="02010803020104030203" pitchFamily="2" charset="-79"/>
              </a:rPr>
              <a:t/>
            </a:r>
            <a:br>
              <a:rPr lang="ru-RU" sz="5400" b="1" dirty="0" smtClean="0">
                <a:solidFill>
                  <a:srgbClr val="583180"/>
                </a:solidFill>
                <a:cs typeface="Aharoni" panose="02010803020104030203" pitchFamily="2" charset="-79"/>
              </a:rPr>
            </a:br>
            <a:r>
              <a:rPr lang="en-US" sz="5400" b="1" dirty="0" smtClean="0">
                <a:solidFill>
                  <a:srgbClr val="583180"/>
                </a:solidFill>
                <a:cs typeface="Aharoni" panose="02010803020104030203" pitchFamily="2" charset="-79"/>
              </a:rPr>
              <a:t>by add-on treatment with ipidacrine.</a:t>
            </a:r>
            <a:r>
              <a:rPr lang="ru-RU" sz="5400" b="1" dirty="0" smtClean="0">
                <a:solidFill>
                  <a:srgbClr val="583180"/>
                </a:solidFill>
                <a:cs typeface="Aharoni" panose="02010803020104030203" pitchFamily="2" charset="-79"/>
              </a:rPr>
              <a:t/>
            </a:r>
            <a:br>
              <a:rPr lang="ru-RU" sz="5400" b="1" dirty="0" smtClean="0">
                <a:solidFill>
                  <a:srgbClr val="583180"/>
                </a:solidFill>
                <a:cs typeface="Aharoni" panose="02010803020104030203" pitchFamily="2" charset="-79"/>
              </a:rPr>
            </a:br>
            <a:endParaRPr lang="ru-RU" dirty="0"/>
          </a:p>
        </p:txBody>
      </p:sp>
      <p:pic>
        <p:nvPicPr>
          <p:cNvPr id="34" name="Рисунок 33"/>
          <p:cNvPicPr>
            <a:picLocks noChangeAspect="1"/>
          </p:cNvPicPr>
          <p:nvPr/>
        </p:nvPicPr>
        <p:blipFill>
          <a:blip r:embed="rId2"/>
          <a:stretch>
            <a:fillRect/>
          </a:stretch>
        </p:blipFill>
        <p:spPr>
          <a:xfrm>
            <a:off x="22859155" y="15006165"/>
            <a:ext cx="13347894" cy="9223192"/>
          </a:xfrm>
          <a:prstGeom prst="rect">
            <a:avLst/>
          </a:prstGeom>
        </p:spPr>
      </p:pic>
      <p:sp>
        <p:nvSpPr>
          <p:cNvPr id="4" name="Подзаголовок 3"/>
          <p:cNvSpPr>
            <a:spLocks noGrp="1"/>
          </p:cNvSpPr>
          <p:nvPr>
            <p:ph type="subTitle" idx="1"/>
          </p:nvPr>
        </p:nvSpPr>
        <p:spPr>
          <a:xfrm>
            <a:off x="16993076" y="33990787"/>
            <a:ext cx="24739980" cy="5755935"/>
          </a:xfrm>
        </p:spPr>
        <p:txBody>
          <a:bodyPr/>
          <a:lstStyle/>
          <a:p>
            <a:r>
              <a:rPr lang="en-US" dirty="0" smtClean="0"/>
              <a:t> </a:t>
            </a:r>
            <a:endParaRPr lang="ru-RU" dirty="0"/>
          </a:p>
        </p:txBody>
      </p:sp>
      <p:sp>
        <p:nvSpPr>
          <p:cNvPr id="8" name="TextBox 7"/>
          <p:cNvSpPr txBox="1"/>
          <p:nvPr/>
        </p:nvSpPr>
        <p:spPr>
          <a:xfrm>
            <a:off x="10572750" y="2819781"/>
            <a:ext cx="38614350" cy="871008"/>
          </a:xfrm>
          <a:prstGeom prst="rect">
            <a:avLst/>
          </a:prstGeom>
          <a:noFill/>
        </p:spPr>
        <p:txBody>
          <a:bodyPr wrap="square" rtlCol="0">
            <a:spAutoFit/>
          </a:bodyPr>
          <a:lstStyle/>
          <a:p>
            <a:pPr lvl="0">
              <a:lnSpc>
                <a:spcPct val="115000"/>
              </a:lnSpc>
              <a:spcAft>
                <a:spcPts val="1000"/>
              </a:spcAft>
            </a:pPr>
            <a:r>
              <a:rPr lang="en-US" sz="4400" dirty="0" smtClean="0">
                <a:solidFill>
                  <a:srgbClr val="222222"/>
                </a:solidFill>
                <a:latin typeface="Times New Roman" panose="02020603050405020304" pitchFamily="18" charset="0"/>
                <a:ea typeface="Calibri" panose="020F0502020204030204" pitchFamily="34" charset="0"/>
                <a:cs typeface="Times New Roman" panose="02020603050405020304" pitchFamily="18" charset="0"/>
              </a:rPr>
              <a:t>Margarita Morozova, George Rupchev</a:t>
            </a:r>
            <a:r>
              <a:rPr lang="ru-RU" sz="4400" dirty="0" smtClean="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sz="4400" dirty="0" smtClean="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Laboratory of psychopharmacology </a:t>
            </a:r>
            <a:r>
              <a:rPr lang="ru-RU" sz="4400" dirty="0" smtClean="0">
                <a:solidFill>
                  <a:srgbClr val="222222"/>
                </a:solidFill>
                <a:latin typeface="Times New Roman" panose="02020603050405020304" pitchFamily="18" charset="0"/>
                <a:ea typeface="Calibri" panose="020F0502020204030204" pitchFamily="34" charset="0"/>
                <a:cs typeface="Times New Roman" panose="02020603050405020304" pitchFamily="18" charset="0"/>
              </a:rPr>
              <a:t>FSBSI Mental health Research Center</a:t>
            </a:r>
            <a:r>
              <a:rPr lang="en-US" sz="4400" dirty="0" smtClean="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Moscow RF,  </a:t>
            </a:r>
            <a:endParaRPr lang="ru-RU" sz="4400" dirty="0">
              <a:solidFill>
                <a:prstClr val="white"/>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TextBox 8"/>
          <p:cNvSpPr txBox="1"/>
          <p:nvPr/>
        </p:nvSpPr>
        <p:spPr>
          <a:xfrm>
            <a:off x="2547257" y="5094514"/>
            <a:ext cx="47516143" cy="2123658"/>
          </a:xfrm>
          <a:prstGeom prst="rect">
            <a:avLst/>
          </a:prstGeom>
          <a:noFill/>
        </p:spPr>
        <p:txBody>
          <a:bodyPr wrap="square" rtlCol="0">
            <a:spAutoFit/>
          </a:bodyPr>
          <a:lstStyle/>
          <a:p>
            <a:pPr lvl="0"/>
            <a:r>
              <a:rPr lang="en-US" sz="4400" b="1" dirty="0">
                <a:solidFill>
                  <a:prstClr val="black">
                    <a:lumMod val="85000"/>
                    <a:lumOff val="15000"/>
                  </a:prstClr>
                </a:solidFill>
                <a:latin typeface="Times New Roman" panose="02020603050405020304" pitchFamily="18" charset="0"/>
                <a:cs typeface="Times New Roman" panose="02020603050405020304" pitchFamily="18" charset="0"/>
              </a:rPr>
              <a:t>Introduction. </a:t>
            </a:r>
            <a:r>
              <a:rPr lang="en-US" sz="4400" dirty="0">
                <a:solidFill>
                  <a:prstClr val="black">
                    <a:lumMod val="85000"/>
                    <a:lumOff val="15000"/>
                  </a:prstClr>
                </a:solidFill>
                <a:latin typeface="Times New Roman" panose="02020603050405020304" pitchFamily="18" charset="0"/>
                <a:cs typeface="Times New Roman" panose="02020603050405020304" pitchFamily="18" charset="0"/>
              </a:rPr>
              <a:t>Impairment of conventional perception is one of the key dysfunction in patients with schizophrenia even </a:t>
            </a:r>
            <a:r>
              <a:rPr lang="en-US" sz="4400" dirty="0" smtClean="0">
                <a:solidFill>
                  <a:prstClr val="black">
                    <a:lumMod val="85000"/>
                    <a:lumOff val="15000"/>
                  </a:prstClr>
                </a:solidFill>
                <a:latin typeface="Times New Roman" panose="02020603050405020304" pitchFamily="18" charset="0"/>
                <a:cs typeface="Times New Roman" panose="02020603050405020304" pitchFamily="18" charset="0"/>
              </a:rPr>
              <a:t>in absence </a:t>
            </a:r>
            <a:r>
              <a:rPr lang="en-US" sz="4400" dirty="0">
                <a:solidFill>
                  <a:prstClr val="black">
                    <a:lumMod val="85000"/>
                    <a:lumOff val="15000"/>
                  </a:prstClr>
                </a:solidFill>
                <a:latin typeface="Times New Roman" panose="02020603050405020304" pitchFamily="18" charset="0"/>
                <a:cs typeface="Times New Roman" panose="02020603050405020304" pitchFamily="18" charset="0"/>
              </a:rPr>
              <a:t>of psychotic symptoms. (1)</a:t>
            </a:r>
            <a:r>
              <a:rPr lang="ru-RU" sz="4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4400" dirty="0">
                <a:solidFill>
                  <a:prstClr val="black">
                    <a:lumMod val="85000"/>
                    <a:lumOff val="15000"/>
                  </a:prstClr>
                </a:solidFill>
                <a:latin typeface="Times New Roman" panose="02020603050405020304" pitchFamily="18" charset="0"/>
                <a:cs typeface="Times New Roman" panose="02020603050405020304" pitchFamily="18" charset="0"/>
              </a:rPr>
              <a:t>In </a:t>
            </a:r>
            <a:r>
              <a:rPr lang="en-US" sz="4400" dirty="0" smtClean="0">
                <a:solidFill>
                  <a:prstClr val="black">
                    <a:lumMod val="85000"/>
                    <a:lumOff val="15000"/>
                  </a:prstClr>
                </a:solidFill>
                <a:latin typeface="Times New Roman" panose="02020603050405020304" pitchFamily="18" charset="0"/>
                <a:cs typeface="Times New Roman" panose="02020603050405020304" pitchFamily="18" charset="0"/>
              </a:rPr>
              <a:t>the </a:t>
            </a:r>
            <a:r>
              <a:rPr lang="en-US" sz="4400" dirty="0">
                <a:solidFill>
                  <a:prstClr val="black">
                    <a:lumMod val="85000"/>
                    <a:lumOff val="15000"/>
                  </a:prstClr>
                </a:solidFill>
                <a:latin typeface="Times New Roman" panose="02020603050405020304" pitchFamily="18" charset="0"/>
                <a:cs typeface="Times New Roman" panose="02020603050405020304" pitchFamily="18" charset="0"/>
              </a:rPr>
              <a:t>previous double-blind, placebo-controlled study, the </a:t>
            </a:r>
            <a:r>
              <a:rPr lang="en-US" sz="4400" dirty="0" smtClean="0">
                <a:solidFill>
                  <a:prstClr val="black">
                    <a:lumMod val="85000"/>
                    <a:lumOff val="15000"/>
                  </a:prstClr>
                </a:solidFill>
                <a:latin typeface="Times New Roman" panose="02020603050405020304" pitchFamily="18" charset="0"/>
                <a:cs typeface="Times New Roman" panose="02020603050405020304" pitchFamily="18" charset="0"/>
              </a:rPr>
              <a:t>add-on </a:t>
            </a:r>
            <a:r>
              <a:rPr lang="en-US" sz="4400" dirty="0">
                <a:solidFill>
                  <a:prstClr val="black">
                    <a:lumMod val="85000"/>
                    <a:lumOff val="15000"/>
                  </a:prstClr>
                </a:solidFill>
                <a:latin typeface="Times New Roman" panose="02020603050405020304" pitchFamily="18" charset="0"/>
                <a:cs typeface="Times New Roman" panose="02020603050405020304" pitchFamily="18" charset="0"/>
              </a:rPr>
              <a:t>of ipidacrine to risperidone in schizophrenic patients with severe </a:t>
            </a:r>
            <a:r>
              <a:rPr lang="en-US" sz="4400" dirty="0" smtClean="0">
                <a:solidFill>
                  <a:prstClr val="black">
                    <a:lumMod val="85000"/>
                    <a:lumOff val="15000"/>
                  </a:prstClr>
                </a:solidFill>
                <a:latin typeface="Times New Roman" panose="02020603050405020304" pitchFamily="18" charset="0"/>
                <a:cs typeface="Times New Roman" panose="02020603050405020304" pitchFamily="18" charset="0"/>
              </a:rPr>
              <a:t>negative disorders for </a:t>
            </a:r>
            <a:r>
              <a:rPr lang="en-US" sz="4400" dirty="0">
                <a:solidFill>
                  <a:prstClr val="black">
                    <a:lumMod val="85000"/>
                    <a:lumOff val="15000"/>
                  </a:prstClr>
                </a:solidFill>
                <a:latin typeface="Times New Roman" panose="02020603050405020304" pitchFamily="18" charset="0"/>
                <a:cs typeface="Times New Roman" panose="02020603050405020304" pitchFamily="18" charset="0"/>
              </a:rPr>
              <a:t>treatment of cognitive </a:t>
            </a:r>
            <a:r>
              <a:rPr lang="en-US" sz="4400" dirty="0" smtClean="0">
                <a:solidFill>
                  <a:prstClr val="black">
                    <a:lumMod val="85000"/>
                    <a:lumOff val="15000"/>
                  </a:prstClr>
                </a:solidFill>
                <a:latin typeface="Times New Roman" panose="02020603050405020304" pitchFamily="18" charset="0"/>
                <a:cs typeface="Times New Roman" panose="02020603050405020304" pitchFamily="18" charset="0"/>
              </a:rPr>
              <a:t>dysfunction </a:t>
            </a:r>
            <a:r>
              <a:rPr lang="en-US" sz="4400" dirty="0">
                <a:solidFill>
                  <a:prstClr val="black">
                    <a:lumMod val="85000"/>
                    <a:lumOff val="15000"/>
                  </a:prstClr>
                </a:solidFill>
                <a:latin typeface="Times New Roman" panose="02020603050405020304" pitchFamily="18" charset="0"/>
                <a:cs typeface="Times New Roman" panose="02020603050405020304" pitchFamily="18" charset="0"/>
              </a:rPr>
              <a:t>showed a large positive dynamics of emotional-volitional disorders in the study group. </a:t>
            </a:r>
            <a:r>
              <a:rPr lang="en-US" sz="4400" dirty="0" smtClean="0">
                <a:solidFill>
                  <a:prstClr val="black">
                    <a:lumMod val="85000"/>
                    <a:lumOff val="15000"/>
                  </a:prstClr>
                </a:solidFill>
                <a:latin typeface="Times New Roman" panose="02020603050405020304" pitchFamily="18" charset="0"/>
                <a:cs typeface="Times New Roman" panose="02020603050405020304" pitchFamily="18" charset="0"/>
              </a:rPr>
              <a:t>(2). </a:t>
            </a:r>
            <a:r>
              <a:rPr lang="en-US" sz="4400" dirty="0">
                <a:solidFill>
                  <a:prstClr val="black">
                    <a:lumMod val="85000"/>
                    <a:lumOff val="15000"/>
                  </a:prstClr>
                </a:solidFill>
                <a:latin typeface="Times New Roman" panose="02020603050405020304" pitchFamily="18" charset="0"/>
                <a:cs typeface="Times New Roman" panose="02020603050405020304" pitchFamily="18" charset="0"/>
              </a:rPr>
              <a:t>In the experiment, it was shown that ipidacrine accumulates in the cerebral cortex and hippocampus and improves cognitive functions [3].</a:t>
            </a:r>
            <a:endParaRPr lang="en-US" sz="4400"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2547257" y="7311411"/>
            <a:ext cx="46944643" cy="2092881"/>
          </a:xfrm>
          <a:prstGeom prst="rect">
            <a:avLst/>
          </a:prstGeom>
          <a:noFill/>
        </p:spPr>
        <p:txBody>
          <a:bodyPr wrap="square" rtlCol="0">
            <a:spAutoFit/>
          </a:bodyPr>
          <a:lstStyle/>
          <a:p>
            <a:r>
              <a:rPr lang="en-US" sz="4400" b="1" dirty="0">
                <a:solidFill>
                  <a:prstClr val="black">
                    <a:lumMod val="85000"/>
                    <a:lumOff val="15000"/>
                  </a:prstClr>
                </a:solidFill>
                <a:latin typeface="Times New Roman" panose="02020603050405020304" pitchFamily="18" charset="0"/>
                <a:cs typeface="Times New Roman" panose="02020603050405020304" pitchFamily="18" charset="0"/>
              </a:rPr>
              <a:t>Objective</a:t>
            </a:r>
            <a:r>
              <a:rPr lang="en-US" sz="4400" dirty="0">
                <a:solidFill>
                  <a:prstClr val="black">
                    <a:lumMod val="85000"/>
                    <a:lumOff val="15000"/>
                  </a:prstClr>
                </a:solidFill>
                <a:latin typeface="Times New Roman" panose="02020603050405020304" pitchFamily="18" charset="0"/>
                <a:cs typeface="Times New Roman" panose="02020603050405020304" pitchFamily="18" charset="0"/>
              </a:rPr>
              <a:t>. Possibility of improvement of conventional perception by add-on treatment with ipidacrine </a:t>
            </a:r>
            <a:r>
              <a:rPr lang="en-US" sz="4400" dirty="0" smtClean="0">
                <a:solidFill>
                  <a:prstClr val="black">
                    <a:lumMod val="85000"/>
                    <a:lumOff val="15000"/>
                  </a:prstClr>
                </a:solidFill>
                <a:latin typeface="Times New Roman" panose="02020603050405020304" pitchFamily="18" charset="0"/>
                <a:cs typeface="Times New Roman" panose="02020603050405020304" pitchFamily="18" charset="0"/>
              </a:rPr>
              <a:t>in stable  </a:t>
            </a:r>
            <a:r>
              <a:rPr lang="en-US" sz="4400" dirty="0">
                <a:solidFill>
                  <a:prstClr val="black">
                    <a:lumMod val="85000"/>
                    <a:lumOff val="15000"/>
                  </a:prstClr>
                </a:solidFill>
                <a:latin typeface="Times New Roman" panose="02020603050405020304" pitchFamily="18" charset="0"/>
                <a:cs typeface="Times New Roman" panose="02020603050405020304" pitchFamily="18" charset="0"/>
              </a:rPr>
              <a:t>patients with </a:t>
            </a:r>
            <a:r>
              <a:rPr lang="en-US" sz="4400" dirty="0" smtClean="0">
                <a:solidFill>
                  <a:prstClr val="black">
                    <a:lumMod val="85000"/>
                    <a:lumOff val="15000"/>
                  </a:prstClr>
                </a:solidFill>
                <a:latin typeface="Times New Roman" panose="02020603050405020304" pitchFamily="18" charset="0"/>
                <a:cs typeface="Times New Roman" panose="02020603050405020304" pitchFamily="18" charset="0"/>
              </a:rPr>
              <a:t>schizophrenia.</a:t>
            </a:r>
            <a:endParaRPr lang="ru-RU" sz="4400" dirty="0" smtClean="0">
              <a:solidFill>
                <a:prstClr val="black">
                  <a:lumMod val="85000"/>
                  <a:lumOff val="15000"/>
                </a:prstClr>
              </a:solidFill>
              <a:latin typeface="Times New Roman" panose="02020603050405020304" pitchFamily="18" charset="0"/>
              <a:cs typeface="Times New Roman" panose="02020603050405020304" pitchFamily="18" charset="0"/>
            </a:endParaRPr>
          </a:p>
          <a:p>
            <a:endParaRPr lang="ru-RU" sz="3200" dirty="0">
              <a:solidFill>
                <a:prstClr val="black">
                  <a:lumMod val="85000"/>
                  <a:lumOff val="15000"/>
                </a:prstClr>
              </a:solidFill>
              <a:latin typeface="Arial" panose="020B0604020202020204" pitchFamily="34" charset="0"/>
              <a:cs typeface="Arial" panose="020B0604020202020204" pitchFamily="34" charset="0"/>
            </a:endParaRPr>
          </a:p>
          <a:p>
            <a:endParaRPr lang="ru-RU" sz="3200" dirty="0" smtClean="0">
              <a:solidFill>
                <a:prstClr val="black">
                  <a:lumMod val="85000"/>
                  <a:lumOff val="15000"/>
                </a:prstClr>
              </a:solidFill>
              <a:latin typeface="Arial" panose="020B0604020202020204" pitchFamily="34" charset="0"/>
              <a:cs typeface="Arial" panose="020B0604020202020204" pitchFamily="34" charset="0"/>
            </a:endParaRPr>
          </a:p>
          <a:p>
            <a:endParaRPr lang="ru-RU" dirty="0"/>
          </a:p>
        </p:txBody>
      </p:sp>
      <p:sp>
        <p:nvSpPr>
          <p:cNvPr id="12" name="TextBox 11"/>
          <p:cNvSpPr txBox="1"/>
          <p:nvPr/>
        </p:nvSpPr>
        <p:spPr>
          <a:xfrm>
            <a:off x="2547257" y="8536139"/>
            <a:ext cx="46944643" cy="2616101"/>
          </a:xfrm>
          <a:prstGeom prst="rect">
            <a:avLst/>
          </a:prstGeom>
          <a:noFill/>
        </p:spPr>
        <p:txBody>
          <a:bodyPr wrap="square" rtlCol="0">
            <a:spAutoFit/>
          </a:bodyPr>
          <a:lstStyle/>
          <a:p>
            <a:pPr lvl="0"/>
            <a:r>
              <a:rPr lang="en-US" sz="4400" b="1" dirty="0">
                <a:solidFill>
                  <a:prstClr val="black">
                    <a:lumMod val="85000"/>
                    <a:lumOff val="15000"/>
                  </a:prstClr>
                </a:solidFill>
                <a:latin typeface="Times New Roman" panose="02020603050405020304" pitchFamily="18" charset="0"/>
                <a:cs typeface="Times New Roman" panose="02020603050405020304" pitchFamily="18" charset="0"/>
              </a:rPr>
              <a:t>Methods</a:t>
            </a:r>
            <a:r>
              <a:rPr lang="ru-RU" sz="4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US" sz="4400" dirty="0">
                <a:solidFill>
                  <a:prstClr val="black">
                    <a:lumMod val="85000"/>
                    <a:lumOff val="15000"/>
                  </a:prstClr>
                </a:solidFill>
                <a:latin typeface="Times New Roman" panose="02020603050405020304" pitchFamily="18" charset="0"/>
                <a:cs typeface="Times New Roman" panose="02020603050405020304" pitchFamily="18" charset="0"/>
              </a:rPr>
              <a:t>26 (13 females) patients, mean age 40.4 (SD 11.7) with episodic schizophrenia in remission, receiving stable antipsychotic therapy were included into the open label study. As add-on treatment ipidacrine was administered once per day in dosage 20 mg for two months. Positive and Negative Symptoms Scale (PANSS) was used to assess clinical symptoms and projective psychological method (Rorschach Test</a:t>
            </a:r>
            <a:r>
              <a:rPr lang="en-US" sz="4400" dirty="0" smtClean="0">
                <a:solidFill>
                  <a:prstClr val="black">
                    <a:lumMod val="85000"/>
                    <a:lumOff val="15000"/>
                  </a:prstClr>
                </a:solidFill>
                <a:latin typeface="Times New Roman" panose="02020603050405020304" pitchFamily="18" charset="0"/>
                <a:cs typeface="Times New Roman" panose="02020603050405020304" pitchFamily="18" charset="0"/>
              </a:rPr>
              <a:t>) (1) </a:t>
            </a:r>
            <a:r>
              <a:rPr lang="en-US" sz="4400" dirty="0">
                <a:solidFill>
                  <a:prstClr val="black">
                    <a:lumMod val="85000"/>
                    <a:lumOff val="15000"/>
                  </a:prstClr>
                </a:solidFill>
                <a:latin typeface="Times New Roman" panose="02020603050405020304" pitchFamily="18" charset="0"/>
                <a:cs typeface="Times New Roman" panose="02020603050405020304" pitchFamily="18" charset="0"/>
              </a:rPr>
              <a:t>was used to assess conventional perception. To assess the dynamics of cognitive dysfunction, the BACS (Brief Assessment of Cognitive Function in Schizophrenia</a:t>
            </a:r>
            <a:r>
              <a:rPr lang="en-US" sz="4400" dirty="0" smtClean="0">
                <a:solidFill>
                  <a:prstClr val="black">
                    <a:lumMod val="85000"/>
                    <a:lumOff val="15000"/>
                  </a:prstClr>
                </a:solidFill>
                <a:latin typeface="Times New Roman" panose="02020603050405020304" pitchFamily="18" charset="0"/>
                <a:cs typeface="Times New Roman" panose="02020603050405020304" pitchFamily="18" charset="0"/>
              </a:rPr>
              <a:t>)</a:t>
            </a:r>
            <a:r>
              <a:rPr lang="ru-RU" sz="4400" dirty="0" smtClean="0">
                <a:solidFill>
                  <a:prstClr val="black">
                    <a:lumMod val="85000"/>
                    <a:lumOff val="15000"/>
                  </a:prstClr>
                </a:solidFill>
                <a:latin typeface="Times New Roman" panose="02020603050405020304" pitchFamily="18" charset="0"/>
                <a:cs typeface="Times New Roman" panose="02020603050405020304" pitchFamily="18" charset="0"/>
              </a:rPr>
              <a:t> (4)</a:t>
            </a:r>
            <a:r>
              <a:rPr lang="en-US" sz="4400" dirty="0" smtClean="0">
                <a:solidFill>
                  <a:prstClr val="black">
                    <a:lumMod val="85000"/>
                    <a:lumOff val="15000"/>
                  </a:prstClr>
                </a:solidFill>
                <a:latin typeface="Times New Roman" panose="02020603050405020304" pitchFamily="18" charset="0"/>
                <a:cs typeface="Times New Roman" panose="02020603050405020304" pitchFamily="18" charset="0"/>
              </a:rPr>
              <a:t> </a:t>
            </a:r>
            <a:r>
              <a:rPr lang="en-US" sz="4400" dirty="0">
                <a:solidFill>
                  <a:prstClr val="black">
                    <a:lumMod val="85000"/>
                    <a:lumOff val="15000"/>
                  </a:prstClr>
                </a:solidFill>
                <a:latin typeface="Times New Roman" panose="02020603050405020304" pitchFamily="18" charset="0"/>
                <a:cs typeface="Times New Roman" panose="02020603050405020304" pitchFamily="18" charset="0"/>
              </a:rPr>
              <a:t>scale was chosen.</a:t>
            </a:r>
            <a:endParaRPr lang="ru-RU" sz="4400" dirty="0" smtClean="0">
              <a:solidFill>
                <a:prstClr val="black">
                  <a:lumMod val="85000"/>
                  <a:lumOff val="15000"/>
                </a:prstClr>
              </a:solidFill>
              <a:latin typeface="Times New Roman" panose="02020603050405020304" pitchFamily="18" charset="0"/>
              <a:cs typeface="Times New Roman" panose="02020603050405020304" pitchFamily="18" charset="0"/>
            </a:endParaRPr>
          </a:p>
          <a:p>
            <a:pPr lvl="0"/>
            <a:endParaRPr lang="ru-RU" sz="3200" dirty="0">
              <a:solidFill>
                <a:prstClr val="black">
                  <a:lumMod val="85000"/>
                  <a:lumOff val="15000"/>
                </a:prstClr>
              </a:solidFill>
              <a:latin typeface="Arial" panose="020B0604020202020204" pitchFamily="34" charset="0"/>
              <a:cs typeface="Arial" panose="020B0604020202020204" pitchFamily="34" charset="0"/>
            </a:endParaRPr>
          </a:p>
        </p:txBody>
      </p:sp>
      <p:sp>
        <p:nvSpPr>
          <p:cNvPr id="14" name="TextBox 13"/>
          <p:cNvSpPr txBox="1"/>
          <p:nvPr/>
        </p:nvSpPr>
        <p:spPr>
          <a:xfrm>
            <a:off x="2547257" y="12611100"/>
            <a:ext cx="47516143" cy="2209800"/>
          </a:xfrm>
          <a:prstGeom prst="rect">
            <a:avLst/>
          </a:prstGeom>
          <a:noFill/>
        </p:spPr>
        <p:txBody>
          <a:bodyPr wrap="square" rtlCol="0">
            <a:spAutoFit/>
          </a:bodyPr>
          <a:lstStyle/>
          <a:p>
            <a:endParaRPr lang="ru-RU" dirty="0"/>
          </a:p>
        </p:txBody>
      </p:sp>
      <p:sp>
        <p:nvSpPr>
          <p:cNvPr id="15" name="Прямоугольник 14"/>
          <p:cNvSpPr/>
          <p:nvPr/>
        </p:nvSpPr>
        <p:spPr>
          <a:xfrm>
            <a:off x="2547257" y="11082079"/>
            <a:ext cx="46639843" cy="3985706"/>
          </a:xfrm>
          <a:prstGeom prst="rect">
            <a:avLst/>
          </a:prstGeom>
        </p:spPr>
        <p:txBody>
          <a:bodyPr wrap="square">
            <a:spAutoFit/>
          </a:bodyPr>
          <a:lstStyle/>
          <a:p>
            <a:pPr>
              <a:lnSpc>
                <a:spcPct val="115000"/>
              </a:lnSpc>
              <a:spcAft>
                <a:spcPts val="1000"/>
              </a:spcAft>
            </a:pPr>
            <a:r>
              <a:rPr lang="en-US" sz="4400" b="1" dirty="0">
                <a:latin typeface="Times New Roman" panose="02020603050405020304" pitchFamily="18" charset="0"/>
                <a:ea typeface="Times New Roman" panose="02020603050405020304" pitchFamily="18" charset="0"/>
                <a:cs typeface="Times New Roman" panose="02020603050405020304" pitchFamily="18" charset="0"/>
              </a:rPr>
              <a:t>Results. </a:t>
            </a:r>
            <a:r>
              <a:rPr lang="en-US" sz="4400" dirty="0">
                <a:latin typeface="Times New Roman" panose="02020603050405020304" pitchFamily="18" charset="0"/>
                <a:ea typeface="Times New Roman" panose="02020603050405020304" pitchFamily="18" charset="0"/>
                <a:cs typeface="Times New Roman" panose="02020603050405020304" pitchFamily="18" charset="0"/>
              </a:rPr>
              <a:t>The study showed that ipidacrine in a low dosage, added to standard antipsychotic treatment, was effective in relation to negative symptoms (PANSS negative subscale score before 22,4 (SD4,7) and after beginning of the study 19,7 (4,5), p=0, 001</a:t>
            </a:r>
            <a:r>
              <a:rPr lang="en-US" sz="4400" dirty="0" smtClean="0">
                <a:latin typeface="Times New Roman" panose="02020603050405020304" pitchFamily="18" charset="0"/>
                <a:ea typeface="Times New Roman" panose="02020603050405020304" pitchFamily="18" charset="0"/>
                <a:cs typeface="Times New Roman" panose="02020603050405020304" pitchFamily="18" charset="0"/>
              </a:rPr>
              <a:t>) (Fig.1). </a:t>
            </a:r>
            <a:r>
              <a:rPr lang="en-US" sz="4400" dirty="0">
                <a:latin typeface="Times New Roman" panose="02020603050405020304" pitchFamily="18" charset="0"/>
                <a:ea typeface="Times New Roman" panose="02020603050405020304" pitchFamily="18" charset="0"/>
                <a:cs typeface="Times New Roman" panose="02020603050405020304" pitchFamily="18" charset="0"/>
              </a:rPr>
              <a:t>Of all the indicators of the Rorschach test, there was significant improvement in the index X+%, which is responsible for the degree of conventionality in reality </a:t>
            </a:r>
            <a:r>
              <a:rPr lang="en-US" sz="4400" dirty="0" smtClean="0">
                <a:latin typeface="Times New Roman" panose="02020603050405020304" pitchFamily="18" charset="0"/>
                <a:ea typeface="Times New Roman" panose="02020603050405020304" pitchFamily="18" charset="0"/>
                <a:cs typeface="Times New Roman" panose="02020603050405020304" pitchFamily="18" charset="0"/>
              </a:rPr>
              <a:t>recognition. The </a:t>
            </a:r>
            <a:r>
              <a:rPr lang="en-US" sz="4400" dirty="0">
                <a:latin typeface="Times New Roman" panose="02020603050405020304" pitchFamily="18" charset="0"/>
                <a:ea typeface="Times New Roman" panose="02020603050405020304" pitchFamily="18" charset="0"/>
                <a:cs typeface="Times New Roman" panose="02020603050405020304" pitchFamily="18" charset="0"/>
              </a:rPr>
              <a:t>decrease in conventionality was associated with both high individualism and perceptual disorders. The value of </a:t>
            </a:r>
            <a:r>
              <a:rPr lang="en-US" sz="4400" dirty="0">
                <a:latin typeface="Times New Roman" panose="02020603050405020304" pitchFamily="18" charset="0"/>
                <a:ea typeface="Times New Roman" panose="02020603050405020304" pitchFamily="18" charset="0"/>
                <a:cs typeface="Times New Roman" panose="02020603050405020304" pitchFamily="18" charset="0"/>
              </a:rPr>
              <a:t>of</a:t>
            </a:r>
            <a:r>
              <a:rPr lang="en-US" sz="4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4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4400" dirty="0" smtClean="0">
                <a:latin typeface="Times New Roman" panose="02020603050405020304" pitchFamily="18" charset="0"/>
                <a:ea typeface="Times New Roman" panose="02020603050405020304" pitchFamily="18" charset="0"/>
                <a:cs typeface="Times New Roman" panose="02020603050405020304" pitchFamily="18" charset="0"/>
              </a:rPr>
              <a:t>X</a:t>
            </a:r>
            <a:r>
              <a:rPr lang="en-US" sz="4400" dirty="0">
                <a:latin typeface="Times New Roman" panose="02020603050405020304" pitchFamily="18" charset="0"/>
                <a:ea typeface="Times New Roman" panose="02020603050405020304" pitchFamily="18" charset="0"/>
                <a:cs typeface="Times New Roman" panose="02020603050405020304" pitchFamily="18" charset="0"/>
              </a:rPr>
              <a:t>+ % did not reach the standard one (70%) to the end of the study, but the improvement showed the switching from severe (52,4 (SD 12,2)  to moderate (60,6 (SD10,4) impairment level (p=0,039</a:t>
            </a:r>
            <a:r>
              <a:rPr lang="en-US" sz="4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ea typeface="Times New Roman" panose="02020603050405020304" pitchFamily="18" charset="0"/>
                <a:cs typeface="Times New Roman" panose="02020603050405020304" pitchFamily="18" charset="0"/>
              </a:rPr>
              <a:t>(Fig.2). </a:t>
            </a:r>
            <a:r>
              <a:rPr lang="en-US" sz="4400" dirty="0" smtClean="0">
                <a:latin typeface="Times New Roman" panose="02020603050405020304" pitchFamily="18" charset="0"/>
                <a:ea typeface="Times New Roman" panose="02020603050405020304" pitchFamily="18" charset="0"/>
                <a:cs typeface="Times New Roman" panose="02020603050405020304" pitchFamily="18" charset="0"/>
              </a:rPr>
              <a:t>The </a:t>
            </a:r>
            <a:r>
              <a:rPr lang="en-US" sz="4400" dirty="0">
                <a:latin typeface="Times New Roman" panose="02020603050405020304" pitchFamily="18" charset="0"/>
                <a:ea typeface="Times New Roman" panose="02020603050405020304" pitchFamily="18" charset="0"/>
                <a:cs typeface="Times New Roman" panose="02020603050405020304" pitchFamily="18" charset="0"/>
              </a:rPr>
              <a:t>results of repeated testing demonstrated a statistically significant improvement in the cognitive functioning of patients only as a whole (integrative T-ball indicator) during </a:t>
            </a:r>
            <a:r>
              <a:rPr lang="en-US" sz="4400" dirty="0" smtClean="0">
                <a:latin typeface="Times New Roman" panose="02020603050405020304" pitchFamily="18" charset="0"/>
                <a:ea typeface="Times New Roman" panose="02020603050405020304" pitchFamily="18" charset="0"/>
                <a:cs typeface="Times New Roman" panose="02020603050405020304" pitchFamily="18" charset="0"/>
              </a:rPr>
              <a:t>treatment (Fig.3).</a:t>
            </a:r>
            <a:endParaRPr lang="ru-RU" sz="44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6" name="Рисунок 15"/>
          <p:cNvPicPr>
            <a:picLocks noChangeAspect="1"/>
          </p:cNvPicPr>
          <p:nvPr/>
        </p:nvPicPr>
        <p:blipFill>
          <a:blip r:embed="rId3"/>
          <a:stretch>
            <a:fillRect/>
          </a:stretch>
        </p:blipFill>
        <p:spPr>
          <a:xfrm>
            <a:off x="226332" y="15218266"/>
            <a:ext cx="10108336" cy="8645280"/>
          </a:xfrm>
          <a:prstGeom prst="rect">
            <a:avLst/>
          </a:prstGeom>
        </p:spPr>
      </p:pic>
      <p:graphicFrame>
        <p:nvGraphicFramePr>
          <p:cNvPr id="18" name="Таблица 17"/>
          <p:cNvGraphicFramePr>
            <a:graphicFrameLocks noGrp="1"/>
          </p:cNvGraphicFramePr>
          <p:nvPr>
            <p:extLst>
              <p:ext uri="{D42A27DB-BD31-4B8C-83A1-F6EECF244321}">
                <p14:modId xmlns:p14="http://schemas.microsoft.com/office/powerpoint/2010/main" val="3855701197"/>
              </p:ext>
            </p:extLst>
          </p:nvPr>
        </p:nvGraphicFramePr>
        <p:xfrm>
          <a:off x="37095287" y="15055382"/>
          <a:ext cx="12980051" cy="9173974"/>
        </p:xfrm>
        <a:graphic>
          <a:graphicData uri="http://schemas.openxmlformats.org/drawingml/2006/table">
            <a:tbl>
              <a:tblPr firstRow="1" firstCol="1" bandRow="1">
                <a:tableStyleId>{5C22544A-7EE6-4342-B048-85BDC9FD1C3A}</a:tableStyleId>
              </a:tblPr>
              <a:tblGrid>
                <a:gridCol w="4627048">
                  <a:extLst>
                    <a:ext uri="{9D8B030D-6E8A-4147-A177-3AD203B41FA5}">
                      <a16:colId xmlns:a16="http://schemas.microsoft.com/office/drawing/2014/main" val="2398855689"/>
                    </a:ext>
                  </a:extLst>
                </a:gridCol>
                <a:gridCol w="2819868">
                  <a:extLst>
                    <a:ext uri="{9D8B030D-6E8A-4147-A177-3AD203B41FA5}">
                      <a16:colId xmlns:a16="http://schemas.microsoft.com/office/drawing/2014/main" val="1369928029"/>
                    </a:ext>
                  </a:extLst>
                </a:gridCol>
                <a:gridCol w="2849848">
                  <a:extLst>
                    <a:ext uri="{9D8B030D-6E8A-4147-A177-3AD203B41FA5}">
                      <a16:colId xmlns:a16="http://schemas.microsoft.com/office/drawing/2014/main" val="2830991241"/>
                    </a:ext>
                  </a:extLst>
                </a:gridCol>
                <a:gridCol w="2683287">
                  <a:extLst>
                    <a:ext uri="{9D8B030D-6E8A-4147-A177-3AD203B41FA5}">
                      <a16:colId xmlns:a16="http://schemas.microsoft.com/office/drawing/2014/main" val="4100159944"/>
                    </a:ext>
                  </a:extLst>
                </a:gridCol>
              </a:tblGrid>
              <a:tr h="1309724">
                <a:tc>
                  <a:txBody>
                    <a:bodyPr/>
                    <a:lstStyle/>
                    <a:p>
                      <a:pPr algn="ctr">
                        <a:lnSpc>
                          <a:spcPct val="115000"/>
                        </a:lnSpc>
                        <a:spcAft>
                          <a:spcPts val="1000"/>
                        </a:spcAft>
                      </a:pPr>
                      <a:r>
                        <a:rPr lang="en-US" sz="3600" dirty="0">
                          <a:effectLst/>
                        </a:rPr>
                        <a:t>Subsale </a:t>
                      </a:r>
                      <a:r>
                        <a:rPr lang="ru-RU" sz="3600" dirty="0">
                          <a:effectLst/>
                        </a:rPr>
                        <a:t>BACS</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3600">
                          <a:effectLst/>
                        </a:rPr>
                        <a:t>Beginning trial</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3600">
                          <a:effectLst/>
                        </a:rPr>
                        <a:t>End of trail</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en-US" sz="3600">
                          <a:effectLst/>
                        </a:rPr>
                        <a:t>p</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80564285"/>
                  </a:ext>
                </a:extLst>
              </a:tr>
              <a:tr h="975445">
                <a:tc>
                  <a:txBody>
                    <a:bodyPr/>
                    <a:lstStyle/>
                    <a:p>
                      <a:pPr algn="ctr">
                        <a:lnSpc>
                          <a:spcPct val="115000"/>
                        </a:lnSpc>
                        <a:spcAft>
                          <a:spcPts val="1000"/>
                        </a:spcAft>
                      </a:pPr>
                      <a:r>
                        <a:rPr lang="en-US" sz="3600">
                          <a:effectLst/>
                        </a:rPr>
                        <a:t>Verbal memory</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dirty="0">
                          <a:effectLst/>
                        </a:rPr>
                        <a:t>45,4 (15,6)</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a:effectLst/>
                        </a:rPr>
                        <a:t>51,8 (15)</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a:effectLst/>
                        </a:rPr>
                        <a:t>0,07</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41353017"/>
                  </a:ext>
                </a:extLst>
              </a:tr>
              <a:tr h="975445">
                <a:tc>
                  <a:txBody>
                    <a:bodyPr/>
                    <a:lstStyle/>
                    <a:p>
                      <a:pPr algn="ctr">
                        <a:lnSpc>
                          <a:spcPct val="115000"/>
                        </a:lnSpc>
                        <a:spcAft>
                          <a:spcPts val="1000"/>
                        </a:spcAft>
                      </a:pPr>
                      <a:r>
                        <a:rPr lang="en-US" sz="3600" dirty="0">
                          <a:effectLst/>
                        </a:rPr>
                        <a:t>Work memory</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dirty="0">
                          <a:effectLst/>
                        </a:rPr>
                        <a:t>39,3 (13,9)</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dirty="0">
                          <a:effectLst/>
                        </a:rPr>
                        <a:t>44,1 (12)</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a:effectLst/>
                        </a:rPr>
                        <a:t>ns</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02005489"/>
                  </a:ext>
                </a:extLst>
              </a:tr>
              <a:tr h="975445">
                <a:tc>
                  <a:txBody>
                    <a:bodyPr/>
                    <a:lstStyle/>
                    <a:p>
                      <a:pPr algn="ctr">
                        <a:lnSpc>
                          <a:spcPct val="115000"/>
                        </a:lnSpc>
                        <a:spcAft>
                          <a:spcPts val="1000"/>
                        </a:spcAft>
                      </a:pPr>
                      <a:r>
                        <a:rPr lang="en-US" sz="3600">
                          <a:effectLst/>
                        </a:rPr>
                        <a:t>Motor speed</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a:effectLst/>
                        </a:rPr>
                        <a:t>41 (12,3)</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dirty="0">
                          <a:effectLst/>
                        </a:rPr>
                        <a:t>43,6 (12,3)</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a:effectLst/>
                        </a:rPr>
                        <a:t>ns</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31261723"/>
                  </a:ext>
                </a:extLst>
              </a:tr>
              <a:tr h="975445">
                <a:tc>
                  <a:txBody>
                    <a:bodyPr/>
                    <a:lstStyle/>
                    <a:p>
                      <a:pPr algn="ctr">
                        <a:lnSpc>
                          <a:spcPct val="115000"/>
                        </a:lnSpc>
                        <a:spcAft>
                          <a:spcPts val="1000"/>
                        </a:spcAft>
                      </a:pPr>
                      <a:r>
                        <a:rPr lang="en-US" sz="3600">
                          <a:effectLst/>
                        </a:rPr>
                        <a:t>Verbal fluency</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dirty="0">
                          <a:effectLst/>
                        </a:rPr>
                        <a:t>41 (12,5)</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dirty="0">
                          <a:effectLst/>
                        </a:rPr>
                        <a:t>40 (11,8)</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a:effectLst/>
                        </a:rPr>
                        <a:t>ns</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28521664"/>
                  </a:ext>
                </a:extLst>
              </a:tr>
              <a:tr h="2011580">
                <a:tc>
                  <a:txBody>
                    <a:bodyPr/>
                    <a:lstStyle/>
                    <a:p>
                      <a:pPr algn="ctr">
                        <a:lnSpc>
                          <a:spcPct val="115000"/>
                        </a:lnSpc>
                        <a:spcAft>
                          <a:spcPts val="1000"/>
                        </a:spcAft>
                      </a:pPr>
                      <a:r>
                        <a:rPr lang="en-US" sz="3600">
                          <a:effectLst/>
                        </a:rPr>
                        <a:t>The speed of information processing</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dirty="0">
                          <a:effectLst/>
                        </a:rPr>
                        <a:t>44,5 (66,4)</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dirty="0">
                          <a:effectLst/>
                        </a:rPr>
                        <a:t>33,4 (13,7)</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dirty="0" err="1">
                          <a:effectLst/>
                        </a:rPr>
                        <a:t>ns</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52157410"/>
                  </a:ext>
                </a:extLst>
              </a:tr>
              <a:tr h="975445">
                <a:tc>
                  <a:txBody>
                    <a:bodyPr/>
                    <a:lstStyle/>
                    <a:p>
                      <a:pPr>
                        <a:lnSpc>
                          <a:spcPct val="115000"/>
                        </a:lnSpc>
                        <a:spcAft>
                          <a:spcPts val="1000"/>
                        </a:spcAft>
                      </a:pPr>
                      <a:r>
                        <a:rPr lang="en-US" sz="3600">
                          <a:effectLst/>
                        </a:rPr>
                        <a:t>Executive function</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a:effectLst/>
                        </a:rPr>
                        <a:t>41 (12,8)</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dirty="0">
                          <a:effectLst/>
                        </a:rPr>
                        <a:t>46 (16,7)</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dirty="0" err="1">
                          <a:effectLst/>
                        </a:rPr>
                        <a:t>ns</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0747202"/>
                  </a:ext>
                </a:extLst>
              </a:tr>
              <a:tr h="975445">
                <a:tc>
                  <a:txBody>
                    <a:bodyPr/>
                    <a:lstStyle/>
                    <a:p>
                      <a:pPr algn="ctr">
                        <a:lnSpc>
                          <a:spcPct val="115000"/>
                        </a:lnSpc>
                        <a:spcAft>
                          <a:spcPts val="1000"/>
                        </a:spcAft>
                      </a:pPr>
                      <a:r>
                        <a:rPr lang="ru-RU" sz="3600">
                          <a:effectLst/>
                        </a:rPr>
                        <a:t>Т-</a:t>
                      </a:r>
                      <a:r>
                        <a:rPr lang="en-US" sz="3600">
                          <a:effectLst/>
                        </a:rPr>
                        <a:t>score</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a:effectLst/>
                        </a:rPr>
                        <a:t>34,2 (15,5)</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a:effectLst/>
                        </a:rPr>
                        <a:t>39,2 (16,5)</a:t>
                      </a:r>
                      <a:endParaRPr lang="ru-RU"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u-RU" sz="3600" dirty="0">
                          <a:effectLst/>
                        </a:rPr>
                        <a:t>0,005*</a:t>
                      </a:r>
                      <a:endParaRPr lang="ru-RU"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54163318"/>
                  </a:ext>
                </a:extLst>
              </a:tr>
            </a:tbl>
          </a:graphicData>
        </a:graphic>
      </p:graphicFrame>
      <p:sp>
        <p:nvSpPr>
          <p:cNvPr id="19" name="Прямоугольник 18"/>
          <p:cNvSpPr/>
          <p:nvPr/>
        </p:nvSpPr>
        <p:spPr>
          <a:xfrm>
            <a:off x="3188564" y="24239119"/>
            <a:ext cx="45998536" cy="769441"/>
          </a:xfrm>
          <a:prstGeom prst="rect">
            <a:avLst/>
          </a:prstGeom>
        </p:spPr>
        <p:txBody>
          <a:bodyPr wrap="square">
            <a:spAutoFit/>
          </a:bodyPr>
          <a:lstStyle/>
          <a:p>
            <a:pPr lvl="0"/>
            <a:r>
              <a:rPr lang="en-US" sz="4400" b="1" dirty="0" smtClean="0">
                <a:solidFill>
                  <a:prstClr val="black">
                    <a:lumMod val="85000"/>
                    <a:lumOff val="15000"/>
                  </a:prstClr>
                </a:solidFill>
                <a:latin typeface="Times New Roman" panose="02020603050405020304" pitchFamily="18" charset="0"/>
                <a:cs typeface="Times New Roman" panose="02020603050405020304" pitchFamily="18" charset="0"/>
              </a:rPr>
              <a:t>Conclusion</a:t>
            </a:r>
            <a:r>
              <a:rPr lang="ru-RU" sz="4400" b="1" dirty="0" smtClean="0">
                <a:solidFill>
                  <a:prstClr val="black">
                    <a:lumMod val="85000"/>
                    <a:lumOff val="15000"/>
                  </a:prstClr>
                </a:solidFill>
                <a:latin typeface="Times New Roman" panose="02020603050405020304" pitchFamily="18" charset="0"/>
                <a:cs typeface="Times New Roman" panose="02020603050405020304" pitchFamily="18" charset="0"/>
              </a:rPr>
              <a:t>. </a:t>
            </a:r>
            <a:r>
              <a:rPr lang="en-US" sz="4400" dirty="0" smtClean="0">
                <a:solidFill>
                  <a:prstClr val="black">
                    <a:lumMod val="85000"/>
                    <a:lumOff val="15000"/>
                  </a:prstClr>
                </a:solidFill>
                <a:latin typeface="Times New Roman" panose="02020603050405020304" pitchFamily="18" charset="0"/>
                <a:cs typeface="Times New Roman" panose="02020603050405020304" pitchFamily="18" charset="0"/>
              </a:rPr>
              <a:t>Ipidacrine </a:t>
            </a:r>
            <a:r>
              <a:rPr lang="en-US" sz="4400" dirty="0">
                <a:solidFill>
                  <a:prstClr val="black">
                    <a:lumMod val="85000"/>
                    <a:lumOff val="15000"/>
                  </a:prstClr>
                </a:solidFill>
                <a:latin typeface="Times New Roman" panose="02020603050405020304" pitchFamily="18" charset="0"/>
                <a:cs typeface="Times New Roman" panose="02020603050405020304" pitchFamily="18" charset="0"/>
              </a:rPr>
              <a:t>in a low dosage as add-on treatment has positive impact on conventional perception of stable patients with schizophrenia even in short-term trial.</a:t>
            </a:r>
            <a:endParaRPr lang="ru-RU" sz="4400"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
        <p:nvSpPr>
          <p:cNvPr id="20" name="Прямоугольник 19"/>
          <p:cNvSpPr/>
          <p:nvPr/>
        </p:nvSpPr>
        <p:spPr>
          <a:xfrm>
            <a:off x="1069975" y="25500707"/>
            <a:ext cx="48993425" cy="3420039"/>
          </a:xfrm>
          <a:prstGeom prst="rect">
            <a:avLst/>
          </a:prstGeom>
        </p:spPr>
        <p:txBody>
          <a:bodyPr wrap="square">
            <a:spAutoFit/>
          </a:bodyPr>
          <a:lstStyle/>
          <a:p>
            <a:pPr marL="742908" lvl="0" indent="-742908">
              <a:spcAft>
                <a:spcPts val="1000"/>
              </a:spcAft>
              <a:buFontTx/>
              <a:buAutoNum type="arabicPeriod"/>
            </a:pPr>
            <a:r>
              <a:rPr lang="en-US" sz="3200" dirty="0">
                <a:solidFill>
                  <a:srgbClr val="303030"/>
                </a:solidFill>
                <a:latin typeface="Times New Roman" panose="02020603050405020304" pitchFamily="18" charset="0"/>
                <a:ea typeface="Calibri" panose="020F0502020204030204" pitchFamily="34" charset="0"/>
                <a:cs typeface="Times New Roman" panose="02020603050405020304" pitchFamily="18" charset="0"/>
              </a:rPr>
              <a:t>Assanovich MA. The integrative system of psychodiagnostics by the Rorschach method. M.: Kogito-Tsentr; 2011. (In Russ.).] </a:t>
            </a:r>
          </a:p>
          <a:p>
            <a:pPr marL="742908" lvl="0" indent="-742908">
              <a:spcAft>
                <a:spcPts val="1000"/>
              </a:spcAft>
              <a:buFontTx/>
              <a:buAutoNum type="arabicPeriod"/>
            </a:pPr>
            <a:r>
              <a:rPr lang="en-US" sz="3200" dirty="0">
                <a:solidFill>
                  <a:srgbClr val="303030"/>
                </a:solidFill>
                <a:latin typeface="Times New Roman" panose="02020603050405020304" pitchFamily="18" charset="0"/>
                <a:ea typeface="Calibri" panose="020F0502020204030204" pitchFamily="34" charset="0"/>
                <a:cs typeface="Times New Roman" panose="02020603050405020304" pitchFamily="18" charset="0"/>
              </a:rPr>
              <a:t>Morozova MA, Beniashvili AG, Rupchev GE, Lepilkina TA, Starostin DS, Brusov OS. Effects of the anticholinesterase drug neuromidin in patients with schizophrenia with marked neurocognitive deficits. Zhurnal nevrologii </a:t>
            </a:r>
            <a:r>
              <a:rPr lang="en-US" sz="3200" dirty="0" err="1">
                <a:solidFill>
                  <a:srgbClr val="303030"/>
                </a:solidFill>
                <a:latin typeface="Times New Roman" panose="02020603050405020304" pitchFamily="18" charset="0"/>
                <a:ea typeface="Calibri" panose="020F0502020204030204" pitchFamily="34" charset="0"/>
                <a:cs typeface="Times New Roman" panose="02020603050405020304" pitchFamily="18" charset="0"/>
              </a:rPr>
              <a:t>i</a:t>
            </a:r>
            <a:r>
              <a:rPr lang="en-US" sz="3200" dirty="0">
                <a:solidFill>
                  <a:srgbClr val="303030"/>
                </a:solidFill>
                <a:latin typeface="Times New Roman" panose="02020603050405020304" pitchFamily="18" charset="0"/>
                <a:ea typeface="Calibri" panose="020F0502020204030204" pitchFamily="34" charset="0"/>
                <a:cs typeface="Times New Roman" panose="02020603050405020304" pitchFamily="18" charset="0"/>
              </a:rPr>
              <a:t> psikhiatrii imeni S.S. Korsakova. 2008;108(11):28-35. (In Russ.).] </a:t>
            </a:r>
          </a:p>
          <a:p>
            <a:pPr marL="742908" lvl="0" indent="-742908">
              <a:spcAft>
                <a:spcPts val="1000"/>
              </a:spcAft>
              <a:buFontTx/>
              <a:buAutoNum type="arabicPeriod"/>
            </a:pPr>
            <a:r>
              <a:rPr lang="en-US" sz="3200" dirty="0" smtClean="0">
                <a:solidFill>
                  <a:srgbClr val="303030"/>
                </a:solidFill>
                <a:latin typeface="Times New Roman" panose="02020603050405020304" pitchFamily="18" charset="0"/>
                <a:ea typeface="Calibri" panose="020F0502020204030204" pitchFamily="34" charset="0"/>
                <a:cs typeface="Times New Roman" panose="02020603050405020304" pitchFamily="18" charset="0"/>
              </a:rPr>
              <a:t>Yoshida S., Suzuki N. Antiamnesic and cholinomimetic side-effects of the cholinesterase inhibitors, physostigmine, tacrine and NIK-247 in rats. Eur J Pharmacol. 1993;250(1):117-124. hhtps://doi.org/10.1016/0014-2999(93)90628-u</a:t>
            </a:r>
            <a:endParaRPr lang="ru-RU" sz="3200" dirty="0" smtClean="0">
              <a:solidFill>
                <a:srgbClr val="30303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US" sz="3200" dirty="0" smtClean="0">
                <a:latin typeface="Times New Roman" panose="02020603050405020304" pitchFamily="18" charset="0"/>
                <a:ea typeface="Times New Roman" panose="02020603050405020304" pitchFamily="18" charset="0"/>
                <a:cs typeface="Times New Roman" panose="02020603050405020304" pitchFamily="18" charset="0"/>
              </a:rPr>
              <a:t>    Keefe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R.S., Harvey P.D., Goldberg T.E. et al. Norms and standardization of the Brief Assessment of Cognition in Schizophrenia (BACS) // Schizophrenia Research 102 (2008) 108–115.</a:t>
            </a:r>
            <a:endParaRPr lang="ru-RU" sz="2800" dirty="0">
              <a:latin typeface="Times New Roman" panose="02020603050405020304" pitchFamily="18" charset="0"/>
              <a:ea typeface="Times New Roman" panose="02020603050405020304" pitchFamily="18" charset="0"/>
              <a:cs typeface="Times New Roman" panose="02020603050405020304" pitchFamily="18" charset="0"/>
            </a:endParaRPr>
          </a:p>
          <a:p>
            <a:pPr marL="742908" lvl="0" indent="-742908">
              <a:spcAft>
                <a:spcPts val="1000"/>
              </a:spcAft>
              <a:buFontTx/>
              <a:buAutoNum type="arabicPeriod"/>
            </a:pPr>
            <a:endParaRPr lang="ru-RU" sz="2800" dirty="0" smtClean="0">
              <a:solidFill>
                <a:srgbClr val="303030"/>
              </a:solidFill>
              <a:latin typeface="Arial" panose="020B0604020202020204" pitchFamily="34" charset="0"/>
              <a:ea typeface="Calibri" panose="020F0502020204030204" pitchFamily="34" charset="0"/>
              <a:cs typeface="Times New Roman" panose="02020603050405020304" pitchFamily="18" charset="0"/>
            </a:endParaRPr>
          </a:p>
          <a:p>
            <a:pPr marL="742908" lvl="0" indent="-742908">
              <a:spcAft>
                <a:spcPts val="1000"/>
              </a:spcAft>
              <a:buFontTx/>
              <a:buAutoNum type="arabicPeriod"/>
            </a:pPr>
            <a:endParaRPr lang="ru-RU" dirty="0"/>
          </a:p>
        </p:txBody>
      </p:sp>
      <p:sp>
        <p:nvSpPr>
          <p:cNvPr id="21" name="AutoShape 2" descr="//af12.mail.ru/cgi-bin/readmsg?id=16117609820875343451;0;1;2&amp;mode=attachment&amp;email=rupchevgeorg@mail.r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2" name="AutoShape 4" descr="//af12.mail.ru/cgi-bin/readmsg?id=16117609820875343451;0;1;2&amp;mode=attachment&amp;email=rupchevgeorg@mail.r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3" name="AutoShape 6" descr="//af12.mail.ru/cgi-bin/readmsg?id=16117609820875343451;0;1;2&amp;mode=attachment&amp;email=rupchevgeorg@mail.r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4" name="AutoShape 8" descr="//af12.mail.ru/cgi-bin/readmsg?id=16117609820875343451;0;1;2&amp;mode=attachment&amp;email=rupchevgeorg@mail.ru"/>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3" name="AutoShape 24" descr="//af12.mail.ru/cgi-bin/readmsg?id=16117609820875343451;0;1;1&amp;mode=attachment&amp;email=rupchevgeorg@mail.ru"/>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37" name="Рисунок 36"/>
          <p:cNvPicPr>
            <a:picLocks noChangeAspect="1"/>
          </p:cNvPicPr>
          <p:nvPr/>
        </p:nvPicPr>
        <p:blipFill>
          <a:blip r:embed="rId4"/>
          <a:stretch>
            <a:fillRect/>
          </a:stretch>
        </p:blipFill>
        <p:spPr>
          <a:xfrm>
            <a:off x="0" y="0"/>
            <a:ext cx="7277100" cy="5192439"/>
          </a:xfrm>
          <a:prstGeom prst="rect">
            <a:avLst/>
          </a:prstGeom>
        </p:spPr>
      </p:pic>
      <p:pic>
        <p:nvPicPr>
          <p:cNvPr id="1054" name="Picture 30" descr="https://psysocialis.ru/img/page_img/rorshah-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156444" y="15804123"/>
            <a:ext cx="6880934" cy="4966684"/>
          </a:xfrm>
          <a:prstGeom prst="rect">
            <a:avLst/>
          </a:prstGeom>
          <a:noFill/>
          <a:extLst>
            <a:ext uri="{909E8E84-426E-40DD-AFC4-6F175D3DCCD1}">
              <a14:hiddenFill xmlns:a14="http://schemas.microsoft.com/office/drawing/2010/main">
                <a:solidFill>
                  <a:srgbClr val="FFFFFF"/>
                </a:solidFill>
              </a14:hiddenFill>
            </a:ext>
          </a:extLst>
        </p:spPr>
      </p:pic>
      <p:sp>
        <p:nvSpPr>
          <p:cNvPr id="41" name="Rectangle 33"/>
          <p:cNvSpPr>
            <a:spLocks noChangeArrowheads="1"/>
          </p:cNvSpPr>
          <p:nvPr/>
        </p:nvSpPr>
        <p:spPr bwMode="auto">
          <a:xfrm>
            <a:off x="10568711" y="21073689"/>
            <a:ext cx="12120408" cy="192235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3958" rIns="0" bIns="-5395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ru-RU" sz="4400" dirty="0" smtClean="0">
                <a:solidFill>
                  <a:srgbClr val="202124"/>
                </a:solidFill>
                <a:latin typeface="Times New Roman" panose="02020603050405020304" pitchFamily="18" charset="0"/>
                <a:cs typeface="Times New Roman" panose="02020603050405020304" pitchFamily="18" charset="0"/>
              </a:rPr>
              <a:t>Ex</a:t>
            </a:r>
            <a:r>
              <a:rPr lang="en-US" altLang="ru-RU" sz="4400" dirty="0">
                <a:solidFill>
                  <a:srgbClr val="202124"/>
                </a:solidFill>
                <a:latin typeface="Times New Roman" panose="02020603050405020304" pitchFamily="18" charset="0"/>
                <a:cs typeface="Times New Roman" panose="02020603050405020304" pitchFamily="18" charset="0"/>
              </a:rPr>
              <a:t>a</a:t>
            </a:r>
            <a:r>
              <a:rPr lang="en-US" altLang="ru-RU" sz="4400" dirty="0" smtClean="0">
                <a:solidFill>
                  <a:srgbClr val="202124"/>
                </a:solidFill>
                <a:latin typeface="Times New Roman" panose="02020603050405020304" pitchFamily="18" charset="0"/>
                <a:cs typeface="Times New Roman" panose="02020603050405020304" pitchFamily="18" charset="0"/>
              </a:rPr>
              <a:t>mle</a:t>
            </a:r>
            <a:r>
              <a:rPr lang="ru-RU" altLang="ru-RU" sz="4400" dirty="0" smtClean="0">
                <a:solidFill>
                  <a:srgbClr val="202124"/>
                </a:solidFill>
                <a:latin typeface="Times New Roman" panose="02020603050405020304" pitchFamily="18" charset="0"/>
                <a:cs typeface="Times New Roman" panose="02020603050405020304" pitchFamily="18" charset="0"/>
              </a:rPr>
              <a:t>: </a:t>
            </a:r>
            <a:r>
              <a:rPr lang="en-US" altLang="ru-RU" sz="4400" dirty="0" smtClean="0">
                <a:solidFill>
                  <a:srgbClr val="202124"/>
                </a:solidFill>
                <a:latin typeface="Times New Roman" panose="02020603050405020304" pitchFamily="18" charset="0"/>
                <a:cs typeface="Times New Roman" panose="02020603050405020304" pitchFamily="18" charset="0"/>
              </a:rPr>
              <a:t>Patient K. (45 age) </a:t>
            </a:r>
            <a:endParaRPr lang="ru-RU" altLang="ru-RU" sz="4400" dirty="0" smtClean="0">
              <a:solidFill>
                <a:srgbClr val="202124"/>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ru-RU" sz="4400" dirty="0" smtClean="0">
                <a:solidFill>
                  <a:srgbClr val="202124"/>
                </a:solidFill>
                <a:latin typeface="Times New Roman" panose="02020603050405020304" pitchFamily="18" charset="0"/>
                <a:cs typeface="Times New Roman" panose="02020603050405020304" pitchFamily="18" charset="0"/>
              </a:rPr>
              <a:t>Response on Visit 1</a:t>
            </a:r>
            <a:r>
              <a:rPr lang="ru-RU" altLang="ru-RU" sz="4400" dirty="0" smtClean="0">
                <a:solidFill>
                  <a:srgbClr val="202124"/>
                </a:solidFill>
                <a:latin typeface="Times New Roman" panose="02020603050405020304" pitchFamily="18" charset="0"/>
                <a:cs typeface="Times New Roman" panose="02020603050405020304" pitchFamily="18" charset="0"/>
              </a:rPr>
              <a:t>:«</a:t>
            </a:r>
            <a:r>
              <a:rPr kumimoji="0" lang="ru-RU" altLang="ru-RU" sz="4400" b="0" i="1" u="none" strike="noStrike" cap="none" normalizeH="0" baseline="0" dirty="0" smtClean="0">
                <a:ln>
                  <a:noFill/>
                </a:ln>
                <a:solidFill>
                  <a:srgbClr val="202124"/>
                </a:solidFill>
                <a:effectLst/>
                <a:latin typeface="Times New Roman" panose="02020603050405020304" pitchFamily="18" charset="0"/>
                <a:cs typeface="Times New Roman" panose="02020603050405020304" pitchFamily="18" charset="0"/>
              </a:rPr>
              <a:t>Cerebellum</a:t>
            </a:r>
            <a:r>
              <a:rPr kumimoji="0" lang="ru-RU" altLang="ru-RU" sz="4400" b="0" i="0" u="none" strike="noStrike" cap="none" normalizeH="0" baseline="0" dirty="0" smtClean="0">
                <a:ln>
                  <a:noFill/>
                </a:ln>
                <a:solidFill>
                  <a:srgbClr val="202124"/>
                </a:solidFill>
                <a:effectLst/>
                <a:latin typeface="Times New Roman" panose="02020603050405020304" pitchFamily="18" charset="0"/>
                <a:cs typeface="Times New Roman" panose="02020603050405020304" pitchFamily="18" charset="0"/>
              </a:rPr>
              <a:t>…»(</a:t>
            </a:r>
            <a:r>
              <a:rPr kumimoji="0" lang="en-US" altLang="ru-RU" sz="4400" b="0" i="0" u="none" strike="noStrike" cap="none" normalizeH="0" baseline="0" dirty="0" smtClean="0">
                <a:ln>
                  <a:noFill/>
                </a:ln>
                <a:solidFill>
                  <a:srgbClr val="202124"/>
                </a:solidFill>
                <a:effectLst/>
                <a:latin typeface="Times New Roman" panose="02020603050405020304" pitchFamily="18" charset="0"/>
                <a:cs typeface="Times New Roman" panose="02020603050405020304" pitchFamily="18" charset="0"/>
              </a:rPr>
              <a:t>F-)</a:t>
            </a:r>
            <a:r>
              <a:rPr lang="ru-RU" altLang="ru-RU" sz="4400" dirty="0" smtClean="0">
                <a:solidFill>
                  <a:srgbClr val="202124"/>
                </a:solidFill>
                <a:latin typeface="Times New Roman" panose="02020603050405020304" pitchFamily="18" charset="0"/>
                <a:cs typeface="Times New Roman" panose="02020603050405020304" pitchFamily="18" charset="0"/>
              </a:rPr>
              <a:t>. </a:t>
            </a:r>
            <a:endParaRPr kumimoji="0" lang="ru-RU" altLang="ru-RU" sz="4400" b="0" i="0" u="none" strike="noStrike" cap="none" normalizeH="0" baseline="0" dirty="0" smtClean="0">
              <a:ln>
                <a:noFill/>
              </a:ln>
              <a:solidFill>
                <a:srgbClr val="202124"/>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ru-RU" sz="4400" dirty="0" smtClean="0">
                <a:solidFill>
                  <a:srgbClr val="202124"/>
                </a:solidFill>
                <a:latin typeface="Times New Roman" panose="02020603050405020304" pitchFamily="18" charset="0"/>
                <a:cs typeface="Times New Roman" panose="02020603050405020304" pitchFamily="18" charset="0"/>
              </a:rPr>
              <a:t>Response on Visit 2 (60 days)</a:t>
            </a:r>
            <a:r>
              <a:rPr lang="ru-RU" altLang="ru-RU" sz="4400" dirty="0" smtClean="0">
                <a:solidFill>
                  <a:srgbClr val="202124"/>
                </a:solidFill>
                <a:latin typeface="Times New Roman" panose="02020603050405020304" pitchFamily="18" charset="0"/>
                <a:cs typeface="Times New Roman" panose="02020603050405020304" pitchFamily="18" charset="0"/>
              </a:rPr>
              <a:t>: «…</a:t>
            </a:r>
            <a:r>
              <a:rPr lang="en-US" altLang="ru-RU" sz="4400" i="1" dirty="0" smtClean="0">
                <a:solidFill>
                  <a:srgbClr val="202124"/>
                </a:solidFill>
                <a:latin typeface="Times New Roman" panose="02020603050405020304" pitchFamily="18" charset="0"/>
                <a:cs typeface="Times New Roman" panose="02020603050405020304" pitchFamily="18" charset="0"/>
              </a:rPr>
              <a:t>Bat</a:t>
            </a:r>
            <a:r>
              <a:rPr lang="ru-RU" altLang="ru-RU" sz="4400" dirty="0" smtClean="0">
                <a:solidFill>
                  <a:srgbClr val="202124"/>
                </a:solidFill>
                <a:latin typeface="Times New Roman" panose="02020603050405020304" pitchFamily="18" charset="0"/>
                <a:cs typeface="Times New Roman" panose="02020603050405020304" pitchFamily="18" charset="0"/>
              </a:rPr>
              <a:t>».</a:t>
            </a:r>
            <a:r>
              <a:rPr lang="en-US" altLang="ru-RU" sz="4400" dirty="0" smtClean="0">
                <a:solidFill>
                  <a:srgbClr val="202124"/>
                </a:solidFill>
                <a:latin typeface="Times New Roman" panose="02020603050405020304" pitchFamily="18" charset="0"/>
                <a:cs typeface="Times New Roman" panose="02020603050405020304" pitchFamily="18" charset="0"/>
              </a:rPr>
              <a:t>(</a:t>
            </a:r>
            <a:r>
              <a:rPr lang="en-US" altLang="ru-RU" sz="4400" dirty="0" err="1" smtClean="0">
                <a:solidFill>
                  <a:srgbClr val="202124"/>
                </a:solidFill>
                <a:latin typeface="Times New Roman" panose="02020603050405020304" pitchFamily="18" charset="0"/>
                <a:cs typeface="Times New Roman" panose="02020603050405020304" pitchFamily="18" charset="0"/>
              </a:rPr>
              <a:t>Fo</a:t>
            </a:r>
            <a:r>
              <a:rPr lang="en-US" altLang="ru-RU" sz="4400" dirty="0" smtClean="0">
                <a:solidFill>
                  <a:srgbClr val="202124"/>
                </a:solidFill>
                <a:latin typeface="Times New Roman" panose="02020603050405020304" pitchFamily="18" charset="0"/>
                <a:cs typeface="Times New Roman" panose="02020603050405020304" pitchFamily="18" charset="0"/>
              </a:rPr>
              <a:t>, X+% ↑</a:t>
            </a:r>
            <a:r>
              <a:rPr lang="en-US" altLang="ru-RU" sz="4000" dirty="0" smtClean="0">
                <a:solidFill>
                  <a:srgbClr val="202124"/>
                </a:solidFill>
                <a:latin typeface="Google Sans"/>
              </a:rPr>
              <a:t>)</a:t>
            </a:r>
            <a:r>
              <a:rPr lang="ru-RU" altLang="ru-RU" sz="4000" dirty="0" smtClean="0">
                <a:solidFill>
                  <a:srgbClr val="202124"/>
                </a:solidFill>
                <a:latin typeface="Google Sans"/>
              </a:rPr>
              <a:t> </a:t>
            </a:r>
            <a:r>
              <a:rPr kumimoji="0" lang="ru-RU" altLang="ru-RU" sz="4000" b="0" i="0" u="none" strike="noStrike" cap="none" normalizeH="0" baseline="0" dirty="0" smtClean="0">
                <a:ln>
                  <a:noFill/>
                </a:ln>
                <a:solidFill>
                  <a:schemeClr val="tx1"/>
                </a:solidFill>
                <a:effectLst/>
              </a:rPr>
              <a:t> </a:t>
            </a:r>
            <a:endParaRPr kumimoji="0" lang="ru-RU" altLang="ru-RU" sz="4000" b="0" i="0" u="none" strike="noStrike" cap="none" normalizeH="0" baseline="0" dirty="0" smtClean="0">
              <a:ln>
                <a:noFill/>
              </a:ln>
              <a:solidFill>
                <a:schemeClr val="tx1"/>
              </a:solidFill>
              <a:effectLst/>
              <a:latin typeface="Arial" panose="020B0604020202020204" pitchFamily="34" charset="0"/>
            </a:endParaRPr>
          </a:p>
        </p:txBody>
      </p:sp>
      <p:sp>
        <p:nvSpPr>
          <p:cNvPr id="42" name="TextBox 41"/>
          <p:cNvSpPr txBox="1"/>
          <p:nvPr/>
        </p:nvSpPr>
        <p:spPr>
          <a:xfrm>
            <a:off x="7277100" y="15559932"/>
            <a:ext cx="2941598" cy="830997"/>
          </a:xfrm>
          <a:prstGeom prst="rect">
            <a:avLst/>
          </a:prstGeom>
          <a:noFill/>
        </p:spPr>
        <p:txBody>
          <a:bodyPr wrap="square" rtlCol="0">
            <a:spAutoFit/>
          </a:bodyPr>
          <a:lstStyle/>
          <a:p>
            <a:r>
              <a:rPr lang="en-US" sz="4800" dirty="0" smtClean="0"/>
              <a:t>Fig.1</a:t>
            </a:r>
            <a:endParaRPr lang="ru-RU" sz="4800" dirty="0"/>
          </a:p>
        </p:txBody>
      </p:sp>
      <p:sp>
        <p:nvSpPr>
          <p:cNvPr id="43" name="TextBox 42"/>
          <p:cNvSpPr txBox="1"/>
          <p:nvPr/>
        </p:nvSpPr>
        <p:spPr>
          <a:xfrm>
            <a:off x="27664894" y="15388625"/>
            <a:ext cx="3396343" cy="830997"/>
          </a:xfrm>
          <a:prstGeom prst="rect">
            <a:avLst/>
          </a:prstGeom>
          <a:noFill/>
        </p:spPr>
        <p:txBody>
          <a:bodyPr wrap="square" rtlCol="0">
            <a:spAutoFit/>
          </a:bodyPr>
          <a:lstStyle/>
          <a:p>
            <a:r>
              <a:rPr lang="en-US" sz="4800" dirty="0" smtClean="0"/>
              <a:t>Fig.2.</a:t>
            </a:r>
            <a:endParaRPr lang="ru-RU" sz="4800" dirty="0"/>
          </a:p>
        </p:txBody>
      </p:sp>
      <p:sp>
        <p:nvSpPr>
          <p:cNvPr id="44" name="TextBox 43"/>
          <p:cNvSpPr txBox="1"/>
          <p:nvPr/>
        </p:nvSpPr>
        <p:spPr>
          <a:xfrm>
            <a:off x="48752531" y="14057156"/>
            <a:ext cx="1898698" cy="773506"/>
          </a:xfrm>
          <a:prstGeom prst="rect">
            <a:avLst/>
          </a:prstGeom>
          <a:noFill/>
        </p:spPr>
        <p:txBody>
          <a:bodyPr wrap="square" rtlCol="0">
            <a:spAutoFit/>
          </a:bodyPr>
          <a:lstStyle/>
          <a:p>
            <a:r>
              <a:rPr lang="en-US" sz="4400" dirty="0" smtClean="0"/>
              <a:t>Fig.3</a:t>
            </a:r>
            <a:r>
              <a:rPr lang="en-US" dirty="0" smtClean="0"/>
              <a:t>.</a:t>
            </a:r>
            <a:endParaRPr lang="ru-RU" dirty="0"/>
          </a:p>
        </p:txBody>
      </p:sp>
      <p:pic>
        <p:nvPicPr>
          <p:cNvPr id="45" name="Рисунок 4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529875" y="26935871"/>
            <a:ext cx="1924050" cy="1762125"/>
          </a:xfrm>
          <a:prstGeom prst="rect">
            <a:avLst/>
          </a:prstGeom>
        </p:spPr>
      </p:pic>
      <p:sp>
        <p:nvSpPr>
          <p:cNvPr id="46" name="Прямоугольник 45"/>
          <p:cNvSpPr/>
          <p:nvPr/>
        </p:nvSpPr>
        <p:spPr>
          <a:xfrm>
            <a:off x="30436873" y="4354494"/>
            <a:ext cx="19626527" cy="769441"/>
          </a:xfrm>
          <a:prstGeom prst="rect">
            <a:avLst/>
          </a:prstGeom>
        </p:spPr>
        <p:txBody>
          <a:bodyPr wrap="none">
            <a:spAutoFit/>
          </a:bodyPr>
          <a:lstStyle/>
          <a:p>
            <a:r>
              <a:rPr lang="en-US" sz="4400" dirty="0">
                <a:latin typeface="Times New Roman" panose="02020603050405020304" pitchFamily="18" charset="0"/>
                <a:cs typeface="Times New Roman" panose="02020603050405020304" pitchFamily="18" charset="0"/>
              </a:rPr>
              <a:t>Copyright © 2021 Margarita Morozova, George Rupchev, margmorozova@gmail.com</a:t>
            </a:r>
          </a:p>
        </p:txBody>
      </p:sp>
    </p:spTree>
    <p:extLst>
      <p:ext uri="{BB962C8B-B14F-4D97-AF65-F5344CB8AC3E}">
        <p14:creationId xmlns:p14="http://schemas.microsoft.com/office/powerpoint/2010/main" val="1997174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12850</TotalTime>
  <Words>724</Words>
  <Application>Microsoft Office PowerPoint</Application>
  <PresentationFormat>Произвольный</PresentationFormat>
  <Paragraphs>52</Paragraphs>
  <Slides>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vt:i4>
      </vt:variant>
    </vt:vector>
  </HeadingPairs>
  <TitlesOfParts>
    <vt:vector size="7" baseType="lpstr">
      <vt:lpstr>Aharoni</vt:lpstr>
      <vt:lpstr>Arial</vt:lpstr>
      <vt:lpstr>Calibri</vt:lpstr>
      <vt:lpstr>Google Sans</vt:lpstr>
      <vt:lpstr>Times New Roman</vt:lpstr>
      <vt:lpstr>Office Theme</vt:lpstr>
      <vt:lpstr>Improvement of conventional perception in stable patient with schizophrenia  by add-on treatment with ipidacrine.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IRU</dc:creator>
  <cp:lastModifiedBy>User</cp:lastModifiedBy>
  <cp:revision>62</cp:revision>
  <dcterms:modified xsi:type="dcterms:W3CDTF">2021-02-03T09:16:08Z</dcterms:modified>
</cp:coreProperties>
</file>