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300" r:id="rId7"/>
    <p:sldId id="301" r:id="rId8"/>
    <p:sldId id="264" r:id="rId9"/>
    <p:sldId id="265" r:id="rId10"/>
    <p:sldId id="302" r:id="rId11"/>
    <p:sldId id="340" r:id="rId12"/>
    <p:sldId id="263" r:id="rId13"/>
    <p:sldId id="305" r:id="rId14"/>
    <p:sldId id="267" r:id="rId15"/>
    <p:sldId id="269" r:id="rId16"/>
    <p:sldId id="306" r:id="rId17"/>
    <p:sldId id="307" r:id="rId18"/>
    <p:sldId id="308" r:id="rId19"/>
    <p:sldId id="310" r:id="rId20"/>
    <p:sldId id="311" r:id="rId21"/>
    <p:sldId id="314" r:id="rId22"/>
    <p:sldId id="313" r:id="rId23"/>
    <p:sldId id="309" r:id="rId24"/>
    <p:sldId id="285" r:id="rId25"/>
    <p:sldId id="315" r:id="rId26"/>
    <p:sldId id="345" r:id="rId27"/>
    <p:sldId id="317" r:id="rId28"/>
    <p:sldId id="318" r:id="rId29"/>
    <p:sldId id="319" r:id="rId30"/>
    <p:sldId id="320" r:id="rId31"/>
    <p:sldId id="281" r:id="rId32"/>
    <p:sldId id="271" r:id="rId33"/>
    <p:sldId id="322" r:id="rId34"/>
    <p:sldId id="321" r:id="rId35"/>
    <p:sldId id="338" r:id="rId36"/>
    <p:sldId id="339" r:id="rId37"/>
    <p:sldId id="272" r:id="rId38"/>
    <p:sldId id="323" r:id="rId39"/>
    <p:sldId id="287" r:id="rId40"/>
    <p:sldId id="324" r:id="rId41"/>
    <p:sldId id="296" r:id="rId42"/>
    <p:sldId id="297" r:id="rId43"/>
    <p:sldId id="298" r:id="rId44"/>
    <p:sldId id="325" r:id="rId45"/>
    <p:sldId id="326" r:id="rId46"/>
    <p:sldId id="288" r:id="rId47"/>
    <p:sldId id="327" r:id="rId48"/>
    <p:sldId id="328" r:id="rId49"/>
    <p:sldId id="278" r:id="rId50"/>
    <p:sldId id="292" r:id="rId51"/>
    <p:sldId id="329" r:id="rId52"/>
    <p:sldId id="330" r:id="rId53"/>
    <p:sldId id="333" r:id="rId54"/>
    <p:sldId id="334" r:id="rId55"/>
    <p:sldId id="332" r:id="rId56"/>
    <p:sldId id="335" r:id="rId57"/>
    <p:sldId id="336" r:id="rId58"/>
    <p:sldId id="337" r:id="rId59"/>
    <p:sldId id="331" r:id="rId60"/>
    <p:sldId id="279" r:id="rId61"/>
    <p:sldId id="293" r:id="rId62"/>
    <p:sldId id="299" r:id="rId63"/>
    <p:sldId id="295" r:id="rId64"/>
    <p:sldId id="282" r:id="rId65"/>
    <p:sldId id="341" r:id="rId66"/>
    <p:sldId id="342" r:id="rId67"/>
    <p:sldId id="343" r:id="rId68"/>
    <p:sldId id="344" r:id="rId69"/>
    <p:sldId id="274" r:id="rId70"/>
    <p:sldId id="275" r:id="rId7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7CFB28-1831-4225-BC24-B8564C12D630}" v="208" dt="2020-02-19T08:12:55.377"/>
    <p1510:client id="{F3248865-7476-42C3-B058-975E6653F5A8}" v="344" dt="2020-02-19T08:47:47.7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9" autoAdjust="0"/>
    <p:restoredTop sz="94660"/>
  </p:normalViewPr>
  <p:slideViewPr>
    <p:cSldViewPr>
      <p:cViewPr>
        <p:scale>
          <a:sx n="66" d="100"/>
          <a:sy n="66" d="100"/>
        </p:scale>
        <p:origin x="-636" y="-2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6AB9809A-1653-4583-8E3E-0C5CABC2A25F}" type="datetimeFigureOut">
              <a:rPr lang="ru-RU" smtClean="0"/>
              <a:t>19.02.20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CCCE2F5-6C17-44CB-8F5B-9753B67AE576}" type="slidenum">
              <a:rPr lang="ru-RU" smtClean="0"/>
              <a:t>‹#›</a:t>
            </a:fld>
            <a:endParaRPr lang="ru-RU"/>
          </a:p>
        </p:txBody>
      </p:sp>
    </p:spTree>
    <p:extLst>
      <p:ext uri="{BB962C8B-B14F-4D97-AF65-F5344CB8AC3E}">
        <p14:creationId xmlns:p14="http://schemas.microsoft.com/office/powerpoint/2010/main" val="676168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B9809A-1653-4583-8E3E-0C5CABC2A25F}" type="datetimeFigureOut">
              <a:rPr lang="ru-RU" smtClean="0"/>
              <a:t>19.02.20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CCCE2F5-6C17-44CB-8F5B-9753B67AE576}" type="slidenum">
              <a:rPr lang="ru-RU" smtClean="0"/>
              <a:t>‹#›</a:t>
            </a:fld>
            <a:endParaRPr lang="ru-RU"/>
          </a:p>
        </p:txBody>
      </p:sp>
    </p:spTree>
    <p:extLst>
      <p:ext uri="{BB962C8B-B14F-4D97-AF65-F5344CB8AC3E}">
        <p14:creationId xmlns:p14="http://schemas.microsoft.com/office/powerpoint/2010/main" val="2268189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B9809A-1653-4583-8E3E-0C5CABC2A25F}" type="datetimeFigureOut">
              <a:rPr lang="ru-RU" smtClean="0"/>
              <a:t>19.02.20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CCCE2F5-6C17-44CB-8F5B-9753B67AE576}" type="slidenum">
              <a:rPr lang="ru-RU" smtClean="0"/>
              <a:t>‹#›</a:t>
            </a:fld>
            <a:endParaRPr lang="ru-RU"/>
          </a:p>
        </p:txBody>
      </p:sp>
    </p:spTree>
    <p:extLst>
      <p:ext uri="{BB962C8B-B14F-4D97-AF65-F5344CB8AC3E}">
        <p14:creationId xmlns:p14="http://schemas.microsoft.com/office/powerpoint/2010/main" val="1306216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B9809A-1653-4583-8E3E-0C5CABC2A25F}" type="datetimeFigureOut">
              <a:rPr lang="ru-RU" smtClean="0"/>
              <a:t>19.02.20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CCCE2F5-6C17-44CB-8F5B-9753B67AE576}" type="slidenum">
              <a:rPr lang="ru-RU" smtClean="0"/>
              <a:t>‹#›</a:t>
            </a:fld>
            <a:endParaRPr lang="ru-RU"/>
          </a:p>
        </p:txBody>
      </p:sp>
    </p:spTree>
    <p:extLst>
      <p:ext uri="{BB962C8B-B14F-4D97-AF65-F5344CB8AC3E}">
        <p14:creationId xmlns:p14="http://schemas.microsoft.com/office/powerpoint/2010/main" val="4024926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AB9809A-1653-4583-8E3E-0C5CABC2A25F}" type="datetimeFigureOut">
              <a:rPr lang="ru-RU" smtClean="0"/>
              <a:t>19.02.20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CCCE2F5-6C17-44CB-8F5B-9753B67AE576}" type="slidenum">
              <a:rPr lang="ru-RU" smtClean="0"/>
              <a:t>‹#›</a:t>
            </a:fld>
            <a:endParaRPr lang="ru-RU"/>
          </a:p>
        </p:txBody>
      </p:sp>
    </p:spTree>
    <p:extLst>
      <p:ext uri="{BB962C8B-B14F-4D97-AF65-F5344CB8AC3E}">
        <p14:creationId xmlns:p14="http://schemas.microsoft.com/office/powerpoint/2010/main" val="2726899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6AB9809A-1653-4583-8E3E-0C5CABC2A25F}" type="datetimeFigureOut">
              <a:rPr lang="ru-RU" smtClean="0"/>
              <a:t>19.02.20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CCCE2F5-6C17-44CB-8F5B-9753B67AE576}" type="slidenum">
              <a:rPr lang="ru-RU" smtClean="0"/>
              <a:t>‹#›</a:t>
            </a:fld>
            <a:endParaRPr lang="ru-RU"/>
          </a:p>
        </p:txBody>
      </p:sp>
    </p:spTree>
    <p:extLst>
      <p:ext uri="{BB962C8B-B14F-4D97-AF65-F5344CB8AC3E}">
        <p14:creationId xmlns:p14="http://schemas.microsoft.com/office/powerpoint/2010/main" val="4237463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6AB9809A-1653-4583-8E3E-0C5CABC2A25F}" type="datetimeFigureOut">
              <a:rPr lang="ru-RU" smtClean="0"/>
              <a:t>19.02.20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CCCE2F5-6C17-44CB-8F5B-9753B67AE576}" type="slidenum">
              <a:rPr lang="ru-RU" smtClean="0"/>
              <a:t>‹#›</a:t>
            </a:fld>
            <a:endParaRPr lang="ru-RU"/>
          </a:p>
        </p:txBody>
      </p:sp>
    </p:spTree>
    <p:extLst>
      <p:ext uri="{BB962C8B-B14F-4D97-AF65-F5344CB8AC3E}">
        <p14:creationId xmlns:p14="http://schemas.microsoft.com/office/powerpoint/2010/main" val="3271598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AB9809A-1653-4583-8E3E-0C5CABC2A25F}" type="datetimeFigureOut">
              <a:rPr lang="ru-RU" smtClean="0"/>
              <a:t>19.02.20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CCCE2F5-6C17-44CB-8F5B-9753B67AE576}" type="slidenum">
              <a:rPr lang="ru-RU" smtClean="0"/>
              <a:t>‹#›</a:t>
            </a:fld>
            <a:endParaRPr lang="ru-RU"/>
          </a:p>
        </p:txBody>
      </p:sp>
    </p:spTree>
    <p:extLst>
      <p:ext uri="{BB962C8B-B14F-4D97-AF65-F5344CB8AC3E}">
        <p14:creationId xmlns:p14="http://schemas.microsoft.com/office/powerpoint/2010/main" val="4095248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AB9809A-1653-4583-8E3E-0C5CABC2A25F}" type="datetimeFigureOut">
              <a:rPr lang="ru-RU" smtClean="0"/>
              <a:t>19.02.20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CCCE2F5-6C17-44CB-8F5B-9753B67AE576}" type="slidenum">
              <a:rPr lang="ru-RU" smtClean="0"/>
              <a:t>‹#›</a:t>
            </a:fld>
            <a:endParaRPr lang="ru-RU"/>
          </a:p>
        </p:txBody>
      </p:sp>
    </p:spTree>
    <p:extLst>
      <p:ext uri="{BB962C8B-B14F-4D97-AF65-F5344CB8AC3E}">
        <p14:creationId xmlns:p14="http://schemas.microsoft.com/office/powerpoint/2010/main" val="225976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AB9809A-1653-4583-8E3E-0C5CABC2A25F}" type="datetimeFigureOut">
              <a:rPr lang="ru-RU" smtClean="0"/>
              <a:t>19.02.20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CCCE2F5-6C17-44CB-8F5B-9753B67AE576}" type="slidenum">
              <a:rPr lang="ru-RU" smtClean="0"/>
              <a:t>‹#›</a:t>
            </a:fld>
            <a:endParaRPr lang="ru-RU"/>
          </a:p>
        </p:txBody>
      </p:sp>
    </p:spTree>
    <p:extLst>
      <p:ext uri="{BB962C8B-B14F-4D97-AF65-F5344CB8AC3E}">
        <p14:creationId xmlns:p14="http://schemas.microsoft.com/office/powerpoint/2010/main" val="3171294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AB9809A-1653-4583-8E3E-0C5CABC2A25F}" type="datetimeFigureOut">
              <a:rPr lang="ru-RU" smtClean="0"/>
              <a:t>19.02.20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CCCE2F5-6C17-44CB-8F5B-9753B67AE576}" type="slidenum">
              <a:rPr lang="ru-RU" smtClean="0"/>
              <a:t>‹#›</a:t>
            </a:fld>
            <a:endParaRPr lang="ru-RU"/>
          </a:p>
        </p:txBody>
      </p:sp>
    </p:spTree>
    <p:extLst>
      <p:ext uri="{BB962C8B-B14F-4D97-AF65-F5344CB8AC3E}">
        <p14:creationId xmlns:p14="http://schemas.microsoft.com/office/powerpoint/2010/main" val="4230005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B9809A-1653-4583-8E3E-0C5CABC2A25F}" type="datetimeFigureOut">
              <a:rPr lang="ru-RU" smtClean="0"/>
              <a:t>19.02.20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CE2F5-6C17-44CB-8F5B-9753B67AE576}" type="slidenum">
              <a:rPr lang="ru-RU" smtClean="0"/>
              <a:t>‹#›</a:t>
            </a:fld>
            <a:endParaRPr lang="ru-RU"/>
          </a:p>
        </p:txBody>
      </p:sp>
    </p:spTree>
    <p:extLst>
      <p:ext uri="{BB962C8B-B14F-4D97-AF65-F5344CB8AC3E}">
        <p14:creationId xmlns:p14="http://schemas.microsoft.com/office/powerpoint/2010/main" val="1221639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9144000" cy="6858000"/>
          </a:xfrm>
        </p:spPr>
        <p:txBody>
          <a:bodyPr vert="horz" lIns="91440" tIns="45720" rIns="91440" bIns="45720" rtlCol="0" anchor="t">
            <a:normAutofit fontScale="70000" lnSpcReduction="20000"/>
          </a:bodyPr>
          <a:lstStyle/>
          <a:p>
            <a:pPr algn="ctr">
              <a:buNone/>
            </a:pPr>
            <a:r>
              <a:rPr lang="en-US" b="1">
                <a:solidFill>
                  <a:schemeClr val="accent4"/>
                </a:solidFill>
                <a:latin typeface="Times New Roman"/>
                <a:cs typeface="Arial"/>
              </a:rPr>
              <a:t>Лингвистические идеологии в условиях языковых контактов и динамика языкового сдвига </a:t>
            </a:r>
            <a:endParaRPr lang="ru-RU" b="1">
              <a:solidFill>
                <a:schemeClr val="accent4"/>
              </a:solidFill>
              <a:latin typeface="Times New Roman"/>
              <a:ea typeface="+mn-lt"/>
              <a:cs typeface="Times New Roman"/>
            </a:endParaRPr>
          </a:p>
          <a:p>
            <a:pPr algn="ctr">
              <a:buNone/>
            </a:pPr>
            <a:r>
              <a:rPr lang="en-US" b="1">
                <a:solidFill>
                  <a:schemeClr val="accent4"/>
                </a:solidFill>
                <a:latin typeface="Times New Roman"/>
                <a:ea typeface="+mn-lt"/>
                <a:cs typeface="+mn-lt"/>
              </a:rPr>
              <a:t>в низовьях Енисея (ХХ </a:t>
            </a:r>
            <a:r>
              <a:rPr lang="de" b="1">
                <a:solidFill>
                  <a:schemeClr val="accent4"/>
                </a:solidFill>
                <a:latin typeface="Times New Roman"/>
                <a:ea typeface="+mn-lt"/>
                <a:cs typeface="+mn-lt"/>
              </a:rPr>
              <a:t>―</a:t>
            </a:r>
            <a:r>
              <a:rPr lang="en-US" b="1">
                <a:solidFill>
                  <a:schemeClr val="accent4"/>
                </a:solidFill>
                <a:latin typeface="Times New Roman"/>
                <a:ea typeface="+mn-lt"/>
                <a:cs typeface="+mn-lt"/>
              </a:rPr>
              <a:t> нач. XXI в.)</a:t>
            </a:r>
            <a:endParaRPr lang="ru-RU" b="1">
              <a:solidFill>
                <a:schemeClr val="accent4"/>
              </a:solidFill>
              <a:latin typeface="Times New Roman"/>
              <a:cs typeface="Times New Roman"/>
            </a:endParaRPr>
          </a:p>
          <a:p>
            <a:pPr algn="ctr">
              <a:buNone/>
            </a:pPr>
            <a:r>
              <a:rPr lang="en-US" b="1">
                <a:solidFill>
                  <a:schemeClr val="bg1"/>
                </a:solidFill>
                <a:latin typeface="Times New Roman"/>
                <a:ea typeface="+mn-lt"/>
                <a:cs typeface="+mn-lt"/>
              </a:rPr>
              <a:t>Linguistic ideologies under language contact and </a:t>
            </a:r>
            <a:endParaRPr lang="en-US" b="1">
              <a:solidFill>
                <a:schemeClr val="bg1"/>
              </a:solidFill>
              <a:latin typeface="Times New Roman"/>
              <a:ea typeface="+mn-lt"/>
              <a:cs typeface="Times New Roman"/>
            </a:endParaRPr>
          </a:p>
          <a:p>
            <a:pPr algn="ctr">
              <a:buNone/>
            </a:pPr>
            <a:r>
              <a:rPr lang="en-US" b="1">
                <a:solidFill>
                  <a:schemeClr val="bg1"/>
                </a:solidFill>
                <a:latin typeface="Times New Roman"/>
                <a:ea typeface="+mn-lt"/>
                <a:cs typeface="+mn-lt"/>
              </a:rPr>
              <a:t>dynamics of language shift in the Lower Yenisey area </a:t>
            </a:r>
            <a:endParaRPr lang="en-US" b="1">
              <a:solidFill>
                <a:schemeClr val="bg1"/>
              </a:solidFill>
              <a:latin typeface="Times New Roman"/>
              <a:ea typeface="+mn-lt"/>
              <a:cs typeface="Times New Roman"/>
            </a:endParaRPr>
          </a:p>
          <a:p>
            <a:pPr algn="ctr">
              <a:buNone/>
            </a:pPr>
            <a:r>
              <a:rPr lang="en-US" b="1">
                <a:solidFill>
                  <a:schemeClr val="bg1"/>
                </a:solidFill>
                <a:latin typeface="Times New Roman"/>
                <a:ea typeface="+mn-lt"/>
                <a:cs typeface="+mn-lt"/>
              </a:rPr>
              <a:t>(XX―XXI centuries)</a:t>
            </a:r>
            <a:endParaRPr lang="en-US" b="1">
              <a:solidFill>
                <a:schemeClr val="bg1"/>
              </a:solidFill>
              <a:latin typeface="Times New Roman"/>
              <a:cs typeface="Times New Roman"/>
            </a:endParaRPr>
          </a:p>
          <a:p>
            <a:pPr algn="ctr">
              <a:buNone/>
            </a:pPr>
            <a:endParaRPr lang="en-US" b="1">
              <a:solidFill>
                <a:schemeClr val="bg1"/>
              </a:solidFill>
              <a:latin typeface="Times New Roman" pitchFamily="18" charset="0"/>
              <a:cs typeface="Calibri"/>
            </a:endParaRPr>
          </a:p>
          <a:p>
            <a:pPr algn="ctr">
              <a:buNone/>
            </a:pPr>
            <a:endParaRPr lang="en-US" b="1">
              <a:solidFill>
                <a:schemeClr val="bg1"/>
              </a:solidFill>
              <a:latin typeface="Times New Roman" pitchFamily="18" charset="0"/>
              <a:cs typeface="Calibri"/>
            </a:endParaRPr>
          </a:p>
          <a:p>
            <a:pPr marL="0" indent="0" algn="r">
              <a:buNone/>
            </a:pPr>
            <a:endParaRPr lang="ru-RU" sz="2000" b="1" i="1">
              <a:solidFill>
                <a:schemeClr val="bg1"/>
              </a:solidFill>
              <a:latin typeface="Times New Roman" pitchFamily="18" charset="0"/>
              <a:cs typeface="Times New Roman" pitchFamily="18" charset="0"/>
            </a:endParaRPr>
          </a:p>
          <a:p>
            <a:pPr marL="0" indent="0" algn="r">
              <a:buNone/>
            </a:pPr>
            <a:endParaRPr lang="ru-RU" sz="2000" b="1" i="1">
              <a:solidFill>
                <a:schemeClr val="bg1"/>
              </a:solidFill>
              <a:latin typeface="Times New Roman"/>
              <a:cs typeface="Times New Roman"/>
            </a:endParaRPr>
          </a:p>
          <a:p>
            <a:pPr marL="0" indent="0" algn="r">
              <a:buNone/>
            </a:pPr>
            <a:r>
              <a:rPr lang="ru-RU" sz="2900" b="1" i="1">
                <a:solidFill>
                  <a:schemeClr val="bg1"/>
                </a:solidFill>
                <a:latin typeface="Times New Roman"/>
                <a:cs typeface="Times New Roman"/>
              </a:rPr>
              <a:t>Мария</a:t>
            </a:r>
            <a:r>
              <a:rPr lang="en-US" sz="2900" b="1" i="1">
                <a:solidFill>
                  <a:schemeClr val="bg1"/>
                </a:solidFill>
                <a:latin typeface="Times New Roman"/>
                <a:cs typeface="Times New Roman"/>
              </a:rPr>
              <a:t> Aмелина</a:t>
            </a:r>
            <a:r>
              <a:rPr lang="en-US" sz="2300" b="1">
                <a:solidFill>
                  <a:schemeClr val="bg1"/>
                </a:solidFill>
                <a:latin typeface="Times New Roman"/>
                <a:cs typeface="Times New Roman"/>
              </a:rPr>
              <a:t> </a:t>
            </a:r>
            <a:endParaRPr lang="en-US" sz="2300" b="1">
              <a:solidFill>
                <a:schemeClr val="bg1"/>
              </a:solidFill>
              <a:latin typeface="Times New Roman"/>
              <a:cs typeface="Calibri"/>
            </a:endParaRPr>
          </a:p>
          <a:p>
            <a:pPr marL="0" indent="0" algn="r">
              <a:buNone/>
            </a:pPr>
            <a:r>
              <a:rPr lang="en-US" sz="2300" b="1">
                <a:solidFill>
                  <a:schemeClr val="bg1"/>
                </a:solidFill>
                <a:latin typeface="Times New Roman"/>
                <a:cs typeface="Times New Roman"/>
              </a:rPr>
              <a:t>(Институт языкознания РАН,</a:t>
            </a:r>
          </a:p>
          <a:p>
            <a:pPr marL="0" indent="0" algn="r">
              <a:buNone/>
            </a:pPr>
            <a:r>
              <a:rPr lang="en-US" sz="2300" b="1">
                <a:solidFill>
                  <a:schemeClr val="bg1"/>
                </a:solidFill>
                <a:latin typeface="Times New Roman"/>
                <a:ea typeface="+mn-lt"/>
                <a:cs typeface="+mn-lt"/>
              </a:rPr>
              <a:t>Институт системного программирования </a:t>
            </a:r>
            <a:endParaRPr lang="ru-RU" sz="2300" b="1" smtClean="0">
              <a:solidFill>
                <a:schemeClr val="bg1"/>
              </a:solidFill>
              <a:latin typeface="Times New Roman"/>
              <a:ea typeface="+mn-lt"/>
              <a:cs typeface="+mn-lt"/>
            </a:endParaRPr>
          </a:p>
          <a:p>
            <a:pPr marL="0" indent="0" algn="r">
              <a:buNone/>
            </a:pPr>
            <a:r>
              <a:rPr lang="en-US" sz="2300" b="1" smtClean="0">
                <a:solidFill>
                  <a:schemeClr val="bg1"/>
                </a:solidFill>
                <a:latin typeface="Times New Roman"/>
                <a:ea typeface="+mn-lt"/>
                <a:cs typeface="+mn-lt"/>
              </a:rPr>
              <a:t>им</a:t>
            </a:r>
            <a:r>
              <a:rPr lang="en-US" sz="2300" b="1">
                <a:solidFill>
                  <a:schemeClr val="bg1"/>
                </a:solidFill>
                <a:latin typeface="Times New Roman"/>
                <a:ea typeface="+mn-lt"/>
                <a:cs typeface="+mn-lt"/>
              </a:rPr>
              <a:t>. В. П. Иванникова РАН </a:t>
            </a:r>
            <a:r>
              <a:rPr lang="en-US" sz="2300" b="1">
                <a:solidFill>
                  <a:schemeClr val="bg1"/>
                </a:solidFill>
                <a:latin typeface="Times New Roman"/>
                <a:cs typeface="Times New Roman"/>
              </a:rPr>
              <a:t>)</a:t>
            </a:r>
            <a:endParaRPr lang="en-US" sz="2300" b="1">
              <a:solidFill>
                <a:schemeClr val="bg1"/>
              </a:solidFill>
              <a:effectLst/>
              <a:latin typeface="Times New Roman"/>
              <a:cs typeface="Times New Roman"/>
            </a:endParaRPr>
          </a:p>
          <a:p>
            <a:pPr marL="0" indent="0">
              <a:buNone/>
            </a:pPr>
            <a:endParaRPr lang="en-US" sz="2000" b="1">
              <a:solidFill>
                <a:schemeClr val="tx2"/>
              </a:solidFill>
              <a:latin typeface="Times New Roman" pitchFamily="18" charset="0"/>
              <a:cs typeface="Times New Roman" pitchFamily="18" charset="0"/>
            </a:endParaRPr>
          </a:p>
          <a:p>
            <a:pPr marL="0" indent="0">
              <a:buNone/>
            </a:pPr>
            <a:endParaRPr lang="en-US" sz="2100" b="1">
              <a:solidFill>
                <a:schemeClr val="bg1"/>
              </a:solidFill>
              <a:latin typeface="Times New Roman" pitchFamily="18" charset="0"/>
              <a:cs typeface="Times New Roman" pitchFamily="18" charset="0"/>
            </a:endParaRPr>
          </a:p>
          <a:p>
            <a:pPr marL="0" indent="0">
              <a:buNone/>
            </a:pPr>
            <a:endParaRPr lang="en-US" sz="2100" b="1">
              <a:solidFill>
                <a:schemeClr val="bg1"/>
              </a:solidFill>
              <a:latin typeface="Times New Roman" pitchFamily="18" charset="0"/>
              <a:cs typeface="Times New Roman" pitchFamily="18" charset="0"/>
            </a:endParaRPr>
          </a:p>
          <a:p>
            <a:pPr marL="0" indent="0">
              <a:buNone/>
            </a:pPr>
            <a:endParaRPr lang="en-US" sz="2100" b="1">
              <a:solidFill>
                <a:schemeClr val="bg1"/>
              </a:solidFill>
              <a:latin typeface="Times New Roman"/>
              <a:cs typeface="Times New Roman"/>
            </a:endParaRPr>
          </a:p>
          <a:p>
            <a:pPr marL="0" indent="0">
              <a:buNone/>
            </a:pPr>
            <a:endParaRPr lang="en-US" sz="2100" b="1">
              <a:solidFill>
                <a:schemeClr val="bg1"/>
              </a:solidFill>
              <a:latin typeface="Times New Roman"/>
              <a:cs typeface="Times New Roman"/>
            </a:endParaRPr>
          </a:p>
          <a:p>
            <a:pPr marL="0" indent="0">
              <a:buNone/>
            </a:pPr>
            <a:endParaRPr lang="en-US" sz="2100" b="1" smtClean="0">
              <a:solidFill>
                <a:schemeClr val="bg1"/>
              </a:solidFill>
              <a:latin typeface="Times New Roman"/>
              <a:cs typeface="Times New Roman"/>
            </a:endParaRPr>
          </a:p>
          <a:p>
            <a:pPr marL="0" indent="0">
              <a:buNone/>
            </a:pPr>
            <a:endParaRPr lang="en-US" sz="2100" b="1">
              <a:solidFill>
                <a:schemeClr val="bg1"/>
              </a:solidFill>
              <a:latin typeface="Times New Roman"/>
              <a:cs typeface="Times New Roman"/>
            </a:endParaRPr>
          </a:p>
          <a:p>
            <a:pPr marL="0" indent="0">
              <a:buNone/>
            </a:pPr>
            <a:r>
              <a:rPr lang="en-US" sz="2300" b="1">
                <a:solidFill>
                  <a:schemeClr val="bg1"/>
                </a:solidFill>
                <a:latin typeface="Times New Roman"/>
                <a:cs typeface="Times New Roman"/>
              </a:rPr>
              <a:t>19 февраля 2020 г., НИУ ВШЭ, "Языковая политика в условиях этнокультурного </a:t>
            </a:r>
            <a:r>
              <a:rPr lang="en-US" sz="2300" b="1" smtClean="0">
                <a:solidFill>
                  <a:schemeClr val="bg1"/>
                </a:solidFill>
                <a:latin typeface="Times New Roman"/>
                <a:cs typeface="Times New Roman"/>
              </a:rPr>
              <a:t>разнообразия“</a:t>
            </a:r>
          </a:p>
          <a:p>
            <a:pPr marL="0" indent="0">
              <a:buNone/>
            </a:pPr>
            <a:endParaRPr lang="en-US" sz="2300" b="1">
              <a:solidFill>
                <a:schemeClr val="bg1"/>
              </a:solidFill>
              <a:latin typeface="Times New Roman"/>
              <a:cs typeface="Times New Roman"/>
            </a:endParaRPr>
          </a:p>
          <a:p>
            <a:pPr marL="0" indent="0" algn="just">
              <a:buNone/>
            </a:pPr>
            <a:r>
              <a:rPr lang="en-US" sz="2300" b="1">
                <a:solidFill>
                  <a:schemeClr val="bg1"/>
                </a:solidFill>
                <a:latin typeface="Times New Roman"/>
                <a:cs typeface="Times New Roman"/>
              </a:rPr>
              <a:t>Исследование осуществляется при поддержке </a:t>
            </a:r>
            <a:r>
              <a:rPr lang="ru-RU" sz="2300" b="1">
                <a:solidFill>
                  <a:schemeClr val="bg1"/>
                </a:solidFill>
                <a:latin typeface="Times New Roman"/>
                <a:cs typeface="Times New Roman"/>
              </a:rPr>
              <a:t>РНФ 17-18-01649 «Динамика языковых контактов в циркумполярном регионе» (рук. – О. В. Ханина)</a:t>
            </a:r>
            <a:r>
              <a:rPr lang="en-US" sz="2300" b="1">
                <a:solidFill>
                  <a:schemeClr val="bg1"/>
                </a:solidFill>
                <a:latin typeface="Times New Roman"/>
                <a:cs typeface="Times New Roman"/>
              </a:rPr>
              <a:t>.</a:t>
            </a:r>
            <a:endParaRPr lang="en-US" sz="2300" b="1" i="1">
              <a:solidFill>
                <a:schemeClr val="bg1"/>
              </a:solidFill>
              <a:latin typeface="Times New Roman"/>
              <a:cs typeface="Times New Roman"/>
            </a:endParaRPr>
          </a:p>
        </p:txBody>
      </p:sp>
    </p:spTree>
    <p:extLst>
      <p:ext uri="{BB962C8B-B14F-4D97-AF65-F5344CB8AC3E}">
        <p14:creationId xmlns:p14="http://schemas.microsoft.com/office/powerpoint/2010/main" val="16334646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163943D6-C2E6-4E0B-9C0D-D4F79802659C}"/>
              </a:ext>
            </a:extLst>
          </p:cNvPr>
          <p:cNvSpPr>
            <a:spLocks noGrp="1"/>
          </p:cNvSpPr>
          <p:nvPr>
            <p:ph idx="1"/>
          </p:nvPr>
        </p:nvSpPr>
        <p:spPr>
          <a:xfrm>
            <a:off x="457200" y="378125"/>
            <a:ext cx="8560279" cy="6323132"/>
          </a:xfrm>
        </p:spPr>
        <p:txBody>
          <a:bodyPr vert="horz" lIns="91440" tIns="45720" rIns="91440" bIns="45720" rtlCol="0" anchor="t">
            <a:noAutofit/>
          </a:bodyPr>
          <a:lstStyle/>
          <a:p>
            <a:pPr algn="just"/>
            <a:r>
              <a:rPr lang="ru-RU" sz="1900">
                <a:latin typeface="Times New Roman"/>
                <a:ea typeface="+mn-lt"/>
                <a:cs typeface="+mn-lt"/>
              </a:rPr>
              <a:t>До начала разработок месторождений газа в </a:t>
            </a:r>
            <a:r>
              <a:rPr lang="ru-RU" sz="1900" err="1">
                <a:latin typeface="Times New Roman"/>
                <a:ea typeface="+mn-lt"/>
                <a:cs typeface="+mn-lt"/>
              </a:rPr>
              <a:t>Тухардской</a:t>
            </a:r>
            <a:r>
              <a:rPr lang="ru-RU" sz="1900">
                <a:latin typeface="Times New Roman"/>
                <a:ea typeface="+mn-lt"/>
                <a:cs typeface="+mn-lt"/>
              </a:rPr>
              <a:t> тундре в </a:t>
            </a:r>
            <a:r>
              <a:rPr lang="ru-RU" sz="1900" smtClean="0">
                <a:latin typeface="Times New Roman"/>
                <a:ea typeface="+mn-lt"/>
                <a:cs typeface="+mn-lt"/>
              </a:rPr>
              <a:t>кон. </a:t>
            </a:r>
            <a:r>
              <a:rPr lang="ru-RU" sz="1900">
                <a:latin typeface="Times New Roman"/>
                <a:ea typeface="+mn-lt"/>
                <a:cs typeface="+mn-lt"/>
              </a:rPr>
              <a:t>1960-х гг. на берегу р. Большая </a:t>
            </a:r>
            <a:r>
              <a:rPr lang="ru-RU" sz="1900" err="1">
                <a:latin typeface="Times New Roman"/>
                <a:ea typeface="+mn-lt"/>
                <a:cs typeface="+mn-lt"/>
              </a:rPr>
              <a:t>Хета</a:t>
            </a:r>
            <a:r>
              <a:rPr lang="ru-RU" sz="1900">
                <a:latin typeface="Times New Roman"/>
                <a:ea typeface="+mn-lt"/>
                <a:cs typeface="+mn-lt"/>
              </a:rPr>
              <a:t> существовала «промысловая точка» </a:t>
            </a:r>
            <a:r>
              <a:rPr lang="ru-RU" sz="1900" err="1">
                <a:latin typeface="Times New Roman"/>
                <a:ea typeface="+mn-lt"/>
                <a:cs typeface="+mn-lt"/>
              </a:rPr>
              <a:t>Пальчиных</a:t>
            </a:r>
            <a:r>
              <a:rPr lang="ru-RU" sz="1900">
                <a:latin typeface="Times New Roman"/>
                <a:ea typeface="+mn-lt"/>
                <a:cs typeface="+mn-lt"/>
              </a:rPr>
              <a:t> </a:t>
            </a:r>
            <a:r>
              <a:rPr lang="de" sz="1900">
                <a:latin typeface="Times New Roman"/>
                <a:ea typeface="+mn-lt"/>
                <a:cs typeface="+mn-lt"/>
              </a:rPr>
              <a:t>―</a:t>
            </a:r>
            <a:r>
              <a:rPr lang="ru-RU" sz="1900">
                <a:latin typeface="Times New Roman"/>
                <a:ea typeface="+mn-lt"/>
                <a:cs typeface="+mn-lt"/>
              </a:rPr>
              <a:t> рыбацкое поселение </a:t>
            </a:r>
            <a:r>
              <a:rPr lang="ru-RU" sz="1900" b="1">
                <a:latin typeface="Times New Roman"/>
                <a:ea typeface="+mn-lt"/>
                <a:cs typeface="+mn-lt"/>
              </a:rPr>
              <a:t>Кислый Мыс</a:t>
            </a:r>
            <a:r>
              <a:rPr lang="ru-RU" sz="1900">
                <a:latin typeface="Times New Roman"/>
                <a:ea typeface="+mn-lt"/>
                <a:cs typeface="+mn-lt"/>
              </a:rPr>
              <a:t>, на тундровом ненецком языке </a:t>
            </a:r>
            <a:r>
              <a:rPr lang="de" sz="1900">
                <a:latin typeface="Times New Roman"/>
                <a:ea typeface="+mn-lt"/>
                <a:cs typeface="+mn-lt"/>
              </a:rPr>
              <a:t>― </a:t>
            </a:r>
            <a:r>
              <a:rPr lang="ru-RU" sz="1900" b="1">
                <a:latin typeface="Times New Roman"/>
                <a:ea typeface="+mn-lt"/>
                <a:cs typeface="+mn-lt"/>
              </a:rPr>
              <a:t>ТН </a:t>
            </a:r>
            <a:r>
              <a:rPr lang="ru-RU" sz="1900" b="1" i="1" err="1">
                <a:latin typeface="Times New Roman"/>
                <a:ea typeface="+mn-lt"/>
                <a:cs typeface="+mn-lt"/>
              </a:rPr>
              <a:t>Тūбей</a:t>
            </a:r>
            <a:r>
              <a:rPr lang="ru-RU" sz="1900" b="1" i="1">
                <a:latin typeface="Times New Roman"/>
                <a:ea typeface="+mn-lt"/>
                <a:cs typeface="+mn-lt"/>
              </a:rPr>
              <a:t> </a:t>
            </a:r>
            <a:r>
              <a:rPr lang="ru-RU" sz="1900" b="1" i="1" err="1">
                <a:latin typeface="Times New Roman"/>
                <a:ea typeface="+mn-lt"/>
                <a:cs typeface="+mn-lt"/>
              </a:rPr>
              <a:t>Сăля</a:t>
            </a:r>
            <a:r>
              <a:rPr lang="ru-RU" sz="1900" b="1" i="1">
                <a:latin typeface="Times New Roman"/>
                <a:ea typeface="+mn-lt"/>
                <a:cs typeface="+mn-lt"/>
              </a:rPr>
              <a:t> </a:t>
            </a:r>
            <a:r>
              <a:rPr lang="ru-RU" sz="1900" b="1">
                <a:latin typeface="Times New Roman"/>
                <a:ea typeface="+mn-lt"/>
                <a:cs typeface="+mn-lt"/>
              </a:rPr>
              <a:t>(</a:t>
            </a:r>
            <a:r>
              <a:rPr lang="en-US" sz="1900" b="1" i="1">
                <a:latin typeface="Times New Roman"/>
                <a:ea typeface="+mn-lt"/>
                <a:cs typeface="+mn-lt"/>
              </a:rPr>
              <a:t>T</a:t>
            </a:r>
            <a:r>
              <a:rPr lang="ru-RU" sz="1900" b="1" i="1" err="1">
                <a:latin typeface="Times New Roman"/>
                <a:ea typeface="+mn-lt"/>
                <a:cs typeface="+mn-lt"/>
              </a:rPr>
              <a:t>ʲī</a:t>
            </a:r>
            <a:r>
              <a:rPr lang="en-US" sz="1900" b="1" i="1">
                <a:latin typeface="Times New Roman"/>
                <a:ea typeface="+mn-lt"/>
                <a:cs typeface="+mn-lt"/>
              </a:rPr>
              <a:t>b</a:t>
            </a:r>
            <a:r>
              <a:rPr lang="ru-RU" sz="1900" b="1" i="1">
                <a:latin typeface="Times New Roman"/>
                <a:ea typeface="+mn-lt"/>
                <a:cs typeface="+mn-lt"/>
              </a:rPr>
              <a:t>ʲ</a:t>
            </a:r>
            <a:r>
              <a:rPr lang="en-US" sz="1900" b="1" i="1" err="1">
                <a:latin typeface="Times New Roman"/>
                <a:ea typeface="+mn-lt"/>
                <a:cs typeface="+mn-lt"/>
              </a:rPr>
              <a:t>ej</a:t>
            </a:r>
            <a:r>
              <a:rPr lang="ru-RU" sz="1900" b="1" i="1">
                <a:latin typeface="Times New Roman"/>
                <a:ea typeface="+mn-lt"/>
                <a:cs typeface="+mn-lt"/>
              </a:rPr>
              <a:t>° </a:t>
            </a:r>
            <a:r>
              <a:rPr lang="en-US" sz="1900" b="1" i="1">
                <a:latin typeface="Times New Roman"/>
                <a:ea typeface="+mn-lt"/>
                <a:cs typeface="+mn-lt"/>
              </a:rPr>
              <a:t>S</a:t>
            </a:r>
            <a:r>
              <a:rPr lang="ru-RU" sz="1900" b="1" i="1">
                <a:latin typeface="Times New Roman"/>
                <a:ea typeface="+mn-lt"/>
                <a:cs typeface="+mn-lt"/>
              </a:rPr>
              <a:t>ə</a:t>
            </a:r>
            <a:r>
              <a:rPr lang="en-US" sz="1900" b="1" i="1">
                <a:latin typeface="Times New Roman"/>
                <a:ea typeface="+mn-lt"/>
                <a:cs typeface="+mn-lt"/>
              </a:rPr>
              <a:t>l</a:t>
            </a:r>
            <a:r>
              <a:rPr lang="ru-RU" sz="1900" b="1" i="1">
                <a:latin typeface="Times New Roman"/>
                <a:ea typeface="+mn-lt"/>
                <a:cs typeface="+mn-lt"/>
              </a:rPr>
              <a:t>ʲ</a:t>
            </a:r>
            <a:r>
              <a:rPr lang="en-US" sz="1900" b="1" i="1">
                <a:latin typeface="Times New Roman"/>
                <a:ea typeface="+mn-lt"/>
                <a:cs typeface="+mn-lt"/>
              </a:rPr>
              <a:t>a</a:t>
            </a:r>
            <a:r>
              <a:rPr lang="ru-RU" sz="1900" b="1">
                <a:latin typeface="Times New Roman"/>
                <a:ea typeface="+mn-lt"/>
                <a:cs typeface="+mn-lt"/>
              </a:rPr>
              <a:t>)</a:t>
            </a:r>
            <a:r>
              <a:rPr lang="ru-RU" sz="1900">
                <a:latin typeface="Times New Roman"/>
                <a:ea typeface="+mn-lt"/>
                <a:cs typeface="+mn-lt"/>
              </a:rPr>
              <a:t>. </a:t>
            </a:r>
            <a:r>
              <a:rPr lang="ru-RU" sz="1900">
                <a:latin typeface="Times New Roman"/>
                <a:ea typeface="+mn-lt"/>
                <a:cs typeface="Times New Roman"/>
              </a:rPr>
              <a:t>Ср.: </a:t>
            </a:r>
            <a:r>
              <a:rPr lang="ru-RU" sz="1900" i="1" err="1">
                <a:latin typeface="Times New Roman"/>
                <a:ea typeface="+mn-lt"/>
                <a:cs typeface="Times New Roman"/>
              </a:rPr>
              <a:t>тибей</a:t>
            </a:r>
            <a:r>
              <a:rPr lang="ru-RU" sz="1900">
                <a:latin typeface="Times New Roman"/>
                <a:ea typeface="+mn-lt"/>
                <a:cs typeface="Times New Roman"/>
              </a:rPr>
              <a:t> ‘гнилой; кислый, испорченный; тухлый’ [Терещенко 1965: 655]; </a:t>
            </a:r>
            <a:r>
              <a:rPr lang="ru-RU" sz="1900" i="1" err="1">
                <a:latin typeface="Times New Roman"/>
                <a:ea typeface="+mn-lt"/>
                <a:cs typeface="Times New Roman"/>
              </a:rPr>
              <a:t>сăля</a:t>
            </a:r>
            <a:r>
              <a:rPr lang="ru-RU" sz="1900">
                <a:latin typeface="Times New Roman"/>
                <a:ea typeface="+mn-lt"/>
                <a:cs typeface="Times New Roman"/>
              </a:rPr>
              <a:t> ‘мыс, полуостров; возвышенность около водоёма’ [Терещенко 1965: 526]. </a:t>
            </a:r>
            <a:endParaRPr lang="ru-RU" sz="1900">
              <a:latin typeface="Times New Roman"/>
              <a:ea typeface="+mn-lt"/>
              <a:cs typeface="+mn-lt"/>
            </a:endParaRPr>
          </a:p>
          <a:p>
            <a:pPr marL="0" indent="0" algn="just">
              <a:buNone/>
            </a:pPr>
            <a:endParaRPr lang="ru-RU" sz="1900">
              <a:latin typeface="Times New Roman"/>
              <a:ea typeface="+mn-lt"/>
              <a:cs typeface="Calibri"/>
            </a:endParaRPr>
          </a:p>
          <a:p>
            <a:pPr algn="just"/>
            <a:r>
              <a:rPr lang="ru-RU" sz="1900" smtClean="0">
                <a:latin typeface="Times New Roman"/>
                <a:ea typeface="+mn-lt"/>
                <a:cs typeface="+mn-lt"/>
              </a:rPr>
              <a:t>В </a:t>
            </a:r>
            <a:r>
              <a:rPr lang="ru-RU" sz="1900">
                <a:latin typeface="Times New Roman"/>
                <a:ea typeface="+mn-lt"/>
                <a:cs typeface="+mn-lt"/>
              </a:rPr>
              <a:t>настоящий момент Тухард представляет собой населённый пункт, состоящий из двух частей, находящихся на некотором расстоянии друг от друга: </a:t>
            </a:r>
            <a:endParaRPr lang="ru-RU" sz="1900">
              <a:latin typeface="Times New Roman"/>
              <a:cs typeface="Times New Roman"/>
            </a:endParaRPr>
          </a:p>
          <a:p>
            <a:pPr marL="0" indent="0" algn="just">
              <a:buNone/>
            </a:pPr>
            <a:r>
              <a:rPr lang="ru-RU" sz="1900">
                <a:latin typeface="Times New Roman"/>
                <a:ea typeface="+mn-lt"/>
                <a:cs typeface="+mn-lt"/>
              </a:rPr>
              <a:t>1) «нижнего посёлка» (ближе к Большой </a:t>
            </a:r>
            <a:r>
              <a:rPr lang="ru-RU" sz="1900" err="1">
                <a:latin typeface="Times New Roman"/>
                <a:ea typeface="+mn-lt"/>
                <a:cs typeface="+mn-lt"/>
              </a:rPr>
              <a:t>Хете</a:t>
            </a:r>
            <a:r>
              <a:rPr lang="ru-RU" sz="1900">
                <a:latin typeface="Times New Roman"/>
                <a:ea typeface="+mn-lt"/>
                <a:cs typeface="+mn-lt"/>
              </a:rPr>
              <a:t>), где в основном проживает пришлое («вахтовое») население, находятся общежития газовиков, приезжающих работать на газопровод и месторождения вахтовым методом, а также различные учреждения основного «градообразующего» предприятия «</a:t>
            </a:r>
            <a:r>
              <a:rPr lang="ru-RU" sz="1900" err="1">
                <a:latin typeface="Times New Roman"/>
                <a:ea typeface="+mn-lt"/>
                <a:cs typeface="+mn-lt"/>
              </a:rPr>
              <a:t>НорильскГазПром</a:t>
            </a:r>
            <a:r>
              <a:rPr lang="ru-RU" sz="1900">
                <a:latin typeface="Times New Roman"/>
                <a:ea typeface="+mn-lt"/>
                <a:cs typeface="+mn-lt"/>
              </a:rPr>
              <a:t>», столовая для «вахтовиков», магазин, администрация посёлка Тухард (ТАО), почтовое отделение, библиотека, больница, диспетчерская аэропорта, вертолётная площадка; </a:t>
            </a:r>
            <a:endParaRPr lang="en-US" sz="1900">
              <a:latin typeface="Times New Roman"/>
              <a:ea typeface="+mn-lt"/>
              <a:cs typeface="+mn-lt"/>
            </a:endParaRPr>
          </a:p>
          <a:p>
            <a:pPr marL="0" indent="0" algn="just">
              <a:buNone/>
            </a:pPr>
            <a:r>
              <a:rPr lang="ru-RU" sz="1900">
                <a:latin typeface="Times New Roman"/>
                <a:ea typeface="+mn-lt"/>
                <a:cs typeface="+mn-lt"/>
              </a:rPr>
              <a:t>2) «верхнего посёлка» (дальше от Большой </a:t>
            </a:r>
            <a:r>
              <a:rPr lang="ru-RU" sz="1900" err="1">
                <a:latin typeface="Times New Roman"/>
                <a:ea typeface="+mn-lt"/>
                <a:cs typeface="+mn-lt"/>
              </a:rPr>
              <a:t>Хеты</a:t>
            </a:r>
            <a:r>
              <a:rPr lang="ru-RU" sz="1900">
                <a:latin typeface="Times New Roman"/>
                <a:ea typeface="+mn-lt"/>
                <a:cs typeface="+mn-lt"/>
              </a:rPr>
              <a:t>), где проживает </a:t>
            </a:r>
            <a:r>
              <a:rPr lang="ru-RU" sz="1900" err="1">
                <a:latin typeface="Times New Roman"/>
                <a:ea typeface="+mn-lt"/>
                <a:cs typeface="+mn-lt"/>
              </a:rPr>
              <a:t>бóльшая</a:t>
            </a:r>
            <a:r>
              <a:rPr lang="ru-RU" sz="1900">
                <a:latin typeface="Times New Roman"/>
                <a:ea typeface="+mn-lt"/>
                <a:cs typeface="+mn-lt"/>
              </a:rPr>
              <a:t> часть осевшего автохтонного населения, располагаются дома коренных жителей, Дом культуры (клуб), начальная школа для поселковых детей, несколько магазинов, а также несколько общежитий и учреждений «</a:t>
            </a:r>
            <a:r>
              <a:rPr lang="ru-RU" sz="1900" err="1">
                <a:latin typeface="Times New Roman"/>
                <a:ea typeface="+mn-lt"/>
                <a:cs typeface="+mn-lt"/>
              </a:rPr>
              <a:t>НорильскГазПрома</a:t>
            </a:r>
            <a:r>
              <a:rPr lang="ru-RU" sz="1900">
                <a:latin typeface="Times New Roman"/>
                <a:ea typeface="+mn-lt"/>
                <a:cs typeface="+mn-lt"/>
              </a:rPr>
              <a:t>». </a:t>
            </a:r>
            <a:endParaRPr lang="en-US" sz="1900">
              <a:latin typeface="Times New Roman"/>
            </a:endParaRPr>
          </a:p>
        </p:txBody>
      </p:sp>
    </p:spTree>
    <p:extLst>
      <p:ext uri="{BB962C8B-B14F-4D97-AF65-F5344CB8AC3E}">
        <p14:creationId xmlns:p14="http://schemas.microsoft.com/office/powerpoint/2010/main" val="4079073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080120"/>
          </a:xfrm>
        </p:spPr>
        <p:txBody>
          <a:bodyPr>
            <a:normAutofit/>
          </a:bodyPr>
          <a:lstStyle/>
          <a:p>
            <a:r>
              <a:rPr lang="ru-RU" sz="2000">
                <a:latin typeface="Times New Roman" pitchFamily="18" charset="0"/>
                <a:cs typeface="Times New Roman" pitchFamily="18" charset="0"/>
              </a:rPr>
              <a:t>Вид на вертолётную площадку и «верхний посёлок» со стороны «нижнего посёлка» (пос. Тухард Таймырского Долгано-Ненецкого района Красноярского края, ноябрь 2017 г.) Фото автора.</a:t>
            </a:r>
          </a:p>
        </p:txBody>
      </p:sp>
      <p:pic>
        <p:nvPicPr>
          <p:cNvPr id="4" name="Picture 2" descr="D:\Nenets\статьи\статья про лингвистические идеологии Тухардской тундры УАИ 2019\иллюстрации\Рис. 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291500"/>
            <a:ext cx="8064896" cy="5377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131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640960" cy="1008112"/>
          </a:xfrm>
        </p:spPr>
        <p:txBody>
          <a:bodyPr>
            <a:noAutofit/>
          </a:bodyPr>
          <a:lstStyle/>
          <a:p>
            <a:r>
              <a:rPr lang="ru-RU" sz="3100" b="1" err="1" smtClean="0">
                <a:solidFill>
                  <a:schemeClr val="accent3">
                    <a:lumMod val="75000"/>
                  </a:schemeClr>
                </a:solidFill>
                <a:latin typeface="Times New Roman" pitchFamily="18" charset="0"/>
                <a:cs typeface="Times New Roman" pitchFamily="18" charset="0"/>
              </a:rPr>
              <a:t>Тухардская</a:t>
            </a:r>
            <a:r>
              <a:rPr lang="ru-RU" sz="3100" b="1" smtClean="0">
                <a:solidFill>
                  <a:schemeClr val="accent3">
                    <a:lumMod val="75000"/>
                  </a:schemeClr>
                </a:solidFill>
                <a:latin typeface="Times New Roman" pitchFamily="18" charset="0"/>
                <a:cs typeface="Times New Roman" pitchFamily="18" charset="0"/>
              </a:rPr>
              <a:t> тундра</a:t>
            </a:r>
            <a:r>
              <a:rPr lang="en-US" sz="3100" b="1" smtClean="0">
                <a:solidFill>
                  <a:schemeClr val="accent3">
                    <a:lumMod val="75000"/>
                  </a:schemeClr>
                </a:solidFill>
                <a:latin typeface="Times New Roman" pitchFamily="18" charset="0"/>
                <a:cs typeface="Times New Roman" pitchFamily="18" charset="0"/>
              </a:rPr>
              <a:t>: </a:t>
            </a:r>
            <a:r>
              <a:rPr lang="ru-RU" sz="3100" b="1" i="1" smtClean="0">
                <a:solidFill>
                  <a:schemeClr val="accent3">
                    <a:lumMod val="75000"/>
                  </a:schemeClr>
                </a:solidFill>
                <a:latin typeface="Times New Roman" pitchFamily="18" charset="0"/>
                <a:cs typeface="Times New Roman" pitchFamily="18" charset="0"/>
              </a:rPr>
              <a:t>где это</a:t>
            </a:r>
            <a:r>
              <a:rPr lang="en-US" sz="3100" b="1" i="1" smtClean="0">
                <a:solidFill>
                  <a:schemeClr val="accent3">
                    <a:lumMod val="75000"/>
                  </a:schemeClr>
                </a:solidFill>
                <a:latin typeface="Times New Roman" pitchFamily="18" charset="0"/>
                <a:cs typeface="Times New Roman" pitchFamily="18" charset="0"/>
              </a:rPr>
              <a:t>?</a:t>
            </a:r>
            <a:r>
              <a:rPr lang="en-US" sz="3100" b="1" i="1">
                <a:solidFill>
                  <a:schemeClr val="accent3">
                    <a:lumMod val="75000"/>
                  </a:schemeClr>
                </a:solidFill>
                <a:latin typeface="Times New Roman" pitchFamily="18" charset="0"/>
                <a:cs typeface="Times New Roman" pitchFamily="18" charset="0"/>
              </a:rPr>
              <a:t/>
            </a:r>
            <a:br>
              <a:rPr lang="en-US" sz="3100" b="1" i="1">
                <a:solidFill>
                  <a:schemeClr val="accent3">
                    <a:lumMod val="75000"/>
                  </a:schemeClr>
                </a:solidFill>
                <a:latin typeface="Times New Roman" pitchFamily="18" charset="0"/>
                <a:cs typeface="Times New Roman" pitchFamily="18" charset="0"/>
              </a:rPr>
            </a:br>
            <a:r>
              <a:rPr lang="ru-RU" sz="2400">
                <a:latin typeface="Times New Roman" pitchFamily="18" charset="0"/>
                <a:cs typeface="Times New Roman" pitchFamily="18" charset="0"/>
              </a:rPr>
              <a:t>Условные границы </a:t>
            </a:r>
            <a:r>
              <a:rPr lang="ru-RU" sz="2400" err="1">
                <a:latin typeface="Times New Roman" pitchFamily="18" charset="0"/>
                <a:cs typeface="Times New Roman" pitchFamily="18" charset="0"/>
              </a:rPr>
              <a:t>Тухардской</a:t>
            </a:r>
            <a:r>
              <a:rPr lang="ru-RU" sz="2400">
                <a:latin typeface="Times New Roman" pitchFamily="18" charset="0"/>
                <a:cs typeface="Times New Roman" pitchFamily="18" charset="0"/>
              </a:rPr>
              <a:t> тундры и ее частей. </a:t>
            </a:r>
            <a:r>
              <a:rPr lang="ru-RU" sz="2400" smtClean="0">
                <a:latin typeface="Times New Roman" pitchFamily="18" charset="0"/>
                <a:cs typeface="Times New Roman" pitchFamily="18" charset="0"/>
              </a:rPr>
              <a:t/>
            </a:r>
            <a:br>
              <a:rPr lang="ru-RU" sz="2400" smtClean="0">
                <a:latin typeface="Times New Roman" pitchFamily="18" charset="0"/>
                <a:cs typeface="Times New Roman" pitchFamily="18" charset="0"/>
              </a:rPr>
            </a:br>
            <a:r>
              <a:rPr lang="ru-RU" sz="2400" smtClean="0">
                <a:latin typeface="Times New Roman" pitchFamily="18" charset="0"/>
                <a:cs typeface="Times New Roman" pitchFamily="18" charset="0"/>
              </a:rPr>
              <a:t>Автор </a:t>
            </a:r>
            <a:r>
              <a:rPr lang="ru-RU" sz="2400">
                <a:latin typeface="Times New Roman" pitchFamily="18" charset="0"/>
                <a:cs typeface="Times New Roman" pitchFamily="18" charset="0"/>
              </a:rPr>
              <a:t>карты ― Ю. Б. Коряков.</a:t>
            </a:r>
            <a:endParaRPr lang="ru-RU" sz="2400">
              <a:effectLst/>
              <a:latin typeface="Times New Roman" pitchFamily="18" charset="0"/>
              <a:cs typeface="Times New Roman" pitchFamily="18" charset="0"/>
            </a:endParaRPr>
          </a:p>
        </p:txBody>
      </p:sp>
      <p:pic>
        <p:nvPicPr>
          <p:cNvPr id="1026" name="Picture 2" descr="D:\статьи\Большой переход на ненецкий\статья Final после правки Ханиной\Рис. 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0060" y="1268760"/>
            <a:ext cx="9243302" cy="5464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977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8928992" cy="648072"/>
          </a:xfrm>
        </p:spPr>
        <p:txBody>
          <a:bodyPr>
            <a:normAutofit/>
          </a:bodyPr>
          <a:lstStyle/>
          <a:p>
            <a:r>
              <a:rPr lang="ru-RU" sz="2200" smtClean="0"/>
              <a:t>Карта диалектов Т ненец. (автор – Ю. Б. Коряков).</a:t>
            </a:r>
            <a:endParaRPr lang="ru-RU" sz="2200"/>
          </a:p>
        </p:txBody>
      </p:sp>
      <p:pic>
        <p:nvPicPr>
          <p:cNvPr id="1026" name="Picture 2" descr="D:\Nenets_3.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788617"/>
            <a:ext cx="9073008" cy="6048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142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extLst>
              <p:ext uri="{D42A27DB-BD31-4B8C-83A1-F6EECF244321}">
                <p14:modId xmlns:p14="http://schemas.microsoft.com/office/powerpoint/2010/main" val="1497106432"/>
              </p:ext>
            </p:extLst>
          </p:nvPr>
        </p:nvGraphicFramePr>
        <p:xfrm>
          <a:off x="179512" y="188641"/>
          <a:ext cx="8784976" cy="2377440"/>
        </p:xfrm>
        <a:graphic>
          <a:graphicData uri="http://schemas.openxmlformats.org/drawingml/2006/table">
            <a:tbl>
              <a:tblPr firstRow="1" bandRow="1">
                <a:tableStyleId>{F5AB1C69-6EDB-4FF4-983F-18BD219EF322}</a:tableStyleId>
              </a:tblPr>
              <a:tblGrid>
                <a:gridCol w="4176464">
                  <a:extLst>
                    <a:ext uri="{9D8B030D-6E8A-4147-A177-3AD203B41FA5}">
                      <a16:colId xmlns:a16="http://schemas.microsoft.com/office/drawing/2014/main" xmlns="" val="20000"/>
                    </a:ext>
                  </a:extLst>
                </a:gridCol>
                <a:gridCol w="1440160">
                  <a:extLst>
                    <a:ext uri="{9D8B030D-6E8A-4147-A177-3AD203B41FA5}">
                      <a16:colId xmlns:a16="http://schemas.microsoft.com/office/drawing/2014/main" xmlns="" val="20001"/>
                    </a:ext>
                  </a:extLst>
                </a:gridCol>
                <a:gridCol w="1584176">
                  <a:extLst>
                    <a:ext uri="{9D8B030D-6E8A-4147-A177-3AD203B41FA5}">
                      <a16:colId xmlns:a16="http://schemas.microsoft.com/office/drawing/2014/main" xmlns="" val="20002"/>
                    </a:ext>
                  </a:extLst>
                </a:gridCol>
                <a:gridCol w="1584176">
                  <a:extLst>
                    <a:ext uri="{9D8B030D-6E8A-4147-A177-3AD203B41FA5}">
                      <a16:colId xmlns:a16="http://schemas.microsoft.com/office/drawing/2014/main" xmlns="" val="20003"/>
                    </a:ext>
                  </a:extLst>
                </a:gridCol>
              </a:tblGrid>
              <a:tr h="514856">
                <a:tc>
                  <a:txBody>
                    <a:bodyPr/>
                    <a:lstStyle/>
                    <a:p>
                      <a:pPr algn="ctr"/>
                      <a:r>
                        <a:rPr lang="en-US" sz="2200" b="1">
                          <a:latin typeface="Times New Roman" pitchFamily="18" charset="0"/>
                          <a:cs typeface="Times New Roman" pitchFamily="18" charset="0"/>
                        </a:rPr>
                        <a:t>population of Tukhard and Tukhard Tundra</a:t>
                      </a:r>
                      <a:endParaRPr lang="ru-RU" sz="2200" b="1">
                        <a:latin typeface="Times New Roman" pitchFamily="18" charset="0"/>
                        <a:cs typeface="Times New Roman" pitchFamily="18" charset="0"/>
                      </a:endParaRPr>
                    </a:p>
                  </a:txBody>
                  <a:tcPr/>
                </a:tc>
                <a:tc>
                  <a:txBody>
                    <a:bodyPr/>
                    <a:lstStyle/>
                    <a:p>
                      <a:pPr algn="ctr"/>
                      <a:r>
                        <a:rPr lang="en-US" sz="2200" b="1">
                          <a:latin typeface="Times New Roman" pitchFamily="18" charset="0"/>
                          <a:cs typeface="Times New Roman" pitchFamily="18" charset="0"/>
                        </a:rPr>
                        <a:t>2010</a:t>
                      </a:r>
                      <a:endParaRPr lang="ru-RU" sz="2200" b="1">
                        <a:latin typeface="Times New Roman" pitchFamily="18" charset="0"/>
                        <a:cs typeface="Times New Roman" pitchFamily="18" charset="0"/>
                      </a:endParaRPr>
                    </a:p>
                  </a:txBody>
                  <a:tcPr/>
                </a:tc>
                <a:tc>
                  <a:txBody>
                    <a:bodyPr/>
                    <a:lstStyle/>
                    <a:p>
                      <a:pPr algn="ctr"/>
                      <a:r>
                        <a:rPr lang="en-US" sz="2200" b="1">
                          <a:latin typeface="Times New Roman" pitchFamily="18" charset="0"/>
                          <a:cs typeface="Times New Roman" pitchFamily="18" charset="0"/>
                        </a:rPr>
                        <a:t>2014</a:t>
                      </a:r>
                      <a:endParaRPr lang="ru-RU" sz="2200" b="1">
                        <a:latin typeface="Times New Roman" pitchFamily="18" charset="0"/>
                        <a:cs typeface="Times New Roman" pitchFamily="18" charset="0"/>
                      </a:endParaRPr>
                    </a:p>
                  </a:txBody>
                  <a:tcPr/>
                </a:tc>
                <a:tc>
                  <a:txBody>
                    <a:bodyPr/>
                    <a:lstStyle/>
                    <a:p>
                      <a:pPr algn="ctr"/>
                      <a:r>
                        <a:rPr lang="en-US" sz="2200" b="1">
                          <a:latin typeface="Times New Roman" pitchFamily="18" charset="0"/>
                          <a:cs typeface="Times New Roman" pitchFamily="18" charset="0"/>
                        </a:rPr>
                        <a:t>2017</a:t>
                      </a:r>
                      <a:endParaRPr lang="ru-RU" sz="2200" b="1">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370840">
                <a:tc>
                  <a:txBody>
                    <a:bodyPr/>
                    <a:lstStyle/>
                    <a:p>
                      <a:pPr algn="ctr"/>
                      <a:r>
                        <a:rPr lang="en-US" sz="2200" b="1">
                          <a:latin typeface="Times New Roman" pitchFamily="18" charset="0"/>
                          <a:cs typeface="Times New Roman" pitchFamily="18" charset="0"/>
                        </a:rPr>
                        <a:t>whole</a:t>
                      </a:r>
                      <a:r>
                        <a:rPr lang="en-US" sz="2200" b="1" baseline="0">
                          <a:latin typeface="Times New Roman" pitchFamily="18" charset="0"/>
                          <a:cs typeface="Times New Roman" pitchFamily="18" charset="0"/>
                        </a:rPr>
                        <a:t> population</a:t>
                      </a:r>
                      <a:endParaRPr lang="ru-RU" sz="2200" b="1">
                        <a:latin typeface="Times New Roman" pitchFamily="18" charset="0"/>
                        <a:cs typeface="Times New Roman" pitchFamily="18" charset="0"/>
                      </a:endParaRPr>
                    </a:p>
                  </a:txBody>
                  <a:tcPr/>
                </a:tc>
                <a:tc>
                  <a:txBody>
                    <a:bodyPr/>
                    <a:lstStyle/>
                    <a:p>
                      <a:pPr algn="ctr"/>
                      <a:r>
                        <a:rPr lang="en-US" sz="2200" b="1">
                          <a:latin typeface="Times New Roman" pitchFamily="18" charset="0"/>
                          <a:cs typeface="Times New Roman" pitchFamily="18" charset="0"/>
                        </a:rPr>
                        <a:t>814</a:t>
                      </a:r>
                      <a:endParaRPr lang="ru-RU" sz="2200" b="1">
                        <a:latin typeface="Times New Roman" pitchFamily="18" charset="0"/>
                        <a:cs typeface="Times New Roman" pitchFamily="18" charset="0"/>
                      </a:endParaRPr>
                    </a:p>
                  </a:txBody>
                  <a:tcPr/>
                </a:tc>
                <a:tc>
                  <a:txBody>
                    <a:bodyPr/>
                    <a:lstStyle/>
                    <a:p>
                      <a:pPr algn="ctr"/>
                      <a:r>
                        <a:rPr lang="en-US" sz="2200" b="1">
                          <a:latin typeface="Times New Roman" pitchFamily="18" charset="0"/>
                          <a:cs typeface="Times New Roman" pitchFamily="18" charset="0"/>
                        </a:rPr>
                        <a:t>940</a:t>
                      </a:r>
                      <a:endParaRPr lang="ru-RU" sz="2200" b="1">
                        <a:latin typeface="Times New Roman" pitchFamily="18" charset="0"/>
                        <a:cs typeface="Times New Roman" pitchFamily="18" charset="0"/>
                      </a:endParaRPr>
                    </a:p>
                  </a:txBody>
                  <a:tcPr/>
                </a:tc>
                <a:tc>
                  <a:txBody>
                    <a:bodyPr/>
                    <a:lstStyle/>
                    <a:p>
                      <a:pPr algn="ctr"/>
                      <a:r>
                        <a:rPr lang="en-US" sz="2200" b="1">
                          <a:latin typeface="Times New Roman" pitchFamily="18" charset="0"/>
                          <a:cs typeface="Times New Roman" pitchFamily="18" charset="0"/>
                        </a:rPr>
                        <a:t>992</a:t>
                      </a:r>
                      <a:endParaRPr lang="ru-RU" sz="2200" b="1">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370840">
                <a:tc>
                  <a:txBody>
                    <a:bodyPr/>
                    <a:lstStyle/>
                    <a:p>
                      <a:pPr algn="ctr"/>
                      <a:r>
                        <a:rPr lang="en-US" sz="2200" b="1" i="0" u="none" kern="1200">
                          <a:solidFill>
                            <a:schemeClr val="tx1"/>
                          </a:solidFill>
                          <a:effectLst/>
                          <a:latin typeface="Times New Roman" pitchFamily="18" charset="0"/>
                          <a:ea typeface="+mn-ea"/>
                          <a:cs typeface="Times New Roman" pitchFamily="18" charset="0"/>
                        </a:rPr>
                        <a:t>indigenous peoples of Russia</a:t>
                      </a:r>
                      <a:r>
                        <a:rPr lang="ru-RU" sz="2200" b="1" i="0" u="none" kern="1200">
                          <a:solidFill>
                            <a:schemeClr val="tx1"/>
                          </a:solidFill>
                          <a:effectLst/>
                          <a:latin typeface="Times New Roman" pitchFamily="18" charset="0"/>
                          <a:ea typeface="+mn-ea"/>
                          <a:cs typeface="Times New Roman" pitchFamily="18" charset="0"/>
                        </a:rPr>
                        <a:t> </a:t>
                      </a:r>
                      <a:endParaRPr lang="en-US" sz="2200" b="1" i="0" u="none" kern="1200">
                        <a:solidFill>
                          <a:schemeClr val="tx1"/>
                        </a:solidFill>
                        <a:effectLst/>
                        <a:latin typeface="Times New Roman" pitchFamily="18" charset="0"/>
                        <a:ea typeface="+mn-ea"/>
                        <a:cs typeface="Times New Roman" pitchFamily="18" charset="0"/>
                      </a:endParaRPr>
                    </a:p>
                    <a:p>
                      <a:pPr algn="ctr"/>
                      <a:r>
                        <a:rPr lang="ru-RU" sz="2200" b="1" i="0" u="none" kern="1200">
                          <a:solidFill>
                            <a:schemeClr val="tx1"/>
                          </a:solidFill>
                          <a:effectLst/>
                          <a:latin typeface="Times New Roman" pitchFamily="18" charset="0"/>
                          <a:ea typeface="+mn-ea"/>
                          <a:cs typeface="Times New Roman" pitchFamily="18" charset="0"/>
                        </a:rPr>
                        <a:t>(</a:t>
                      </a:r>
                      <a:r>
                        <a:rPr lang="en-US" sz="2200" b="1" i="0" u="none" kern="1200">
                          <a:solidFill>
                            <a:schemeClr val="tx1"/>
                          </a:solidFill>
                          <a:effectLst/>
                          <a:latin typeface="Times New Roman" pitchFamily="18" charset="0"/>
                          <a:ea typeface="+mn-ea"/>
                          <a:cs typeface="Times New Roman" pitchFamily="18" charset="0"/>
                        </a:rPr>
                        <a:t>mostly</a:t>
                      </a:r>
                      <a:r>
                        <a:rPr lang="en-US" sz="2200" b="1" i="0" u="none" kern="1200" baseline="0">
                          <a:solidFill>
                            <a:schemeClr val="tx1"/>
                          </a:solidFill>
                          <a:effectLst/>
                          <a:latin typeface="Times New Roman" pitchFamily="18" charset="0"/>
                          <a:ea typeface="+mn-ea"/>
                          <a:cs typeface="Times New Roman" pitchFamily="18" charset="0"/>
                        </a:rPr>
                        <a:t> Tundra Nenets)</a:t>
                      </a:r>
                      <a:endParaRPr lang="ru-RU" sz="2200" b="1" u="none">
                        <a:solidFill>
                          <a:schemeClr val="tx1"/>
                        </a:solidFill>
                        <a:latin typeface="Times New Roman" pitchFamily="18" charset="0"/>
                        <a:cs typeface="Times New Roman" pitchFamily="18" charset="0"/>
                      </a:endParaRPr>
                    </a:p>
                  </a:txBody>
                  <a:tcPr/>
                </a:tc>
                <a:tc>
                  <a:txBody>
                    <a:bodyPr/>
                    <a:lstStyle/>
                    <a:p>
                      <a:pPr algn="ctr"/>
                      <a:r>
                        <a:rPr lang="en-US" sz="2200" b="1">
                          <a:latin typeface="Times New Roman" pitchFamily="18" charset="0"/>
                          <a:cs typeface="Times New Roman" pitchFamily="18" charset="0"/>
                        </a:rPr>
                        <a:t>---</a:t>
                      </a:r>
                      <a:endParaRPr lang="ru-RU" sz="2200" b="1">
                        <a:latin typeface="Times New Roman" pitchFamily="18" charset="0"/>
                        <a:cs typeface="Times New Roman" pitchFamily="18" charset="0"/>
                      </a:endParaRPr>
                    </a:p>
                  </a:txBody>
                  <a:tcPr/>
                </a:tc>
                <a:tc>
                  <a:txBody>
                    <a:bodyPr/>
                    <a:lstStyle/>
                    <a:p>
                      <a:pPr algn="ctr"/>
                      <a:r>
                        <a:rPr lang="en-US" sz="2200" b="1">
                          <a:latin typeface="Times New Roman" pitchFamily="18" charset="0"/>
                          <a:cs typeface="Times New Roman" pitchFamily="18" charset="0"/>
                        </a:rPr>
                        <a:t>876</a:t>
                      </a:r>
                    </a:p>
                    <a:p>
                      <a:pPr algn="ctr"/>
                      <a:endParaRPr lang="ru-RU" sz="2200" b="1">
                        <a:latin typeface="Times New Roman" pitchFamily="18" charset="0"/>
                        <a:cs typeface="Times New Roman" pitchFamily="18" charset="0"/>
                      </a:endParaRPr>
                    </a:p>
                  </a:txBody>
                  <a:tcPr/>
                </a:tc>
                <a:tc>
                  <a:txBody>
                    <a:bodyPr/>
                    <a:lstStyle/>
                    <a:p>
                      <a:pPr algn="ctr"/>
                      <a:r>
                        <a:rPr lang="en-US" sz="2200" b="1">
                          <a:latin typeface="Times New Roman" pitchFamily="18" charset="0"/>
                          <a:cs typeface="Times New Roman" pitchFamily="18" charset="0"/>
                        </a:rPr>
                        <a:t>927</a:t>
                      </a:r>
                      <a:endParaRPr lang="ru-RU" sz="2200" b="1">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r h="370840">
                <a:tc>
                  <a:txBody>
                    <a:bodyPr/>
                    <a:lstStyle/>
                    <a:p>
                      <a:pPr algn="ctr"/>
                      <a:r>
                        <a:rPr lang="en-US" sz="2200" b="1">
                          <a:latin typeface="Times New Roman" pitchFamily="18" charset="0"/>
                          <a:cs typeface="Times New Roman" pitchFamily="18" charset="0"/>
                        </a:rPr>
                        <a:t>others</a:t>
                      </a:r>
                      <a:endParaRPr lang="ru-RU" sz="2200" b="1">
                        <a:latin typeface="Times New Roman" pitchFamily="18" charset="0"/>
                        <a:cs typeface="Times New Roman" pitchFamily="18" charset="0"/>
                      </a:endParaRPr>
                    </a:p>
                  </a:txBody>
                  <a:tcPr/>
                </a:tc>
                <a:tc>
                  <a:txBody>
                    <a:bodyPr/>
                    <a:lstStyle/>
                    <a:p>
                      <a:pPr algn="ctr"/>
                      <a:r>
                        <a:rPr lang="en-US" sz="2200" b="1">
                          <a:latin typeface="Times New Roman" pitchFamily="18" charset="0"/>
                          <a:cs typeface="Times New Roman" pitchFamily="18" charset="0"/>
                        </a:rPr>
                        <a:t>---</a:t>
                      </a:r>
                      <a:endParaRPr lang="ru-RU" sz="2200" b="1">
                        <a:latin typeface="Times New Roman" pitchFamily="18" charset="0"/>
                        <a:cs typeface="Times New Roman" pitchFamily="18" charset="0"/>
                      </a:endParaRPr>
                    </a:p>
                  </a:txBody>
                  <a:tcPr/>
                </a:tc>
                <a:tc>
                  <a:txBody>
                    <a:bodyPr/>
                    <a:lstStyle/>
                    <a:p>
                      <a:pPr algn="ctr"/>
                      <a:r>
                        <a:rPr lang="en-US" sz="2200" b="1">
                          <a:latin typeface="Times New Roman" pitchFamily="18" charset="0"/>
                          <a:cs typeface="Times New Roman" pitchFamily="18" charset="0"/>
                        </a:rPr>
                        <a:t>64</a:t>
                      </a:r>
                      <a:endParaRPr lang="ru-RU" sz="2200" b="1">
                        <a:latin typeface="Times New Roman" pitchFamily="18" charset="0"/>
                        <a:cs typeface="Times New Roman" pitchFamily="18" charset="0"/>
                      </a:endParaRPr>
                    </a:p>
                  </a:txBody>
                  <a:tcPr/>
                </a:tc>
                <a:tc>
                  <a:txBody>
                    <a:bodyPr/>
                    <a:lstStyle/>
                    <a:p>
                      <a:pPr algn="ctr"/>
                      <a:r>
                        <a:rPr lang="en-US" sz="2200" b="1">
                          <a:latin typeface="Times New Roman" pitchFamily="18" charset="0"/>
                          <a:cs typeface="Times New Roman" pitchFamily="18" charset="0"/>
                        </a:rPr>
                        <a:t>65</a:t>
                      </a:r>
                      <a:endParaRPr lang="ru-RU" sz="2200" b="1">
                        <a:latin typeface="Times New Roman" pitchFamily="18" charset="0"/>
                        <a:cs typeface="Times New Roman" pitchFamily="18" charset="0"/>
                      </a:endParaRPr>
                    </a:p>
                  </a:txBody>
                  <a:tcPr/>
                </a:tc>
                <a:extLst>
                  <a:ext uri="{0D108BD9-81ED-4DB2-BD59-A6C34878D82A}">
                    <a16:rowId xmlns:a16="http://schemas.microsoft.com/office/drawing/2014/main" xmlns="" val="10003"/>
                  </a:ext>
                </a:extLst>
              </a:tr>
            </a:tbl>
          </a:graphicData>
        </a:graphic>
      </p:graphicFrame>
      <p:pic>
        <p:nvPicPr>
          <p:cNvPr id="8" name="Picture 5" descr="D:\Taimyr Nenets Expedition 2017\фото для фотовыставки Илир'\Таймыр (1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2598458"/>
            <a:ext cx="6336704" cy="4226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479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4416492"/>
            <a:ext cx="8712968" cy="2285736"/>
          </a:xfrm>
        </p:spPr>
        <p:txBody>
          <a:bodyPr>
            <a:noAutofit/>
          </a:bodyPr>
          <a:lstStyle/>
          <a:p>
            <a:pPr marL="0" indent="0" algn="just">
              <a:buNone/>
            </a:pPr>
            <a:r>
              <a:rPr lang="en-US" sz="2200" b="1">
                <a:latin typeface="Times New Roman" pitchFamily="18" charset="0"/>
                <a:cs typeface="Times New Roman" pitchFamily="18" charset="0"/>
              </a:rPr>
              <a:t>28 </a:t>
            </a:r>
            <a:r>
              <a:rPr lang="ru-RU" sz="2200" b="1" smtClean="0">
                <a:latin typeface="Times New Roman" pitchFamily="18" charset="0"/>
                <a:cs typeface="Times New Roman" pitchFamily="18" charset="0"/>
              </a:rPr>
              <a:t>подробных ретроспективных социолингвистических</a:t>
            </a:r>
            <a:r>
              <a:rPr lang="en-US" sz="2200" b="1" smtClean="0">
                <a:latin typeface="Times New Roman" pitchFamily="18" charset="0"/>
                <a:cs typeface="Times New Roman" pitchFamily="18" charset="0"/>
              </a:rPr>
              <a:t> </a:t>
            </a:r>
            <a:r>
              <a:rPr lang="ru-RU" sz="2200" b="1" smtClean="0">
                <a:latin typeface="Times New Roman" pitchFamily="18" charset="0"/>
                <a:cs typeface="Times New Roman" pitchFamily="18" charset="0"/>
              </a:rPr>
              <a:t>интервью от жителей </a:t>
            </a:r>
            <a:r>
              <a:rPr lang="ru-RU" sz="2200" b="1" err="1" smtClean="0">
                <a:latin typeface="Times New Roman" pitchFamily="18" charset="0"/>
                <a:cs typeface="Times New Roman" pitchFamily="18" charset="0"/>
              </a:rPr>
              <a:t>Тухардской</a:t>
            </a:r>
            <a:r>
              <a:rPr lang="ru-RU" sz="2200" b="1" smtClean="0">
                <a:latin typeface="Times New Roman" pitchFamily="18" charset="0"/>
                <a:cs typeface="Times New Roman" pitchFamily="18" charset="0"/>
              </a:rPr>
              <a:t> тундры</a:t>
            </a:r>
            <a:r>
              <a:rPr lang="en-US" sz="2200" smtClean="0">
                <a:latin typeface="Times New Roman" pitchFamily="18" charset="0"/>
                <a:cs typeface="Times New Roman" pitchFamily="18" charset="0"/>
              </a:rPr>
              <a:t>: </a:t>
            </a:r>
            <a:endParaRPr lang="en-US" sz="2200">
              <a:latin typeface="Times New Roman" pitchFamily="18" charset="0"/>
              <a:cs typeface="Times New Roman" pitchFamily="18" charset="0"/>
            </a:endParaRPr>
          </a:p>
          <a:p>
            <a:pPr algn="just"/>
            <a:r>
              <a:rPr lang="ru-RU" sz="2200">
                <a:latin typeface="Times New Roman" pitchFamily="18" charset="0"/>
                <a:cs typeface="Times New Roman" pitchFamily="18" charset="0"/>
              </a:rPr>
              <a:t>я</a:t>
            </a:r>
            <a:r>
              <a:rPr lang="ru-RU" sz="2200" smtClean="0">
                <a:latin typeface="Times New Roman" pitchFamily="18" charset="0"/>
                <a:cs typeface="Times New Roman" pitchFamily="18" charset="0"/>
              </a:rPr>
              <a:t>зыковые биографии родителей, родственников, дедушек, бабушек респондентов…</a:t>
            </a:r>
            <a:endParaRPr lang="en-US" sz="2200">
              <a:latin typeface="Times New Roman" pitchFamily="18" charset="0"/>
              <a:cs typeface="Times New Roman" pitchFamily="18" charset="0"/>
            </a:endParaRPr>
          </a:p>
          <a:p>
            <a:pPr algn="just"/>
            <a:r>
              <a:rPr lang="en-US" sz="2200">
                <a:latin typeface="Times New Roman" pitchFamily="18" charset="0"/>
                <a:cs typeface="Times New Roman" pitchFamily="18" charset="0"/>
              </a:rPr>
              <a:t>social </a:t>
            </a:r>
            <a:r>
              <a:rPr lang="en-US" sz="2200" smtClean="0">
                <a:latin typeface="Times New Roman" pitchFamily="18" charset="0"/>
                <a:cs typeface="Times New Roman" pitchFamily="18" charset="0"/>
              </a:rPr>
              <a:t>networks</a:t>
            </a:r>
            <a:r>
              <a:rPr lang="ru-RU" sz="2200" smtClean="0">
                <a:latin typeface="Times New Roman" pitchFamily="18" charset="0"/>
                <a:cs typeface="Times New Roman" pitchFamily="18" charset="0"/>
              </a:rPr>
              <a:t> (социальные связи)</a:t>
            </a:r>
            <a:r>
              <a:rPr lang="en-US" sz="2200" smtClean="0">
                <a:latin typeface="Times New Roman" pitchFamily="18" charset="0"/>
                <a:cs typeface="Times New Roman" pitchFamily="18" charset="0"/>
              </a:rPr>
              <a:t> </a:t>
            </a:r>
            <a:endParaRPr lang="en-US" sz="2200">
              <a:latin typeface="Times New Roman" pitchFamily="18" charset="0"/>
              <a:cs typeface="Times New Roman" pitchFamily="18" charset="0"/>
            </a:endParaRPr>
          </a:p>
          <a:p>
            <a:pPr algn="just"/>
            <a:r>
              <a:rPr lang="en-US" sz="2200" err="1">
                <a:latin typeface="Times New Roman" pitchFamily="18" charset="0"/>
                <a:cs typeface="Times New Roman" pitchFamily="18" charset="0"/>
              </a:rPr>
              <a:t>migrational</a:t>
            </a:r>
            <a:r>
              <a:rPr lang="en-US" sz="2200">
                <a:latin typeface="Times New Roman" pitchFamily="18" charset="0"/>
                <a:cs typeface="Times New Roman" pitchFamily="18" charset="0"/>
              </a:rPr>
              <a:t> histories </a:t>
            </a:r>
          </a:p>
          <a:p>
            <a:pPr marL="0" indent="0" algn="r">
              <a:buNone/>
            </a:pPr>
            <a:r>
              <a:rPr lang="en-US" sz="2200">
                <a:latin typeface="Times New Roman" pitchFamily="18" charset="0"/>
                <a:cs typeface="Times New Roman" pitchFamily="18" charset="0"/>
              </a:rPr>
              <a:t>(about the fieldwork </a:t>
            </a:r>
            <a:r>
              <a:rPr lang="en-US" sz="2200" err="1">
                <a:latin typeface="Times New Roman" pitchFamily="18" charset="0"/>
                <a:cs typeface="Times New Roman" pitchFamily="18" charset="0"/>
              </a:rPr>
              <a:t>methology</a:t>
            </a:r>
            <a:r>
              <a:rPr lang="en-US" sz="2200">
                <a:latin typeface="Times New Roman" pitchFamily="18" charset="0"/>
                <a:cs typeface="Times New Roman" pitchFamily="18" charset="0"/>
              </a:rPr>
              <a:t> see [</a:t>
            </a:r>
            <a:r>
              <a:rPr lang="en-US" sz="2200" err="1">
                <a:latin typeface="Times New Roman" pitchFamily="18" charset="0"/>
                <a:cs typeface="Times New Roman" pitchFamily="18" charset="0"/>
              </a:rPr>
              <a:t>Khanina</a:t>
            </a:r>
            <a:r>
              <a:rPr lang="en-US" sz="2200">
                <a:latin typeface="Times New Roman" pitchFamily="18" charset="0"/>
                <a:cs typeface="Times New Roman" pitchFamily="18" charset="0"/>
              </a:rPr>
              <a:t> 2019])</a:t>
            </a:r>
          </a:p>
        </p:txBody>
      </p:sp>
      <p:pic>
        <p:nvPicPr>
          <p:cNvPr id="3074" name="Picture 2" descr="C:\Taimyr Nenets Expedition 2017\фото для фотовыставки Илир'\фото для фотовыставки\5 (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3684"/>
            <a:ext cx="6624736" cy="4416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669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930226"/>
          </a:xfrm>
        </p:spPr>
        <p:txBody>
          <a:bodyPr>
            <a:normAutofit/>
          </a:bodyPr>
          <a:lstStyle/>
          <a:p>
            <a:r>
              <a:rPr lang="ru-RU" sz="2700" b="1">
                <a:latin typeface="Times New Roman" pitchFamily="18" charset="0"/>
                <a:cs typeface="Times New Roman" pitchFamily="18" charset="0"/>
              </a:rPr>
              <a:t>Информация, собираемая в ходе интервью </a:t>
            </a:r>
            <a:r>
              <a:rPr lang="en-US" sz="2700" b="1" smtClean="0">
                <a:latin typeface="Times New Roman" pitchFamily="18" charset="0"/>
                <a:cs typeface="Times New Roman" pitchFamily="18" charset="0"/>
              </a:rPr>
              <a:t/>
            </a:r>
            <a:br>
              <a:rPr lang="en-US" sz="2700" b="1" smtClean="0">
                <a:latin typeface="Times New Roman" pitchFamily="18" charset="0"/>
                <a:cs typeface="Times New Roman" pitchFamily="18" charset="0"/>
              </a:rPr>
            </a:br>
            <a:r>
              <a:rPr lang="ru-RU" sz="2700" b="1" smtClean="0">
                <a:latin typeface="Times New Roman" pitchFamily="18" charset="0"/>
                <a:cs typeface="Times New Roman" pitchFamily="18" charset="0"/>
              </a:rPr>
              <a:t>с </a:t>
            </a:r>
            <a:r>
              <a:rPr lang="ru-RU" sz="2700" b="1">
                <a:latin typeface="Times New Roman" pitchFamily="18" charset="0"/>
                <a:cs typeface="Times New Roman" pitchFamily="18" charset="0"/>
              </a:rPr>
              <a:t>целью выяснения </a:t>
            </a:r>
            <a:br>
              <a:rPr lang="ru-RU" sz="2700" b="1">
                <a:latin typeface="Times New Roman" pitchFamily="18" charset="0"/>
                <a:cs typeface="Times New Roman" pitchFamily="18" charset="0"/>
              </a:rPr>
            </a:br>
            <a:r>
              <a:rPr lang="ru-RU" sz="2700" b="1">
                <a:latin typeface="Times New Roman" pitchFamily="18" charset="0"/>
                <a:cs typeface="Times New Roman" pitchFamily="18" charset="0"/>
              </a:rPr>
              <a:t>ретроспективной социолингвистической ситуации </a:t>
            </a:r>
            <a:r>
              <a:rPr lang="en-US" sz="2700" b="1" smtClean="0">
                <a:latin typeface="Times New Roman" pitchFamily="18" charset="0"/>
                <a:cs typeface="Times New Roman" pitchFamily="18" charset="0"/>
              </a:rPr>
              <a:t/>
            </a:r>
            <a:br>
              <a:rPr lang="en-US" sz="2700" b="1" smtClean="0">
                <a:latin typeface="Times New Roman" pitchFamily="18" charset="0"/>
                <a:cs typeface="Times New Roman" pitchFamily="18" charset="0"/>
              </a:rPr>
            </a:br>
            <a:r>
              <a:rPr lang="ru-RU" sz="2700" b="1" smtClean="0">
                <a:latin typeface="Times New Roman" pitchFamily="18" charset="0"/>
                <a:cs typeface="Times New Roman" pitchFamily="18" charset="0"/>
              </a:rPr>
              <a:t>в </a:t>
            </a:r>
            <a:r>
              <a:rPr lang="ru-RU" sz="2700" b="1">
                <a:latin typeface="Times New Roman" pitchFamily="18" charset="0"/>
                <a:cs typeface="Times New Roman" pitchFamily="18" charset="0"/>
              </a:rPr>
              <a:t>низовьях </a:t>
            </a:r>
            <a:r>
              <a:rPr lang="ru-RU" sz="2700" b="1" smtClean="0">
                <a:latin typeface="Times New Roman" pitchFamily="18" charset="0"/>
                <a:cs typeface="Times New Roman" pitchFamily="18" charset="0"/>
              </a:rPr>
              <a:t>Енисея</a:t>
            </a:r>
            <a:endParaRPr lang="ru-RU" b="1"/>
          </a:p>
        </p:txBody>
      </p:sp>
      <p:graphicFrame>
        <p:nvGraphicFramePr>
          <p:cNvPr id="4" name="Объект 3"/>
          <p:cNvGraphicFramePr>
            <a:graphicFrameLocks noGrp="1"/>
          </p:cNvGraphicFramePr>
          <p:nvPr>
            <p:ph idx="1"/>
            <p:extLst>
              <p:ext uri="{D42A27DB-BD31-4B8C-83A1-F6EECF244321}">
                <p14:modId xmlns:p14="http://schemas.microsoft.com/office/powerpoint/2010/main" val="3955852051"/>
              </p:ext>
            </p:extLst>
          </p:nvPr>
        </p:nvGraphicFramePr>
        <p:xfrm>
          <a:off x="755576" y="2579901"/>
          <a:ext cx="7776864" cy="2002606"/>
        </p:xfrm>
        <a:graphic>
          <a:graphicData uri="http://schemas.openxmlformats.org/drawingml/2006/table">
            <a:tbl>
              <a:tblPr firstRow="1" firstCol="1" bandRow="1"/>
              <a:tblGrid>
                <a:gridCol w="684896"/>
                <a:gridCol w="7091968"/>
              </a:tblGrid>
              <a:tr h="363492">
                <a:tc>
                  <a:txBody>
                    <a:bodyPr/>
                    <a:lstStyle/>
                    <a:p>
                      <a:pPr algn="ctr">
                        <a:tabLst>
                          <a:tab pos="457200" algn="l"/>
                        </a:tabLst>
                      </a:pPr>
                      <a:r>
                        <a:rPr lang="en-US" sz="1800">
                          <a:effectLst/>
                          <a:latin typeface="Times New Roman"/>
                        </a:rPr>
                        <a:t>I</a:t>
                      </a:r>
                      <a:r>
                        <a:rPr lang="ru-RU" sz="1800">
                          <a:effectLst/>
                          <a:latin typeface="Times New Roman"/>
                        </a:rPr>
                        <a:t>.1.</a:t>
                      </a:r>
                      <a:endParaRPr lang="ru-RU" sz="18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tabLst>
                          <a:tab pos="457200" algn="l"/>
                        </a:tabLst>
                      </a:pPr>
                      <a:r>
                        <a:rPr lang="ru-RU" sz="1800" b="1">
                          <a:effectLst/>
                          <a:latin typeface="Times New Roman"/>
                        </a:rPr>
                        <a:t>Имя</a:t>
                      </a:r>
                      <a:r>
                        <a:rPr lang="ru-RU" sz="1800">
                          <a:effectLst/>
                          <a:latin typeface="Times New Roman"/>
                        </a:rPr>
                        <a:t> на родном языке; фамилия, имя, отчество.</a:t>
                      </a:r>
                      <a:endParaRPr lang="ru-RU" sz="18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9621">
                <a:tc>
                  <a:txBody>
                    <a:bodyPr/>
                    <a:lstStyle/>
                    <a:p>
                      <a:pPr algn="ctr">
                        <a:tabLst>
                          <a:tab pos="457200" algn="l"/>
                        </a:tabLst>
                      </a:pPr>
                      <a:r>
                        <a:rPr lang="en-US" sz="1800">
                          <a:effectLst/>
                          <a:latin typeface="Times New Roman"/>
                        </a:rPr>
                        <a:t>I</a:t>
                      </a:r>
                      <a:r>
                        <a:rPr lang="ru-RU" sz="1800">
                          <a:effectLst/>
                          <a:latin typeface="Times New Roman"/>
                        </a:rPr>
                        <a:t>.2.</a:t>
                      </a:r>
                      <a:endParaRPr lang="ru-RU" sz="18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tabLst>
                          <a:tab pos="457200" algn="l"/>
                        </a:tabLst>
                      </a:pPr>
                      <a:r>
                        <a:rPr lang="ru-RU" sz="1800" b="1">
                          <a:effectLst/>
                          <a:latin typeface="Times New Roman"/>
                        </a:rPr>
                        <a:t>Год рождения</a:t>
                      </a:r>
                      <a:r>
                        <a:rPr lang="ru-RU" sz="1800">
                          <a:effectLst/>
                          <a:latin typeface="Times New Roman"/>
                        </a:rPr>
                        <a:t> [и год смерти умершего человека, о котором рассказывает респондент].</a:t>
                      </a:r>
                      <a:endParaRPr lang="ru-RU" sz="18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0474">
                <a:tc>
                  <a:txBody>
                    <a:bodyPr/>
                    <a:lstStyle/>
                    <a:p>
                      <a:pPr algn="ctr">
                        <a:tabLst>
                          <a:tab pos="457200" algn="l"/>
                        </a:tabLst>
                      </a:pPr>
                      <a:r>
                        <a:rPr lang="en-US" sz="1800">
                          <a:effectLst/>
                          <a:latin typeface="Times New Roman"/>
                        </a:rPr>
                        <a:t>I</a:t>
                      </a:r>
                      <a:r>
                        <a:rPr lang="ru-RU" sz="1800">
                          <a:effectLst/>
                          <a:latin typeface="Times New Roman"/>
                        </a:rPr>
                        <a:t>.3.</a:t>
                      </a:r>
                      <a:endParaRPr lang="ru-RU" sz="18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tabLst>
                          <a:tab pos="457200" algn="l"/>
                        </a:tabLst>
                      </a:pPr>
                      <a:r>
                        <a:rPr lang="ru-RU" sz="1800" b="1">
                          <a:effectLst/>
                          <a:latin typeface="Times New Roman"/>
                        </a:rPr>
                        <a:t>Этническое (само)сознание</a:t>
                      </a:r>
                      <a:r>
                        <a:rPr lang="ru-RU" sz="1800">
                          <a:effectLst/>
                          <a:latin typeface="Times New Roman"/>
                        </a:rPr>
                        <a:t>: кем (относящимся к какой локальной этнической группе) и почему Х сам считает (считал) себя, кем его считают (считали) окружающие, почему это возможно.</a:t>
                      </a:r>
                      <a:endParaRPr lang="ru-RU" sz="18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4832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1367382045"/>
              </p:ext>
            </p:extLst>
          </p:nvPr>
        </p:nvGraphicFramePr>
        <p:xfrm>
          <a:off x="971600" y="476672"/>
          <a:ext cx="7560840" cy="5817840"/>
        </p:xfrm>
        <a:graphic>
          <a:graphicData uri="http://schemas.openxmlformats.org/drawingml/2006/table">
            <a:tbl>
              <a:tblPr firstRow="1" firstCol="1" bandRow="1"/>
              <a:tblGrid>
                <a:gridCol w="665871"/>
                <a:gridCol w="6894969"/>
              </a:tblGrid>
              <a:tr h="1350150">
                <a:tc>
                  <a:txBody>
                    <a:bodyPr/>
                    <a:lstStyle/>
                    <a:p>
                      <a:pPr algn="ctr">
                        <a:tabLst>
                          <a:tab pos="457200" algn="l"/>
                        </a:tabLst>
                      </a:pPr>
                      <a:r>
                        <a:rPr lang="en-US" sz="1600">
                          <a:effectLst/>
                          <a:latin typeface="Times New Roman"/>
                        </a:rPr>
                        <a:t>II</a:t>
                      </a:r>
                      <a:r>
                        <a:rPr lang="ru-RU" sz="1600">
                          <a:effectLst/>
                          <a:latin typeface="Times New Roman"/>
                        </a:rPr>
                        <a:t>.1.</a:t>
                      </a:r>
                      <a:endParaRPr lang="ru-RU" sz="16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tabLst>
                          <a:tab pos="457200" algn="l"/>
                        </a:tabLst>
                      </a:pPr>
                      <a:r>
                        <a:rPr lang="ru-RU" sz="1600" b="1">
                          <a:effectLst/>
                          <a:latin typeface="Times New Roman"/>
                        </a:rPr>
                        <a:t>Краткая биография </a:t>
                      </a:r>
                      <a:r>
                        <a:rPr lang="de-DE" sz="1600">
                          <a:effectLst/>
                          <a:latin typeface="Times New Roman"/>
                        </a:rPr>
                        <a:t>―</a:t>
                      </a:r>
                      <a:r>
                        <a:rPr lang="de-DE" sz="1600" b="1">
                          <a:effectLst/>
                          <a:latin typeface="Times New Roman"/>
                        </a:rPr>
                        <a:t> </a:t>
                      </a:r>
                      <a:r>
                        <a:rPr lang="ru-RU" sz="1600" b="1">
                          <a:effectLst/>
                          <a:latin typeface="Times New Roman"/>
                        </a:rPr>
                        <a:t>1: дошкольное детство</a:t>
                      </a:r>
                      <a:r>
                        <a:rPr lang="ru-RU" sz="1600">
                          <a:effectLst/>
                          <a:latin typeface="Times New Roman"/>
                        </a:rPr>
                        <a:t>. Особое внимание при этом уделяется социальным связям (</a:t>
                      </a:r>
                      <a:r>
                        <a:rPr lang="ru-RU" sz="1600" err="1">
                          <a:effectLst/>
                          <a:latin typeface="Times New Roman"/>
                        </a:rPr>
                        <a:t>social</a:t>
                      </a:r>
                      <a:r>
                        <a:rPr lang="ru-RU" sz="1600">
                          <a:effectLst/>
                          <a:latin typeface="Times New Roman"/>
                        </a:rPr>
                        <a:t> </a:t>
                      </a:r>
                      <a:r>
                        <a:rPr lang="ru-RU" sz="1600" err="1">
                          <a:effectLst/>
                          <a:latin typeface="Times New Roman"/>
                        </a:rPr>
                        <a:t>networks</a:t>
                      </a:r>
                      <a:r>
                        <a:rPr lang="ru-RU" sz="1600">
                          <a:effectLst/>
                          <a:latin typeface="Times New Roman"/>
                        </a:rPr>
                        <a:t>): с кем жил, с кем дружил и т. д. Также обязательно отдельно рассматривается история передвижений (</a:t>
                      </a:r>
                      <a:r>
                        <a:rPr lang="ru-RU" sz="1600" err="1">
                          <a:effectLst/>
                          <a:latin typeface="Times New Roman"/>
                        </a:rPr>
                        <a:t>migrational</a:t>
                      </a:r>
                      <a:r>
                        <a:rPr lang="ru-RU" sz="1600">
                          <a:effectLst/>
                          <a:latin typeface="Times New Roman"/>
                        </a:rPr>
                        <a:t> </a:t>
                      </a:r>
                      <a:r>
                        <a:rPr lang="ru-RU" sz="1600" err="1">
                          <a:effectLst/>
                          <a:latin typeface="Times New Roman"/>
                        </a:rPr>
                        <a:t>history</a:t>
                      </a:r>
                      <a:r>
                        <a:rPr lang="ru-RU" sz="1600">
                          <a:effectLst/>
                          <a:latin typeface="Times New Roman"/>
                        </a:rPr>
                        <a:t>): подробно, с детализацией на топографических картах, выясняется, где именно находились все упоминаемые в ходе интервью места и географические объекты.</a:t>
                      </a:r>
                      <a:endParaRPr lang="ru-RU" sz="16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0090">
                <a:tc>
                  <a:txBody>
                    <a:bodyPr/>
                    <a:lstStyle/>
                    <a:p>
                      <a:pPr algn="ctr">
                        <a:tabLst>
                          <a:tab pos="457200" algn="l"/>
                        </a:tabLst>
                      </a:pPr>
                      <a:r>
                        <a:rPr lang="en-US" sz="1600">
                          <a:effectLst/>
                          <a:latin typeface="Times New Roman"/>
                        </a:rPr>
                        <a:t>II</a:t>
                      </a:r>
                      <a:r>
                        <a:rPr lang="ru-RU" sz="1600">
                          <a:effectLst/>
                          <a:latin typeface="Times New Roman"/>
                        </a:rPr>
                        <a:t>.2.</a:t>
                      </a:r>
                      <a:endParaRPr lang="ru-RU" sz="16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tabLst>
                          <a:tab pos="457200" algn="l"/>
                        </a:tabLst>
                      </a:pPr>
                      <a:r>
                        <a:rPr lang="ru-RU" sz="1600" b="1">
                          <a:effectLst/>
                          <a:latin typeface="Times New Roman"/>
                        </a:rPr>
                        <a:t>Краткая биография </a:t>
                      </a:r>
                      <a:r>
                        <a:rPr lang="de-DE" sz="1600">
                          <a:effectLst/>
                          <a:latin typeface="Times New Roman"/>
                        </a:rPr>
                        <a:t>―</a:t>
                      </a:r>
                      <a:r>
                        <a:rPr lang="de-DE" sz="1600" b="1">
                          <a:effectLst/>
                          <a:latin typeface="Times New Roman"/>
                        </a:rPr>
                        <a:t> </a:t>
                      </a:r>
                      <a:r>
                        <a:rPr lang="ru-RU" sz="1600" b="1">
                          <a:effectLst/>
                          <a:latin typeface="Times New Roman"/>
                        </a:rPr>
                        <a:t>2: школа</a:t>
                      </a:r>
                      <a:r>
                        <a:rPr lang="ru-RU" sz="1600">
                          <a:effectLst/>
                          <a:latin typeface="Times New Roman"/>
                        </a:rPr>
                        <a:t>.</a:t>
                      </a:r>
                      <a:r>
                        <a:rPr lang="ru-RU" sz="1600" b="1">
                          <a:effectLst/>
                          <a:latin typeface="Times New Roman"/>
                        </a:rPr>
                        <a:t> </a:t>
                      </a:r>
                      <a:r>
                        <a:rPr lang="ru-RU" sz="1600">
                          <a:effectLst/>
                          <a:latin typeface="Times New Roman"/>
                        </a:rPr>
                        <a:t>Особое внимание при этом уделяется социальным связям: с кем жил, с кем дружил и т. д. Также обязательно отдельно рассматриваются вопросы </a:t>
                      </a:r>
                      <a:r>
                        <a:rPr lang="ru-RU" sz="1600" err="1">
                          <a:effectLst/>
                          <a:latin typeface="Times New Roman"/>
                        </a:rPr>
                        <a:t>migrational</a:t>
                      </a:r>
                      <a:r>
                        <a:rPr lang="ru-RU" sz="1600">
                          <a:effectLst/>
                          <a:latin typeface="Times New Roman"/>
                        </a:rPr>
                        <a:t> </a:t>
                      </a:r>
                      <a:r>
                        <a:rPr lang="ru-RU" sz="1600" err="1">
                          <a:effectLst/>
                          <a:latin typeface="Times New Roman"/>
                        </a:rPr>
                        <a:t>history</a:t>
                      </a:r>
                      <a:r>
                        <a:rPr lang="ru-RU" sz="1600">
                          <a:effectLst/>
                          <a:latin typeface="Times New Roman"/>
                        </a:rPr>
                        <a:t> (см. аналогично в п. </a:t>
                      </a:r>
                      <a:r>
                        <a:rPr lang="en-US" sz="1600">
                          <a:effectLst/>
                          <a:latin typeface="Times New Roman"/>
                        </a:rPr>
                        <a:t>II</a:t>
                      </a:r>
                      <a:r>
                        <a:rPr lang="ru-RU" sz="1600">
                          <a:effectLst/>
                          <a:latin typeface="Times New Roman"/>
                        </a:rPr>
                        <a:t>.1).</a:t>
                      </a:r>
                      <a:endParaRPr lang="ru-RU" sz="16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0120">
                <a:tc>
                  <a:txBody>
                    <a:bodyPr/>
                    <a:lstStyle/>
                    <a:p>
                      <a:pPr algn="ctr">
                        <a:tabLst>
                          <a:tab pos="457200" algn="l"/>
                        </a:tabLst>
                      </a:pPr>
                      <a:r>
                        <a:rPr lang="en-US" sz="1600">
                          <a:effectLst/>
                          <a:latin typeface="Times New Roman"/>
                        </a:rPr>
                        <a:t>II</a:t>
                      </a:r>
                      <a:r>
                        <a:rPr lang="ru-RU" sz="1600">
                          <a:effectLst/>
                          <a:latin typeface="Times New Roman"/>
                        </a:rPr>
                        <a:t>.3.</a:t>
                      </a:r>
                      <a:endParaRPr lang="ru-RU" sz="16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tabLst>
                          <a:tab pos="457200" algn="l"/>
                        </a:tabLst>
                      </a:pPr>
                      <a:r>
                        <a:rPr lang="ru-RU" sz="1600" b="1">
                          <a:effectLst/>
                          <a:latin typeface="Times New Roman"/>
                        </a:rPr>
                        <a:t>Краткая биография </a:t>
                      </a:r>
                      <a:r>
                        <a:rPr lang="de-DE" sz="1600">
                          <a:effectLst/>
                          <a:latin typeface="Times New Roman"/>
                        </a:rPr>
                        <a:t>―</a:t>
                      </a:r>
                      <a:r>
                        <a:rPr lang="de-DE" sz="1600" b="1">
                          <a:effectLst/>
                          <a:latin typeface="Times New Roman"/>
                        </a:rPr>
                        <a:t> </a:t>
                      </a:r>
                      <a:r>
                        <a:rPr lang="ru-RU" sz="1600" b="1">
                          <a:effectLst/>
                          <a:latin typeface="Times New Roman"/>
                        </a:rPr>
                        <a:t>3: после школы до брака / до рождения детей</a:t>
                      </a:r>
                      <a:r>
                        <a:rPr lang="ru-RU" sz="1600">
                          <a:effectLst/>
                          <a:latin typeface="Times New Roman"/>
                        </a:rPr>
                        <a:t>.</a:t>
                      </a:r>
                      <a:r>
                        <a:rPr lang="ru-RU" sz="1600" b="1">
                          <a:effectLst/>
                          <a:latin typeface="Times New Roman"/>
                        </a:rPr>
                        <a:t> </a:t>
                      </a:r>
                      <a:r>
                        <a:rPr lang="ru-RU" sz="1600">
                          <a:effectLst/>
                          <a:latin typeface="Times New Roman"/>
                        </a:rPr>
                        <a:t>Особое внимание при этом уделяется социальным связям: с кем жил, с кем дружил, с кем работал, с кем и как общался и т. д. Также обязательно отдельно рассматриваются вопросы </a:t>
                      </a:r>
                      <a:r>
                        <a:rPr lang="ru-RU" sz="1600" err="1">
                          <a:effectLst/>
                          <a:latin typeface="Times New Roman"/>
                        </a:rPr>
                        <a:t>migrational</a:t>
                      </a:r>
                      <a:r>
                        <a:rPr lang="ru-RU" sz="1600">
                          <a:effectLst/>
                          <a:latin typeface="Times New Roman"/>
                        </a:rPr>
                        <a:t> </a:t>
                      </a:r>
                      <a:r>
                        <a:rPr lang="ru-RU" sz="1600" err="1">
                          <a:effectLst/>
                          <a:latin typeface="Times New Roman"/>
                        </a:rPr>
                        <a:t>history</a:t>
                      </a:r>
                      <a:r>
                        <a:rPr lang="ru-RU" sz="1600">
                          <a:effectLst/>
                          <a:latin typeface="Times New Roman"/>
                        </a:rPr>
                        <a:t> (см. аналогично в п. </a:t>
                      </a:r>
                      <a:r>
                        <a:rPr lang="en-US" sz="1600">
                          <a:effectLst/>
                          <a:latin typeface="Times New Roman"/>
                        </a:rPr>
                        <a:t>II</a:t>
                      </a:r>
                      <a:r>
                        <a:rPr lang="ru-RU" sz="1600">
                          <a:effectLst/>
                          <a:latin typeface="Times New Roman"/>
                        </a:rPr>
                        <a:t>.1).</a:t>
                      </a:r>
                      <a:endParaRPr lang="ru-RU" sz="16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0120">
                <a:tc>
                  <a:txBody>
                    <a:bodyPr/>
                    <a:lstStyle/>
                    <a:p>
                      <a:pPr algn="ctr">
                        <a:tabLst>
                          <a:tab pos="457200" algn="l"/>
                        </a:tabLst>
                      </a:pPr>
                      <a:r>
                        <a:rPr lang="ru-RU" sz="1600">
                          <a:effectLst/>
                          <a:latin typeface="Times New Roman"/>
                        </a:rPr>
                        <a:t>II.4.</a:t>
                      </a:r>
                      <a:endParaRPr lang="ru-RU" sz="16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tabLst>
                          <a:tab pos="457200" algn="l"/>
                        </a:tabLst>
                      </a:pPr>
                      <a:r>
                        <a:rPr lang="ru-RU" sz="1600" b="1">
                          <a:effectLst/>
                          <a:latin typeface="Times New Roman"/>
                        </a:rPr>
                        <a:t>Краткая биография </a:t>
                      </a:r>
                      <a:r>
                        <a:rPr lang="de-DE" sz="1600">
                          <a:effectLst/>
                          <a:latin typeface="Times New Roman"/>
                        </a:rPr>
                        <a:t>―</a:t>
                      </a:r>
                      <a:r>
                        <a:rPr lang="de-DE" sz="1600" b="1">
                          <a:effectLst/>
                          <a:latin typeface="Times New Roman"/>
                        </a:rPr>
                        <a:t> </a:t>
                      </a:r>
                      <a:r>
                        <a:rPr lang="ru-RU" sz="1600" b="1">
                          <a:effectLst/>
                          <a:latin typeface="Times New Roman"/>
                        </a:rPr>
                        <a:t>4: в браке / после рождения детей</a:t>
                      </a:r>
                      <a:r>
                        <a:rPr lang="ru-RU" sz="1600">
                          <a:effectLst/>
                          <a:latin typeface="Times New Roman"/>
                        </a:rPr>
                        <a:t>.</a:t>
                      </a:r>
                      <a:r>
                        <a:rPr lang="ru-RU" sz="1600" b="1">
                          <a:effectLst/>
                          <a:latin typeface="Times New Roman"/>
                        </a:rPr>
                        <a:t> </a:t>
                      </a:r>
                      <a:r>
                        <a:rPr lang="ru-RU" sz="1600">
                          <a:effectLst/>
                          <a:latin typeface="Times New Roman"/>
                        </a:rPr>
                        <a:t>Особое внимание при этом уделяется социальным связям: с кем жил, с кем дружил, с кем работал, с кем и как общался и т. д. Также обязательно отдельно рассматриваются вопросы </a:t>
                      </a:r>
                      <a:r>
                        <a:rPr lang="ru-RU" sz="1600" err="1">
                          <a:effectLst/>
                          <a:latin typeface="Times New Roman"/>
                        </a:rPr>
                        <a:t>migrational</a:t>
                      </a:r>
                      <a:r>
                        <a:rPr lang="ru-RU" sz="1600">
                          <a:effectLst/>
                          <a:latin typeface="Times New Roman"/>
                        </a:rPr>
                        <a:t> </a:t>
                      </a:r>
                      <a:r>
                        <a:rPr lang="ru-RU" sz="1600" err="1">
                          <a:effectLst/>
                          <a:latin typeface="Times New Roman"/>
                        </a:rPr>
                        <a:t>history</a:t>
                      </a:r>
                      <a:r>
                        <a:rPr lang="ru-RU" sz="1600">
                          <a:effectLst/>
                          <a:latin typeface="Times New Roman"/>
                        </a:rPr>
                        <a:t> (см. аналогично в п. </a:t>
                      </a:r>
                      <a:r>
                        <a:rPr lang="en-US" sz="1600">
                          <a:effectLst/>
                          <a:latin typeface="Times New Roman"/>
                        </a:rPr>
                        <a:t>II</a:t>
                      </a:r>
                      <a:r>
                        <a:rPr lang="ru-RU" sz="1600">
                          <a:effectLst/>
                          <a:latin typeface="Times New Roman"/>
                        </a:rPr>
                        <a:t>.1).</a:t>
                      </a:r>
                      <a:endParaRPr lang="ru-RU" sz="16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0120">
                <a:tc>
                  <a:txBody>
                    <a:bodyPr/>
                    <a:lstStyle/>
                    <a:p>
                      <a:pPr algn="ctr">
                        <a:tabLst>
                          <a:tab pos="457200" algn="l"/>
                        </a:tabLst>
                      </a:pPr>
                      <a:r>
                        <a:rPr lang="en-US" sz="1600">
                          <a:effectLst/>
                          <a:latin typeface="Times New Roman"/>
                        </a:rPr>
                        <a:t>II</a:t>
                      </a:r>
                      <a:r>
                        <a:rPr lang="ru-RU" sz="1600">
                          <a:effectLst/>
                          <a:latin typeface="Times New Roman"/>
                        </a:rPr>
                        <a:t>.5.</a:t>
                      </a:r>
                      <a:endParaRPr lang="ru-RU" sz="16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tabLst>
                          <a:tab pos="457200" algn="l"/>
                        </a:tabLst>
                      </a:pPr>
                      <a:r>
                        <a:rPr lang="ru-RU" sz="1600" b="1">
                          <a:effectLst/>
                          <a:latin typeface="Times New Roman"/>
                        </a:rPr>
                        <a:t>Краткая биография </a:t>
                      </a:r>
                      <a:r>
                        <a:rPr lang="de-DE" sz="1600">
                          <a:effectLst/>
                          <a:latin typeface="Times New Roman"/>
                        </a:rPr>
                        <a:t>―</a:t>
                      </a:r>
                      <a:r>
                        <a:rPr lang="de-DE" sz="1600" b="1">
                          <a:effectLst/>
                          <a:latin typeface="Times New Roman"/>
                        </a:rPr>
                        <a:t> </a:t>
                      </a:r>
                      <a:r>
                        <a:rPr lang="ru-RU" sz="1600" b="1">
                          <a:effectLst/>
                          <a:latin typeface="Times New Roman"/>
                        </a:rPr>
                        <a:t>5: со взрослыми детьми / внуками</a:t>
                      </a:r>
                      <a:r>
                        <a:rPr lang="ru-RU" sz="1600">
                          <a:effectLst/>
                          <a:latin typeface="Times New Roman"/>
                        </a:rPr>
                        <a:t>.</a:t>
                      </a:r>
                      <a:r>
                        <a:rPr lang="ru-RU" sz="1600" b="1">
                          <a:effectLst/>
                          <a:latin typeface="Times New Roman"/>
                        </a:rPr>
                        <a:t> </a:t>
                      </a:r>
                      <a:r>
                        <a:rPr lang="ru-RU" sz="1600">
                          <a:effectLst/>
                          <a:latin typeface="Times New Roman"/>
                        </a:rPr>
                        <a:t>Особое внимание при этом уделяется социальным связям: с кем жил, с кем дружил, с кем работал, с кем и как общался и т. д. Также обязательно отдельно рассматриваются вопросы </a:t>
                      </a:r>
                      <a:r>
                        <a:rPr lang="ru-RU" sz="1600" err="1">
                          <a:effectLst/>
                          <a:latin typeface="Times New Roman"/>
                        </a:rPr>
                        <a:t>migrational</a:t>
                      </a:r>
                      <a:r>
                        <a:rPr lang="ru-RU" sz="1600">
                          <a:effectLst/>
                          <a:latin typeface="Times New Roman"/>
                        </a:rPr>
                        <a:t> </a:t>
                      </a:r>
                      <a:r>
                        <a:rPr lang="ru-RU" sz="1600" err="1">
                          <a:effectLst/>
                          <a:latin typeface="Times New Roman"/>
                        </a:rPr>
                        <a:t>history</a:t>
                      </a:r>
                      <a:r>
                        <a:rPr lang="ru-RU" sz="1600">
                          <a:effectLst/>
                          <a:latin typeface="Times New Roman"/>
                        </a:rPr>
                        <a:t> (см. аналогично в п. </a:t>
                      </a:r>
                      <a:r>
                        <a:rPr lang="en-US" sz="1600">
                          <a:effectLst/>
                          <a:latin typeface="Times New Roman"/>
                        </a:rPr>
                        <a:t>II</a:t>
                      </a:r>
                      <a:r>
                        <a:rPr lang="ru-RU" sz="1600">
                          <a:effectLst/>
                          <a:latin typeface="Times New Roman"/>
                        </a:rPr>
                        <a:t>.1).</a:t>
                      </a:r>
                      <a:endParaRPr lang="ru-RU" sz="16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32138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1553048709"/>
              </p:ext>
            </p:extLst>
          </p:nvPr>
        </p:nvGraphicFramePr>
        <p:xfrm>
          <a:off x="323528" y="404662"/>
          <a:ext cx="8424936" cy="6187440"/>
        </p:xfrm>
        <a:graphic>
          <a:graphicData uri="http://schemas.openxmlformats.org/drawingml/2006/table">
            <a:tbl>
              <a:tblPr firstRow="1" firstCol="1" bandRow="1"/>
              <a:tblGrid>
                <a:gridCol w="741971"/>
                <a:gridCol w="7682965"/>
              </a:tblGrid>
              <a:tr h="1055290">
                <a:tc>
                  <a:txBody>
                    <a:bodyPr/>
                    <a:lstStyle/>
                    <a:p>
                      <a:pPr algn="ctr">
                        <a:tabLst>
                          <a:tab pos="457200" algn="l"/>
                        </a:tabLst>
                      </a:pPr>
                      <a:r>
                        <a:rPr lang="en-US" sz="1400">
                          <a:effectLst/>
                          <a:latin typeface="Times New Roman"/>
                        </a:rPr>
                        <a:t>III</a:t>
                      </a:r>
                      <a:r>
                        <a:rPr lang="ru-RU" sz="1400">
                          <a:effectLst/>
                          <a:latin typeface="Times New Roman"/>
                        </a:rPr>
                        <a:t>.1.</a:t>
                      </a:r>
                      <a:endParaRPr lang="ru-RU" sz="14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tabLst>
                          <a:tab pos="457200" algn="l"/>
                        </a:tabLst>
                      </a:pPr>
                      <a:r>
                        <a:rPr lang="ru-RU" sz="1400" b="1">
                          <a:effectLst/>
                          <a:latin typeface="Times New Roman"/>
                        </a:rPr>
                        <a:t>Языки</a:t>
                      </a:r>
                      <a:r>
                        <a:rPr lang="ru-RU" sz="1400">
                          <a:effectLst/>
                          <a:latin typeface="Times New Roman"/>
                        </a:rPr>
                        <a:t>, которыми владеет (владел) респондент или тот человек, о котором он рассказывает: качественная оценка владения каждым из языков, умение писать / читать, отношение к каждому языку (на каком языке любит/-л говорить, какой язык, с его точки зрения, «красивее» и т. д.), «лингвистические идеологии» (</a:t>
                      </a:r>
                      <a:r>
                        <a:rPr lang="en-US" sz="1400">
                          <a:effectLst/>
                          <a:latin typeface="Times New Roman"/>
                        </a:rPr>
                        <a:t>language ideologies</a:t>
                      </a:r>
                      <a:r>
                        <a:rPr lang="ru-RU" sz="1400">
                          <a:effectLst/>
                          <a:latin typeface="Times New Roman"/>
                        </a:rPr>
                        <a:t>, </a:t>
                      </a:r>
                      <a:r>
                        <a:rPr lang="en-US" sz="1400">
                          <a:effectLst/>
                          <a:latin typeface="Times New Roman"/>
                        </a:rPr>
                        <a:t>linguistic ideologies</a:t>
                      </a:r>
                      <a:r>
                        <a:rPr lang="ru-RU" sz="1400">
                          <a:effectLst/>
                          <a:latin typeface="Times New Roman"/>
                        </a:rPr>
                        <a:t>), связанные с каждым из языков.</a:t>
                      </a:r>
                      <a:endParaRPr lang="ru-RU" sz="14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174">
                <a:tc>
                  <a:txBody>
                    <a:bodyPr/>
                    <a:lstStyle/>
                    <a:p>
                      <a:pPr algn="ctr">
                        <a:tabLst>
                          <a:tab pos="457200" algn="l"/>
                        </a:tabLst>
                      </a:pPr>
                      <a:r>
                        <a:rPr lang="en-US" sz="1400">
                          <a:effectLst/>
                          <a:latin typeface="Times New Roman"/>
                        </a:rPr>
                        <a:t>III</a:t>
                      </a:r>
                      <a:r>
                        <a:rPr lang="ru-RU" sz="1400">
                          <a:effectLst/>
                          <a:latin typeface="Times New Roman"/>
                        </a:rPr>
                        <a:t>.2.</a:t>
                      </a:r>
                      <a:endParaRPr lang="ru-RU" sz="14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tabLst>
                          <a:tab pos="457200" algn="l"/>
                        </a:tabLst>
                      </a:pPr>
                      <a:r>
                        <a:rPr lang="ru-RU" sz="1400" b="1">
                          <a:effectLst/>
                          <a:latin typeface="Times New Roman"/>
                        </a:rPr>
                        <a:t>История и контекст усвоения языков</a:t>
                      </a:r>
                      <a:r>
                        <a:rPr lang="ru-RU" sz="1400">
                          <a:effectLst/>
                          <a:latin typeface="Times New Roman"/>
                        </a:rPr>
                        <a:t>: почему Х знает язык </a:t>
                      </a:r>
                      <a:r>
                        <a:rPr lang="en-US" sz="1400">
                          <a:effectLst/>
                          <a:latin typeface="Times New Roman"/>
                        </a:rPr>
                        <a:t>A</a:t>
                      </a:r>
                      <a:r>
                        <a:rPr lang="ru-RU" sz="1400">
                          <a:effectLst/>
                          <a:latin typeface="Times New Roman"/>
                        </a:rPr>
                        <a:t>; почему не знает язык </a:t>
                      </a:r>
                      <a:r>
                        <a:rPr lang="en-US" sz="1400">
                          <a:effectLst/>
                          <a:latin typeface="Times New Roman"/>
                        </a:rPr>
                        <a:t>B</a:t>
                      </a:r>
                      <a:r>
                        <a:rPr lang="ru-RU" sz="1400">
                          <a:effectLst/>
                          <a:latin typeface="Times New Roman"/>
                        </a:rPr>
                        <a:t>; как выучил язык, от кого и при каких обстоятельствах его усвоил; с кем на каком языке говорил и говорит; с кем на каком языке нельзя (было) говорить.</a:t>
                      </a:r>
                      <a:endParaRPr lang="ru-RU" sz="14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058">
                <a:tc>
                  <a:txBody>
                    <a:bodyPr/>
                    <a:lstStyle/>
                    <a:p>
                      <a:pPr algn="ctr">
                        <a:tabLst>
                          <a:tab pos="457200" algn="l"/>
                        </a:tabLst>
                      </a:pPr>
                      <a:r>
                        <a:rPr lang="en-US" sz="1400">
                          <a:effectLst/>
                          <a:latin typeface="Times New Roman"/>
                        </a:rPr>
                        <a:t>III</a:t>
                      </a:r>
                      <a:r>
                        <a:rPr lang="ru-RU" sz="1400">
                          <a:effectLst/>
                          <a:latin typeface="Times New Roman"/>
                        </a:rPr>
                        <a:t>.3.</a:t>
                      </a:r>
                      <a:endParaRPr lang="ru-RU" sz="14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tabLst>
                          <a:tab pos="457200" algn="l"/>
                        </a:tabLst>
                      </a:pPr>
                      <a:r>
                        <a:rPr lang="ru-RU" sz="1400">
                          <a:effectLst/>
                          <a:latin typeface="Times New Roman"/>
                        </a:rPr>
                        <a:t>Знание </a:t>
                      </a:r>
                      <a:r>
                        <a:rPr lang="ru-RU" sz="1400" b="1">
                          <a:effectLst/>
                          <a:latin typeface="Times New Roman"/>
                        </a:rPr>
                        <a:t>фольклора</a:t>
                      </a:r>
                      <a:r>
                        <a:rPr lang="ru-RU" sz="1400">
                          <a:effectLst/>
                          <a:latin typeface="Times New Roman"/>
                        </a:rPr>
                        <a:t> на каждом из языков.</a:t>
                      </a:r>
                      <a:endParaRPr lang="ru-RU" sz="14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55290">
                <a:tc>
                  <a:txBody>
                    <a:bodyPr/>
                    <a:lstStyle/>
                    <a:p>
                      <a:pPr algn="ctr">
                        <a:tabLst>
                          <a:tab pos="457200" algn="l"/>
                        </a:tabLst>
                      </a:pPr>
                      <a:r>
                        <a:rPr lang="en-US" sz="1400">
                          <a:effectLst/>
                          <a:latin typeface="Times New Roman"/>
                        </a:rPr>
                        <a:t>III</a:t>
                      </a:r>
                      <a:r>
                        <a:rPr lang="ru-RU" sz="1400">
                          <a:effectLst/>
                          <a:latin typeface="Times New Roman"/>
                        </a:rPr>
                        <a:t>.4.</a:t>
                      </a:r>
                      <a:endParaRPr lang="ru-RU" sz="14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tabLst>
                          <a:tab pos="457200" algn="l"/>
                        </a:tabLst>
                      </a:pPr>
                      <a:r>
                        <a:rPr lang="ru-RU" sz="1400" b="1">
                          <a:effectLst/>
                          <a:latin typeface="Times New Roman"/>
                        </a:rPr>
                        <a:t>Язык и школа</a:t>
                      </a:r>
                      <a:r>
                        <a:rPr lang="ru-RU" sz="1400">
                          <a:effectLst/>
                          <a:latin typeface="Times New Roman"/>
                        </a:rPr>
                        <a:t>. Где находилась школа, в которой учился респондент (или человек, о котором он рассказывает)? Была ли она школой-интернатом или нет? В каком году респондент пошёл учиться в школу? На каких языках говорил до школы, а какие языки усвоил в школе? Откуда родом были другие школьники, на каких языках они говорили? Как относились к родным языкам учащихся педагоги и другие учащиеся в школе?</a:t>
                      </a:r>
                      <a:endParaRPr lang="ru-RU" sz="14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4232">
                <a:tc>
                  <a:txBody>
                    <a:bodyPr/>
                    <a:lstStyle/>
                    <a:p>
                      <a:pPr algn="ctr">
                        <a:tabLst>
                          <a:tab pos="457200" algn="l"/>
                        </a:tabLst>
                      </a:pPr>
                      <a:r>
                        <a:rPr lang="en-US" sz="1400">
                          <a:effectLst/>
                          <a:latin typeface="Times New Roman"/>
                        </a:rPr>
                        <a:t>III</a:t>
                      </a:r>
                      <a:r>
                        <a:rPr lang="ru-RU" sz="1400">
                          <a:effectLst/>
                          <a:latin typeface="Times New Roman"/>
                        </a:rPr>
                        <a:t>.5.</a:t>
                      </a:r>
                      <a:endParaRPr lang="ru-RU" sz="14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tabLst>
                          <a:tab pos="457200" algn="l"/>
                        </a:tabLst>
                      </a:pPr>
                      <a:r>
                        <a:rPr lang="ru-RU" sz="1400">
                          <a:effectLst/>
                          <a:latin typeface="Times New Roman"/>
                        </a:rPr>
                        <a:t>К каким </a:t>
                      </a:r>
                      <a:r>
                        <a:rPr lang="ru-RU" sz="1400" b="1">
                          <a:effectLst/>
                          <a:latin typeface="Times New Roman"/>
                        </a:rPr>
                        <a:t>локальным этническим группам</a:t>
                      </a:r>
                      <a:r>
                        <a:rPr lang="ru-RU" sz="1400">
                          <a:effectLst/>
                          <a:latin typeface="Times New Roman"/>
                        </a:rPr>
                        <a:t> относили себя люди там, где жил респондент? На каких </a:t>
                      </a:r>
                      <a:r>
                        <a:rPr lang="ru-RU" sz="1400" b="1">
                          <a:effectLst/>
                          <a:latin typeface="Times New Roman"/>
                        </a:rPr>
                        <a:t>языках</a:t>
                      </a:r>
                      <a:r>
                        <a:rPr lang="ru-RU" sz="1400">
                          <a:effectLst/>
                          <a:latin typeface="Times New Roman"/>
                        </a:rPr>
                        <a:t> и в каких </a:t>
                      </a:r>
                      <a:r>
                        <a:rPr lang="ru-RU" sz="1400" b="1">
                          <a:effectLst/>
                          <a:latin typeface="Times New Roman"/>
                        </a:rPr>
                        <a:t>ситуациях</a:t>
                      </a:r>
                      <a:r>
                        <a:rPr lang="ru-RU" sz="1400">
                          <a:effectLst/>
                          <a:latin typeface="Times New Roman"/>
                        </a:rPr>
                        <a:t> они говорили? Данные вопросы рассматриваются для всех социальных уровней, в рамках которых осуществлялось языковое общение: посёлок, рыбацкая точка, стойбище, семья.</a:t>
                      </a:r>
                      <a:endParaRPr lang="ru-RU" sz="14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3174">
                <a:tc>
                  <a:txBody>
                    <a:bodyPr/>
                    <a:lstStyle/>
                    <a:p>
                      <a:pPr algn="ctr">
                        <a:tabLst>
                          <a:tab pos="457200" algn="l"/>
                        </a:tabLst>
                      </a:pPr>
                      <a:r>
                        <a:rPr lang="en-US" sz="1400">
                          <a:effectLst/>
                          <a:latin typeface="Times New Roman"/>
                        </a:rPr>
                        <a:t>III</a:t>
                      </a:r>
                      <a:r>
                        <a:rPr lang="ru-RU" sz="1400">
                          <a:effectLst/>
                          <a:latin typeface="Times New Roman"/>
                        </a:rPr>
                        <a:t>.6.а.</a:t>
                      </a:r>
                      <a:endParaRPr lang="ru-RU" sz="14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just"/>
                      <a:r>
                        <a:rPr lang="ru-RU" sz="1400">
                          <a:effectLst/>
                          <a:latin typeface="Times New Roman"/>
                        </a:rPr>
                        <a:t>Какое к каждой локальной этнической группе / языку было </a:t>
                      </a:r>
                      <a:r>
                        <a:rPr lang="ru-RU" sz="1400" b="1">
                          <a:effectLst/>
                          <a:latin typeface="Times New Roman"/>
                        </a:rPr>
                        <a:t>отношение</a:t>
                      </a:r>
                      <a:r>
                        <a:rPr lang="ru-RU" sz="1400">
                          <a:effectLst/>
                          <a:latin typeface="Times New Roman"/>
                        </a:rPr>
                        <a:t> </a:t>
                      </a:r>
                      <a:r>
                        <a:rPr lang="ru-RU" sz="1400" b="1">
                          <a:effectLst/>
                          <a:latin typeface="Times New Roman"/>
                        </a:rPr>
                        <a:t>респондента</a:t>
                      </a:r>
                      <a:r>
                        <a:rPr lang="ru-RU" sz="1400">
                          <a:effectLst/>
                          <a:latin typeface="Times New Roman"/>
                        </a:rPr>
                        <a:t> в каждом месте? Что он считал нормальным: общение с кем на каком языке, браки / дружба с представителями каких локальных этнических групп?</a:t>
                      </a:r>
                      <a:endParaRPr lang="ru-RU" sz="14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r h="633174">
                <a:tc>
                  <a:txBody>
                    <a:bodyPr/>
                    <a:lstStyle/>
                    <a:p>
                      <a:pPr algn="ctr">
                        <a:tabLst>
                          <a:tab pos="457200" algn="l"/>
                        </a:tabLst>
                      </a:pPr>
                      <a:r>
                        <a:rPr lang="en-US" sz="1400">
                          <a:effectLst/>
                          <a:latin typeface="Times New Roman"/>
                        </a:rPr>
                        <a:t>III</a:t>
                      </a:r>
                      <a:r>
                        <a:rPr lang="ru-RU" sz="1400">
                          <a:effectLst/>
                          <a:latin typeface="Times New Roman"/>
                        </a:rPr>
                        <a:t>.6.б.</a:t>
                      </a:r>
                      <a:endParaRPr lang="ru-RU" sz="14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tabLst>
                          <a:tab pos="457200" algn="l"/>
                        </a:tabLst>
                      </a:pPr>
                      <a:r>
                        <a:rPr lang="ru-RU" sz="1400">
                          <a:effectLst/>
                          <a:latin typeface="Times New Roman"/>
                        </a:rPr>
                        <a:t>Какое к каждой локальной этнической группе  / языку было </a:t>
                      </a:r>
                      <a:r>
                        <a:rPr lang="ru-RU" sz="1400" b="1">
                          <a:effectLst/>
                          <a:latin typeface="Times New Roman"/>
                        </a:rPr>
                        <a:t>отношение окружающих</a:t>
                      </a:r>
                      <a:r>
                        <a:rPr lang="ru-RU" sz="1400">
                          <a:effectLst/>
                          <a:latin typeface="Times New Roman"/>
                        </a:rPr>
                        <a:t> в каждом месте? Что считалось нормальным: общение с кем на каком языке, браки / дружба с представителями каких локальных этнических групп?</a:t>
                      </a:r>
                      <a:endParaRPr lang="ru-RU" sz="14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2115">
                <a:tc>
                  <a:txBody>
                    <a:bodyPr/>
                    <a:lstStyle/>
                    <a:p>
                      <a:pPr algn="ctr">
                        <a:tabLst>
                          <a:tab pos="457200" algn="l"/>
                        </a:tabLst>
                      </a:pPr>
                      <a:r>
                        <a:rPr lang="en-US" sz="1400">
                          <a:effectLst/>
                          <a:latin typeface="Times New Roman"/>
                        </a:rPr>
                        <a:t>III</a:t>
                      </a:r>
                      <a:r>
                        <a:rPr lang="ru-RU" sz="1400">
                          <a:effectLst/>
                          <a:latin typeface="Times New Roman"/>
                        </a:rPr>
                        <a:t>.7.а.</a:t>
                      </a:r>
                      <a:endParaRPr lang="ru-RU" sz="14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just">
                        <a:tabLst>
                          <a:tab pos="457200" algn="l"/>
                        </a:tabLst>
                      </a:pPr>
                      <a:r>
                        <a:rPr lang="ru-RU" sz="1400">
                          <a:effectLst/>
                          <a:latin typeface="Times New Roman"/>
                        </a:rPr>
                        <a:t>Приезжали ли к родителям респондента гости в его детстве? К каким локальным этническим группам они принадлежали? На каких языках, с кем и в каких ситуациях они говорили?</a:t>
                      </a:r>
                      <a:endParaRPr lang="ru-RU" sz="14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r h="633174">
                <a:tc>
                  <a:txBody>
                    <a:bodyPr/>
                    <a:lstStyle/>
                    <a:p>
                      <a:pPr algn="ctr">
                        <a:tabLst>
                          <a:tab pos="457200" algn="l"/>
                        </a:tabLst>
                      </a:pPr>
                      <a:r>
                        <a:rPr lang="en-US" sz="1400">
                          <a:effectLst/>
                          <a:latin typeface="Times New Roman"/>
                        </a:rPr>
                        <a:t>III</a:t>
                      </a:r>
                      <a:r>
                        <a:rPr lang="ru-RU" sz="1400">
                          <a:effectLst/>
                          <a:latin typeface="Times New Roman"/>
                        </a:rPr>
                        <a:t>.7.б.</a:t>
                      </a:r>
                      <a:endParaRPr lang="ru-RU" sz="14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tabLst>
                          <a:tab pos="457200" algn="l"/>
                        </a:tabLst>
                      </a:pPr>
                      <a:r>
                        <a:rPr lang="ru-RU" sz="1400">
                          <a:effectLst/>
                          <a:latin typeface="Times New Roman"/>
                        </a:rPr>
                        <a:t>К кому в гости ездили родители респондента в его детстве, брали ли его / её с собой? К каким локальным этническим группам принадлежали люди, к которым они ездили в гости? На каких языках, с кем и в каких ситуациях они говорили?</a:t>
                      </a:r>
                      <a:endParaRPr lang="ru-RU" sz="1400">
                        <a:effectLst/>
                        <a:latin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96870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a:latin typeface="Times New Roman" pitchFamily="18" charset="0"/>
                <a:cs typeface="Times New Roman" pitchFamily="18" charset="0"/>
              </a:rPr>
              <a:t>Основные трудности и проблемы метода социолингвистической реконструкции по данным языковых биографий</a:t>
            </a:r>
            <a:endParaRPr lang="ru-RU" sz="2400">
              <a:latin typeface="Times New Roman" pitchFamily="18" charset="0"/>
              <a:cs typeface="Times New Roman" pitchFamily="18" charset="0"/>
            </a:endParaRPr>
          </a:p>
        </p:txBody>
      </p:sp>
      <p:sp>
        <p:nvSpPr>
          <p:cNvPr id="3" name="Объект 2"/>
          <p:cNvSpPr>
            <a:spLocks noGrp="1"/>
          </p:cNvSpPr>
          <p:nvPr>
            <p:ph idx="1"/>
          </p:nvPr>
        </p:nvSpPr>
        <p:spPr/>
        <p:txBody>
          <a:bodyPr>
            <a:normAutofit/>
          </a:bodyPr>
          <a:lstStyle/>
          <a:p>
            <a:pPr marL="0" indent="0" algn="just">
              <a:buNone/>
            </a:pPr>
            <a:r>
              <a:rPr lang="ru-RU" sz="2000" b="1">
                <a:latin typeface="Times New Roman" pitchFamily="18" charset="0"/>
                <a:cs typeface="Times New Roman" pitchFamily="18" charset="0"/>
              </a:rPr>
              <a:t>1. Проблема точной </a:t>
            </a:r>
            <a:r>
              <a:rPr lang="ru-RU" sz="2000" b="1" smtClean="0">
                <a:latin typeface="Times New Roman" pitchFamily="18" charset="0"/>
                <a:cs typeface="Times New Roman" pitchFamily="18" charset="0"/>
              </a:rPr>
              <a:t>датировки</a:t>
            </a:r>
            <a:endParaRPr lang="en-US" sz="2000" b="1" smtClean="0">
              <a:latin typeface="Times New Roman" pitchFamily="18" charset="0"/>
              <a:cs typeface="Times New Roman" pitchFamily="18" charset="0"/>
            </a:endParaRPr>
          </a:p>
          <a:p>
            <a:pPr marL="0" indent="0" algn="just">
              <a:buNone/>
            </a:pPr>
            <a:r>
              <a:rPr lang="ru-RU" sz="2000">
                <a:latin typeface="Times New Roman" pitchFamily="18" charset="0"/>
                <a:cs typeface="Times New Roman" pitchFamily="18" charset="0"/>
              </a:rPr>
              <a:t>Как правило, «вехами» датировки становятся важные события в жизни респондента, его семьи и предков (рождение детей, братьев и сестёр, начало учёбы самого информанта в школе, смерть кого-то из родственников, падёж оленей, необычные климатические явления и т. д.): например, смена мест выпаса оленьего стада и переход на новые маршруты кочёвок могут датироваться как произошедшие в год, когда родился Х, умер </a:t>
            </a:r>
            <a:r>
              <a:rPr lang="en-US" sz="2000">
                <a:latin typeface="Times New Roman" pitchFamily="18" charset="0"/>
                <a:cs typeface="Times New Roman" pitchFamily="18" charset="0"/>
              </a:rPr>
              <a:t>Y</a:t>
            </a:r>
            <a:r>
              <a:rPr lang="ru-RU" sz="2000">
                <a:latin typeface="Times New Roman" pitchFamily="18" charset="0"/>
                <a:cs typeface="Times New Roman" pitchFamily="18" charset="0"/>
              </a:rPr>
              <a:t>, было очень жаркое лето и т. д. (обратная датировка при этом оказывается также возможной</a:t>
            </a:r>
            <a:r>
              <a:rPr lang="ru-RU" sz="2000" smtClean="0">
                <a:latin typeface="Times New Roman" pitchFamily="18" charset="0"/>
                <a:cs typeface="Times New Roman" pitchFamily="18" charset="0"/>
              </a:rPr>
              <a:t>).</a:t>
            </a:r>
          </a:p>
          <a:p>
            <a:pPr marL="0" indent="0" algn="just">
              <a:buNone/>
            </a:pPr>
            <a:r>
              <a:rPr lang="ru-RU" sz="2000" b="1">
                <a:latin typeface="Times New Roman" pitchFamily="18" charset="0"/>
                <a:cs typeface="Times New Roman" pitchFamily="18" charset="0"/>
              </a:rPr>
              <a:t>2.</a:t>
            </a:r>
            <a:r>
              <a:rPr lang="ru-RU" sz="2000">
                <a:latin typeface="Times New Roman" pitchFamily="18" charset="0"/>
                <a:cs typeface="Times New Roman" pitchFamily="18" charset="0"/>
              </a:rPr>
              <a:t> </a:t>
            </a:r>
            <a:r>
              <a:rPr lang="ru-RU" sz="2000" b="1">
                <a:latin typeface="Times New Roman" pitchFamily="18" charset="0"/>
                <a:cs typeface="Times New Roman" pitchFamily="18" charset="0"/>
              </a:rPr>
              <a:t>Проблема точной географической локализации</a:t>
            </a:r>
            <a:r>
              <a:rPr lang="ru-RU" sz="2000">
                <a:latin typeface="Times New Roman" pitchFamily="18" charset="0"/>
                <a:cs typeface="Times New Roman" pitchFamily="18" charset="0"/>
              </a:rPr>
              <a:t> </a:t>
            </a:r>
          </a:p>
          <a:p>
            <a:pPr marL="0" indent="0" algn="just">
              <a:buNone/>
            </a:pPr>
            <a:r>
              <a:rPr lang="ru-RU" sz="2000">
                <a:latin typeface="Times New Roman" pitchFamily="18" charset="0"/>
                <a:cs typeface="Times New Roman" pitchFamily="18" charset="0"/>
              </a:rPr>
              <a:t>Часто названия локальных географических объектов (микротопонимы) на топографических картах не совпадают с теми, которые используются жителями этих мест в повседневной устной речи. </a:t>
            </a:r>
          </a:p>
        </p:txBody>
      </p:sp>
    </p:spTree>
    <p:extLst>
      <p:ext uri="{BB962C8B-B14F-4D97-AF65-F5344CB8AC3E}">
        <p14:creationId xmlns:p14="http://schemas.microsoft.com/office/powerpoint/2010/main" val="1407268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8784976" cy="1080120"/>
          </a:xfrm>
        </p:spPr>
        <p:txBody>
          <a:bodyPr>
            <a:noAutofit/>
          </a:bodyPr>
          <a:lstStyle/>
          <a:p>
            <a:r>
              <a:rPr lang="en-US" sz="3500" b="1">
                <a:solidFill>
                  <a:schemeClr val="accent3">
                    <a:lumMod val="75000"/>
                  </a:schemeClr>
                </a:solidFill>
                <a:latin typeface="Times New Roman" pitchFamily="18" charset="0"/>
                <a:cs typeface="Times New Roman" pitchFamily="18" charset="0"/>
              </a:rPr>
              <a:t>language / linguistic ideology </a:t>
            </a:r>
            <a:br>
              <a:rPr lang="en-US" sz="3500" b="1">
                <a:solidFill>
                  <a:schemeClr val="accent3">
                    <a:lumMod val="75000"/>
                  </a:schemeClr>
                </a:solidFill>
                <a:latin typeface="Times New Roman" pitchFamily="18" charset="0"/>
                <a:cs typeface="Times New Roman" pitchFamily="18" charset="0"/>
              </a:rPr>
            </a:br>
            <a:r>
              <a:rPr lang="en-US" sz="3500" b="1" i="1">
                <a:solidFill>
                  <a:schemeClr val="accent3">
                    <a:lumMod val="75000"/>
                  </a:schemeClr>
                </a:solidFill>
                <a:latin typeface="Times New Roman" pitchFamily="18" charset="0"/>
                <a:cs typeface="Times New Roman" pitchFamily="18" charset="0"/>
              </a:rPr>
              <a:t>What is it?</a:t>
            </a:r>
            <a:endParaRPr lang="ru-RU" sz="3500" b="1" i="1">
              <a:solidFill>
                <a:schemeClr val="accent3">
                  <a:lumMod val="75000"/>
                </a:schemeClr>
              </a:solidFill>
            </a:endParaRPr>
          </a:p>
        </p:txBody>
      </p:sp>
      <p:sp>
        <p:nvSpPr>
          <p:cNvPr id="3" name="Объект 2"/>
          <p:cNvSpPr>
            <a:spLocks noGrp="1"/>
          </p:cNvSpPr>
          <p:nvPr>
            <p:ph idx="1"/>
          </p:nvPr>
        </p:nvSpPr>
        <p:spPr>
          <a:xfrm>
            <a:off x="0" y="1268760"/>
            <a:ext cx="8892480" cy="5328592"/>
          </a:xfrm>
        </p:spPr>
        <p:txBody>
          <a:bodyPr>
            <a:noAutofit/>
          </a:bodyPr>
          <a:lstStyle/>
          <a:p>
            <a:pPr algn="just"/>
            <a:r>
              <a:rPr lang="en-US" sz="2400">
                <a:latin typeface="Times New Roman" pitchFamily="18" charset="0"/>
                <a:cs typeface="Times New Roman" pitchFamily="18" charset="0"/>
              </a:rPr>
              <a:t>this issue has gained prominence in recent years with the field of </a:t>
            </a:r>
            <a:r>
              <a:rPr lang="en-US" sz="2400" b="1">
                <a:latin typeface="Times New Roman" pitchFamily="18" charset="0"/>
                <a:cs typeface="Times New Roman" pitchFamily="18" charset="0"/>
              </a:rPr>
              <a:t>linguistic anthropology</a:t>
            </a:r>
          </a:p>
          <a:p>
            <a:pPr algn="just"/>
            <a:r>
              <a:rPr lang="en-US" sz="2400" b="1" i="1">
                <a:latin typeface="Times New Roman" pitchFamily="18" charset="0"/>
                <a:cs typeface="Times New Roman" pitchFamily="18" charset="0"/>
              </a:rPr>
              <a:t>language ideologies</a:t>
            </a:r>
            <a:r>
              <a:rPr lang="en-US" sz="2400">
                <a:latin typeface="Times New Roman" pitchFamily="18" charset="0"/>
                <a:cs typeface="Times New Roman" pitchFamily="18" charset="0"/>
              </a:rPr>
              <a:t>, </a:t>
            </a:r>
            <a:r>
              <a:rPr lang="en-US" sz="2400" b="1" i="1">
                <a:latin typeface="Times New Roman" pitchFamily="18" charset="0"/>
                <a:cs typeface="Times New Roman" pitchFamily="18" charset="0"/>
              </a:rPr>
              <a:t>linguistic ideologies</a:t>
            </a:r>
            <a:r>
              <a:rPr lang="en-US" sz="2400">
                <a:latin typeface="Times New Roman" pitchFamily="18" charset="0"/>
                <a:cs typeface="Times New Roman" pitchFamily="18" charset="0"/>
              </a:rPr>
              <a:t>, or </a:t>
            </a:r>
            <a:r>
              <a:rPr lang="en-US" sz="2400" b="1" i="1">
                <a:latin typeface="Times New Roman" pitchFamily="18" charset="0"/>
                <a:cs typeface="Times New Roman" pitchFamily="18" charset="0"/>
              </a:rPr>
              <a:t>ideologies of language</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Woolard</a:t>
            </a:r>
            <a:r>
              <a:rPr lang="en-US" sz="2400">
                <a:latin typeface="Times New Roman" pitchFamily="18" charset="0"/>
                <a:cs typeface="Times New Roman" pitchFamily="18" charset="0"/>
              </a:rPr>
              <a:t> 1998; </a:t>
            </a:r>
            <a:r>
              <a:rPr lang="en-US" sz="2400" err="1">
                <a:latin typeface="Times New Roman" pitchFamily="18" charset="0"/>
                <a:cs typeface="Times New Roman" pitchFamily="18" charset="0"/>
              </a:rPr>
              <a:t>Kroskrity</a:t>
            </a:r>
            <a:r>
              <a:rPr lang="en-US" sz="2400">
                <a:latin typeface="Times New Roman" pitchFamily="18" charset="0"/>
                <a:cs typeface="Times New Roman" pitchFamily="18" charset="0"/>
              </a:rPr>
              <a:t> 2004] </a:t>
            </a:r>
          </a:p>
          <a:p>
            <a:pPr algn="just"/>
            <a:endParaRPr lang="en-US" sz="2400">
              <a:latin typeface="Times New Roman" pitchFamily="18" charset="0"/>
              <a:cs typeface="Times New Roman" pitchFamily="18" charset="0"/>
            </a:endParaRPr>
          </a:p>
          <a:p>
            <a:pPr algn="just"/>
            <a:r>
              <a:rPr lang="en-US" sz="2400">
                <a:latin typeface="Times New Roman" pitchFamily="18" charset="0"/>
                <a:cs typeface="Times New Roman" pitchFamily="18" charset="0"/>
              </a:rPr>
              <a:t>“shared beliefs of </a:t>
            </a:r>
            <a:r>
              <a:rPr lang="en-US" sz="2400" u="sng">
                <a:latin typeface="Times New Roman" pitchFamily="18" charset="0"/>
                <a:cs typeface="Times New Roman" pitchFamily="18" charset="0"/>
              </a:rPr>
              <a:t>commonsense notions</a:t>
            </a:r>
            <a:r>
              <a:rPr lang="en-US" sz="2400">
                <a:latin typeface="Times New Roman" pitchFamily="18" charset="0"/>
                <a:cs typeface="Times New Roman" pitchFamily="18" charset="0"/>
              </a:rPr>
              <a:t> about the nature of language in the world” [Rumsey 1990: 346] </a:t>
            </a:r>
          </a:p>
          <a:p>
            <a:pPr algn="just"/>
            <a:r>
              <a:rPr lang="en-US" sz="2400">
                <a:latin typeface="Times New Roman" pitchFamily="18" charset="0"/>
                <a:cs typeface="Times New Roman" pitchFamily="18" charset="0"/>
              </a:rPr>
              <a:t>“sets of </a:t>
            </a:r>
            <a:r>
              <a:rPr lang="en-US" sz="2400" u="sng">
                <a:latin typeface="Times New Roman" pitchFamily="18" charset="0"/>
                <a:cs typeface="Times New Roman" pitchFamily="18" charset="0"/>
              </a:rPr>
              <a:t>beliefs about language articulated by users</a:t>
            </a:r>
            <a:r>
              <a:rPr lang="en-US" sz="2400">
                <a:latin typeface="Times New Roman" pitchFamily="18" charset="0"/>
                <a:cs typeface="Times New Roman" pitchFamily="18" charset="0"/>
              </a:rPr>
              <a:t> as a rationalization or justification of perceived language structure and use” [Silverstein 1979: 193]</a:t>
            </a:r>
          </a:p>
          <a:p>
            <a:pPr algn="just"/>
            <a:r>
              <a:rPr lang="en-US" sz="2400">
                <a:latin typeface="Times New Roman" pitchFamily="18" charset="0"/>
                <a:cs typeface="Times New Roman" pitchFamily="18" charset="0"/>
              </a:rPr>
              <a:t>“the </a:t>
            </a:r>
            <a:r>
              <a:rPr lang="en-US" sz="2400" u="sng">
                <a:latin typeface="Times New Roman" pitchFamily="18" charset="0"/>
                <a:cs typeface="Times New Roman" pitchFamily="18" charset="0"/>
              </a:rPr>
              <a:t>cultural system of ideas about social and linguistic relationships</a:t>
            </a:r>
            <a:r>
              <a:rPr lang="en-US" sz="2400">
                <a:latin typeface="Times New Roman" pitchFamily="18" charset="0"/>
                <a:cs typeface="Times New Roman" pitchFamily="18" charset="0"/>
              </a:rPr>
              <a:t>, together with their loading of </a:t>
            </a:r>
            <a:r>
              <a:rPr lang="en-US" sz="2400" u="sng">
                <a:latin typeface="Times New Roman" pitchFamily="18" charset="0"/>
                <a:cs typeface="Times New Roman" pitchFamily="18" charset="0"/>
              </a:rPr>
              <a:t>moral</a:t>
            </a:r>
            <a:r>
              <a:rPr lang="en-US" sz="2400">
                <a:latin typeface="Times New Roman" pitchFamily="18" charset="0"/>
                <a:cs typeface="Times New Roman" pitchFamily="18" charset="0"/>
              </a:rPr>
              <a:t> and </a:t>
            </a:r>
            <a:r>
              <a:rPr lang="en-US" sz="2400" u="sng">
                <a:latin typeface="Times New Roman" pitchFamily="18" charset="0"/>
                <a:cs typeface="Times New Roman" pitchFamily="18" charset="0"/>
              </a:rPr>
              <a:t>political</a:t>
            </a:r>
            <a:r>
              <a:rPr lang="en-US" sz="2400">
                <a:latin typeface="Times New Roman" pitchFamily="18" charset="0"/>
                <a:cs typeface="Times New Roman" pitchFamily="18" charset="0"/>
              </a:rPr>
              <a:t> interests” [Irvine 1989: 255] </a:t>
            </a:r>
          </a:p>
        </p:txBody>
      </p:sp>
    </p:spTree>
    <p:extLst>
      <p:ext uri="{BB962C8B-B14F-4D97-AF65-F5344CB8AC3E}">
        <p14:creationId xmlns:p14="http://schemas.microsoft.com/office/powerpoint/2010/main" val="4058677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600200"/>
            <a:ext cx="8229600" cy="5257800"/>
          </a:xfrm>
        </p:spPr>
        <p:txBody>
          <a:bodyPr>
            <a:normAutofit/>
          </a:bodyPr>
          <a:lstStyle/>
          <a:p>
            <a:pPr marL="0" indent="0">
              <a:buNone/>
            </a:pPr>
            <a:r>
              <a:rPr lang="ru-RU" sz="2000" b="1">
                <a:latin typeface="Times New Roman" pitchFamily="18" charset="0"/>
                <a:cs typeface="Times New Roman" pitchFamily="18" charset="0"/>
              </a:rPr>
              <a:t>3. Проблема </a:t>
            </a:r>
            <a:r>
              <a:rPr lang="ru-RU" sz="2000" b="1" err="1">
                <a:latin typeface="Times New Roman" pitchFamily="18" charset="0"/>
                <a:cs typeface="Times New Roman" pitchFamily="18" charset="0"/>
              </a:rPr>
              <a:t>временнóй</a:t>
            </a:r>
            <a:r>
              <a:rPr lang="ru-RU" sz="2000" b="1">
                <a:latin typeface="Times New Roman" pitchFamily="18" charset="0"/>
                <a:cs typeface="Times New Roman" pitchFamily="18" charset="0"/>
              </a:rPr>
              <a:t> </a:t>
            </a:r>
            <a:r>
              <a:rPr lang="ru-RU" sz="2000" b="1" smtClean="0">
                <a:latin typeface="Times New Roman" pitchFamily="18" charset="0"/>
                <a:cs typeface="Times New Roman" pitchFamily="18" charset="0"/>
              </a:rPr>
              <a:t>ограниченности</a:t>
            </a:r>
          </a:p>
          <a:p>
            <a:pPr marL="0" indent="0" algn="just">
              <a:buNone/>
            </a:pPr>
            <a:r>
              <a:rPr lang="ru-RU" sz="2000">
                <a:latin typeface="Times New Roman" pitchFamily="18" charset="0"/>
                <a:cs typeface="Times New Roman" pitchFamily="18" charset="0"/>
              </a:rPr>
              <a:t>Большинство наших информантов составляют жители </a:t>
            </a:r>
            <a:r>
              <a:rPr lang="ru-RU" sz="2000" err="1">
                <a:latin typeface="Times New Roman" pitchFamily="18" charset="0"/>
                <a:cs typeface="Times New Roman" pitchFamily="18" charset="0"/>
              </a:rPr>
              <a:t>Тухарда</a:t>
            </a:r>
            <a:r>
              <a:rPr lang="ru-RU" sz="2000">
                <a:latin typeface="Times New Roman" pitchFamily="18" charset="0"/>
                <a:cs typeface="Times New Roman" pitchFamily="18" charset="0"/>
              </a:rPr>
              <a:t> и </a:t>
            </a:r>
            <a:r>
              <a:rPr lang="ru-RU" sz="2000" err="1">
                <a:latin typeface="Times New Roman" pitchFamily="18" charset="0"/>
                <a:cs typeface="Times New Roman" pitchFamily="18" charset="0"/>
              </a:rPr>
              <a:t>Тухардской</a:t>
            </a:r>
            <a:r>
              <a:rPr lang="ru-RU" sz="2000">
                <a:latin typeface="Times New Roman" pitchFamily="18" charset="0"/>
                <a:cs typeface="Times New Roman" pitchFamily="18" charset="0"/>
              </a:rPr>
              <a:t> тундры 1950</a:t>
            </a:r>
            <a:r>
              <a:rPr lang="de-DE" sz="2000">
                <a:latin typeface="Times New Roman" pitchFamily="18" charset="0"/>
                <a:cs typeface="Times New Roman" pitchFamily="18" charset="0"/>
              </a:rPr>
              <a:t>–</a:t>
            </a:r>
            <a:r>
              <a:rPr lang="ru-RU" sz="2000">
                <a:latin typeface="Times New Roman" pitchFamily="18" charset="0"/>
                <a:cs typeface="Times New Roman" pitchFamily="18" charset="0"/>
              </a:rPr>
              <a:t>1970-х гг. р. </a:t>
            </a:r>
            <a:r>
              <a:rPr lang="ru-RU" sz="2000" smtClean="0">
                <a:latin typeface="Times New Roman" pitchFamily="18" charset="0"/>
                <a:cs typeface="Times New Roman" pitchFamily="18" charset="0"/>
              </a:rPr>
              <a:t>Таким </a:t>
            </a:r>
            <a:r>
              <a:rPr lang="ru-RU" sz="2000">
                <a:latin typeface="Times New Roman" pitchFamily="18" charset="0"/>
                <a:cs typeface="Times New Roman" pitchFamily="18" charset="0"/>
              </a:rPr>
              <a:t>образом, временной срез, о котором мы можем получить информацию от них, как правило, охватывает период не ранее 1930</a:t>
            </a:r>
            <a:r>
              <a:rPr lang="de-DE" sz="2000">
                <a:latin typeface="Times New Roman" pitchFamily="18" charset="0"/>
                <a:cs typeface="Times New Roman" pitchFamily="18" charset="0"/>
              </a:rPr>
              <a:t>–</a:t>
            </a:r>
            <a:r>
              <a:rPr lang="ru-RU" sz="2000">
                <a:latin typeface="Times New Roman" pitchFamily="18" charset="0"/>
                <a:cs typeface="Times New Roman" pitchFamily="18" charset="0"/>
              </a:rPr>
              <a:t>1950-х гг., реже 1910</a:t>
            </a:r>
            <a:r>
              <a:rPr lang="de-DE" sz="2000">
                <a:latin typeface="Times New Roman" pitchFamily="18" charset="0"/>
                <a:cs typeface="Times New Roman" pitchFamily="18" charset="0"/>
              </a:rPr>
              <a:t>–</a:t>
            </a:r>
            <a:r>
              <a:rPr lang="ru-RU" sz="2000">
                <a:latin typeface="Times New Roman" pitchFamily="18" charset="0"/>
                <a:cs typeface="Times New Roman" pitchFamily="18" charset="0"/>
              </a:rPr>
              <a:t>1920-х гг. </a:t>
            </a:r>
          </a:p>
          <a:p>
            <a:pPr marL="0" indent="0">
              <a:buNone/>
            </a:pPr>
            <a:r>
              <a:rPr lang="ru-RU" sz="2000" b="1">
                <a:latin typeface="Times New Roman" pitchFamily="18" charset="0"/>
                <a:cs typeface="Times New Roman" pitchFamily="18" charset="0"/>
              </a:rPr>
              <a:t>4.</a:t>
            </a:r>
            <a:r>
              <a:rPr lang="ru-RU" sz="2000">
                <a:latin typeface="Times New Roman" pitchFamily="18" charset="0"/>
                <a:cs typeface="Times New Roman" pitchFamily="18" charset="0"/>
              </a:rPr>
              <a:t> </a:t>
            </a:r>
            <a:r>
              <a:rPr lang="ru-RU" sz="2000" b="1">
                <a:latin typeface="Times New Roman" pitchFamily="18" charset="0"/>
                <a:cs typeface="Times New Roman" pitchFamily="18" charset="0"/>
              </a:rPr>
              <a:t>Проблема интерпретации терминов </a:t>
            </a:r>
            <a:r>
              <a:rPr lang="ru-RU" sz="2000" b="1" smtClean="0">
                <a:latin typeface="Times New Roman" pitchFamily="18" charset="0"/>
                <a:cs typeface="Times New Roman" pitchFamily="18" charset="0"/>
              </a:rPr>
              <a:t>родства</a:t>
            </a:r>
          </a:p>
          <a:p>
            <a:pPr marL="0" indent="0">
              <a:buNone/>
            </a:pPr>
            <a:r>
              <a:rPr lang="ru-RU" sz="2000" b="1">
                <a:latin typeface="Times New Roman" pitchFamily="18" charset="0"/>
                <a:cs typeface="Times New Roman" pitchFamily="18" charset="0"/>
              </a:rPr>
              <a:t>5.</a:t>
            </a:r>
            <a:r>
              <a:rPr lang="ru-RU" sz="2000">
                <a:latin typeface="Times New Roman" pitchFamily="18" charset="0"/>
                <a:cs typeface="Times New Roman" pitchFamily="18" charset="0"/>
              </a:rPr>
              <a:t> </a:t>
            </a:r>
            <a:r>
              <a:rPr lang="ru-RU" sz="2000" b="1">
                <a:latin typeface="Times New Roman" pitchFamily="18" charset="0"/>
                <a:cs typeface="Times New Roman" pitchFamily="18" charset="0"/>
              </a:rPr>
              <a:t>Проблема установления имён </a:t>
            </a:r>
            <a:r>
              <a:rPr lang="ru-RU" sz="2000" b="1" smtClean="0">
                <a:latin typeface="Times New Roman" pitchFamily="18" charset="0"/>
                <a:cs typeface="Times New Roman" pitchFamily="18" charset="0"/>
              </a:rPr>
              <a:t>предков</a:t>
            </a:r>
          </a:p>
          <a:p>
            <a:pPr marL="0" indent="0">
              <a:buNone/>
            </a:pPr>
            <a:r>
              <a:rPr lang="ru-RU" sz="2000" i="1" err="1">
                <a:latin typeface="Times New Roman" pitchFamily="18" charset="0"/>
                <a:cs typeface="Times New Roman" pitchFamily="18" charset="0"/>
              </a:rPr>
              <a:t>Тыя́лик</a:t>
            </a:r>
            <a:r>
              <a:rPr lang="ru-RU" sz="2000" i="1">
                <a:latin typeface="Times New Roman" pitchFamily="18" charset="0"/>
                <a:cs typeface="Times New Roman" pitchFamily="18" charset="0"/>
              </a:rPr>
              <a:t>’ </a:t>
            </a:r>
            <a:r>
              <a:rPr lang="ru-RU" sz="2000" i="1" err="1">
                <a:latin typeface="Times New Roman" pitchFamily="18" charset="0"/>
                <a:cs typeface="Times New Roman" pitchFamily="18" charset="0"/>
              </a:rPr>
              <a:t>небя</a:t>
            </a:r>
            <a:r>
              <a:rPr lang="ru-RU" sz="2000" i="1">
                <a:latin typeface="Times New Roman" pitchFamily="18" charset="0"/>
                <a:cs typeface="Times New Roman" pitchFamily="18" charset="0"/>
              </a:rPr>
              <a:t> </a:t>
            </a:r>
            <a:r>
              <a:rPr lang="ru-RU" sz="2000">
                <a:latin typeface="Times New Roman" pitchFamily="18" charset="0"/>
                <a:cs typeface="Times New Roman" pitchFamily="18" charset="0"/>
              </a:rPr>
              <a:t>(</a:t>
            </a:r>
            <a:r>
              <a:rPr lang="en-US" sz="2000" i="1" err="1">
                <a:latin typeface="Times New Roman" pitchFamily="18" charset="0"/>
                <a:cs typeface="Times New Roman" pitchFamily="18" charset="0"/>
              </a:rPr>
              <a:t>Tijal</a:t>
            </a:r>
            <a:r>
              <a:rPr lang="ru-RU" sz="2000" i="1">
                <a:latin typeface="Times New Roman" pitchFamily="18" charset="0"/>
                <a:cs typeface="Times New Roman" pitchFamily="18" charset="0"/>
              </a:rPr>
              <a:t>ʲ</a:t>
            </a:r>
            <a:r>
              <a:rPr lang="en-US" sz="2000" i="1" err="1">
                <a:latin typeface="Times New Roman" pitchFamily="18" charset="0"/>
                <a:cs typeface="Times New Roman" pitchFamily="18" charset="0"/>
              </a:rPr>
              <a:t>ik</a:t>
            </a:r>
            <a:r>
              <a:rPr lang="ru-RU" sz="2000" i="1">
                <a:latin typeface="Times New Roman" pitchFamily="18" charset="0"/>
                <a:cs typeface="Times New Roman" pitchFamily="18" charset="0"/>
              </a:rPr>
              <a:t>°-ˀ </a:t>
            </a:r>
            <a:r>
              <a:rPr lang="en-US" sz="2000" i="1">
                <a:latin typeface="Times New Roman" pitchFamily="18" charset="0"/>
                <a:cs typeface="Times New Roman" pitchFamily="18" charset="0"/>
              </a:rPr>
              <a:t>n</a:t>
            </a:r>
            <a:r>
              <a:rPr lang="ru-RU" sz="2000" i="1">
                <a:latin typeface="Times New Roman" pitchFamily="18" charset="0"/>
                <a:cs typeface="Times New Roman" pitchFamily="18" charset="0"/>
              </a:rPr>
              <a:t>ʲ</a:t>
            </a:r>
            <a:r>
              <a:rPr lang="en-US" sz="2000" i="1" err="1">
                <a:latin typeface="Times New Roman" pitchFamily="18" charset="0"/>
                <a:cs typeface="Times New Roman" pitchFamily="18" charset="0"/>
              </a:rPr>
              <a:t>eb</a:t>
            </a:r>
            <a:r>
              <a:rPr lang="ru-RU" sz="2000" i="1">
                <a:latin typeface="Times New Roman" pitchFamily="18" charset="0"/>
                <a:cs typeface="Times New Roman" pitchFamily="18" charset="0"/>
              </a:rPr>
              <a:t>ʲ</a:t>
            </a:r>
            <a:r>
              <a:rPr lang="en-US" sz="2000" i="1">
                <a:latin typeface="Times New Roman" pitchFamily="18" charset="0"/>
                <a:cs typeface="Times New Roman" pitchFamily="18" charset="0"/>
              </a:rPr>
              <a:t>a </a:t>
            </a:r>
            <a:r>
              <a:rPr lang="ru-RU" sz="2000">
                <a:latin typeface="Times New Roman" pitchFamily="18" charset="0"/>
                <a:cs typeface="Times New Roman" pitchFamily="18" charset="0"/>
              </a:rPr>
              <a:t>‘</a:t>
            </a:r>
            <a:r>
              <a:rPr lang="ru-RU" sz="2000" err="1">
                <a:latin typeface="Times New Roman" pitchFamily="18" charset="0"/>
                <a:cs typeface="Times New Roman" pitchFamily="18" charset="0"/>
              </a:rPr>
              <a:t>Тыялик</a:t>
            </a:r>
            <a:r>
              <a:rPr lang="ru-RU" sz="2000">
                <a:latin typeface="Times New Roman" pitchFamily="18" charset="0"/>
                <a:cs typeface="Times New Roman" pitchFamily="18" charset="0"/>
              </a:rPr>
              <a:t>-</a:t>
            </a:r>
            <a:r>
              <a:rPr lang="en-US" sz="2000">
                <a:latin typeface="Times New Roman" pitchFamily="18" charset="0"/>
                <a:cs typeface="Times New Roman" pitchFamily="18" charset="0"/>
              </a:rPr>
              <a:t>GEN</a:t>
            </a:r>
            <a:r>
              <a:rPr lang="ru-RU" sz="2000">
                <a:latin typeface="Times New Roman" pitchFamily="18" charset="0"/>
                <a:cs typeface="Times New Roman" pitchFamily="18" charset="0"/>
              </a:rPr>
              <a:t>.</a:t>
            </a:r>
            <a:r>
              <a:rPr lang="en-US" sz="2000">
                <a:latin typeface="Times New Roman" pitchFamily="18" charset="0"/>
                <a:cs typeface="Times New Roman" pitchFamily="18" charset="0"/>
              </a:rPr>
              <a:t>SG</a:t>
            </a:r>
            <a:r>
              <a:rPr lang="ru-RU" sz="2000">
                <a:latin typeface="Times New Roman" pitchFamily="18" charset="0"/>
                <a:cs typeface="Times New Roman" pitchFamily="18" charset="0"/>
              </a:rPr>
              <a:t> мать’) букв. ‘</a:t>
            </a:r>
            <a:r>
              <a:rPr lang="ru-RU" sz="2000" err="1">
                <a:latin typeface="Times New Roman" pitchFamily="18" charset="0"/>
                <a:cs typeface="Times New Roman" pitchFamily="18" charset="0"/>
              </a:rPr>
              <a:t>Тыялика</a:t>
            </a:r>
            <a:r>
              <a:rPr lang="ru-RU" sz="2000">
                <a:latin typeface="Times New Roman" pitchFamily="18" charset="0"/>
                <a:cs typeface="Times New Roman" pitchFamily="18" charset="0"/>
              </a:rPr>
              <a:t> (мужское имя) </a:t>
            </a:r>
            <a:r>
              <a:rPr lang="ru-RU" sz="2000" smtClean="0">
                <a:latin typeface="Times New Roman" pitchFamily="18" charset="0"/>
                <a:cs typeface="Times New Roman" pitchFamily="18" charset="0"/>
              </a:rPr>
              <a:t>мать’</a:t>
            </a:r>
          </a:p>
          <a:p>
            <a:pPr marL="0" indent="0">
              <a:buNone/>
            </a:pPr>
            <a:r>
              <a:rPr lang="ru-RU" sz="2000" i="1" err="1" smtClean="0">
                <a:latin typeface="Times New Roman" pitchFamily="18" charset="0"/>
                <a:cs typeface="Times New Roman" pitchFamily="18" charset="0"/>
              </a:rPr>
              <a:t>Ля́мби</a:t>
            </a:r>
            <a:r>
              <a:rPr lang="ru-RU" sz="2000" i="1">
                <a:latin typeface="Times New Roman" pitchFamily="18" charset="0"/>
                <a:cs typeface="Times New Roman" pitchFamily="18" charset="0"/>
              </a:rPr>
              <a:t>’ </a:t>
            </a:r>
            <a:r>
              <a:rPr lang="ru-RU" sz="2000" i="1" err="1">
                <a:latin typeface="Times New Roman" pitchFamily="18" charset="0"/>
                <a:cs typeface="Times New Roman" pitchFamily="18" charset="0"/>
              </a:rPr>
              <a:t>нūся</a:t>
            </a:r>
            <a:r>
              <a:rPr lang="ru-RU" sz="2000" i="1">
                <a:latin typeface="Times New Roman" pitchFamily="18" charset="0"/>
                <a:cs typeface="Times New Roman" pitchFamily="18" charset="0"/>
              </a:rPr>
              <a:t> </a:t>
            </a:r>
            <a:r>
              <a:rPr lang="ru-RU" sz="2000">
                <a:latin typeface="Times New Roman" pitchFamily="18" charset="0"/>
                <a:cs typeface="Times New Roman" pitchFamily="18" charset="0"/>
              </a:rPr>
              <a:t>(</a:t>
            </a:r>
            <a:r>
              <a:rPr lang="en-US" sz="2000" i="1">
                <a:latin typeface="Times New Roman" pitchFamily="18" charset="0"/>
                <a:cs typeface="Times New Roman" pitchFamily="18" charset="0"/>
              </a:rPr>
              <a:t>L</a:t>
            </a:r>
            <a:r>
              <a:rPr lang="ru-RU" sz="2000" i="1">
                <a:latin typeface="Times New Roman" pitchFamily="18" charset="0"/>
                <a:cs typeface="Times New Roman" pitchFamily="18" charset="0"/>
              </a:rPr>
              <a:t>ʲ</a:t>
            </a:r>
            <a:r>
              <a:rPr lang="en-US" sz="2000" i="1" err="1">
                <a:latin typeface="Times New Roman" pitchFamily="18" charset="0"/>
                <a:cs typeface="Times New Roman" pitchFamily="18" charset="0"/>
              </a:rPr>
              <a:t>amb</a:t>
            </a:r>
            <a:r>
              <a:rPr lang="ru-RU" sz="2000" i="1">
                <a:latin typeface="Times New Roman" pitchFamily="18" charset="0"/>
                <a:cs typeface="Times New Roman" pitchFamily="18" charset="0"/>
              </a:rPr>
              <a:t>ʲ</a:t>
            </a:r>
            <a:r>
              <a:rPr lang="en-US" sz="2000" i="1">
                <a:latin typeface="Times New Roman" pitchFamily="18" charset="0"/>
                <a:cs typeface="Times New Roman" pitchFamily="18" charset="0"/>
              </a:rPr>
              <a:t>i</a:t>
            </a:r>
            <a:r>
              <a:rPr lang="ru-RU" sz="2000" i="1">
                <a:latin typeface="Times New Roman" pitchFamily="18" charset="0"/>
                <a:cs typeface="Times New Roman" pitchFamily="18" charset="0"/>
              </a:rPr>
              <a:t>-ˀ </a:t>
            </a:r>
            <a:r>
              <a:rPr lang="en-US" sz="2000" i="1">
                <a:latin typeface="Times New Roman" pitchFamily="18" charset="0"/>
                <a:cs typeface="Times New Roman" pitchFamily="18" charset="0"/>
              </a:rPr>
              <a:t>n</a:t>
            </a:r>
            <a:r>
              <a:rPr lang="ru-RU" sz="2000" i="1" err="1">
                <a:latin typeface="Times New Roman" pitchFamily="18" charset="0"/>
                <a:cs typeface="Times New Roman" pitchFamily="18" charset="0"/>
              </a:rPr>
              <a:t>ʲī</a:t>
            </a:r>
            <a:r>
              <a:rPr lang="en-US" sz="2000" i="1">
                <a:latin typeface="Times New Roman" pitchFamily="18" charset="0"/>
                <a:cs typeface="Times New Roman" pitchFamily="18" charset="0"/>
              </a:rPr>
              <a:t>s</a:t>
            </a:r>
            <a:r>
              <a:rPr lang="ru-RU" sz="2000" i="1">
                <a:latin typeface="Times New Roman" pitchFamily="18" charset="0"/>
                <a:cs typeface="Times New Roman" pitchFamily="18" charset="0"/>
              </a:rPr>
              <a:t>ʲ</a:t>
            </a:r>
            <a:r>
              <a:rPr lang="en-US" sz="2000" i="1">
                <a:latin typeface="Times New Roman" pitchFamily="18" charset="0"/>
                <a:cs typeface="Times New Roman" pitchFamily="18" charset="0"/>
              </a:rPr>
              <a:t>a </a:t>
            </a:r>
            <a:r>
              <a:rPr lang="ru-RU" sz="2000">
                <a:latin typeface="Times New Roman" pitchFamily="18" charset="0"/>
                <a:cs typeface="Times New Roman" pitchFamily="18" charset="0"/>
              </a:rPr>
              <a:t>‘</a:t>
            </a:r>
            <a:r>
              <a:rPr lang="ru-RU" sz="2000" err="1">
                <a:latin typeface="Times New Roman" pitchFamily="18" charset="0"/>
                <a:cs typeface="Times New Roman" pitchFamily="18" charset="0"/>
              </a:rPr>
              <a:t>Лямби</a:t>
            </a:r>
            <a:r>
              <a:rPr lang="ru-RU" sz="2000">
                <a:latin typeface="Times New Roman" pitchFamily="18" charset="0"/>
                <a:cs typeface="Times New Roman" pitchFamily="18" charset="0"/>
              </a:rPr>
              <a:t>-</a:t>
            </a:r>
            <a:r>
              <a:rPr lang="en-US" sz="2000">
                <a:latin typeface="Times New Roman" pitchFamily="18" charset="0"/>
                <a:cs typeface="Times New Roman" pitchFamily="18" charset="0"/>
              </a:rPr>
              <a:t>GEN</a:t>
            </a:r>
            <a:r>
              <a:rPr lang="ru-RU" sz="2000">
                <a:latin typeface="Times New Roman" pitchFamily="18" charset="0"/>
                <a:cs typeface="Times New Roman" pitchFamily="18" charset="0"/>
              </a:rPr>
              <a:t>.</a:t>
            </a:r>
            <a:r>
              <a:rPr lang="en-US" sz="2000">
                <a:latin typeface="Times New Roman" pitchFamily="18" charset="0"/>
                <a:cs typeface="Times New Roman" pitchFamily="18" charset="0"/>
              </a:rPr>
              <a:t>SG</a:t>
            </a:r>
            <a:r>
              <a:rPr lang="ru-RU" sz="2000">
                <a:latin typeface="Times New Roman" pitchFamily="18" charset="0"/>
                <a:cs typeface="Times New Roman" pitchFamily="18" charset="0"/>
              </a:rPr>
              <a:t> отец’) букв. ‘</a:t>
            </a:r>
            <a:r>
              <a:rPr lang="ru-RU" sz="2000" err="1">
                <a:latin typeface="Times New Roman" pitchFamily="18" charset="0"/>
                <a:cs typeface="Times New Roman" pitchFamily="18" charset="0"/>
              </a:rPr>
              <a:t>Лямби</a:t>
            </a:r>
            <a:r>
              <a:rPr lang="ru-RU" sz="2000">
                <a:latin typeface="Times New Roman" pitchFamily="18" charset="0"/>
                <a:cs typeface="Times New Roman" pitchFamily="18" charset="0"/>
              </a:rPr>
              <a:t> (мужское имя) отец</a:t>
            </a:r>
            <a:r>
              <a:rPr lang="ru-RU" sz="2000" smtClean="0">
                <a:latin typeface="Times New Roman" pitchFamily="18" charset="0"/>
                <a:cs typeface="Times New Roman" pitchFamily="18" charset="0"/>
              </a:rPr>
              <a:t>’</a:t>
            </a:r>
          </a:p>
          <a:p>
            <a:pPr marL="0" indent="0">
              <a:buNone/>
            </a:pPr>
            <a:r>
              <a:rPr lang="ru-RU" sz="2000" b="1">
                <a:latin typeface="Times New Roman" pitchFamily="18" charset="0"/>
                <a:cs typeface="Times New Roman" pitchFamily="18" charset="0"/>
              </a:rPr>
              <a:t>6</a:t>
            </a:r>
            <a:r>
              <a:rPr lang="ru-RU" sz="2000" b="1" smtClean="0">
                <a:latin typeface="Times New Roman" pitchFamily="18" charset="0"/>
                <a:cs typeface="Times New Roman" pitchFamily="18" charset="0"/>
              </a:rPr>
              <a:t>.</a:t>
            </a:r>
            <a:r>
              <a:rPr lang="ru-RU" sz="2000" smtClean="0">
                <a:latin typeface="Times New Roman" pitchFamily="18" charset="0"/>
                <a:cs typeface="Times New Roman" pitchFamily="18" charset="0"/>
              </a:rPr>
              <a:t> </a:t>
            </a:r>
            <a:r>
              <a:rPr lang="ru-RU" sz="2000" b="1">
                <a:latin typeface="Times New Roman" pitchFamily="18" charset="0"/>
                <a:cs typeface="Times New Roman" pitchFamily="18" charset="0"/>
              </a:rPr>
              <a:t>Проблема фрагментарности и трудности верификации полученных </a:t>
            </a:r>
            <a:r>
              <a:rPr lang="ru-RU" sz="2000" b="1" smtClean="0">
                <a:latin typeface="Times New Roman" pitchFamily="18" charset="0"/>
                <a:cs typeface="Times New Roman" pitchFamily="18" charset="0"/>
              </a:rPr>
              <a:t>данных</a:t>
            </a:r>
          </a:p>
          <a:p>
            <a:pPr marL="0" indent="0">
              <a:buNone/>
            </a:pPr>
            <a:r>
              <a:rPr lang="ru-RU" sz="2000" b="1" smtClean="0">
                <a:latin typeface="Times New Roman" pitchFamily="18" charset="0"/>
                <a:cs typeface="Times New Roman" pitchFamily="18" charset="0"/>
              </a:rPr>
              <a:t>7.</a:t>
            </a:r>
            <a:r>
              <a:rPr lang="ru-RU" sz="2000" smtClean="0">
                <a:latin typeface="Times New Roman" pitchFamily="18" charset="0"/>
                <a:cs typeface="Times New Roman" pitchFamily="18" charset="0"/>
              </a:rPr>
              <a:t> </a:t>
            </a:r>
            <a:r>
              <a:rPr lang="ru-RU" sz="2000" b="1">
                <a:latin typeface="Times New Roman" pitchFamily="18" charset="0"/>
                <a:cs typeface="Times New Roman" pitchFamily="18" charset="0"/>
              </a:rPr>
              <a:t>Проблема классификации и унификации полученных данных</a:t>
            </a:r>
            <a:endParaRPr lang="ru-RU" sz="2000">
              <a:latin typeface="Times New Roman" pitchFamily="18" charset="0"/>
              <a:cs typeface="Times New Roman" pitchFamily="18" charset="0"/>
            </a:endParaRPr>
          </a:p>
        </p:txBody>
      </p:sp>
      <p:sp>
        <p:nvSpPr>
          <p:cNvPr id="4" name="Заголовок 1"/>
          <p:cNvSpPr>
            <a:spLocks noGrp="1"/>
          </p:cNvSpPr>
          <p:nvPr>
            <p:ph type="title"/>
          </p:nvPr>
        </p:nvSpPr>
        <p:spPr/>
        <p:txBody>
          <a:bodyPr>
            <a:noAutofit/>
          </a:bodyPr>
          <a:lstStyle/>
          <a:p>
            <a:r>
              <a:rPr lang="ru-RU" sz="2400" b="1">
                <a:latin typeface="Times New Roman" pitchFamily="18" charset="0"/>
                <a:cs typeface="Times New Roman" pitchFamily="18" charset="0"/>
              </a:rPr>
              <a:t>Основные трудности и проблемы метода социолингвистической реконструкции по данным языковых биографий</a:t>
            </a:r>
            <a:endParaRPr lang="ru-RU" sz="2400">
              <a:latin typeface="Times New Roman" pitchFamily="18" charset="0"/>
              <a:cs typeface="Times New Roman" pitchFamily="18" charset="0"/>
            </a:endParaRPr>
          </a:p>
        </p:txBody>
      </p:sp>
    </p:spTree>
    <p:extLst>
      <p:ext uri="{BB962C8B-B14F-4D97-AF65-F5344CB8AC3E}">
        <p14:creationId xmlns:p14="http://schemas.microsoft.com/office/powerpoint/2010/main" val="518394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fontScale="90000"/>
          </a:bodyPr>
          <a:lstStyle/>
          <a:p>
            <a:r>
              <a:rPr lang="ru-RU" sz="2600" b="1" smtClean="0">
                <a:solidFill>
                  <a:schemeClr val="accent3">
                    <a:lumMod val="75000"/>
                  </a:schemeClr>
                </a:solidFill>
                <a:latin typeface="Times New Roman" pitchFamily="18" charset="0"/>
                <a:cs typeface="Times New Roman" pitchFamily="18" charset="0"/>
              </a:rPr>
              <a:t>8. </a:t>
            </a:r>
            <a:r>
              <a:rPr lang="en-US" sz="2600" b="1" smtClean="0">
                <a:solidFill>
                  <a:schemeClr val="accent3">
                    <a:lumMod val="75000"/>
                  </a:schemeClr>
                </a:solidFill>
                <a:latin typeface="Times New Roman" pitchFamily="18" charset="0"/>
                <a:cs typeface="Times New Roman" pitchFamily="18" charset="0"/>
              </a:rPr>
              <a:t>The </a:t>
            </a:r>
            <a:r>
              <a:rPr lang="en-US" sz="2600" b="1">
                <a:solidFill>
                  <a:schemeClr val="accent3">
                    <a:lumMod val="75000"/>
                  </a:schemeClr>
                </a:solidFill>
                <a:latin typeface="Times New Roman" pitchFamily="18" charset="0"/>
                <a:cs typeface="Times New Roman" pitchFamily="18" charset="0"/>
              </a:rPr>
              <a:t>problem of defining the proficiency language level</a:t>
            </a:r>
            <a:br>
              <a:rPr lang="en-US" sz="2600" b="1">
                <a:solidFill>
                  <a:schemeClr val="accent3">
                    <a:lumMod val="75000"/>
                  </a:schemeClr>
                </a:solidFill>
                <a:latin typeface="Times New Roman" pitchFamily="18" charset="0"/>
                <a:cs typeface="Times New Roman" pitchFamily="18" charset="0"/>
              </a:rPr>
            </a:br>
            <a:r>
              <a:rPr lang="ru-RU" sz="2600" b="1">
                <a:solidFill>
                  <a:schemeClr val="accent3">
                    <a:lumMod val="75000"/>
                  </a:schemeClr>
                </a:solidFill>
                <a:latin typeface="Times New Roman" pitchFamily="18" charset="0"/>
                <a:cs typeface="Times New Roman" pitchFamily="18" charset="0"/>
              </a:rPr>
              <a:t>Проблема определения уровня владения языком</a:t>
            </a:r>
            <a:r>
              <a:rPr lang="en-US" sz="2600" b="1">
                <a:solidFill>
                  <a:schemeClr val="accent3">
                    <a:lumMod val="75000"/>
                  </a:schemeClr>
                </a:solidFill>
                <a:latin typeface="Times New Roman" pitchFamily="18" charset="0"/>
                <a:cs typeface="Times New Roman" pitchFamily="18" charset="0"/>
              </a:rPr>
              <a:t> </a:t>
            </a:r>
            <a:r>
              <a:rPr lang="ru-RU" sz="2600" b="1">
                <a:solidFill>
                  <a:schemeClr val="accent3">
                    <a:lumMod val="75000"/>
                  </a:schemeClr>
                </a:solidFill>
                <a:latin typeface="Times New Roman" pitchFamily="18" charset="0"/>
                <a:cs typeface="Times New Roman" pitchFamily="18" charset="0"/>
              </a:rPr>
              <a:t>/</a:t>
            </a:r>
            <a:r>
              <a:rPr lang="en-US" sz="2600" b="1">
                <a:solidFill>
                  <a:schemeClr val="accent3">
                    <a:lumMod val="75000"/>
                  </a:schemeClr>
                </a:solidFill>
                <a:latin typeface="Times New Roman" pitchFamily="18" charset="0"/>
                <a:cs typeface="Times New Roman" pitchFamily="18" charset="0"/>
              </a:rPr>
              <a:t> </a:t>
            </a:r>
            <a:r>
              <a:rPr lang="ru-RU" sz="2600" b="1">
                <a:solidFill>
                  <a:schemeClr val="accent3">
                    <a:lumMod val="75000"/>
                  </a:schemeClr>
                </a:solidFill>
                <a:latin typeface="Times New Roman" pitchFamily="18" charset="0"/>
                <a:cs typeface="Times New Roman" pitchFamily="18" charset="0"/>
              </a:rPr>
              <a:t>языками</a:t>
            </a:r>
            <a:endParaRPr lang="ru-RU" sz="2600">
              <a:solidFill>
                <a:schemeClr val="accent3">
                  <a:lumMod val="75000"/>
                </a:schemeClr>
              </a:solidFill>
              <a:latin typeface="Times New Roman" pitchFamily="18" charset="0"/>
              <a:cs typeface="Times New Roman" pitchFamily="18" charset="0"/>
            </a:endParaRPr>
          </a:p>
        </p:txBody>
      </p:sp>
      <p:sp>
        <p:nvSpPr>
          <p:cNvPr id="3" name="Объект 2"/>
          <p:cNvSpPr>
            <a:spLocks noGrp="1"/>
          </p:cNvSpPr>
          <p:nvPr>
            <p:ph idx="1"/>
          </p:nvPr>
        </p:nvSpPr>
        <p:spPr>
          <a:xfrm>
            <a:off x="179512" y="980728"/>
            <a:ext cx="8712968" cy="5760640"/>
          </a:xfrm>
        </p:spPr>
        <p:txBody>
          <a:bodyPr>
            <a:noAutofit/>
          </a:bodyPr>
          <a:lstStyle/>
          <a:p>
            <a:pPr algn="just"/>
            <a:r>
              <a:rPr lang="ru-RU" sz="2400">
                <a:latin typeface="Times New Roman" pitchFamily="18" charset="0"/>
                <a:cs typeface="Times New Roman" pitchFamily="18" charset="0"/>
              </a:rPr>
              <a:t>«</a:t>
            </a:r>
            <a:r>
              <a:rPr lang="ru-RU" sz="2400" b="1">
                <a:latin typeface="Times New Roman" pitchFamily="18" charset="0"/>
                <a:cs typeface="Times New Roman" pitchFamily="18" charset="0"/>
              </a:rPr>
              <a:t>полностью</a:t>
            </a:r>
            <a:r>
              <a:rPr lang="en-US" sz="2400">
                <a:latin typeface="Times New Roman" pitchFamily="18" charset="0"/>
                <a:cs typeface="Times New Roman" pitchFamily="18" charset="0"/>
              </a:rPr>
              <a:t> [</a:t>
            </a:r>
            <a:r>
              <a:rPr lang="ru-RU" sz="2400">
                <a:latin typeface="Times New Roman" pitchFamily="18" charset="0"/>
                <a:cs typeface="Times New Roman" pitchFamily="18" charset="0"/>
              </a:rPr>
              <a:t>знать язык</a:t>
            </a:r>
            <a:r>
              <a:rPr lang="en-US" sz="2400">
                <a:latin typeface="Times New Roman" pitchFamily="18" charset="0"/>
                <a:cs typeface="Times New Roman" pitchFamily="18" charset="0"/>
              </a:rPr>
              <a:t>]</a:t>
            </a:r>
            <a:r>
              <a:rPr lang="ru-RU" sz="2400">
                <a:latin typeface="Times New Roman" pitchFamily="18" charset="0"/>
                <a:cs typeface="Times New Roman" pitchFamily="18" charset="0"/>
              </a:rPr>
              <a:t>» / «знать </a:t>
            </a:r>
            <a:r>
              <a:rPr lang="ru-RU" sz="2400" b="1">
                <a:latin typeface="Times New Roman" pitchFamily="18" charset="0"/>
                <a:cs typeface="Times New Roman" pitchFamily="18" charset="0"/>
              </a:rPr>
              <a:t>весь</a:t>
            </a:r>
            <a:r>
              <a:rPr lang="ru-RU" sz="2400">
                <a:latin typeface="Times New Roman" pitchFamily="18" charset="0"/>
                <a:cs typeface="Times New Roman" pitchFamily="18" charset="0"/>
              </a:rPr>
              <a:t> язык»</a:t>
            </a:r>
            <a:endParaRPr lang="en-US" sz="2400">
              <a:latin typeface="Times New Roman" pitchFamily="18" charset="0"/>
              <a:cs typeface="Times New Roman" pitchFamily="18" charset="0"/>
            </a:endParaRPr>
          </a:p>
          <a:p>
            <a:pPr marL="0" indent="0" algn="just">
              <a:buNone/>
            </a:pPr>
            <a:r>
              <a:rPr lang="en-US" sz="2400">
                <a:latin typeface="Times New Roman" pitchFamily="18" charset="0"/>
                <a:cs typeface="Times New Roman" pitchFamily="18" charset="0"/>
              </a:rPr>
              <a:t>“to know the whole language” </a:t>
            </a:r>
          </a:p>
          <a:p>
            <a:pPr marL="0" indent="0" algn="just">
              <a:buNone/>
            </a:pPr>
            <a:r>
              <a:rPr lang="en-US" sz="2400">
                <a:latin typeface="Times New Roman" pitchFamily="18" charset="0"/>
                <a:cs typeface="Times New Roman" pitchFamily="18" charset="0"/>
              </a:rPr>
              <a:t>[AZV (TN) b. 1971]</a:t>
            </a:r>
            <a:r>
              <a:rPr lang="ru-RU" sz="2400">
                <a:latin typeface="Times New Roman" pitchFamily="18" charset="0"/>
                <a:cs typeface="Times New Roman" pitchFamily="18" charset="0"/>
              </a:rPr>
              <a:t>: </a:t>
            </a:r>
            <a:r>
              <a:rPr lang="ru-RU" sz="2400" i="1">
                <a:latin typeface="Times New Roman" pitchFamily="18" charset="0"/>
                <a:cs typeface="Times New Roman" pitchFamily="18" charset="0"/>
              </a:rPr>
              <a:t>«Некоторые были ветеринары, которые </a:t>
            </a:r>
            <a:r>
              <a:rPr lang="ru-RU" sz="2400" b="1" i="1">
                <a:solidFill>
                  <a:schemeClr val="accent6">
                    <a:lumMod val="75000"/>
                  </a:schemeClr>
                </a:solidFill>
                <a:latin typeface="Times New Roman" pitchFamily="18" charset="0"/>
                <a:cs typeface="Times New Roman" pitchFamily="18" charset="0"/>
              </a:rPr>
              <a:t>полностью </a:t>
            </a:r>
            <a:r>
              <a:rPr lang="ru-RU" sz="2400" i="1">
                <a:latin typeface="Times New Roman" pitchFamily="18" charset="0"/>
                <a:cs typeface="Times New Roman" pitchFamily="18" charset="0"/>
              </a:rPr>
              <a:t>ненецкий учили – разговаривали хорошо». </a:t>
            </a:r>
          </a:p>
          <a:p>
            <a:pPr marL="0" indent="0" algn="just">
              <a:buNone/>
            </a:pPr>
            <a:r>
              <a:rPr lang="en-US" sz="2400">
                <a:latin typeface="Times New Roman" pitchFamily="18" charset="0"/>
                <a:cs typeface="Times New Roman" pitchFamily="18" charset="0"/>
              </a:rPr>
              <a:t>[AZV (TN) b. 1971</a:t>
            </a:r>
            <a:r>
              <a:rPr lang="ru-RU" sz="2400">
                <a:latin typeface="Times New Roman" pitchFamily="18" charset="0"/>
                <a:cs typeface="Times New Roman" pitchFamily="18" charset="0"/>
              </a:rPr>
              <a:t>:</a:t>
            </a:r>
            <a:r>
              <a:rPr lang="en-US" sz="2400">
                <a:latin typeface="Times New Roman" pitchFamily="18" charset="0"/>
                <a:cs typeface="Times New Roman" pitchFamily="18" charset="0"/>
              </a:rPr>
              <a:t>]</a:t>
            </a:r>
            <a:r>
              <a:rPr lang="ru-RU" sz="2400">
                <a:latin typeface="Times New Roman" pitchFamily="18" charset="0"/>
                <a:cs typeface="Times New Roman" pitchFamily="18" charset="0"/>
              </a:rPr>
              <a:t> </a:t>
            </a:r>
            <a:r>
              <a:rPr lang="ru-RU" sz="2400" i="1">
                <a:latin typeface="Times New Roman" pitchFamily="18" charset="0"/>
                <a:cs typeface="Times New Roman" pitchFamily="18" charset="0"/>
              </a:rPr>
              <a:t>«Я вообще удивилась – дяденька русский, </a:t>
            </a:r>
            <a:r>
              <a:rPr lang="ru-RU" sz="2400" b="1" i="1">
                <a:solidFill>
                  <a:schemeClr val="accent6">
                    <a:lumMod val="75000"/>
                  </a:schemeClr>
                </a:solidFill>
                <a:latin typeface="Times New Roman" pitchFamily="18" charset="0"/>
                <a:cs typeface="Times New Roman" pitchFamily="18" charset="0"/>
              </a:rPr>
              <a:t>полностью на </a:t>
            </a:r>
            <a:r>
              <a:rPr lang="ru-RU" sz="2400" b="1" i="1" err="1">
                <a:solidFill>
                  <a:schemeClr val="accent6">
                    <a:lumMod val="75000"/>
                  </a:schemeClr>
                </a:solidFill>
                <a:latin typeface="Times New Roman" pitchFamily="18" charset="0"/>
                <a:cs typeface="Times New Roman" pitchFamily="18" charset="0"/>
              </a:rPr>
              <a:t>ненéцком</a:t>
            </a:r>
            <a:r>
              <a:rPr lang="ru-RU" sz="2400" b="1" i="1">
                <a:solidFill>
                  <a:schemeClr val="accent6">
                    <a:lumMod val="75000"/>
                  </a:schemeClr>
                </a:solidFill>
                <a:latin typeface="Times New Roman" pitchFamily="18" charset="0"/>
                <a:cs typeface="Times New Roman" pitchFamily="18" charset="0"/>
              </a:rPr>
              <a:t> разговаривает</a:t>
            </a:r>
            <a:r>
              <a:rPr lang="ru-RU" sz="2400" i="1">
                <a:latin typeface="Times New Roman" pitchFamily="18" charset="0"/>
                <a:cs typeface="Times New Roman" pitchFamily="18" charset="0"/>
              </a:rPr>
              <a:t>».</a:t>
            </a:r>
            <a:endParaRPr lang="en-US" sz="2400" i="1">
              <a:latin typeface="Times New Roman" pitchFamily="18" charset="0"/>
              <a:cs typeface="Times New Roman" pitchFamily="18" charset="0"/>
            </a:endParaRPr>
          </a:p>
          <a:p>
            <a:pPr marL="0" indent="0" algn="just">
              <a:buNone/>
            </a:pPr>
            <a:r>
              <a:rPr lang="en-US" sz="2400">
                <a:latin typeface="Times New Roman" pitchFamily="18" charset="0"/>
                <a:cs typeface="Times New Roman" pitchFamily="18" charset="0"/>
              </a:rPr>
              <a:t>[AZV (TN) b. 1971</a:t>
            </a:r>
            <a:r>
              <a:rPr lang="ru-RU" sz="2400">
                <a:latin typeface="Times New Roman" pitchFamily="18" charset="0"/>
                <a:cs typeface="Times New Roman" pitchFamily="18" charset="0"/>
              </a:rPr>
              <a:t>:</a:t>
            </a:r>
            <a:r>
              <a:rPr lang="en-US" sz="2400">
                <a:latin typeface="Times New Roman" pitchFamily="18" charset="0"/>
                <a:cs typeface="Times New Roman" pitchFamily="18" charset="0"/>
              </a:rPr>
              <a:t>]</a:t>
            </a:r>
            <a:r>
              <a:rPr lang="ru-RU" sz="2400">
                <a:latin typeface="Times New Roman" pitchFamily="18" charset="0"/>
                <a:cs typeface="Times New Roman" pitchFamily="18" charset="0"/>
              </a:rPr>
              <a:t> </a:t>
            </a:r>
            <a:r>
              <a:rPr lang="ru-RU" sz="2400" i="1">
                <a:latin typeface="Times New Roman" pitchFamily="18" charset="0"/>
                <a:cs typeface="Times New Roman" pitchFamily="18" charset="0"/>
              </a:rPr>
              <a:t>«Мы жили в тундре – мы </a:t>
            </a:r>
            <a:r>
              <a:rPr lang="ru-RU" sz="2400" b="1" i="1">
                <a:solidFill>
                  <a:schemeClr val="accent6">
                    <a:lumMod val="75000"/>
                  </a:schemeClr>
                </a:solidFill>
                <a:latin typeface="Times New Roman" pitchFamily="18" charset="0"/>
                <a:cs typeface="Times New Roman" pitchFamily="18" charset="0"/>
              </a:rPr>
              <a:t>знаем</a:t>
            </a:r>
            <a:r>
              <a:rPr lang="ru-RU" sz="2400" i="1">
                <a:latin typeface="Times New Roman" pitchFamily="18" charset="0"/>
                <a:cs typeface="Times New Roman" pitchFamily="18" charset="0"/>
              </a:rPr>
              <a:t> свой </a:t>
            </a:r>
            <a:r>
              <a:rPr lang="ru-RU" sz="2400" i="1" err="1">
                <a:latin typeface="Times New Roman" pitchFamily="18" charset="0"/>
                <a:cs typeface="Times New Roman" pitchFamily="18" charset="0"/>
              </a:rPr>
              <a:t>ненéцкий</a:t>
            </a:r>
            <a:r>
              <a:rPr lang="ru-RU" sz="2400" i="1">
                <a:latin typeface="Times New Roman" pitchFamily="18" charset="0"/>
                <a:cs typeface="Times New Roman" pitchFamily="18" charset="0"/>
              </a:rPr>
              <a:t> язык </a:t>
            </a:r>
            <a:r>
              <a:rPr lang="ru-RU" sz="2400" b="1" i="1">
                <a:solidFill>
                  <a:schemeClr val="accent6">
                    <a:lumMod val="75000"/>
                  </a:schemeClr>
                </a:solidFill>
                <a:latin typeface="Times New Roman" pitchFamily="18" charset="0"/>
                <a:cs typeface="Times New Roman" pitchFamily="18" charset="0"/>
              </a:rPr>
              <a:t>полностью</a:t>
            </a:r>
            <a:r>
              <a:rPr lang="ru-RU" sz="2400" i="1">
                <a:latin typeface="Times New Roman" pitchFamily="18" charset="0"/>
                <a:cs typeface="Times New Roman" pitchFamily="18" charset="0"/>
              </a:rPr>
              <a:t>. Это вот, эти вот уже не знают». </a:t>
            </a:r>
          </a:p>
          <a:p>
            <a:pPr marL="0" indent="0" algn="just">
              <a:buNone/>
            </a:pPr>
            <a:endParaRPr lang="ru-RU" sz="2400" i="1">
              <a:latin typeface="Times New Roman" pitchFamily="18" charset="0"/>
              <a:cs typeface="Times New Roman" pitchFamily="18" charset="0"/>
            </a:endParaRPr>
          </a:p>
          <a:p>
            <a:pPr algn="just"/>
            <a:r>
              <a:rPr lang="ru-RU" sz="2400">
                <a:latin typeface="Times New Roman" pitchFamily="18" charset="0"/>
                <a:cs typeface="Times New Roman" pitchFamily="18" charset="0"/>
              </a:rPr>
              <a:t>«</a:t>
            </a:r>
            <a:r>
              <a:rPr lang="ru-RU" sz="2400" b="1">
                <a:latin typeface="Times New Roman" pitchFamily="18" charset="0"/>
                <a:cs typeface="Times New Roman" pitchFamily="18" charset="0"/>
              </a:rPr>
              <a:t>наполовину</a:t>
            </a:r>
            <a:r>
              <a:rPr lang="ru-RU" sz="2400">
                <a:latin typeface="Times New Roman" pitchFamily="18" charset="0"/>
                <a:cs typeface="Times New Roman" pitchFamily="18" charset="0"/>
              </a:rPr>
              <a:t> </a:t>
            </a:r>
            <a:r>
              <a:rPr lang="en-US" sz="2400">
                <a:latin typeface="Times New Roman" pitchFamily="18" charset="0"/>
                <a:cs typeface="Times New Roman" pitchFamily="18" charset="0"/>
              </a:rPr>
              <a:t>[</a:t>
            </a:r>
            <a:r>
              <a:rPr lang="ru-RU" sz="2400">
                <a:latin typeface="Times New Roman" pitchFamily="18" charset="0"/>
                <a:cs typeface="Times New Roman" pitchFamily="18" charset="0"/>
              </a:rPr>
              <a:t>знать язык</a:t>
            </a:r>
            <a:r>
              <a:rPr lang="en-US" sz="2400">
                <a:latin typeface="Times New Roman" pitchFamily="18" charset="0"/>
                <a:cs typeface="Times New Roman" pitchFamily="18" charset="0"/>
              </a:rPr>
              <a:t>]</a:t>
            </a:r>
            <a:r>
              <a:rPr lang="ru-RU" sz="2400">
                <a:latin typeface="Times New Roman" pitchFamily="18" charset="0"/>
                <a:cs typeface="Times New Roman" pitchFamily="18" charset="0"/>
              </a:rPr>
              <a:t>» </a:t>
            </a:r>
            <a:endParaRPr lang="en-US" sz="2400">
              <a:latin typeface="Times New Roman" pitchFamily="18" charset="0"/>
              <a:cs typeface="Times New Roman" pitchFamily="18" charset="0"/>
            </a:endParaRPr>
          </a:p>
          <a:p>
            <a:pPr marL="0" indent="0" algn="just">
              <a:buNone/>
            </a:pPr>
            <a:r>
              <a:rPr lang="en-US" sz="2400">
                <a:latin typeface="Times New Roman" pitchFamily="18" charset="0"/>
                <a:cs typeface="Times New Roman" pitchFamily="18" charset="0"/>
              </a:rPr>
              <a:t>“to know a half of a language”</a:t>
            </a:r>
          </a:p>
          <a:p>
            <a:pPr marL="0" indent="0" algn="just">
              <a:buNone/>
            </a:pPr>
            <a:r>
              <a:rPr lang="en-US" sz="2400">
                <a:latin typeface="Times New Roman" pitchFamily="18" charset="0"/>
                <a:cs typeface="Times New Roman" pitchFamily="18" charset="0"/>
              </a:rPr>
              <a:t>[</a:t>
            </a:r>
            <a:r>
              <a:rPr lang="ru-RU" sz="2400">
                <a:latin typeface="Times New Roman" pitchFamily="18" charset="0"/>
                <a:cs typeface="Times New Roman" pitchFamily="18" charset="0"/>
              </a:rPr>
              <a:t>КЕА</a:t>
            </a:r>
            <a:r>
              <a:rPr lang="en-US" sz="2400">
                <a:latin typeface="Times New Roman" pitchFamily="18" charset="0"/>
                <a:cs typeface="Times New Roman" pitchFamily="18" charset="0"/>
              </a:rPr>
              <a:t> (D+TN) b. 1981]: </a:t>
            </a:r>
            <a:r>
              <a:rPr lang="ru-RU" sz="2400">
                <a:latin typeface="Times New Roman" pitchFamily="18" charset="0"/>
                <a:cs typeface="Times New Roman" pitchFamily="18" charset="0"/>
              </a:rPr>
              <a:t> </a:t>
            </a:r>
            <a:r>
              <a:rPr lang="ru-RU" sz="2400" i="1">
                <a:latin typeface="Times New Roman" pitchFamily="18" charset="0"/>
                <a:cs typeface="Times New Roman" pitchFamily="18" charset="0"/>
              </a:rPr>
              <a:t>«Ненецкий </a:t>
            </a:r>
            <a:r>
              <a:rPr lang="ru-RU" sz="2400" b="1" i="1">
                <a:solidFill>
                  <a:schemeClr val="accent6">
                    <a:lumMod val="75000"/>
                  </a:schemeClr>
                </a:solidFill>
                <a:latin typeface="Times New Roman" pitchFamily="18" charset="0"/>
                <a:cs typeface="Times New Roman" pitchFamily="18" charset="0"/>
              </a:rPr>
              <a:t>наполовину</a:t>
            </a:r>
            <a:r>
              <a:rPr lang="ru-RU" sz="2400" i="1">
                <a:latin typeface="Times New Roman" pitchFamily="18" charset="0"/>
                <a:cs typeface="Times New Roman" pitchFamily="18" charset="0"/>
              </a:rPr>
              <a:t> только </a:t>
            </a:r>
            <a:r>
              <a:rPr lang="ru-RU" sz="2400" b="1" i="1">
                <a:solidFill>
                  <a:schemeClr val="accent6">
                    <a:lumMod val="75000"/>
                  </a:schemeClr>
                </a:solidFill>
                <a:latin typeface="Times New Roman" pitchFamily="18" charset="0"/>
                <a:cs typeface="Times New Roman" pitchFamily="18" charset="0"/>
              </a:rPr>
              <a:t>знаю</a:t>
            </a:r>
            <a:r>
              <a:rPr lang="ru-RU" sz="2400" i="1">
                <a:latin typeface="Times New Roman" pitchFamily="18" charset="0"/>
                <a:cs typeface="Times New Roman" pitchFamily="18" charset="0"/>
              </a:rPr>
              <a:t>»</a:t>
            </a:r>
            <a:r>
              <a:rPr lang="en-US" sz="2400">
                <a:latin typeface="Times New Roman" pitchFamily="18" charset="0"/>
                <a:cs typeface="Times New Roman" pitchFamily="18" charset="0"/>
              </a:rPr>
              <a:t> (= ‘I do not speak Tundra </a:t>
            </a:r>
            <a:r>
              <a:rPr lang="en-US" sz="2400" err="1">
                <a:latin typeface="Times New Roman" pitchFamily="18" charset="0"/>
                <a:cs typeface="Times New Roman" pitchFamily="18" charset="0"/>
              </a:rPr>
              <a:t>Nenets</a:t>
            </a:r>
            <a:r>
              <a:rPr lang="en-US" sz="2400">
                <a:latin typeface="Times New Roman" pitchFamily="18" charset="0"/>
                <a:cs typeface="Times New Roman" pitchFamily="18" charset="0"/>
              </a:rPr>
              <a:t> well’).</a:t>
            </a:r>
            <a:endParaRPr lang="ru-RU" sz="2400">
              <a:latin typeface="Times New Roman" pitchFamily="18" charset="0"/>
              <a:cs typeface="Times New Roman" pitchFamily="18" charset="0"/>
            </a:endParaRPr>
          </a:p>
        </p:txBody>
      </p:sp>
    </p:spTree>
    <p:extLst>
      <p:ext uri="{BB962C8B-B14F-4D97-AF65-F5344CB8AC3E}">
        <p14:creationId xmlns:p14="http://schemas.microsoft.com/office/powerpoint/2010/main" val="535862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600200"/>
            <a:ext cx="8229600" cy="5257800"/>
          </a:xfrm>
        </p:spPr>
        <p:txBody>
          <a:bodyPr>
            <a:normAutofit fontScale="70000" lnSpcReduction="20000"/>
          </a:bodyPr>
          <a:lstStyle/>
          <a:p>
            <a:pPr marL="0" indent="0" algn="just">
              <a:buNone/>
            </a:pPr>
            <a:r>
              <a:rPr lang="en-US" i="1" u="sng">
                <a:latin typeface="Times New Roman" pitchFamily="18" charset="0"/>
                <a:cs typeface="Times New Roman" pitchFamily="18" charset="0"/>
              </a:rPr>
              <a:t>Listening</a:t>
            </a:r>
          </a:p>
          <a:p>
            <a:pPr algn="just"/>
            <a:r>
              <a:rPr lang="ru-RU">
                <a:latin typeface="Times New Roman" pitchFamily="18" charset="0"/>
                <a:cs typeface="Times New Roman" pitchFamily="18" charset="0"/>
              </a:rPr>
              <a:t>«</a:t>
            </a:r>
            <a:r>
              <a:rPr lang="ru-RU" b="1">
                <a:latin typeface="Times New Roman" pitchFamily="18" charset="0"/>
                <a:cs typeface="Times New Roman" pitchFamily="18" charset="0"/>
              </a:rPr>
              <a:t>слышать</a:t>
            </a:r>
            <a:r>
              <a:rPr lang="ru-RU">
                <a:latin typeface="Times New Roman" pitchFamily="18" charset="0"/>
                <a:cs typeface="Times New Roman" pitchFamily="18" charset="0"/>
              </a:rPr>
              <a:t>» </a:t>
            </a:r>
            <a:r>
              <a:rPr lang="en-US">
                <a:latin typeface="Times New Roman" pitchFamily="18" charset="0"/>
                <a:cs typeface="Times New Roman" pitchFamily="18" charset="0"/>
              </a:rPr>
              <a:t>(= ‘</a:t>
            </a:r>
            <a:r>
              <a:rPr lang="ru-RU">
                <a:latin typeface="Times New Roman" pitchFamily="18" charset="0"/>
                <a:cs typeface="Times New Roman" pitchFamily="18" charset="0"/>
              </a:rPr>
              <a:t>понимать</a:t>
            </a:r>
            <a:r>
              <a:rPr lang="en-US">
                <a:latin typeface="Times New Roman" pitchFamily="18" charset="0"/>
                <a:cs typeface="Times New Roman" pitchFamily="18" charset="0"/>
              </a:rPr>
              <a:t>’) / “to hear” (= ‘to understand’)</a:t>
            </a:r>
            <a:endParaRPr lang="ru-RU">
              <a:latin typeface="Times New Roman" pitchFamily="18" charset="0"/>
              <a:cs typeface="Times New Roman" pitchFamily="18" charset="0"/>
            </a:endParaRPr>
          </a:p>
          <a:p>
            <a:pPr marL="0" indent="0" algn="just">
              <a:buNone/>
            </a:pPr>
            <a:endParaRPr lang="en-US">
              <a:latin typeface="Times New Roman" pitchFamily="18" charset="0"/>
              <a:cs typeface="Times New Roman" pitchFamily="18" charset="0"/>
            </a:endParaRPr>
          </a:p>
          <a:p>
            <a:pPr marL="0" indent="0" algn="just">
              <a:buNone/>
            </a:pPr>
            <a:r>
              <a:rPr lang="en-US" i="1" u="sng">
                <a:latin typeface="Times New Roman" pitchFamily="18" charset="0"/>
                <a:cs typeface="Times New Roman" pitchFamily="18" charset="0"/>
              </a:rPr>
              <a:t>Speaking</a:t>
            </a:r>
            <a:r>
              <a:rPr lang="ru-RU" i="1" u="sng">
                <a:latin typeface="Times New Roman" pitchFamily="18" charset="0"/>
                <a:cs typeface="Times New Roman" pitchFamily="18" charset="0"/>
              </a:rPr>
              <a:t> </a:t>
            </a:r>
          </a:p>
          <a:p>
            <a:pPr algn="just"/>
            <a:r>
              <a:rPr lang="ru-RU">
                <a:latin typeface="Times New Roman" pitchFamily="18" charset="0"/>
                <a:cs typeface="Times New Roman" pitchFamily="18" charset="0"/>
              </a:rPr>
              <a:t>«</a:t>
            </a:r>
            <a:r>
              <a:rPr lang="ru-RU" b="1">
                <a:latin typeface="Times New Roman" pitchFamily="18" charset="0"/>
                <a:cs typeface="Times New Roman" pitchFamily="18" charset="0"/>
              </a:rPr>
              <a:t>маленько</a:t>
            </a:r>
            <a:r>
              <a:rPr lang="ru-RU">
                <a:latin typeface="Times New Roman" pitchFamily="18" charset="0"/>
                <a:cs typeface="Times New Roman" pitchFamily="18" charset="0"/>
              </a:rPr>
              <a:t> </a:t>
            </a:r>
            <a:r>
              <a:rPr lang="en-US">
                <a:latin typeface="Times New Roman" pitchFamily="18" charset="0"/>
                <a:cs typeface="Times New Roman" pitchFamily="18" charset="0"/>
              </a:rPr>
              <a:t>[</a:t>
            </a:r>
            <a:r>
              <a:rPr lang="ru-RU">
                <a:latin typeface="Times New Roman" pitchFamily="18" charset="0"/>
                <a:cs typeface="Times New Roman" pitchFamily="18" charset="0"/>
              </a:rPr>
              <a:t>говорить</a:t>
            </a:r>
            <a:r>
              <a:rPr lang="en-US">
                <a:latin typeface="Times New Roman" pitchFamily="18" charset="0"/>
                <a:cs typeface="Times New Roman" pitchFamily="18" charset="0"/>
              </a:rPr>
              <a:t>]</a:t>
            </a:r>
            <a:r>
              <a:rPr lang="ru-RU">
                <a:latin typeface="Times New Roman" pitchFamily="18" charset="0"/>
                <a:cs typeface="Times New Roman" pitchFamily="18" charset="0"/>
              </a:rPr>
              <a:t>» / «</a:t>
            </a:r>
            <a:r>
              <a:rPr lang="ru-RU" b="1">
                <a:latin typeface="Times New Roman" pitchFamily="18" charset="0"/>
                <a:cs typeface="Times New Roman" pitchFamily="18" charset="0"/>
              </a:rPr>
              <a:t>чисто</a:t>
            </a:r>
            <a:r>
              <a:rPr lang="ru-RU">
                <a:latin typeface="Times New Roman" pitchFamily="18" charset="0"/>
                <a:cs typeface="Times New Roman" pitchFamily="18" charset="0"/>
              </a:rPr>
              <a:t> </a:t>
            </a:r>
            <a:r>
              <a:rPr lang="en-US">
                <a:latin typeface="Times New Roman" pitchFamily="18" charset="0"/>
                <a:cs typeface="Times New Roman" pitchFamily="18" charset="0"/>
              </a:rPr>
              <a:t>[</a:t>
            </a:r>
            <a:r>
              <a:rPr lang="ru-RU">
                <a:latin typeface="Times New Roman" pitchFamily="18" charset="0"/>
                <a:cs typeface="Times New Roman" pitchFamily="18" charset="0"/>
              </a:rPr>
              <a:t>говорить</a:t>
            </a:r>
            <a:r>
              <a:rPr lang="en-US">
                <a:latin typeface="Times New Roman" pitchFamily="18" charset="0"/>
                <a:cs typeface="Times New Roman" pitchFamily="18" charset="0"/>
              </a:rPr>
              <a:t>]</a:t>
            </a:r>
            <a:r>
              <a:rPr lang="ru-RU">
                <a:latin typeface="Times New Roman" pitchFamily="18" charset="0"/>
                <a:cs typeface="Times New Roman" pitchFamily="18" charset="0"/>
              </a:rPr>
              <a:t>»</a:t>
            </a:r>
            <a:r>
              <a:rPr lang="en-US">
                <a:latin typeface="Times New Roman" pitchFamily="18" charset="0"/>
                <a:cs typeface="Times New Roman" pitchFamily="18" charset="0"/>
              </a:rPr>
              <a:t> (“to speak purely”)</a:t>
            </a:r>
            <a:endParaRPr lang="ru-RU">
              <a:latin typeface="Times New Roman" pitchFamily="18" charset="0"/>
              <a:cs typeface="Times New Roman" pitchFamily="18" charset="0"/>
            </a:endParaRPr>
          </a:p>
          <a:p>
            <a:pPr marL="0" indent="0" algn="just">
              <a:buNone/>
            </a:pPr>
            <a:endParaRPr lang="en-US">
              <a:latin typeface="Times New Roman" pitchFamily="18" charset="0"/>
              <a:cs typeface="Times New Roman" pitchFamily="18" charset="0"/>
            </a:endParaRPr>
          </a:p>
          <a:p>
            <a:pPr algn="just"/>
            <a:r>
              <a:rPr lang="ru-RU">
                <a:latin typeface="Times New Roman" pitchFamily="18" charset="0"/>
                <a:cs typeface="Times New Roman" pitchFamily="18" charset="0"/>
              </a:rPr>
              <a:t>«</a:t>
            </a:r>
            <a:r>
              <a:rPr lang="ru-RU" b="1">
                <a:latin typeface="Times New Roman" pitchFamily="18" charset="0"/>
                <a:cs typeface="Times New Roman" pitchFamily="18" charset="0"/>
              </a:rPr>
              <a:t>выговаривать</a:t>
            </a:r>
            <a:r>
              <a:rPr lang="ru-RU">
                <a:latin typeface="Times New Roman" pitchFamily="18" charset="0"/>
                <a:cs typeface="Times New Roman" pitchFamily="18" charset="0"/>
              </a:rPr>
              <a:t> слова» (= </a:t>
            </a:r>
            <a:r>
              <a:rPr lang="en-US">
                <a:latin typeface="Times New Roman" pitchFamily="18" charset="0"/>
                <a:cs typeface="Times New Roman" pitchFamily="18" charset="0"/>
              </a:rPr>
              <a:t>‘</a:t>
            </a:r>
            <a:r>
              <a:rPr lang="ru-RU">
                <a:latin typeface="Times New Roman" pitchFamily="18" charset="0"/>
                <a:cs typeface="Times New Roman" pitchFamily="18" charset="0"/>
              </a:rPr>
              <a:t>знать некоторые слова</a:t>
            </a:r>
            <a:r>
              <a:rPr lang="en-US">
                <a:latin typeface="Times New Roman" pitchFamily="18" charset="0"/>
                <a:cs typeface="Times New Roman" pitchFamily="18" charset="0"/>
              </a:rPr>
              <a:t>’</a:t>
            </a:r>
            <a:r>
              <a:rPr lang="ru-RU">
                <a:latin typeface="Times New Roman" pitchFamily="18" charset="0"/>
                <a:cs typeface="Times New Roman" pitchFamily="18" charset="0"/>
              </a:rPr>
              <a:t>)</a:t>
            </a:r>
            <a:endParaRPr lang="en-US">
              <a:latin typeface="Times New Roman" pitchFamily="18" charset="0"/>
              <a:cs typeface="Times New Roman" pitchFamily="18" charset="0"/>
            </a:endParaRPr>
          </a:p>
          <a:p>
            <a:pPr marL="0" indent="0" algn="just">
              <a:buNone/>
            </a:pPr>
            <a:r>
              <a:rPr lang="en-US">
                <a:latin typeface="Times New Roman" pitchFamily="18" charset="0"/>
                <a:cs typeface="Times New Roman" pitchFamily="18" charset="0"/>
              </a:rPr>
              <a:t>[AZV b. 1971]</a:t>
            </a:r>
            <a:r>
              <a:rPr lang="ru-RU">
                <a:latin typeface="Times New Roman" pitchFamily="18" charset="0"/>
                <a:cs typeface="Times New Roman" pitchFamily="18" charset="0"/>
              </a:rPr>
              <a:t>: </a:t>
            </a:r>
            <a:r>
              <a:rPr lang="ru-RU" i="1">
                <a:latin typeface="Times New Roman" pitchFamily="18" charset="0"/>
                <a:cs typeface="Times New Roman" pitchFamily="18" charset="0"/>
              </a:rPr>
              <a:t>«Ну так вот, по дому-то иногда </a:t>
            </a:r>
            <a:r>
              <a:rPr lang="ru-RU" b="1" i="1">
                <a:solidFill>
                  <a:schemeClr val="accent6">
                    <a:lumMod val="75000"/>
                  </a:schemeClr>
                </a:solidFill>
                <a:latin typeface="Times New Roman" pitchFamily="18" charset="0"/>
                <a:cs typeface="Times New Roman" pitchFamily="18" charset="0"/>
              </a:rPr>
              <a:t>выговаривает</a:t>
            </a:r>
            <a:r>
              <a:rPr lang="ru-RU" i="1">
                <a:latin typeface="Times New Roman" pitchFamily="18" charset="0"/>
                <a:cs typeface="Times New Roman" pitchFamily="18" charset="0"/>
              </a:rPr>
              <a:t> какие-нибудь слова»</a:t>
            </a:r>
            <a:r>
              <a:rPr lang="en-US" i="1">
                <a:latin typeface="Times New Roman" pitchFamily="18" charset="0"/>
                <a:cs typeface="Times New Roman" pitchFamily="18" charset="0"/>
              </a:rPr>
              <a:t>.</a:t>
            </a:r>
            <a:r>
              <a:rPr lang="ru-RU" i="1">
                <a:latin typeface="Times New Roman" pitchFamily="18" charset="0"/>
                <a:cs typeface="Times New Roman" pitchFamily="18" charset="0"/>
              </a:rPr>
              <a:t> </a:t>
            </a:r>
          </a:p>
          <a:p>
            <a:pPr marL="0" indent="0" algn="just">
              <a:buNone/>
            </a:pPr>
            <a:endParaRPr lang="ru-RU" i="1">
              <a:latin typeface="Times New Roman" pitchFamily="18" charset="0"/>
              <a:cs typeface="Times New Roman" pitchFamily="18" charset="0"/>
            </a:endParaRPr>
          </a:p>
          <a:p>
            <a:pPr algn="just"/>
            <a:r>
              <a:rPr lang="ru-RU">
                <a:latin typeface="Times New Roman" pitchFamily="18" charset="0"/>
                <a:cs typeface="Times New Roman" pitchFamily="18" charset="0"/>
              </a:rPr>
              <a:t>«разговаривать </a:t>
            </a:r>
            <a:r>
              <a:rPr lang="ru-RU" b="1">
                <a:latin typeface="Times New Roman" pitchFamily="18" charset="0"/>
                <a:cs typeface="Times New Roman" pitchFamily="18" charset="0"/>
              </a:rPr>
              <a:t>спокойно</a:t>
            </a:r>
            <a:r>
              <a:rPr lang="ru-RU">
                <a:latin typeface="Times New Roman" pitchFamily="18" charset="0"/>
                <a:cs typeface="Times New Roman" pitchFamily="18" charset="0"/>
              </a:rPr>
              <a:t>»</a:t>
            </a:r>
          </a:p>
          <a:p>
            <a:pPr marL="0" indent="0" algn="just">
              <a:buNone/>
            </a:pPr>
            <a:r>
              <a:rPr lang="en-US">
                <a:latin typeface="Times New Roman" pitchFamily="18" charset="0"/>
                <a:cs typeface="Times New Roman" pitchFamily="18" charset="0"/>
              </a:rPr>
              <a:t>[AZV (TN) b. 1971 about her grandmother LAN (TN) b. 1922]: </a:t>
            </a:r>
            <a:r>
              <a:rPr lang="ru-RU" i="1">
                <a:latin typeface="Times New Roman" pitchFamily="18" charset="0"/>
                <a:cs typeface="Times New Roman" pitchFamily="18" charset="0"/>
              </a:rPr>
              <a:t>«На э́нецком разговаривала, с энцами разговаривала она </a:t>
            </a:r>
            <a:r>
              <a:rPr lang="ru-RU" b="1" i="1">
                <a:solidFill>
                  <a:schemeClr val="accent6">
                    <a:lumMod val="75000"/>
                  </a:schemeClr>
                </a:solidFill>
                <a:latin typeface="Times New Roman" pitchFamily="18" charset="0"/>
                <a:cs typeface="Times New Roman" pitchFamily="18" charset="0"/>
              </a:rPr>
              <a:t>спокойно</a:t>
            </a:r>
            <a:r>
              <a:rPr lang="en-US" i="1">
                <a:latin typeface="Times New Roman" pitchFamily="18" charset="0"/>
                <a:cs typeface="Times New Roman" pitchFamily="18" charset="0"/>
              </a:rPr>
              <a:t> &lt;…&gt; </a:t>
            </a:r>
            <a:r>
              <a:rPr lang="ru-RU" i="1">
                <a:latin typeface="Times New Roman" pitchFamily="18" charset="0"/>
                <a:cs typeface="Times New Roman" pitchFamily="18" charset="0"/>
              </a:rPr>
              <a:t>Но что, просто, может быть, она какие-то слова знала, необязательно же, что она </a:t>
            </a:r>
            <a:r>
              <a:rPr lang="ru-RU" b="1" i="1">
                <a:solidFill>
                  <a:schemeClr val="accent6">
                    <a:lumMod val="75000"/>
                  </a:schemeClr>
                </a:solidFill>
                <a:latin typeface="Times New Roman" pitchFamily="18" charset="0"/>
                <a:cs typeface="Times New Roman" pitchFamily="18" charset="0"/>
              </a:rPr>
              <a:t>весь язык знала</a:t>
            </a:r>
            <a:r>
              <a:rPr lang="ru-RU" i="1">
                <a:latin typeface="Times New Roman" pitchFamily="18" charset="0"/>
                <a:cs typeface="Times New Roman" pitchFamily="18" charset="0"/>
              </a:rPr>
              <a:t>».</a:t>
            </a:r>
            <a:endParaRPr lang="ru-RU">
              <a:latin typeface="Times New Roman" pitchFamily="18" charset="0"/>
              <a:cs typeface="Times New Roman" pitchFamily="18" charset="0"/>
            </a:endParaRPr>
          </a:p>
          <a:p>
            <a:endParaRPr lang="ru-RU"/>
          </a:p>
        </p:txBody>
      </p:sp>
      <p:sp>
        <p:nvSpPr>
          <p:cNvPr id="4" name="Заголовок 1"/>
          <p:cNvSpPr>
            <a:spLocks noGrp="1"/>
          </p:cNvSpPr>
          <p:nvPr>
            <p:ph type="title"/>
          </p:nvPr>
        </p:nvSpPr>
        <p:spPr/>
        <p:txBody>
          <a:bodyPr>
            <a:normAutofit fontScale="90000"/>
          </a:bodyPr>
          <a:lstStyle/>
          <a:p>
            <a:r>
              <a:rPr lang="ru-RU" sz="2600" b="1" smtClean="0">
                <a:solidFill>
                  <a:schemeClr val="accent3">
                    <a:lumMod val="75000"/>
                  </a:schemeClr>
                </a:solidFill>
                <a:latin typeface="Times New Roman" pitchFamily="18" charset="0"/>
                <a:cs typeface="Times New Roman" pitchFamily="18" charset="0"/>
              </a:rPr>
              <a:t>8. </a:t>
            </a:r>
            <a:r>
              <a:rPr lang="en-US" sz="2600" b="1" smtClean="0">
                <a:solidFill>
                  <a:schemeClr val="accent3">
                    <a:lumMod val="75000"/>
                  </a:schemeClr>
                </a:solidFill>
                <a:latin typeface="Times New Roman" pitchFamily="18" charset="0"/>
                <a:cs typeface="Times New Roman" pitchFamily="18" charset="0"/>
              </a:rPr>
              <a:t>The </a:t>
            </a:r>
            <a:r>
              <a:rPr lang="en-US" sz="2600" b="1">
                <a:solidFill>
                  <a:schemeClr val="accent3">
                    <a:lumMod val="75000"/>
                  </a:schemeClr>
                </a:solidFill>
                <a:latin typeface="Times New Roman" pitchFamily="18" charset="0"/>
                <a:cs typeface="Times New Roman" pitchFamily="18" charset="0"/>
              </a:rPr>
              <a:t>problem of defining the proficiency language level</a:t>
            </a:r>
            <a:br>
              <a:rPr lang="en-US" sz="2600" b="1">
                <a:solidFill>
                  <a:schemeClr val="accent3">
                    <a:lumMod val="75000"/>
                  </a:schemeClr>
                </a:solidFill>
                <a:latin typeface="Times New Roman" pitchFamily="18" charset="0"/>
                <a:cs typeface="Times New Roman" pitchFamily="18" charset="0"/>
              </a:rPr>
            </a:br>
            <a:r>
              <a:rPr lang="ru-RU" sz="2600" b="1">
                <a:solidFill>
                  <a:schemeClr val="accent3">
                    <a:lumMod val="75000"/>
                  </a:schemeClr>
                </a:solidFill>
                <a:latin typeface="Times New Roman" pitchFamily="18" charset="0"/>
                <a:cs typeface="Times New Roman" pitchFamily="18" charset="0"/>
              </a:rPr>
              <a:t>Проблема определения уровня владения языком</a:t>
            </a:r>
            <a:r>
              <a:rPr lang="en-US" sz="2600" b="1">
                <a:solidFill>
                  <a:schemeClr val="accent3">
                    <a:lumMod val="75000"/>
                  </a:schemeClr>
                </a:solidFill>
                <a:latin typeface="Times New Roman" pitchFamily="18" charset="0"/>
                <a:cs typeface="Times New Roman" pitchFamily="18" charset="0"/>
              </a:rPr>
              <a:t> </a:t>
            </a:r>
            <a:r>
              <a:rPr lang="ru-RU" sz="2600" b="1">
                <a:solidFill>
                  <a:schemeClr val="accent3">
                    <a:lumMod val="75000"/>
                  </a:schemeClr>
                </a:solidFill>
                <a:latin typeface="Times New Roman" pitchFamily="18" charset="0"/>
                <a:cs typeface="Times New Roman" pitchFamily="18" charset="0"/>
              </a:rPr>
              <a:t>/</a:t>
            </a:r>
            <a:r>
              <a:rPr lang="en-US" sz="2600" b="1">
                <a:solidFill>
                  <a:schemeClr val="accent3">
                    <a:lumMod val="75000"/>
                  </a:schemeClr>
                </a:solidFill>
                <a:latin typeface="Times New Roman" pitchFamily="18" charset="0"/>
                <a:cs typeface="Times New Roman" pitchFamily="18" charset="0"/>
              </a:rPr>
              <a:t> </a:t>
            </a:r>
            <a:r>
              <a:rPr lang="ru-RU" sz="2600" b="1">
                <a:solidFill>
                  <a:schemeClr val="accent3">
                    <a:lumMod val="75000"/>
                  </a:schemeClr>
                </a:solidFill>
                <a:latin typeface="Times New Roman" pitchFamily="18" charset="0"/>
                <a:cs typeface="Times New Roman" pitchFamily="18" charset="0"/>
              </a:rPr>
              <a:t>языками</a:t>
            </a:r>
            <a:endParaRPr lang="ru-RU" sz="2600">
              <a:solidFill>
                <a:schemeClr val="accent3">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815818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8784976" cy="1008112"/>
          </a:xfrm>
        </p:spPr>
        <p:txBody>
          <a:bodyPr>
            <a:noAutofit/>
          </a:bodyPr>
          <a:lstStyle/>
          <a:p>
            <a:pPr>
              <a:tabLst>
                <a:tab pos="982663" algn="l"/>
              </a:tabLst>
            </a:pPr>
            <a:r>
              <a:rPr lang="en-US" sz="2600" b="1">
                <a:latin typeface="Times New Roman" pitchFamily="18" charset="0"/>
                <a:cs typeface="Times New Roman" pitchFamily="18" charset="0"/>
              </a:rPr>
              <a:t>The </a:t>
            </a:r>
            <a:r>
              <a:rPr lang="en-US" sz="2600" b="1" u="sng">
                <a:solidFill>
                  <a:schemeClr val="accent3">
                    <a:lumMod val="75000"/>
                  </a:schemeClr>
                </a:solidFill>
                <a:latin typeface="Times New Roman" pitchFamily="18" charset="0"/>
                <a:cs typeface="Times New Roman" pitchFamily="18" charset="0"/>
              </a:rPr>
              <a:t>local ethnic groups</a:t>
            </a:r>
            <a:r>
              <a:rPr lang="en-US" sz="2600" b="1">
                <a:latin typeface="Times New Roman" pitchFamily="18" charset="0"/>
                <a:cs typeface="Times New Roman" pitchFamily="18" charset="0"/>
              </a:rPr>
              <a:t> having language contacts in </a:t>
            </a:r>
            <a:r>
              <a:rPr lang="en-US" sz="2600" b="1" err="1">
                <a:latin typeface="Times New Roman" pitchFamily="18" charset="0"/>
                <a:cs typeface="Times New Roman" pitchFamily="18" charset="0"/>
              </a:rPr>
              <a:t>Tukhard</a:t>
            </a:r>
            <a:r>
              <a:rPr lang="en-US" sz="2600" b="1">
                <a:latin typeface="Times New Roman" pitchFamily="18" charset="0"/>
                <a:cs typeface="Times New Roman" pitchFamily="18" charset="0"/>
              </a:rPr>
              <a:t> Tundra and nearby areas during the </a:t>
            </a:r>
            <a:r>
              <a:rPr lang="en-US" sz="2600" b="1" err="1">
                <a:latin typeface="Times New Roman" pitchFamily="18" charset="0"/>
                <a:cs typeface="Times New Roman" pitchFamily="18" charset="0"/>
              </a:rPr>
              <a:t>XX</a:t>
            </a:r>
            <a:r>
              <a:rPr lang="en-US" sz="2600" b="1" baseline="30000" err="1">
                <a:latin typeface="Times New Roman" pitchFamily="18" charset="0"/>
                <a:cs typeface="Times New Roman" pitchFamily="18" charset="0"/>
              </a:rPr>
              <a:t>th</a:t>
            </a:r>
            <a:r>
              <a:rPr lang="en-US" sz="2600" b="1">
                <a:latin typeface="Times New Roman" pitchFamily="18" charset="0"/>
                <a:cs typeface="Times New Roman" pitchFamily="18" charset="0"/>
              </a:rPr>
              <a:t> century were: </a:t>
            </a:r>
            <a:endParaRPr lang="ru-RU" sz="2600" b="1"/>
          </a:p>
        </p:txBody>
      </p:sp>
      <p:sp>
        <p:nvSpPr>
          <p:cNvPr id="3" name="Объект 2"/>
          <p:cNvSpPr>
            <a:spLocks noGrp="1"/>
          </p:cNvSpPr>
          <p:nvPr>
            <p:ph idx="1"/>
          </p:nvPr>
        </p:nvSpPr>
        <p:spPr>
          <a:xfrm>
            <a:off x="179512" y="1124744"/>
            <a:ext cx="8712968" cy="5733256"/>
          </a:xfrm>
        </p:spPr>
        <p:txBody>
          <a:bodyPr>
            <a:noAutofit/>
          </a:bodyPr>
          <a:lstStyle/>
          <a:p>
            <a:pPr algn="just"/>
            <a:r>
              <a:rPr lang="en-US" sz="2400" b="1" u="sng">
                <a:solidFill>
                  <a:schemeClr val="accent6">
                    <a:lumMod val="75000"/>
                  </a:schemeClr>
                </a:solidFill>
                <a:latin typeface="Times New Roman" pitchFamily="18" charset="0"/>
                <a:cs typeface="Times New Roman" pitchFamily="18" charset="0"/>
              </a:rPr>
              <a:t>Tundra </a:t>
            </a:r>
            <a:r>
              <a:rPr lang="en-US" sz="2400" b="1" u="sng" err="1">
                <a:solidFill>
                  <a:schemeClr val="accent6">
                    <a:lumMod val="75000"/>
                  </a:schemeClr>
                </a:solidFill>
                <a:latin typeface="Times New Roman" pitchFamily="18" charset="0"/>
                <a:cs typeface="Times New Roman" pitchFamily="18" charset="0"/>
              </a:rPr>
              <a:t>Nenets</a:t>
            </a:r>
            <a:r>
              <a:rPr lang="en-US" sz="2400">
                <a:latin typeface="Times New Roman" pitchFamily="18" charset="0"/>
                <a:cs typeface="Times New Roman" pitchFamily="18" charset="0"/>
              </a:rPr>
              <a:t>, speaking the </a:t>
            </a:r>
            <a:r>
              <a:rPr lang="en-US" sz="2400" b="1">
                <a:latin typeface="Times New Roman" pitchFamily="18" charset="0"/>
                <a:cs typeface="Times New Roman" pitchFamily="18" charset="0"/>
              </a:rPr>
              <a:t>Yenisey (Taimyr) dialect </a:t>
            </a:r>
            <a:r>
              <a:rPr lang="en-US" sz="2400">
                <a:latin typeface="Times New Roman" pitchFamily="18" charset="0"/>
                <a:cs typeface="Times New Roman" pitchFamily="18" charset="0"/>
              </a:rPr>
              <a:t>of Tundra </a:t>
            </a:r>
            <a:r>
              <a:rPr lang="en-US" sz="2400" err="1">
                <a:latin typeface="Times New Roman" pitchFamily="18" charset="0"/>
                <a:cs typeface="Times New Roman" pitchFamily="18" charset="0"/>
              </a:rPr>
              <a:t>Nenets</a:t>
            </a:r>
            <a:r>
              <a:rPr lang="en-US" sz="2400">
                <a:latin typeface="Times New Roman" pitchFamily="18" charset="0"/>
                <a:cs typeface="Times New Roman" pitchFamily="18" charset="0"/>
              </a:rPr>
              <a:t> and calling themselves</a:t>
            </a:r>
            <a:r>
              <a:rPr lang="en-US" sz="2400" i="1">
                <a:latin typeface="Times New Roman" pitchFamily="18" charset="0"/>
                <a:cs typeface="Times New Roman" pitchFamily="18" charset="0"/>
              </a:rPr>
              <a:t> </a:t>
            </a:r>
            <a:r>
              <a:rPr lang="en-US" sz="2400" b="1">
                <a:latin typeface="Times New Roman" pitchFamily="18" charset="0"/>
                <a:cs typeface="Times New Roman" pitchFamily="18" charset="0"/>
              </a:rPr>
              <a:t>[</a:t>
            </a:r>
            <a:r>
              <a:rPr lang="en-US" sz="2400" b="1" err="1">
                <a:latin typeface="Times New Roman" pitchFamily="18" charset="0"/>
                <a:cs typeface="Times New Roman" pitchFamily="18" charset="0"/>
              </a:rPr>
              <a:t>jʊ̈rákʰʔ</a:t>
            </a:r>
            <a:r>
              <a:rPr lang="en-US" sz="2400" b="1">
                <a:latin typeface="Times New Roman" pitchFamily="18" charset="0"/>
                <a:cs typeface="Times New Roman" pitchFamily="18" charset="0"/>
              </a:rPr>
              <a:t>]</a:t>
            </a:r>
            <a:r>
              <a:rPr lang="en-US" sz="2400" b="1" i="1">
                <a:latin typeface="Times New Roman" pitchFamily="18" charset="0"/>
                <a:cs typeface="Times New Roman" pitchFamily="18" charset="0"/>
              </a:rPr>
              <a:t> </a:t>
            </a:r>
            <a:r>
              <a:rPr lang="en-US" sz="2400">
                <a:latin typeface="Times New Roman" pitchFamily="18" charset="0"/>
                <a:cs typeface="Times New Roman" pitchFamily="18" charset="0"/>
              </a:rPr>
              <a:t>/ </a:t>
            </a:r>
            <a:r>
              <a:rPr lang="en-US" sz="2400" b="1" i="1" err="1">
                <a:latin typeface="Times New Roman" pitchFamily="18" charset="0"/>
                <a:cs typeface="Times New Roman" pitchFamily="18" charset="0"/>
              </a:rPr>
              <a:t>jurak°ʔ</a:t>
            </a:r>
            <a:r>
              <a:rPr lang="en-US" sz="2400" b="1" i="1">
                <a:latin typeface="Times New Roman" pitchFamily="18" charset="0"/>
                <a:cs typeface="Times New Roman" pitchFamily="18" charset="0"/>
              </a:rPr>
              <a:t> </a:t>
            </a:r>
            <a:r>
              <a:rPr lang="en-US" sz="2400">
                <a:latin typeface="Times New Roman" pitchFamily="18" charset="0"/>
                <a:cs typeface="Times New Roman" pitchFamily="18" charset="0"/>
              </a:rPr>
              <a:t>/ </a:t>
            </a:r>
            <a:r>
              <a:rPr lang="ru-RU" sz="2400" b="1" i="1" err="1">
                <a:latin typeface="Times New Roman" pitchFamily="18" charset="0"/>
                <a:cs typeface="Times New Roman" pitchFamily="18" charset="0"/>
              </a:rPr>
              <a:t>юрак</a:t>
            </a:r>
            <a:r>
              <a:rPr lang="en-US" sz="2400" b="1" i="1">
                <a:latin typeface="Times New Roman" pitchFamily="18" charset="0"/>
                <a:cs typeface="Times New Roman" pitchFamily="18" charset="0"/>
              </a:rPr>
              <a:t>”</a:t>
            </a:r>
            <a:r>
              <a:rPr lang="ru-RU" sz="2400" b="1" i="1">
                <a:latin typeface="Times New Roman" pitchFamily="18" charset="0"/>
                <a:cs typeface="Times New Roman" pitchFamily="18" charset="0"/>
              </a:rPr>
              <a:t> </a:t>
            </a:r>
            <a:r>
              <a:rPr lang="en-US" sz="2400" baseline="-25000">
                <a:latin typeface="Times New Roman" pitchFamily="18" charset="0"/>
                <a:cs typeface="Times New Roman" pitchFamily="18" charset="0"/>
              </a:rPr>
              <a:t>NOM.PL</a:t>
            </a:r>
            <a:r>
              <a:rPr lang="en-US" sz="2400">
                <a:latin typeface="Times New Roman" pitchFamily="18" charset="0"/>
                <a:cs typeface="Times New Roman" pitchFamily="18" charset="0"/>
              </a:rPr>
              <a:t> </a:t>
            </a:r>
          </a:p>
          <a:p>
            <a:pPr marL="0" indent="0" algn="just">
              <a:buNone/>
            </a:pPr>
            <a:endParaRPr lang="ru-RU" sz="2400" smtClean="0">
              <a:latin typeface="Times New Roman" pitchFamily="18" charset="0"/>
              <a:cs typeface="Times New Roman" pitchFamily="18" charset="0"/>
            </a:endParaRPr>
          </a:p>
          <a:p>
            <a:pPr marL="0" indent="0" algn="just">
              <a:buNone/>
            </a:pPr>
            <a:r>
              <a:rPr lang="en-US" sz="2400" smtClean="0">
                <a:latin typeface="Times New Roman" pitchFamily="18" charset="0"/>
                <a:cs typeface="Times New Roman" pitchFamily="18" charset="0"/>
              </a:rPr>
              <a:t>+ </a:t>
            </a:r>
            <a:r>
              <a:rPr lang="ru-RU" sz="2400" i="1">
                <a:latin typeface="Times New Roman" pitchFamily="18" charset="0"/>
                <a:cs typeface="Times New Roman" pitchFamily="18" charset="0"/>
              </a:rPr>
              <a:t>«</a:t>
            </a:r>
            <a:r>
              <a:rPr lang="ru-RU" sz="2400" i="1" err="1">
                <a:latin typeface="Times New Roman" pitchFamily="18" charset="0"/>
                <a:cs typeface="Times New Roman" pitchFamily="18" charset="0"/>
              </a:rPr>
              <a:t>тухардские</a:t>
            </a:r>
            <a:r>
              <a:rPr lang="ru-RU" sz="2400" i="1">
                <a:latin typeface="Times New Roman" pitchFamily="18" charset="0"/>
                <a:cs typeface="Times New Roman" pitchFamily="18" charset="0"/>
              </a:rPr>
              <a:t>» = «</a:t>
            </a:r>
            <a:r>
              <a:rPr lang="ru-RU" sz="2400" i="1" err="1">
                <a:latin typeface="Times New Roman" pitchFamily="18" charset="0"/>
                <a:cs typeface="Times New Roman" pitchFamily="18" charset="0"/>
              </a:rPr>
              <a:t>факельские</a:t>
            </a:r>
            <a:r>
              <a:rPr lang="ru-RU" sz="2400" i="1">
                <a:latin typeface="Times New Roman" pitchFamily="18" charset="0"/>
                <a:cs typeface="Times New Roman" pitchFamily="18" charset="0"/>
              </a:rPr>
              <a:t>» = «</a:t>
            </a:r>
            <a:r>
              <a:rPr lang="ru-RU" sz="2400" i="1" err="1">
                <a:latin typeface="Times New Roman" pitchFamily="18" charset="0"/>
                <a:cs typeface="Times New Roman" pitchFamily="18" charset="0"/>
              </a:rPr>
              <a:t>нахетские</a:t>
            </a:r>
            <a:r>
              <a:rPr lang="ru-RU" sz="2400" i="1" smtClean="0">
                <a:latin typeface="Times New Roman" pitchFamily="18" charset="0"/>
                <a:cs typeface="Times New Roman" pitchFamily="18" charset="0"/>
              </a:rPr>
              <a:t>»</a:t>
            </a:r>
          </a:p>
          <a:p>
            <a:pPr marL="0" indent="0" algn="just">
              <a:buNone/>
            </a:pPr>
            <a:endParaRPr lang="en-US" sz="2400" i="1">
              <a:latin typeface="Times New Roman" pitchFamily="18" charset="0"/>
              <a:cs typeface="Times New Roman" pitchFamily="18" charset="0"/>
            </a:endParaRPr>
          </a:p>
          <a:p>
            <a:pPr marL="0" indent="0" algn="just">
              <a:buNone/>
            </a:pPr>
            <a:r>
              <a:rPr lang="en-US" sz="2400">
                <a:latin typeface="Times New Roman" pitchFamily="18" charset="0"/>
                <a:cs typeface="Times New Roman" pitchFamily="18" charset="0"/>
              </a:rPr>
              <a:t>(they do not use the term </a:t>
            </a:r>
            <a:r>
              <a:rPr lang="en-US" sz="2400" i="1" err="1">
                <a:latin typeface="Times New Roman" pitchFamily="18" charset="0"/>
                <a:cs typeface="Times New Roman" pitchFamily="18" charset="0"/>
              </a:rPr>
              <a:t>nyeney</a:t>
            </a:r>
            <a:r>
              <a:rPr lang="en-US" sz="2400" i="1">
                <a:latin typeface="Times New Roman" pitchFamily="18" charset="0"/>
                <a:cs typeface="Times New Roman" pitchFamily="18" charset="0"/>
              </a:rPr>
              <a:t>° </a:t>
            </a:r>
            <a:r>
              <a:rPr lang="en-US" sz="2400" i="1" err="1">
                <a:latin typeface="Times New Roman" pitchFamily="18" charset="0"/>
                <a:cs typeface="Times New Roman" pitchFamily="18" charset="0"/>
              </a:rPr>
              <a:t>nyenecy°h</a:t>
            </a:r>
            <a:r>
              <a:rPr lang="en-US" sz="2400" i="1">
                <a:latin typeface="Times New Roman" pitchFamily="18" charset="0"/>
                <a:cs typeface="Times New Roman" pitchFamily="18" charset="0"/>
              </a:rPr>
              <a:t> </a:t>
            </a:r>
            <a:r>
              <a:rPr lang="en-US" sz="2400">
                <a:latin typeface="Times New Roman" pitchFamily="18" charset="0"/>
                <a:cs typeface="Times New Roman" pitchFamily="18" charset="0"/>
              </a:rPr>
              <a:t>lit. ‘true human’ about themselves, only about representatives of the other Tundra </a:t>
            </a:r>
            <a:r>
              <a:rPr lang="en-US" sz="2400" err="1">
                <a:latin typeface="Times New Roman" pitchFamily="18" charset="0"/>
                <a:cs typeface="Times New Roman" pitchFamily="18" charset="0"/>
              </a:rPr>
              <a:t>Nenets</a:t>
            </a:r>
            <a:r>
              <a:rPr lang="en-US" sz="2400">
                <a:latin typeface="Times New Roman" pitchFamily="18" charset="0"/>
                <a:cs typeface="Times New Roman" pitchFamily="18" charset="0"/>
              </a:rPr>
              <a:t> local groups – “Tyumen”, “</a:t>
            </a:r>
            <a:r>
              <a:rPr lang="en-US" sz="2400" err="1">
                <a:latin typeface="Times New Roman" pitchFamily="18" charset="0"/>
                <a:cs typeface="Times New Roman" pitchFamily="18" charset="0"/>
              </a:rPr>
              <a:t>tyumentsy</a:t>
            </a:r>
            <a:r>
              <a:rPr lang="en-US" sz="2400">
                <a:latin typeface="Times New Roman" pitchFamily="18" charset="0"/>
                <a:cs typeface="Times New Roman" pitchFamily="18" charset="0"/>
              </a:rPr>
              <a:t>”) </a:t>
            </a:r>
          </a:p>
          <a:p>
            <a:pPr marL="0" indent="0" algn="just">
              <a:buNone/>
            </a:pPr>
            <a:endParaRPr lang="ru-RU" sz="2200" i="1">
              <a:latin typeface="Times New Roman" pitchFamily="18" charset="0"/>
              <a:cs typeface="Times New Roman" pitchFamily="18" charset="0"/>
            </a:endParaRPr>
          </a:p>
          <a:p>
            <a:pPr marL="0" indent="0">
              <a:buNone/>
            </a:pPr>
            <a:endParaRPr lang="ru-RU" sz="2400">
              <a:latin typeface="Times New Roman" pitchFamily="18" charset="0"/>
              <a:cs typeface="Times New Roman" pitchFamily="18" charset="0"/>
            </a:endParaRPr>
          </a:p>
        </p:txBody>
      </p:sp>
    </p:spTree>
    <p:extLst>
      <p:ext uri="{BB962C8B-B14F-4D97-AF65-F5344CB8AC3E}">
        <p14:creationId xmlns:p14="http://schemas.microsoft.com/office/powerpoint/2010/main" val="2067109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8928992" cy="648072"/>
          </a:xfrm>
        </p:spPr>
        <p:txBody>
          <a:bodyPr>
            <a:normAutofit fontScale="90000"/>
          </a:bodyPr>
          <a:lstStyle/>
          <a:p>
            <a:r>
              <a:rPr lang="en-US" sz="2900" b="1">
                <a:solidFill>
                  <a:schemeClr val="accent3">
                    <a:lumMod val="75000"/>
                  </a:schemeClr>
                </a:solidFill>
                <a:latin typeface="Times New Roman" pitchFamily="18" charset="0"/>
                <a:cs typeface="Times New Roman" pitchFamily="18" charset="0"/>
              </a:rPr>
              <a:t>Tundra Nenets dialects </a:t>
            </a:r>
            <a:r>
              <a:rPr lang="en-US" sz="2700" b="1">
                <a:latin typeface="Times New Roman" pitchFamily="18" charset="0"/>
                <a:cs typeface="Times New Roman" pitchFamily="18" charset="0"/>
              </a:rPr>
              <a:t/>
            </a:r>
            <a:br>
              <a:rPr lang="en-US" sz="2700" b="1">
                <a:latin typeface="Times New Roman" pitchFamily="18" charset="0"/>
                <a:cs typeface="Times New Roman" pitchFamily="18" charset="0"/>
              </a:rPr>
            </a:br>
            <a:r>
              <a:rPr lang="en-US" sz="2200">
                <a:latin typeface="Times New Roman" pitchFamily="18" charset="0"/>
                <a:cs typeface="Times New Roman" pitchFamily="18" charset="0"/>
              </a:rPr>
              <a:t>The map was done by Yuri Koryakov.</a:t>
            </a:r>
            <a:endParaRPr lang="ru-RU" sz="2200"/>
          </a:p>
        </p:txBody>
      </p:sp>
      <p:pic>
        <p:nvPicPr>
          <p:cNvPr id="1026" name="Picture 2" descr="D:\Nenets_3.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788617"/>
            <a:ext cx="9073008" cy="6048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754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60648"/>
            <a:ext cx="8507288" cy="6480720"/>
          </a:xfrm>
        </p:spPr>
        <p:txBody>
          <a:bodyPr>
            <a:noAutofit/>
          </a:bodyPr>
          <a:lstStyle/>
          <a:p>
            <a:pPr algn="just"/>
            <a:r>
              <a:rPr lang="ru-RU" sz="1500">
                <a:latin typeface="Times New Roman" pitchFamily="18" charset="0"/>
                <a:cs typeface="Times New Roman" pitchFamily="18" charset="0"/>
              </a:rPr>
              <a:t>1) </a:t>
            </a:r>
            <a:r>
              <a:rPr lang="ru-RU" sz="1500" b="1" i="1" err="1">
                <a:latin typeface="Times New Roman" pitchFamily="18" charset="0"/>
                <a:cs typeface="Times New Roman" pitchFamily="18" charset="0"/>
              </a:rPr>
              <a:t>Яптунэ</a:t>
            </a:r>
            <a:r>
              <a:rPr lang="ru-RU" sz="1500" b="1" i="1">
                <a:latin typeface="Times New Roman" pitchFamily="18" charset="0"/>
                <a:cs typeface="Times New Roman" pitchFamily="18" charset="0"/>
              </a:rPr>
              <a:t>́</a:t>
            </a:r>
            <a:r>
              <a:rPr lang="ru-RU" sz="1500">
                <a:latin typeface="Times New Roman" pitchFamily="18" charset="0"/>
                <a:cs typeface="Times New Roman" pitchFamily="18" charset="0"/>
              </a:rPr>
              <a:t>, реже фиксируется в документах как </a:t>
            </a:r>
            <a:r>
              <a:rPr lang="ru-RU" sz="1500" i="1" err="1">
                <a:latin typeface="Times New Roman" pitchFamily="18" charset="0"/>
                <a:cs typeface="Times New Roman" pitchFamily="18" charset="0"/>
              </a:rPr>
              <a:t>Яптунé</a:t>
            </a:r>
            <a:r>
              <a:rPr lang="ru-RU" sz="1500">
                <a:latin typeface="Times New Roman" pitchFamily="18" charset="0"/>
                <a:cs typeface="Times New Roman" pitchFamily="18" charset="0"/>
              </a:rPr>
              <a:t> (ТН </a:t>
            </a:r>
            <a:r>
              <a:rPr lang="ru-RU" sz="1500" i="1" err="1">
                <a:latin typeface="Times New Roman" pitchFamily="18" charset="0"/>
                <a:cs typeface="Times New Roman" pitchFamily="18" charset="0"/>
              </a:rPr>
              <a:t>Я̌бтоӈэ</a:t>
            </a:r>
            <a:r>
              <a:rPr lang="ru-RU" sz="1500" i="1">
                <a:latin typeface="Times New Roman" pitchFamily="18" charset="0"/>
                <a:cs typeface="Times New Roman" pitchFamily="18" charset="0"/>
              </a:rPr>
              <a:t>́</a:t>
            </a:r>
            <a:r>
              <a:rPr lang="ru-RU" sz="1500">
                <a:latin typeface="Times New Roman" pitchFamily="18" charset="0"/>
                <a:cs typeface="Times New Roman" pitchFamily="18" charset="0"/>
              </a:rPr>
              <a:t>; жен. </a:t>
            </a:r>
            <a:r>
              <a:rPr lang="ru-RU" sz="1500" i="1" err="1">
                <a:latin typeface="Times New Roman" pitchFamily="18" charset="0"/>
                <a:cs typeface="Times New Roman" pitchFamily="18" charset="0"/>
              </a:rPr>
              <a:t>Я̌бтой</a:t>
            </a:r>
            <a:r>
              <a:rPr lang="ru-RU" sz="1500" i="1">
                <a:latin typeface="Times New Roman" pitchFamily="18" charset="0"/>
                <a:cs typeface="Times New Roman" pitchFamily="18" charset="0"/>
              </a:rPr>
              <a:t>’</a:t>
            </a:r>
            <a:r>
              <a:rPr lang="ru-RU" sz="1500">
                <a:latin typeface="Times New Roman" pitchFamily="18" charset="0"/>
                <a:cs typeface="Times New Roman" pitchFamily="18" charset="0"/>
              </a:rPr>
              <a:t>), ‘гусиная лапа’ &lt; </a:t>
            </a:r>
            <a:r>
              <a:rPr lang="ru-RU" sz="1500" i="1" err="1">
                <a:latin typeface="Times New Roman" pitchFamily="18" charset="0"/>
                <a:cs typeface="Times New Roman" pitchFamily="18" charset="0"/>
              </a:rPr>
              <a:t>я̌бто</a:t>
            </a:r>
            <a:r>
              <a:rPr lang="ru-RU" sz="1500" i="1">
                <a:latin typeface="Times New Roman" pitchFamily="18" charset="0"/>
                <a:cs typeface="Times New Roman" pitchFamily="18" charset="0"/>
              </a:rPr>
              <a:t>’ + </a:t>
            </a:r>
            <a:r>
              <a:rPr lang="ru-RU" sz="1500" i="1" err="1">
                <a:latin typeface="Times New Roman" pitchFamily="18" charset="0"/>
                <a:cs typeface="Times New Roman" pitchFamily="18" charset="0"/>
              </a:rPr>
              <a:t>ӈэ</a:t>
            </a:r>
            <a:r>
              <a:rPr lang="ru-RU" sz="1500">
                <a:latin typeface="Times New Roman" pitchFamily="18" charset="0"/>
                <a:cs typeface="Times New Roman" pitchFamily="18" charset="0"/>
              </a:rPr>
              <a:t> (</a:t>
            </a:r>
            <a:r>
              <a:rPr lang="en-US" sz="1500" i="1">
                <a:latin typeface="Times New Roman" pitchFamily="18" charset="0"/>
                <a:cs typeface="Times New Roman" pitchFamily="18" charset="0"/>
              </a:rPr>
              <a:t>j</a:t>
            </a:r>
            <a:r>
              <a:rPr lang="ru-RU" sz="1500" i="1">
                <a:latin typeface="Times New Roman" pitchFamily="18" charset="0"/>
                <a:cs typeface="Times New Roman" pitchFamily="18" charset="0"/>
              </a:rPr>
              <a:t>ə</a:t>
            </a:r>
            <a:r>
              <a:rPr lang="en-US" sz="1500" i="1" err="1">
                <a:latin typeface="Times New Roman" pitchFamily="18" charset="0"/>
                <a:cs typeface="Times New Roman" pitchFamily="18" charset="0"/>
              </a:rPr>
              <a:t>bto</a:t>
            </a:r>
            <a:r>
              <a:rPr lang="ru-RU" sz="1500" i="1">
                <a:latin typeface="Times New Roman" pitchFamily="18" charset="0"/>
                <a:cs typeface="Times New Roman" pitchFamily="18" charset="0"/>
              </a:rPr>
              <a:t>-ˀ + </a:t>
            </a:r>
            <a:r>
              <a:rPr lang="ru-RU" sz="1500" i="1" err="1">
                <a:latin typeface="Times New Roman" pitchFamily="18" charset="0"/>
                <a:cs typeface="Times New Roman" pitchFamily="18" charset="0"/>
              </a:rPr>
              <a:t>ŋæ</a:t>
            </a:r>
            <a:r>
              <a:rPr lang="ru-RU" sz="1500">
                <a:latin typeface="Times New Roman" pitchFamily="18" charset="0"/>
                <a:cs typeface="Times New Roman" pitchFamily="18" charset="0"/>
              </a:rPr>
              <a:t>)</a:t>
            </a:r>
            <a:r>
              <a:rPr lang="ru-RU" sz="1500" i="1">
                <a:latin typeface="Times New Roman" pitchFamily="18" charset="0"/>
                <a:cs typeface="Times New Roman" pitchFamily="18" charset="0"/>
              </a:rPr>
              <a:t> </a:t>
            </a:r>
            <a:r>
              <a:rPr lang="ru-RU" sz="1500">
                <a:latin typeface="Times New Roman" pitchFamily="18" charset="0"/>
                <a:cs typeface="Times New Roman" pitchFamily="18" charset="0"/>
              </a:rPr>
              <a:t>‘гусь-</a:t>
            </a:r>
            <a:r>
              <a:rPr lang="en-US" sz="1500">
                <a:latin typeface="Times New Roman" pitchFamily="18" charset="0"/>
                <a:cs typeface="Times New Roman" pitchFamily="18" charset="0"/>
              </a:rPr>
              <a:t>GEN</a:t>
            </a:r>
            <a:r>
              <a:rPr lang="ru-RU" sz="1500">
                <a:latin typeface="Times New Roman" pitchFamily="18" charset="0"/>
                <a:cs typeface="Times New Roman" pitchFamily="18" charset="0"/>
              </a:rPr>
              <a:t>.</a:t>
            </a:r>
            <a:r>
              <a:rPr lang="en-US" sz="1500">
                <a:latin typeface="Times New Roman" pitchFamily="18" charset="0"/>
                <a:cs typeface="Times New Roman" pitchFamily="18" charset="0"/>
              </a:rPr>
              <a:t>SG</a:t>
            </a:r>
            <a:r>
              <a:rPr lang="ru-RU" sz="1500">
                <a:latin typeface="Times New Roman" pitchFamily="18" charset="0"/>
                <a:cs typeface="Times New Roman" pitchFamily="18" charset="0"/>
              </a:rPr>
              <a:t>’ + ‘нога’ </a:t>
            </a:r>
            <a:r>
              <a:rPr lang="de-DE" sz="1500">
                <a:latin typeface="Times New Roman" pitchFamily="18" charset="0"/>
                <a:cs typeface="Times New Roman" pitchFamily="18" charset="0"/>
              </a:rPr>
              <a:t>―</a:t>
            </a:r>
            <a:r>
              <a:rPr lang="ru-RU" sz="1500">
                <a:latin typeface="Times New Roman" pitchFamily="18" charset="0"/>
                <a:cs typeface="Times New Roman" pitchFamily="18" charset="0"/>
              </a:rPr>
              <a:t> самый многочисленный род, внутри которого выделяются отдельные родовые подразделения, например: </a:t>
            </a:r>
          </a:p>
          <a:p>
            <a:pPr marL="0" indent="0" algn="just">
              <a:buNone/>
            </a:pPr>
            <a:r>
              <a:rPr lang="ru-RU" sz="1500">
                <a:latin typeface="Times New Roman" pitchFamily="18" charset="0"/>
                <a:cs typeface="Times New Roman" pitchFamily="18" charset="0"/>
              </a:rPr>
              <a:t>а. </a:t>
            </a:r>
            <a:r>
              <a:rPr lang="ru-RU" sz="1500" i="1" err="1">
                <a:latin typeface="Times New Roman" pitchFamily="18" charset="0"/>
                <a:cs typeface="Times New Roman" pitchFamily="18" charset="0"/>
              </a:rPr>
              <a:t>Хабт</a:t>
            </a:r>
            <a:r>
              <a:rPr lang="ru-RU" sz="1500" i="1">
                <a:latin typeface="Times New Roman" pitchFamily="18" charset="0"/>
                <a:cs typeface="Times New Roman" pitchFamily="18" charset="0"/>
              </a:rPr>
              <a:t> </a:t>
            </a:r>
            <a:r>
              <a:rPr lang="ru-RU" sz="1500" i="1" err="1">
                <a:latin typeface="Times New Roman" pitchFamily="18" charset="0"/>
                <a:cs typeface="Times New Roman" pitchFamily="18" charset="0"/>
              </a:rPr>
              <a:t>ӈáрка</a:t>
            </a:r>
            <a:r>
              <a:rPr lang="ru-RU" sz="1500" i="1">
                <a:latin typeface="Times New Roman" pitchFamily="18" charset="0"/>
                <a:cs typeface="Times New Roman" pitchFamily="18" charset="0"/>
              </a:rPr>
              <a:t> </a:t>
            </a:r>
            <a:r>
              <a:rPr lang="ru-RU" sz="1500" i="1" err="1">
                <a:latin typeface="Times New Roman" pitchFamily="18" charset="0"/>
                <a:cs typeface="Times New Roman" pitchFamily="18" charset="0"/>
              </a:rPr>
              <a:t>Я̌</a:t>
            </a:r>
            <a:r>
              <a:rPr lang="ru-RU" sz="1500" i="1" err="1" smtClean="0">
                <a:latin typeface="Times New Roman" pitchFamily="18" charset="0"/>
                <a:cs typeface="Times New Roman" pitchFamily="18" charset="0"/>
              </a:rPr>
              <a:t>бтоӈэ</a:t>
            </a:r>
            <a:r>
              <a:rPr lang="ru-RU" sz="1500" i="1" smtClean="0">
                <a:latin typeface="Times New Roman" pitchFamily="18" charset="0"/>
                <a:cs typeface="Times New Roman" pitchFamily="18" charset="0"/>
              </a:rPr>
              <a:t>́</a:t>
            </a:r>
            <a:r>
              <a:rPr lang="ru-RU" sz="1500" smtClean="0">
                <a:latin typeface="Times New Roman" pitchFamily="18" charset="0"/>
                <a:cs typeface="Times New Roman" pitchFamily="18" charset="0"/>
              </a:rPr>
              <a:t>; б</a:t>
            </a:r>
            <a:r>
              <a:rPr lang="ru-RU" sz="1500">
                <a:latin typeface="Times New Roman" pitchFamily="18" charset="0"/>
                <a:cs typeface="Times New Roman" pitchFamily="18" charset="0"/>
              </a:rPr>
              <a:t>. </a:t>
            </a:r>
            <a:r>
              <a:rPr lang="ru-RU" sz="1500" i="1" err="1" smtClean="0">
                <a:latin typeface="Times New Roman" pitchFamily="18" charset="0"/>
                <a:cs typeface="Times New Roman" pitchFamily="18" charset="0"/>
              </a:rPr>
              <a:t>Сы́хыча</a:t>
            </a:r>
            <a:r>
              <a:rPr lang="ru-RU" sz="1500" smtClean="0">
                <a:latin typeface="Times New Roman" pitchFamily="18" charset="0"/>
                <a:cs typeface="Times New Roman" pitchFamily="18" charset="0"/>
              </a:rPr>
              <a:t>; в</a:t>
            </a:r>
            <a:r>
              <a:rPr lang="ru-RU" sz="1500">
                <a:latin typeface="Times New Roman" pitchFamily="18" charset="0"/>
                <a:cs typeface="Times New Roman" pitchFamily="18" charset="0"/>
              </a:rPr>
              <a:t>. </a:t>
            </a:r>
            <a:r>
              <a:rPr lang="ru-RU" sz="1500" i="1" err="1">
                <a:latin typeface="Times New Roman" pitchFamily="18" charset="0"/>
                <a:cs typeface="Times New Roman" pitchFamily="18" charset="0"/>
              </a:rPr>
              <a:t>Хаченя́та</a:t>
            </a:r>
            <a:r>
              <a:rPr lang="ru-RU" sz="1500">
                <a:latin typeface="Times New Roman" pitchFamily="18" charset="0"/>
                <a:cs typeface="Times New Roman" pitchFamily="18" charset="0"/>
              </a:rPr>
              <a:t> </a:t>
            </a:r>
            <a:r>
              <a:rPr lang="de-DE" sz="1500">
                <a:latin typeface="Times New Roman" pitchFamily="18" charset="0"/>
                <a:cs typeface="Times New Roman" pitchFamily="18" charset="0"/>
              </a:rPr>
              <a:t>― </a:t>
            </a:r>
            <a:r>
              <a:rPr lang="ru-RU" sz="1500">
                <a:latin typeface="Times New Roman" pitchFamily="18" charset="0"/>
                <a:cs typeface="Times New Roman" pitchFamily="18" charset="0"/>
              </a:rPr>
              <a:t>прозвище происходит от мужского имени </a:t>
            </a:r>
            <a:r>
              <a:rPr lang="ru-RU" sz="1500" i="1" err="1">
                <a:latin typeface="Times New Roman" pitchFamily="18" charset="0"/>
                <a:cs typeface="Times New Roman" pitchFamily="18" charset="0"/>
              </a:rPr>
              <a:t>Хáчи</a:t>
            </a:r>
            <a:r>
              <a:rPr lang="ru-RU" sz="1500">
                <a:latin typeface="Times New Roman" pitchFamily="18" charset="0"/>
                <a:cs typeface="Times New Roman" pitchFamily="18" charset="0"/>
              </a:rPr>
              <a:t>, мужчины из рода </a:t>
            </a:r>
            <a:r>
              <a:rPr lang="ru-RU" sz="1500" err="1">
                <a:latin typeface="Times New Roman" pitchFamily="18" charset="0"/>
                <a:cs typeface="Times New Roman" pitchFamily="18" charset="0"/>
              </a:rPr>
              <a:t>Яптунэ</a:t>
            </a:r>
            <a:r>
              <a:rPr lang="ru-RU" sz="1500">
                <a:latin typeface="Times New Roman" pitchFamily="18" charset="0"/>
                <a:cs typeface="Times New Roman" pitchFamily="18" charset="0"/>
              </a:rPr>
              <a:t> (потомки Хачи </a:t>
            </a:r>
            <a:r>
              <a:rPr lang="ru-RU" sz="1500" err="1">
                <a:latin typeface="Times New Roman" pitchFamily="18" charset="0"/>
                <a:cs typeface="Times New Roman" pitchFamily="18" charset="0"/>
              </a:rPr>
              <a:t>Сойтовича</a:t>
            </a:r>
            <a:r>
              <a:rPr lang="ru-RU" sz="1500">
                <a:latin typeface="Times New Roman" pitchFamily="18" charset="0"/>
                <a:cs typeface="Times New Roman" pitchFamily="18" charset="0"/>
              </a:rPr>
              <a:t> </a:t>
            </a:r>
            <a:r>
              <a:rPr lang="ru-RU" sz="1500" err="1">
                <a:latin typeface="Times New Roman" pitchFamily="18" charset="0"/>
                <a:cs typeface="Times New Roman" pitchFamily="18" charset="0"/>
              </a:rPr>
              <a:t>Яптунэ</a:t>
            </a:r>
            <a:r>
              <a:rPr lang="ru-RU" sz="1500" smtClean="0">
                <a:latin typeface="Times New Roman" pitchFamily="18" charset="0"/>
                <a:cs typeface="Times New Roman" pitchFamily="18" charset="0"/>
              </a:rPr>
              <a:t>); г</a:t>
            </a:r>
            <a:r>
              <a:rPr lang="ru-RU" sz="1500">
                <a:latin typeface="Times New Roman" pitchFamily="18" charset="0"/>
                <a:cs typeface="Times New Roman" pitchFamily="18" charset="0"/>
              </a:rPr>
              <a:t>. </a:t>
            </a:r>
            <a:r>
              <a:rPr lang="ru-RU" sz="1500" i="1" err="1">
                <a:latin typeface="Times New Roman" pitchFamily="18" charset="0"/>
                <a:cs typeface="Times New Roman" pitchFamily="18" charset="0"/>
              </a:rPr>
              <a:t>Тăб</a:t>
            </a:r>
            <a:r>
              <a:rPr lang="ru-RU" sz="1500" i="1">
                <a:latin typeface="Times New Roman" pitchFamily="18" charset="0"/>
                <a:cs typeface="Times New Roman" pitchFamily="18" charset="0"/>
              </a:rPr>
              <a:t> </a:t>
            </a:r>
            <a:r>
              <a:rPr lang="ru-RU" sz="1500" i="1" err="1">
                <a:latin typeface="Times New Roman" pitchFamily="18" charset="0"/>
                <a:cs typeface="Times New Roman" pitchFamily="18" charset="0"/>
              </a:rPr>
              <a:t>Я̌</a:t>
            </a:r>
            <a:r>
              <a:rPr lang="ru-RU" sz="1500" i="1" err="1" smtClean="0">
                <a:latin typeface="Times New Roman" pitchFamily="18" charset="0"/>
                <a:cs typeface="Times New Roman" pitchFamily="18" charset="0"/>
              </a:rPr>
              <a:t>бтоӈэ</a:t>
            </a:r>
            <a:r>
              <a:rPr lang="ru-RU" sz="1500" smtClean="0">
                <a:latin typeface="Times New Roman" pitchFamily="18" charset="0"/>
                <a:cs typeface="Times New Roman" pitchFamily="18" charset="0"/>
              </a:rPr>
              <a:t>; д</a:t>
            </a:r>
            <a:r>
              <a:rPr lang="ru-RU" sz="1500">
                <a:latin typeface="Times New Roman" pitchFamily="18" charset="0"/>
                <a:cs typeface="Times New Roman" pitchFamily="18" charset="0"/>
              </a:rPr>
              <a:t>. </a:t>
            </a:r>
            <a:r>
              <a:rPr lang="ru-RU" sz="1500" i="1" err="1">
                <a:latin typeface="Times New Roman" pitchFamily="18" charset="0"/>
                <a:cs typeface="Times New Roman" pitchFamily="18" charset="0"/>
              </a:rPr>
              <a:t>Сынáк</a:t>
            </a:r>
            <a:r>
              <a:rPr lang="ru-RU" sz="1500" i="1">
                <a:latin typeface="Times New Roman" pitchFamily="18" charset="0"/>
                <a:cs typeface="Times New Roman" pitchFamily="18" charset="0"/>
              </a:rPr>
              <a:t> </a:t>
            </a:r>
            <a:r>
              <a:rPr lang="ru-RU" sz="1500">
                <a:latin typeface="Times New Roman" pitchFamily="18" charset="0"/>
                <a:cs typeface="Times New Roman" pitchFamily="18" charset="0"/>
              </a:rPr>
              <a:t>[Инф. СГХ];</a:t>
            </a:r>
          </a:p>
          <a:p>
            <a:pPr algn="just"/>
            <a:r>
              <a:rPr lang="ru-RU" sz="1500">
                <a:latin typeface="Times New Roman" pitchFamily="18" charset="0"/>
                <a:cs typeface="Times New Roman" pitchFamily="18" charset="0"/>
              </a:rPr>
              <a:t>2) </a:t>
            </a:r>
            <a:r>
              <a:rPr lang="ru-RU" sz="1500" b="1" i="1" err="1">
                <a:latin typeface="Times New Roman" pitchFamily="18" charset="0"/>
                <a:cs typeface="Times New Roman" pitchFamily="18" charset="0"/>
              </a:rPr>
              <a:t>Я́днэ</a:t>
            </a:r>
            <a:r>
              <a:rPr lang="ru-RU" sz="1500">
                <a:latin typeface="Times New Roman" pitchFamily="18" charset="0"/>
                <a:cs typeface="Times New Roman" pitchFamily="18" charset="0"/>
              </a:rPr>
              <a:t>, </a:t>
            </a:r>
            <a:r>
              <a:rPr lang="ru-RU" sz="1500" b="1" i="1" err="1">
                <a:latin typeface="Times New Roman" pitchFamily="18" charset="0"/>
                <a:cs typeface="Times New Roman" pitchFamily="18" charset="0"/>
              </a:rPr>
              <a:t>Я́дне</a:t>
            </a:r>
            <a:r>
              <a:rPr lang="ru-RU" sz="1500">
                <a:latin typeface="Times New Roman" pitchFamily="18" charset="0"/>
                <a:cs typeface="Times New Roman" pitchFamily="18" charset="0"/>
              </a:rPr>
              <a:t> (ТН </a:t>
            </a:r>
            <a:r>
              <a:rPr lang="ru-RU" sz="1500" i="1" err="1">
                <a:latin typeface="Times New Roman" pitchFamily="18" charset="0"/>
                <a:cs typeface="Times New Roman" pitchFamily="18" charset="0"/>
              </a:rPr>
              <a:t>Ядне</a:t>
            </a:r>
            <a:r>
              <a:rPr lang="ru-RU" sz="1500">
                <a:latin typeface="Times New Roman" pitchFamily="18" charset="0"/>
                <a:cs typeface="Times New Roman" pitchFamily="18" charset="0"/>
              </a:rPr>
              <a:t>; жен. </a:t>
            </a:r>
            <a:r>
              <a:rPr lang="ru-RU" sz="1500" i="1" err="1">
                <a:latin typeface="Times New Roman" pitchFamily="18" charset="0"/>
                <a:cs typeface="Times New Roman" pitchFamily="18" charset="0"/>
              </a:rPr>
              <a:t>Ядны</a:t>
            </a:r>
            <a:r>
              <a:rPr lang="ru-RU" sz="1500" i="1">
                <a:latin typeface="Times New Roman" pitchFamily="18" charset="0"/>
                <a:cs typeface="Times New Roman" pitchFamily="18" charset="0"/>
              </a:rPr>
              <a:t>’</a:t>
            </a:r>
            <a:r>
              <a:rPr lang="ru-RU" sz="1500">
                <a:latin typeface="Times New Roman" pitchFamily="18" charset="0"/>
                <a:cs typeface="Times New Roman" pitchFamily="18" charset="0"/>
              </a:rPr>
              <a:t>) ‘идущий пешком’ (см. выше о произнесении этой фамилии в </a:t>
            </a:r>
            <a:r>
              <a:rPr lang="ru-RU" sz="1500" err="1">
                <a:latin typeface="Times New Roman" pitchFamily="18" charset="0"/>
                <a:cs typeface="Times New Roman" pitchFamily="18" charset="0"/>
              </a:rPr>
              <a:t>тухардском</a:t>
            </a:r>
            <a:r>
              <a:rPr lang="ru-RU" sz="1500">
                <a:latin typeface="Times New Roman" pitchFamily="18" charset="0"/>
                <a:cs typeface="Times New Roman" pitchFamily="18" charset="0"/>
              </a:rPr>
              <a:t> говоре ТН);</a:t>
            </a:r>
          </a:p>
          <a:p>
            <a:pPr algn="just"/>
            <a:r>
              <a:rPr lang="ru-RU" sz="1500">
                <a:latin typeface="Times New Roman" pitchFamily="18" charset="0"/>
                <a:cs typeface="Times New Roman" pitchFamily="18" charset="0"/>
              </a:rPr>
              <a:t>3) </a:t>
            </a:r>
            <a:r>
              <a:rPr lang="ru-RU" sz="1500" b="1" i="1">
                <a:latin typeface="Times New Roman" pitchFamily="18" charset="0"/>
                <a:cs typeface="Times New Roman" pitchFamily="18" charset="0"/>
              </a:rPr>
              <a:t>Яр</a:t>
            </a:r>
            <a:r>
              <a:rPr lang="ru-RU" sz="1500" i="1">
                <a:latin typeface="Times New Roman" pitchFamily="18" charset="0"/>
                <a:cs typeface="Times New Roman" pitchFamily="18" charset="0"/>
              </a:rPr>
              <a:t> </a:t>
            </a:r>
            <a:r>
              <a:rPr lang="de-DE" sz="1500">
                <a:latin typeface="Times New Roman" pitchFamily="18" charset="0"/>
                <a:cs typeface="Times New Roman" pitchFamily="18" charset="0"/>
              </a:rPr>
              <a:t>―</a:t>
            </a:r>
            <a:r>
              <a:rPr lang="ru-RU" sz="1500">
                <a:latin typeface="Times New Roman" pitchFamily="18" charset="0"/>
                <a:cs typeface="Times New Roman" pitchFamily="18" charset="0"/>
              </a:rPr>
              <a:t> данный род также имеет более мелкое дробление, выделяются, например: </a:t>
            </a:r>
          </a:p>
          <a:p>
            <a:pPr marL="0" indent="0" algn="just">
              <a:buNone/>
            </a:pPr>
            <a:r>
              <a:rPr lang="ru-RU" sz="1500">
                <a:latin typeface="Times New Roman" pitchFamily="18" charset="0"/>
                <a:cs typeface="Times New Roman" pitchFamily="18" charset="0"/>
              </a:rPr>
              <a:t>а. </a:t>
            </a:r>
            <a:r>
              <a:rPr lang="ru-RU" sz="1500" i="1" err="1">
                <a:latin typeface="Times New Roman" pitchFamily="18" charset="0"/>
                <a:cs typeface="Times New Roman" pitchFamily="18" charset="0"/>
              </a:rPr>
              <a:t>Мар</a:t>
            </a:r>
            <a:r>
              <a:rPr lang="ru-RU" sz="1500" i="1">
                <a:latin typeface="Times New Roman" pitchFamily="18" charset="0"/>
                <a:cs typeface="Times New Roman" pitchFamily="18" charset="0"/>
              </a:rPr>
              <a:t>” </a:t>
            </a:r>
            <a:r>
              <a:rPr lang="ru-RU" sz="1500" i="1" err="1">
                <a:latin typeface="Times New Roman" pitchFamily="18" charset="0"/>
                <a:cs typeface="Times New Roman" pitchFamily="18" charset="0"/>
              </a:rPr>
              <a:t>ӈэ́ва</a:t>
            </a:r>
            <a:r>
              <a:rPr lang="ru-RU" sz="1500" i="1">
                <a:latin typeface="Times New Roman" pitchFamily="18" charset="0"/>
                <a:cs typeface="Times New Roman" pitchFamily="18" charset="0"/>
              </a:rPr>
              <a:t> Яр</a:t>
            </a:r>
            <a:r>
              <a:rPr lang="ru-RU" sz="1500">
                <a:latin typeface="Times New Roman" pitchFamily="18" charset="0"/>
                <a:cs typeface="Times New Roman" pitchFamily="18" charset="0"/>
              </a:rPr>
              <a:t> (</a:t>
            </a:r>
            <a:r>
              <a:rPr lang="en-US" sz="1500" i="1">
                <a:latin typeface="Times New Roman" pitchFamily="18" charset="0"/>
                <a:cs typeface="Times New Roman" pitchFamily="18" charset="0"/>
              </a:rPr>
              <a:t>mar</a:t>
            </a:r>
            <a:r>
              <a:rPr lang="ru-RU" sz="1500" i="1">
                <a:latin typeface="Times New Roman" pitchFamily="18" charset="0"/>
                <a:cs typeface="Times New Roman" pitchFamily="18" charset="0"/>
              </a:rPr>
              <a:t>ʔ </a:t>
            </a:r>
            <a:r>
              <a:rPr lang="ru-RU" sz="1500" i="1" err="1">
                <a:latin typeface="Times New Roman" pitchFamily="18" charset="0"/>
                <a:cs typeface="Times New Roman" pitchFamily="18" charset="0"/>
              </a:rPr>
              <a:t>ŋæ</a:t>
            </a:r>
            <a:r>
              <a:rPr lang="en-US" sz="1500" i="1" err="1">
                <a:latin typeface="Times New Roman" pitchFamily="18" charset="0"/>
                <a:cs typeface="Times New Roman" pitchFamily="18" charset="0"/>
              </a:rPr>
              <a:t>wa</a:t>
            </a:r>
            <a:r>
              <a:rPr lang="en-US" sz="1500" i="1">
                <a:latin typeface="Times New Roman" pitchFamily="18" charset="0"/>
                <a:cs typeface="Times New Roman" pitchFamily="18" charset="0"/>
              </a:rPr>
              <a:t> jar</a:t>
            </a:r>
            <a:r>
              <a:rPr lang="ru-RU" sz="1500">
                <a:latin typeface="Times New Roman" pitchFamily="18" charset="0"/>
                <a:cs typeface="Times New Roman" pitchFamily="18" charset="0"/>
              </a:rPr>
              <a:t> ‘</a:t>
            </a:r>
            <a:r>
              <a:rPr lang="ru-RU" sz="1500" err="1">
                <a:latin typeface="Times New Roman" pitchFamily="18" charset="0"/>
                <a:cs typeface="Times New Roman" pitchFamily="18" charset="0"/>
              </a:rPr>
              <a:t>дикий_олень</a:t>
            </a:r>
            <a:r>
              <a:rPr lang="ru-RU" sz="1500">
                <a:latin typeface="Times New Roman" pitchFamily="18" charset="0"/>
                <a:cs typeface="Times New Roman" pitchFamily="18" charset="0"/>
              </a:rPr>
              <a:t>-самец голова Яр’);</a:t>
            </a:r>
          </a:p>
          <a:p>
            <a:pPr marL="0" indent="0" algn="just">
              <a:buNone/>
            </a:pPr>
            <a:r>
              <a:rPr lang="ru-RU" sz="1500">
                <a:latin typeface="Times New Roman" pitchFamily="18" charset="0"/>
                <a:cs typeface="Times New Roman" pitchFamily="18" charset="0"/>
              </a:rPr>
              <a:t>б. </a:t>
            </a:r>
            <a:r>
              <a:rPr lang="ru-RU" sz="1500" i="1">
                <a:latin typeface="Times New Roman" pitchFamily="18" charset="0"/>
                <a:cs typeface="Times New Roman" pitchFamily="18" charset="0"/>
              </a:rPr>
              <a:t>Вы’ Яр </a:t>
            </a:r>
            <a:r>
              <a:rPr lang="ru-RU" sz="1500">
                <a:latin typeface="Times New Roman" pitchFamily="18" charset="0"/>
                <a:cs typeface="Times New Roman" pitchFamily="18" charset="0"/>
              </a:rPr>
              <a:t>‘тундровый Яр’</a:t>
            </a:r>
            <a:r>
              <a:rPr lang="ru-RU" sz="1500" i="1">
                <a:latin typeface="Times New Roman" pitchFamily="18" charset="0"/>
                <a:cs typeface="Times New Roman" pitchFamily="18" charset="0"/>
              </a:rPr>
              <a:t> </a:t>
            </a:r>
            <a:r>
              <a:rPr lang="de-DE" sz="1500">
                <a:latin typeface="Times New Roman" pitchFamily="18" charset="0"/>
                <a:cs typeface="Times New Roman" pitchFamily="18" charset="0"/>
              </a:rPr>
              <a:t>― </a:t>
            </a:r>
            <a:r>
              <a:rPr lang="ru-RU" sz="1500">
                <a:latin typeface="Times New Roman" pitchFamily="18" charset="0"/>
                <a:cs typeface="Times New Roman" pitchFamily="18" charset="0"/>
              </a:rPr>
              <a:t>выходцы «с моря», из </a:t>
            </a:r>
            <a:r>
              <a:rPr lang="ru-RU" sz="1500" err="1">
                <a:latin typeface="Times New Roman" pitchFamily="18" charset="0"/>
                <a:cs typeface="Times New Roman" pitchFamily="18" charset="0"/>
              </a:rPr>
              <a:t>Носковской</a:t>
            </a:r>
            <a:r>
              <a:rPr lang="ru-RU" sz="1500">
                <a:latin typeface="Times New Roman" pitchFamily="18" charset="0"/>
                <a:cs typeface="Times New Roman" pitchFamily="18" charset="0"/>
              </a:rPr>
              <a:t> и </a:t>
            </a:r>
            <a:r>
              <a:rPr lang="ru-RU" sz="1500" err="1">
                <a:latin typeface="Times New Roman" pitchFamily="18" charset="0"/>
                <a:cs typeface="Times New Roman" pitchFamily="18" charset="0"/>
              </a:rPr>
              <a:t>Воронцовской</a:t>
            </a:r>
            <a:r>
              <a:rPr lang="ru-RU" sz="1500">
                <a:latin typeface="Times New Roman" pitchFamily="18" charset="0"/>
                <a:cs typeface="Times New Roman" pitchFamily="18" charset="0"/>
              </a:rPr>
              <a:t> тундр;</a:t>
            </a:r>
          </a:p>
          <a:p>
            <a:pPr marL="0" indent="0" algn="just">
              <a:buNone/>
            </a:pPr>
            <a:r>
              <a:rPr lang="ru-RU" sz="1500">
                <a:latin typeface="Times New Roman" pitchFamily="18" charset="0"/>
                <a:cs typeface="Times New Roman" pitchFamily="18" charset="0"/>
              </a:rPr>
              <a:t>в. </a:t>
            </a:r>
            <a:r>
              <a:rPr lang="ru-RU" sz="1500" i="1" err="1">
                <a:latin typeface="Times New Roman" pitchFamily="18" charset="0"/>
                <a:cs typeface="Times New Roman" pitchFamily="18" charset="0"/>
              </a:rPr>
              <a:t>Лэ”мор</a:t>
            </a:r>
            <a:r>
              <a:rPr lang="ru-RU" sz="1500" i="1">
                <a:latin typeface="Times New Roman" pitchFamily="18" charset="0"/>
                <a:cs typeface="Times New Roman" pitchFamily="18" charset="0"/>
              </a:rPr>
              <a:t>” Яр </a:t>
            </a:r>
            <a:r>
              <a:rPr lang="ru-RU" sz="1500">
                <a:latin typeface="Times New Roman" pitchFamily="18" charset="0"/>
                <a:cs typeface="Times New Roman" pitchFamily="18" charset="0"/>
              </a:rPr>
              <a:t>‘</a:t>
            </a:r>
            <a:r>
              <a:rPr lang="ru-RU" sz="1500" err="1">
                <a:latin typeface="Times New Roman" pitchFamily="18" charset="0"/>
                <a:cs typeface="Times New Roman" pitchFamily="18" charset="0"/>
              </a:rPr>
              <a:t>маленькая_птица</a:t>
            </a:r>
            <a:r>
              <a:rPr lang="ru-RU" sz="1500">
                <a:latin typeface="Times New Roman" pitchFamily="18" charset="0"/>
                <a:cs typeface="Times New Roman" pitchFamily="18" charset="0"/>
              </a:rPr>
              <a:t> Яр’ </a:t>
            </a:r>
            <a:r>
              <a:rPr lang="de-DE" sz="1500">
                <a:latin typeface="Times New Roman" pitchFamily="18" charset="0"/>
                <a:cs typeface="Times New Roman" pitchFamily="18" charset="0"/>
              </a:rPr>
              <a:t>― </a:t>
            </a:r>
            <a:r>
              <a:rPr lang="ru-RU" sz="1500">
                <a:latin typeface="Times New Roman" pitchFamily="18" charset="0"/>
                <a:cs typeface="Times New Roman" pitchFamily="18" charset="0"/>
              </a:rPr>
              <a:t>выходцы «с моря», из </a:t>
            </a:r>
            <a:r>
              <a:rPr lang="ru-RU" sz="1500" err="1">
                <a:latin typeface="Times New Roman" pitchFamily="18" charset="0"/>
                <a:cs typeface="Times New Roman" pitchFamily="18" charset="0"/>
              </a:rPr>
              <a:t>Носковской</a:t>
            </a:r>
            <a:r>
              <a:rPr lang="ru-RU" sz="1500">
                <a:latin typeface="Times New Roman" pitchFamily="18" charset="0"/>
                <a:cs typeface="Times New Roman" pitchFamily="18" charset="0"/>
              </a:rPr>
              <a:t> и </a:t>
            </a:r>
            <a:r>
              <a:rPr lang="ru-RU" sz="1500" err="1">
                <a:latin typeface="Times New Roman" pitchFamily="18" charset="0"/>
                <a:cs typeface="Times New Roman" pitchFamily="18" charset="0"/>
              </a:rPr>
              <a:t>Воронцовской</a:t>
            </a:r>
            <a:r>
              <a:rPr lang="ru-RU" sz="1500">
                <a:latin typeface="Times New Roman" pitchFamily="18" charset="0"/>
                <a:cs typeface="Times New Roman" pitchFamily="18" charset="0"/>
              </a:rPr>
              <a:t> тундр;</a:t>
            </a:r>
          </a:p>
          <a:p>
            <a:pPr marL="0" indent="0" algn="just">
              <a:buNone/>
            </a:pPr>
            <a:r>
              <a:rPr lang="ru-RU" sz="1500">
                <a:latin typeface="Times New Roman" pitchFamily="18" charset="0"/>
                <a:cs typeface="Times New Roman" pitchFamily="18" charset="0"/>
              </a:rPr>
              <a:t>г. </a:t>
            </a:r>
            <a:r>
              <a:rPr lang="ru-RU" sz="1500" i="1" err="1">
                <a:latin typeface="Times New Roman" pitchFamily="18" charset="0"/>
                <a:cs typeface="Times New Roman" pitchFamily="18" charset="0"/>
              </a:rPr>
              <a:t>Тапкины</a:t>
            </a:r>
            <a:r>
              <a:rPr lang="ru-RU" sz="1500" i="1">
                <a:latin typeface="Times New Roman" pitchFamily="18" charset="0"/>
                <a:cs typeface="Times New Roman" pitchFamily="18" charset="0"/>
              </a:rPr>
              <a:t>-Яр</a:t>
            </a:r>
            <a:r>
              <a:rPr lang="ru-RU" sz="1500">
                <a:latin typeface="Times New Roman" pitchFamily="18" charset="0"/>
                <a:cs typeface="Times New Roman" pitchFamily="18" charset="0"/>
              </a:rPr>
              <a:t>;</a:t>
            </a:r>
          </a:p>
          <a:p>
            <a:pPr algn="just"/>
            <a:r>
              <a:rPr lang="ru-RU" sz="1500">
                <a:latin typeface="Times New Roman" pitchFamily="18" charset="0"/>
                <a:cs typeface="Times New Roman" pitchFamily="18" charset="0"/>
              </a:rPr>
              <a:t>4) </a:t>
            </a:r>
            <a:r>
              <a:rPr lang="ru-RU" sz="1500" b="1" i="1" err="1">
                <a:latin typeface="Times New Roman" pitchFamily="18" charset="0"/>
                <a:cs typeface="Times New Roman" pitchFamily="18" charset="0"/>
              </a:rPr>
              <a:t>Тэ́седо</a:t>
            </a:r>
            <a:r>
              <a:rPr lang="ru-RU" sz="1500" i="1">
                <a:latin typeface="Times New Roman" pitchFamily="18" charset="0"/>
                <a:cs typeface="Times New Roman" pitchFamily="18" charset="0"/>
              </a:rPr>
              <a:t> </a:t>
            </a:r>
            <a:r>
              <a:rPr lang="ru-RU" sz="1500">
                <a:latin typeface="Times New Roman" pitchFamily="18" charset="0"/>
                <a:cs typeface="Times New Roman" pitchFamily="18" charset="0"/>
              </a:rPr>
              <a:t>(ТН </a:t>
            </a:r>
            <a:r>
              <a:rPr lang="ru-RU" sz="1500" i="1" err="1">
                <a:latin typeface="Times New Roman" pitchFamily="18" charset="0"/>
                <a:cs typeface="Times New Roman" pitchFamily="18" charset="0"/>
              </a:rPr>
              <a:t>Тэ̇ся̌да</a:t>
            </a:r>
            <a:r>
              <a:rPr lang="ru-RU" sz="1500">
                <a:latin typeface="Times New Roman" pitchFamily="18" charset="0"/>
                <a:cs typeface="Times New Roman" pitchFamily="18" charset="0"/>
              </a:rPr>
              <a:t>; жен. </a:t>
            </a:r>
            <a:r>
              <a:rPr lang="ru-RU" sz="1500" i="1" err="1">
                <a:latin typeface="Times New Roman" pitchFamily="18" charset="0"/>
                <a:cs typeface="Times New Roman" pitchFamily="18" charset="0"/>
              </a:rPr>
              <a:t>Тэ̇ся̌ды</a:t>
            </a:r>
            <a:r>
              <a:rPr lang="ru-RU" sz="1500" i="1">
                <a:latin typeface="Times New Roman" pitchFamily="18" charset="0"/>
                <a:cs typeface="Times New Roman" pitchFamily="18" charset="0"/>
              </a:rPr>
              <a:t>’</a:t>
            </a:r>
            <a:r>
              <a:rPr lang="ru-RU" sz="1500">
                <a:latin typeface="Times New Roman" pitchFamily="18" charset="0"/>
                <a:cs typeface="Times New Roman" pitchFamily="18" charset="0"/>
              </a:rPr>
              <a:t>)</a:t>
            </a:r>
            <a:r>
              <a:rPr lang="ru-RU" sz="1500" i="1">
                <a:latin typeface="Times New Roman" pitchFamily="18" charset="0"/>
                <a:cs typeface="Times New Roman" pitchFamily="18" charset="0"/>
              </a:rPr>
              <a:t> </a:t>
            </a:r>
            <a:r>
              <a:rPr lang="ru-RU" sz="1500">
                <a:latin typeface="Times New Roman" pitchFamily="18" charset="0"/>
                <a:cs typeface="Times New Roman" pitchFamily="18" charset="0"/>
              </a:rPr>
              <a:t>‘без оленей; не имеющий оленей’ (представлена одна семья-ветвь);</a:t>
            </a:r>
          </a:p>
          <a:p>
            <a:pPr algn="just"/>
            <a:r>
              <a:rPr lang="ru-RU" sz="1500">
                <a:latin typeface="Times New Roman" pitchFamily="18" charset="0"/>
                <a:cs typeface="Times New Roman" pitchFamily="18" charset="0"/>
              </a:rPr>
              <a:t>5) </a:t>
            </a:r>
            <a:r>
              <a:rPr lang="ru-RU" sz="1500" b="1" i="1" err="1">
                <a:latin typeface="Times New Roman" pitchFamily="18" charset="0"/>
                <a:cs typeface="Times New Roman" pitchFamily="18" charset="0"/>
              </a:rPr>
              <a:t>Вэ́нго</a:t>
            </a:r>
            <a:r>
              <a:rPr lang="ru-RU" sz="1500" i="1">
                <a:latin typeface="Times New Roman" pitchFamily="18" charset="0"/>
                <a:cs typeface="Times New Roman" pitchFamily="18" charset="0"/>
              </a:rPr>
              <a:t> </a:t>
            </a:r>
            <a:r>
              <a:rPr lang="ru-RU" sz="1500">
                <a:latin typeface="Times New Roman" pitchFamily="18" charset="0"/>
                <a:cs typeface="Times New Roman" pitchFamily="18" charset="0"/>
              </a:rPr>
              <a:t>(ТН </a:t>
            </a:r>
            <a:r>
              <a:rPr lang="ru-RU" sz="1500" i="1" err="1">
                <a:latin typeface="Times New Roman" pitchFamily="18" charset="0"/>
                <a:cs typeface="Times New Roman" pitchFamily="18" charset="0"/>
              </a:rPr>
              <a:t>Вэ̇ӈга</a:t>
            </a:r>
            <a:r>
              <a:rPr lang="ru-RU" sz="1500">
                <a:latin typeface="Times New Roman" pitchFamily="18" charset="0"/>
                <a:cs typeface="Times New Roman" pitchFamily="18" charset="0"/>
              </a:rPr>
              <a:t>; жен. </a:t>
            </a:r>
            <a:r>
              <a:rPr lang="ru-RU" sz="1500" i="1" err="1">
                <a:latin typeface="Times New Roman" pitchFamily="18" charset="0"/>
                <a:cs typeface="Times New Roman" pitchFamily="18" charset="0"/>
              </a:rPr>
              <a:t>Вэ̇ны</a:t>
            </a:r>
            <a:r>
              <a:rPr lang="ru-RU" sz="1500" i="1">
                <a:latin typeface="Times New Roman" pitchFamily="18" charset="0"/>
                <a:cs typeface="Times New Roman" pitchFamily="18" charset="0"/>
              </a:rPr>
              <a:t>’</a:t>
            </a:r>
            <a:r>
              <a:rPr lang="ru-RU" sz="1500">
                <a:latin typeface="Times New Roman" pitchFamily="18" charset="0"/>
                <a:cs typeface="Times New Roman" pitchFamily="18" charset="0"/>
              </a:rPr>
              <a:t>)</a:t>
            </a:r>
            <a:r>
              <a:rPr lang="ru-RU" sz="1500" i="1">
                <a:latin typeface="Times New Roman" pitchFamily="18" charset="0"/>
                <a:cs typeface="Times New Roman" pitchFamily="18" charset="0"/>
              </a:rPr>
              <a:t> </a:t>
            </a:r>
            <a:r>
              <a:rPr lang="ru-RU" sz="1500">
                <a:latin typeface="Times New Roman" pitchFamily="18" charset="0"/>
                <a:cs typeface="Times New Roman" pitchFamily="18" charset="0"/>
              </a:rPr>
              <a:t>‘собачье ухо’ &lt; </a:t>
            </a:r>
            <a:r>
              <a:rPr lang="ru-RU" sz="1500" i="1" err="1">
                <a:latin typeface="Times New Roman" pitchFamily="18" charset="0"/>
                <a:cs typeface="Times New Roman" pitchFamily="18" charset="0"/>
              </a:rPr>
              <a:t>вэн</a:t>
            </a:r>
            <a:r>
              <a:rPr lang="ru-RU" sz="1500" i="1">
                <a:latin typeface="Times New Roman" pitchFamily="18" charset="0"/>
                <a:cs typeface="Times New Roman" pitchFamily="18" charset="0"/>
              </a:rPr>
              <a:t>’ + ха </a:t>
            </a:r>
            <a:r>
              <a:rPr lang="ru-RU" sz="1500">
                <a:latin typeface="Times New Roman" pitchFamily="18" charset="0"/>
                <a:cs typeface="Times New Roman" pitchFamily="18" charset="0"/>
              </a:rPr>
              <a:t>(</a:t>
            </a:r>
            <a:r>
              <a:rPr lang="en-US" sz="1500" i="1">
                <a:latin typeface="Times New Roman" pitchFamily="18" charset="0"/>
                <a:cs typeface="Times New Roman" pitchFamily="18" charset="0"/>
              </a:rPr>
              <a:t>wen</a:t>
            </a:r>
            <a:r>
              <a:rPr lang="ru-RU" sz="1500" i="1">
                <a:latin typeface="Times New Roman" pitchFamily="18" charset="0"/>
                <a:cs typeface="Times New Roman" pitchFamily="18" charset="0"/>
              </a:rPr>
              <a:t>-ˀ + </a:t>
            </a:r>
            <a:r>
              <a:rPr lang="en-US" sz="1500" i="1" err="1">
                <a:latin typeface="Times New Roman" pitchFamily="18" charset="0"/>
                <a:cs typeface="Times New Roman" pitchFamily="18" charset="0"/>
              </a:rPr>
              <a:t>χa</a:t>
            </a:r>
            <a:r>
              <a:rPr lang="ru-RU" sz="1500">
                <a:latin typeface="Times New Roman" pitchFamily="18" charset="0"/>
                <a:cs typeface="Times New Roman" pitchFamily="18" charset="0"/>
              </a:rPr>
              <a:t>)</a:t>
            </a:r>
            <a:r>
              <a:rPr lang="ru-RU" sz="1500" i="1">
                <a:latin typeface="Times New Roman" pitchFamily="18" charset="0"/>
                <a:cs typeface="Times New Roman" pitchFamily="18" charset="0"/>
              </a:rPr>
              <a:t> </a:t>
            </a:r>
            <a:r>
              <a:rPr lang="ru-RU" sz="1500">
                <a:latin typeface="Times New Roman" pitchFamily="18" charset="0"/>
                <a:cs typeface="Times New Roman" pitchFamily="18" charset="0"/>
              </a:rPr>
              <a:t>‘собака-</a:t>
            </a:r>
            <a:r>
              <a:rPr lang="en-US" sz="1500">
                <a:latin typeface="Times New Roman" pitchFamily="18" charset="0"/>
                <a:cs typeface="Times New Roman" pitchFamily="18" charset="0"/>
              </a:rPr>
              <a:t>GEN</a:t>
            </a:r>
            <a:r>
              <a:rPr lang="ru-RU" sz="1500">
                <a:latin typeface="Times New Roman" pitchFamily="18" charset="0"/>
                <a:cs typeface="Times New Roman" pitchFamily="18" charset="0"/>
              </a:rPr>
              <a:t>.</a:t>
            </a:r>
            <a:r>
              <a:rPr lang="en-US" sz="1500">
                <a:latin typeface="Times New Roman" pitchFamily="18" charset="0"/>
                <a:cs typeface="Times New Roman" pitchFamily="18" charset="0"/>
              </a:rPr>
              <a:t>SG</a:t>
            </a:r>
            <a:r>
              <a:rPr lang="ru-RU" sz="1500">
                <a:latin typeface="Times New Roman" pitchFamily="18" charset="0"/>
                <a:cs typeface="Times New Roman" pitchFamily="18" charset="0"/>
              </a:rPr>
              <a:t>’ + ‘ухо’ </a:t>
            </a:r>
            <a:r>
              <a:rPr lang="de-DE" sz="1500">
                <a:latin typeface="Times New Roman" pitchFamily="18" charset="0"/>
                <a:cs typeface="Times New Roman" pitchFamily="18" charset="0"/>
              </a:rPr>
              <a:t>― </a:t>
            </a:r>
            <a:r>
              <a:rPr lang="ru-RU" sz="1500">
                <a:latin typeface="Times New Roman" pitchFamily="18" charset="0"/>
                <a:cs typeface="Times New Roman" pitchFamily="18" charset="0"/>
              </a:rPr>
              <a:t>выходцы из более северной, </a:t>
            </a:r>
            <a:r>
              <a:rPr lang="ru-RU" sz="1500" err="1">
                <a:latin typeface="Times New Roman" pitchFamily="18" charset="0"/>
                <a:cs typeface="Times New Roman" pitchFamily="18" charset="0"/>
              </a:rPr>
              <a:t>Носковской</a:t>
            </a:r>
            <a:r>
              <a:rPr lang="ru-RU" sz="1500">
                <a:latin typeface="Times New Roman" pitchFamily="18" charset="0"/>
                <a:cs typeface="Times New Roman" pitchFamily="18" charset="0"/>
              </a:rPr>
              <a:t>, тундры (одна семья-ветвь);</a:t>
            </a:r>
          </a:p>
          <a:p>
            <a:pPr algn="just"/>
            <a:r>
              <a:rPr lang="ru-RU" sz="1500">
                <a:latin typeface="Times New Roman" pitchFamily="18" charset="0"/>
                <a:cs typeface="Times New Roman" pitchFamily="18" charset="0"/>
              </a:rPr>
              <a:t>6) </a:t>
            </a:r>
            <a:r>
              <a:rPr lang="ru-RU" sz="1500" b="1" i="1" err="1">
                <a:latin typeface="Times New Roman" pitchFamily="18" charset="0"/>
                <a:cs typeface="Times New Roman" pitchFamily="18" charset="0"/>
              </a:rPr>
              <a:t>Тóги</a:t>
            </a:r>
            <a:r>
              <a:rPr lang="ru-RU" sz="1500" b="1" i="1">
                <a:latin typeface="Times New Roman" pitchFamily="18" charset="0"/>
                <a:cs typeface="Times New Roman" pitchFamily="18" charset="0"/>
              </a:rPr>
              <a:t> </a:t>
            </a:r>
            <a:r>
              <a:rPr lang="ru-RU" sz="1500">
                <a:latin typeface="Times New Roman" pitchFamily="18" charset="0"/>
                <a:cs typeface="Times New Roman" pitchFamily="18" charset="0"/>
              </a:rPr>
              <a:t>(ТН </a:t>
            </a:r>
            <a:r>
              <a:rPr lang="ru-RU" sz="1500" i="1" err="1">
                <a:latin typeface="Times New Roman" pitchFamily="18" charset="0"/>
                <a:cs typeface="Times New Roman" pitchFamily="18" charset="0"/>
              </a:rPr>
              <a:t>Тóхэ</a:t>
            </a:r>
            <a:r>
              <a:rPr lang="ru-RU" sz="1500" i="1">
                <a:latin typeface="Times New Roman" pitchFamily="18" charset="0"/>
                <a:cs typeface="Times New Roman" pitchFamily="18" charset="0"/>
              </a:rPr>
              <a:t>”(</a:t>
            </a:r>
            <a:r>
              <a:rPr lang="en-US" sz="1500" i="1">
                <a:latin typeface="Times New Roman" pitchFamily="18" charset="0"/>
                <a:cs typeface="Times New Roman" pitchFamily="18" charset="0"/>
              </a:rPr>
              <a:t>c</a:t>
            </a:r>
            <a:r>
              <a:rPr lang="ru-RU" sz="1500" i="1">
                <a:latin typeface="Times New Roman" pitchFamily="18" charset="0"/>
                <a:cs typeface="Times New Roman" pitchFamily="18" charset="0"/>
              </a:rPr>
              <a:t>)</a:t>
            </a:r>
            <a:r>
              <a:rPr lang="ru-RU" sz="1500">
                <a:latin typeface="Times New Roman" pitchFamily="18" charset="0"/>
                <a:cs typeface="Times New Roman" pitchFamily="18" charset="0"/>
              </a:rPr>
              <a:t>;</a:t>
            </a:r>
            <a:r>
              <a:rPr lang="ru-RU" sz="1500" i="1">
                <a:latin typeface="Times New Roman" pitchFamily="18" charset="0"/>
                <a:cs typeface="Times New Roman" pitchFamily="18" charset="0"/>
              </a:rPr>
              <a:t> </a:t>
            </a:r>
            <a:r>
              <a:rPr lang="ru-RU" sz="1500">
                <a:latin typeface="Times New Roman" pitchFamily="18" charset="0"/>
                <a:cs typeface="Times New Roman" pitchFamily="18" charset="0"/>
              </a:rPr>
              <a:t>жен. </a:t>
            </a:r>
            <a:r>
              <a:rPr lang="ru-RU" sz="1500" i="1" err="1">
                <a:latin typeface="Times New Roman" pitchFamily="18" charset="0"/>
                <a:cs typeface="Times New Roman" pitchFamily="18" charset="0"/>
              </a:rPr>
              <a:t>Тохэй</a:t>
            </a:r>
            <a:r>
              <a:rPr lang="ru-RU" sz="1500" i="1">
                <a:latin typeface="Times New Roman" pitchFamily="18" charset="0"/>
                <a:cs typeface="Times New Roman" pitchFamily="18" charset="0"/>
              </a:rPr>
              <a:t>’</a:t>
            </a:r>
            <a:r>
              <a:rPr lang="ru-RU" sz="1500">
                <a:latin typeface="Times New Roman" pitchFamily="18" charset="0"/>
                <a:cs typeface="Times New Roman" pitchFamily="18" charset="0"/>
              </a:rPr>
              <a:t>,</a:t>
            </a:r>
            <a:r>
              <a:rPr lang="ru-RU" sz="1500" i="1">
                <a:latin typeface="Times New Roman" pitchFamily="18" charset="0"/>
                <a:cs typeface="Times New Roman" pitchFamily="18" charset="0"/>
              </a:rPr>
              <a:t> </a:t>
            </a:r>
            <a:r>
              <a:rPr lang="ru-RU" sz="1500" i="1" err="1">
                <a:latin typeface="Times New Roman" pitchFamily="18" charset="0"/>
                <a:cs typeface="Times New Roman" pitchFamily="18" charset="0"/>
              </a:rPr>
              <a:t>Тохэсы</a:t>
            </a:r>
            <a:r>
              <a:rPr lang="ru-RU" sz="1500" i="1">
                <a:latin typeface="Times New Roman" pitchFamily="18" charset="0"/>
                <a:cs typeface="Times New Roman" pitchFamily="18" charset="0"/>
              </a:rPr>
              <a:t>’</a:t>
            </a:r>
            <a:r>
              <a:rPr lang="ru-RU" sz="1500">
                <a:latin typeface="Times New Roman" pitchFamily="18" charset="0"/>
                <a:cs typeface="Times New Roman" pitchFamily="18" charset="0"/>
              </a:rPr>
              <a:t>) &lt; от </a:t>
            </a:r>
            <a:r>
              <a:rPr lang="ru-RU" sz="1500" i="1" err="1">
                <a:latin typeface="Times New Roman" pitchFamily="18" charset="0"/>
                <a:cs typeface="Times New Roman" pitchFamily="18" charset="0"/>
              </a:rPr>
              <a:t>тохо</a:t>
            </a:r>
            <a:r>
              <a:rPr lang="ru-RU" sz="1500" i="1">
                <a:latin typeface="Times New Roman" pitchFamily="18" charset="0"/>
                <a:cs typeface="Times New Roman" pitchFamily="18" charset="0"/>
              </a:rPr>
              <a:t>”(с)</a:t>
            </a:r>
            <a:r>
              <a:rPr lang="ru-RU" sz="1500">
                <a:latin typeface="Times New Roman" pitchFamily="18" charset="0"/>
                <a:cs typeface="Times New Roman" pitchFamily="18" charset="0"/>
              </a:rPr>
              <a:t> (</a:t>
            </a:r>
            <a:r>
              <a:rPr lang="en-US" sz="1500" i="1" err="1">
                <a:latin typeface="Times New Roman" pitchFamily="18" charset="0"/>
                <a:cs typeface="Times New Roman" pitchFamily="18" charset="0"/>
              </a:rPr>
              <a:t>toxo</a:t>
            </a:r>
            <a:r>
              <a:rPr lang="ru-RU" sz="1500" i="1">
                <a:latin typeface="Times New Roman" pitchFamily="18" charset="0"/>
                <a:cs typeface="Times New Roman" pitchFamily="18" charset="0"/>
              </a:rPr>
              <a:t>ʔ</a:t>
            </a:r>
            <a:r>
              <a:rPr lang="ru-RU" sz="1500">
                <a:latin typeface="Times New Roman" pitchFamily="18" charset="0"/>
                <a:cs typeface="Times New Roman" pitchFamily="18" charset="0"/>
              </a:rPr>
              <a:t>)</a:t>
            </a:r>
            <a:r>
              <a:rPr lang="ru-RU" sz="1500" i="1">
                <a:latin typeface="Times New Roman" pitchFamily="18" charset="0"/>
                <a:cs typeface="Times New Roman" pitchFamily="18" charset="0"/>
              </a:rPr>
              <a:t> </a:t>
            </a:r>
            <a:r>
              <a:rPr lang="ru-RU" sz="1500">
                <a:latin typeface="Times New Roman" pitchFamily="18" charset="0"/>
                <a:cs typeface="Times New Roman" pitchFamily="18" charset="0"/>
              </a:rPr>
              <a:t>‘материя, ткань’;</a:t>
            </a:r>
          </a:p>
          <a:p>
            <a:pPr algn="just"/>
            <a:r>
              <a:rPr lang="ru-RU" sz="1500">
                <a:latin typeface="Times New Roman" pitchFamily="18" charset="0"/>
                <a:cs typeface="Times New Roman" pitchFamily="18" charset="0"/>
              </a:rPr>
              <a:t>7) </a:t>
            </a:r>
            <a:r>
              <a:rPr lang="ru-RU" sz="1500" b="1" i="1" err="1">
                <a:latin typeface="Times New Roman" pitchFamily="18" charset="0"/>
                <a:cs typeface="Times New Roman" pitchFamily="18" charset="0"/>
              </a:rPr>
              <a:t>Лампáй</a:t>
            </a:r>
            <a:r>
              <a:rPr lang="ru-RU" sz="1500" i="1">
                <a:latin typeface="Times New Roman" pitchFamily="18" charset="0"/>
                <a:cs typeface="Times New Roman" pitchFamily="18" charset="0"/>
              </a:rPr>
              <a:t> </a:t>
            </a:r>
            <a:r>
              <a:rPr lang="ru-RU" sz="1500">
                <a:latin typeface="Times New Roman" pitchFamily="18" charset="0"/>
                <a:cs typeface="Times New Roman" pitchFamily="18" charset="0"/>
              </a:rPr>
              <a:t>(ТН </a:t>
            </a:r>
            <a:r>
              <a:rPr lang="ru-RU" sz="1500" i="1">
                <a:latin typeface="Times New Roman" pitchFamily="18" charset="0"/>
                <a:cs typeface="Times New Roman" pitchFamily="18" charset="0"/>
              </a:rPr>
              <a:t>Л</a:t>
            </a:r>
            <a:r>
              <a:rPr lang="vi-VN" sz="1500" i="1">
                <a:latin typeface="Times New Roman" pitchFamily="18" charset="0"/>
                <a:cs typeface="Times New Roman" pitchFamily="18" charset="0"/>
              </a:rPr>
              <a:t>ă</a:t>
            </a:r>
            <a:r>
              <a:rPr lang="ru-RU" sz="1500" i="1" err="1">
                <a:latin typeface="Times New Roman" pitchFamily="18" charset="0"/>
                <a:cs typeface="Times New Roman" pitchFamily="18" charset="0"/>
              </a:rPr>
              <a:t>мпай</a:t>
            </a:r>
            <a:r>
              <a:rPr lang="ru-RU" sz="1500" i="1">
                <a:latin typeface="Times New Roman" pitchFamily="18" charset="0"/>
                <a:cs typeface="Times New Roman" pitchFamily="18" charset="0"/>
              </a:rPr>
              <a:t> </a:t>
            </a:r>
            <a:r>
              <a:rPr lang="ru-RU" sz="1500">
                <a:latin typeface="Times New Roman" pitchFamily="18" charset="0"/>
                <a:cs typeface="Times New Roman" pitchFamily="18" charset="0"/>
              </a:rPr>
              <a:t>/</a:t>
            </a:r>
            <a:r>
              <a:rPr lang="en-US" sz="1500" i="1">
                <a:latin typeface="Times New Roman" pitchFamily="18" charset="0"/>
                <a:cs typeface="Times New Roman" pitchFamily="18" charset="0"/>
              </a:rPr>
              <a:t> </a:t>
            </a:r>
            <a:r>
              <a:rPr lang="ru-RU" sz="1500" i="1">
                <a:latin typeface="Times New Roman" pitchFamily="18" charset="0"/>
                <a:cs typeface="Times New Roman" pitchFamily="18" charset="0"/>
              </a:rPr>
              <a:t>Л</a:t>
            </a:r>
            <a:r>
              <a:rPr lang="vi-VN" sz="1500" i="1">
                <a:latin typeface="Times New Roman" pitchFamily="18" charset="0"/>
                <a:cs typeface="Times New Roman" pitchFamily="18" charset="0"/>
              </a:rPr>
              <a:t>ă</a:t>
            </a:r>
            <a:r>
              <a:rPr lang="ru-RU" sz="1500" i="1" err="1">
                <a:latin typeface="Times New Roman" pitchFamily="18" charset="0"/>
                <a:cs typeface="Times New Roman" pitchFamily="18" charset="0"/>
              </a:rPr>
              <a:t>мбай</a:t>
            </a:r>
            <a:r>
              <a:rPr lang="ru-RU" sz="1500">
                <a:latin typeface="Times New Roman" pitchFamily="18" charset="0"/>
                <a:cs typeface="Times New Roman" pitchFamily="18" charset="0"/>
              </a:rPr>
              <a:t>; жен. </a:t>
            </a:r>
            <a:r>
              <a:rPr lang="ru-RU" sz="1500" i="1">
                <a:latin typeface="Times New Roman" pitchFamily="18" charset="0"/>
                <a:cs typeface="Times New Roman" pitchFamily="18" charset="0"/>
              </a:rPr>
              <a:t>Л</a:t>
            </a:r>
            <a:r>
              <a:rPr lang="vi-VN" sz="1500" i="1">
                <a:latin typeface="Times New Roman" pitchFamily="18" charset="0"/>
                <a:cs typeface="Times New Roman" pitchFamily="18" charset="0"/>
              </a:rPr>
              <a:t>ă</a:t>
            </a:r>
            <a:r>
              <a:rPr lang="ru-RU" sz="1500" i="1" err="1">
                <a:latin typeface="Times New Roman" pitchFamily="18" charset="0"/>
                <a:cs typeface="Times New Roman" pitchFamily="18" charset="0"/>
              </a:rPr>
              <a:t>мпай</a:t>
            </a:r>
            <a:r>
              <a:rPr lang="ru-RU" sz="1500" i="1">
                <a:latin typeface="Times New Roman" pitchFamily="18" charset="0"/>
                <a:cs typeface="Times New Roman" pitchFamily="18" charset="0"/>
              </a:rPr>
              <a:t>’ </a:t>
            </a:r>
            <a:r>
              <a:rPr lang="ru-RU" sz="1500">
                <a:latin typeface="Times New Roman" pitchFamily="18" charset="0"/>
                <a:cs typeface="Times New Roman" pitchFamily="18" charset="0"/>
              </a:rPr>
              <a:t>/</a:t>
            </a:r>
            <a:r>
              <a:rPr lang="en-US" sz="1500" i="1">
                <a:latin typeface="Times New Roman" pitchFamily="18" charset="0"/>
                <a:cs typeface="Times New Roman" pitchFamily="18" charset="0"/>
              </a:rPr>
              <a:t> </a:t>
            </a:r>
            <a:r>
              <a:rPr lang="ru-RU" sz="1500" i="1">
                <a:latin typeface="Times New Roman" pitchFamily="18" charset="0"/>
                <a:cs typeface="Times New Roman" pitchFamily="18" charset="0"/>
              </a:rPr>
              <a:t>Л</a:t>
            </a:r>
            <a:r>
              <a:rPr lang="vi-VN" sz="1500" i="1">
                <a:latin typeface="Times New Roman" pitchFamily="18" charset="0"/>
                <a:cs typeface="Times New Roman" pitchFamily="18" charset="0"/>
              </a:rPr>
              <a:t>ă</a:t>
            </a:r>
            <a:r>
              <a:rPr lang="ru-RU" sz="1500" i="1" err="1">
                <a:latin typeface="Times New Roman" pitchFamily="18" charset="0"/>
                <a:cs typeface="Times New Roman" pitchFamily="18" charset="0"/>
              </a:rPr>
              <a:t>мбай</a:t>
            </a:r>
            <a:r>
              <a:rPr lang="ru-RU" sz="1500" i="1">
                <a:latin typeface="Times New Roman" pitchFamily="18" charset="0"/>
                <a:cs typeface="Times New Roman" pitchFamily="18" charset="0"/>
              </a:rPr>
              <a:t>’</a:t>
            </a:r>
            <a:r>
              <a:rPr lang="ru-RU" sz="1500">
                <a:latin typeface="Times New Roman" pitchFamily="18" charset="0"/>
                <a:cs typeface="Times New Roman" pitchFamily="18" charset="0"/>
              </a:rPr>
              <a:t>)</a:t>
            </a:r>
            <a:r>
              <a:rPr lang="ru-RU" sz="1500" i="1">
                <a:latin typeface="Times New Roman" pitchFamily="18" charset="0"/>
                <a:cs typeface="Times New Roman" pitchFamily="18" charset="0"/>
              </a:rPr>
              <a:t> </a:t>
            </a:r>
            <a:r>
              <a:rPr lang="ru-RU" sz="1500">
                <a:latin typeface="Times New Roman" pitchFamily="18" charset="0"/>
                <a:cs typeface="Times New Roman" pitchFamily="18" charset="0"/>
              </a:rPr>
              <a:t>‘ветвистый (о рогах оленя)’; </a:t>
            </a:r>
          </a:p>
          <a:p>
            <a:pPr algn="just"/>
            <a:r>
              <a:rPr lang="ru-RU" sz="1500">
                <a:latin typeface="Times New Roman" pitchFamily="18" charset="0"/>
                <a:cs typeface="Times New Roman" pitchFamily="18" charset="0"/>
              </a:rPr>
              <a:t>8) </a:t>
            </a:r>
            <a:r>
              <a:rPr lang="ru-RU" sz="1500" b="1" i="1" err="1">
                <a:latin typeface="Times New Roman" pitchFamily="18" charset="0"/>
                <a:cs typeface="Times New Roman" pitchFamily="18" charset="0"/>
              </a:rPr>
              <a:t>Пя́ся</a:t>
            </a:r>
            <a:r>
              <a:rPr lang="ru-RU" sz="1500" i="1">
                <a:latin typeface="Times New Roman" pitchFamily="18" charset="0"/>
                <a:cs typeface="Times New Roman" pitchFamily="18" charset="0"/>
              </a:rPr>
              <a:t> </a:t>
            </a:r>
            <a:r>
              <a:rPr lang="ru-RU" sz="1500">
                <a:latin typeface="Times New Roman" pitchFamily="18" charset="0"/>
                <a:cs typeface="Times New Roman" pitchFamily="18" charset="0"/>
              </a:rPr>
              <a:t>(ТН </a:t>
            </a:r>
            <a:r>
              <a:rPr lang="ru-RU" sz="1500" i="1" err="1">
                <a:latin typeface="Times New Roman" pitchFamily="18" charset="0"/>
                <a:cs typeface="Times New Roman" pitchFamily="18" charset="0"/>
              </a:rPr>
              <a:t>Пяся</a:t>
            </a:r>
            <a:r>
              <a:rPr lang="ru-RU" sz="1500" i="1">
                <a:latin typeface="Times New Roman" pitchFamily="18" charset="0"/>
                <a:cs typeface="Times New Roman" pitchFamily="18" charset="0"/>
              </a:rPr>
              <a:t>”</a:t>
            </a:r>
            <a:r>
              <a:rPr lang="ru-RU" sz="1500">
                <a:latin typeface="Times New Roman" pitchFamily="18" charset="0"/>
                <a:cs typeface="Times New Roman" pitchFamily="18" charset="0"/>
              </a:rPr>
              <a:t>; жен. </a:t>
            </a:r>
            <a:r>
              <a:rPr lang="ru-RU" sz="1500" i="1" err="1">
                <a:latin typeface="Times New Roman" pitchFamily="18" charset="0"/>
                <a:cs typeface="Times New Roman" pitchFamily="18" charset="0"/>
              </a:rPr>
              <a:t>Пясяды</a:t>
            </a:r>
            <a:r>
              <a:rPr lang="ru-RU" sz="1500" i="1">
                <a:latin typeface="Times New Roman" pitchFamily="18" charset="0"/>
                <a:cs typeface="Times New Roman" pitchFamily="18" charset="0"/>
              </a:rPr>
              <a:t>’</a:t>
            </a:r>
            <a:r>
              <a:rPr lang="ru-RU" sz="1500">
                <a:latin typeface="Times New Roman" pitchFamily="18" charset="0"/>
                <a:cs typeface="Times New Roman" pitchFamily="18" charset="0"/>
              </a:rPr>
              <a:t>) ‘без леса, без деревьев’ (?);</a:t>
            </a:r>
          </a:p>
          <a:p>
            <a:pPr algn="just"/>
            <a:r>
              <a:rPr lang="ru-RU" sz="1500">
                <a:latin typeface="Times New Roman" pitchFamily="18" charset="0"/>
                <a:cs typeface="Times New Roman" pitchFamily="18" charset="0"/>
              </a:rPr>
              <a:t>9) </a:t>
            </a:r>
            <a:r>
              <a:rPr lang="ru-RU" sz="1500" b="1" i="1" err="1">
                <a:latin typeface="Times New Roman" pitchFamily="18" charset="0"/>
                <a:cs typeface="Times New Roman" pitchFamily="18" charset="0"/>
              </a:rPr>
              <a:t>Нáдэр</a:t>
            </a:r>
            <a:r>
              <a:rPr lang="ru-RU" sz="1500" i="1">
                <a:latin typeface="Times New Roman" pitchFamily="18" charset="0"/>
                <a:cs typeface="Times New Roman" pitchFamily="18" charset="0"/>
              </a:rPr>
              <a:t> </a:t>
            </a:r>
            <a:r>
              <a:rPr lang="ru-RU" sz="1500">
                <a:latin typeface="Times New Roman" pitchFamily="18" charset="0"/>
                <a:cs typeface="Times New Roman" pitchFamily="18" charset="0"/>
              </a:rPr>
              <a:t>(ТН </a:t>
            </a:r>
            <a:r>
              <a:rPr lang="ru-RU" sz="1500" i="1" err="1">
                <a:latin typeface="Times New Roman" pitchFamily="18" charset="0"/>
                <a:cs typeface="Times New Roman" pitchFamily="18" charset="0"/>
              </a:rPr>
              <a:t>Ӈадер</a:t>
            </a:r>
            <a:r>
              <a:rPr lang="ru-RU" sz="1500" i="1">
                <a:latin typeface="Times New Roman" pitchFamily="18" charset="0"/>
                <a:cs typeface="Times New Roman" pitchFamily="18" charset="0"/>
              </a:rPr>
              <a:t>”</a:t>
            </a:r>
            <a:r>
              <a:rPr lang="ru-RU" sz="1500">
                <a:latin typeface="Times New Roman" pitchFamily="18" charset="0"/>
                <a:cs typeface="Times New Roman" pitchFamily="18" charset="0"/>
              </a:rPr>
              <a:t>; жен. </a:t>
            </a:r>
            <a:r>
              <a:rPr lang="ru-RU" sz="1500" i="1" err="1">
                <a:latin typeface="Times New Roman" pitchFamily="18" charset="0"/>
                <a:cs typeface="Times New Roman" pitchFamily="18" charset="0"/>
              </a:rPr>
              <a:t>Ӈадеры</a:t>
            </a:r>
            <a:r>
              <a:rPr lang="ru-RU" sz="1500" i="1">
                <a:latin typeface="Times New Roman" pitchFamily="18" charset="0"/>
                <a:cs typeface="Times New Roman" pitchFamily="18" charset="0"/>
              </a:rPr>
              <a:t>’</a:t>
            </a:r>
            <a:r>
              <a:rPr lang="ru-RU" sz="1500">
                <a:latin typeface="Times New Roman" pitchFamily="18" charset="0"/>
                <a:cs typeface="Times New Roman" pitchFamily="18" charset="0"/>
              </a:rPr>
              <a:t>,</a:t>
            </a:r>
            <a:r>
              <a:rPr lang="ru-RU" sz="1500" i="1">
                <a:latin typeface="Times New Roman" pitchFamily="18" charset="0"/>
                <a:cs typeface="Times New Roman" pitchFamily="18" charset="0"/>
              </a:rPr>
              <a:t> </a:t>
            </a:r>
            <a:r>
              <a:rPr lang="ru-RU" sz="1500" i="1" err="1">
                <a:latin typeface="Times New Roman" pitchFamily="18" charset="0"/>
                <a:cs typeface="Times New Roman" pitchFamily="18" charset="0"/>
              </a:rPr>
              <a:t>Ӈадерой</a:t>
            </a:r>
            <a:r>
              <a:rPr lang="ru-RU" sz="1500" i="1">
                <a:latin typeface="Times New Roman" pitchFamily="18" charset="0"/>
                <a:cs typeface="Times New Roman" pitchFamily="18" charset="0"/>
              </a:rPr>
              <a:t>’</a:t>
            </a:r>
            <a:r>
              <a:rPr lang="ru-RU" sz="1500">
                <a:latin typeface="Times New Roman" pitchFamily="18" charset="0"/>
                <a:cs typeface="Times New Roman" pitchFamily="18" charset="0"/>
              </a:rPr>
              <a:t>);</a:t>
            </a:r>
          </a:p>
          <a:p>
            <a:pPr algn="just"/>
            <a:r>
              <a:rPr lang="ru-RU" sz="1500">
                <a:latin typeface="Times New Roman" pitchFamily="18" charset="0"/>
                <a:cs typeface="Times New Roman" pitchFamily="18" charset="0"/>
              </a:rPr>
              <a:t>10) </a:t>
            </a:r>
            <a:r>
              <a:rPr lang="ru-RU" sz="1500" b="1" i="1" err="1">
                <a:latin typeface="Times New Roman" pitchFamily="18" charset="0"/>
                <a:cs typeface="Times New Roman" pitchFamily="18" charset="0"/>
              </a:rPr>
              <a:t>Найвоседо</a:t>
            </a:r>
            <a:r>
              <a:rPr lang="ru-RU" sz="1500" i="1">
                <a:latin typeface="Times New Roman" pitchFamily="18" charset="0"/>
                <a:cs typeface="Times New Roman" pitchFamily="18" charset="0"/>
              </a:rPr>
              <a:t> </a:t>
            </a:r>
            <a:r>
              <a:rPr lang="ru-RU" sz="1500">
                <a:latin typeface="Times New Roman" pitchFamily="18" charset="0"/>
                <a:cs typeface="Times New Roman" pitchFamily="18" charset="0"/>
              </a:rPr>
              <a:t>(ТН </a:t>
            </a:r>
            <a:r>
              <a:rPr lang="ru-RU" sz="1500" i="1" err="1">
                <a:latin typeface="Times New Roman" pitchFamily="18" charset="0"/>
                <a:cs typeface="Times New Roman" pitchFamily="18" charset="0"/>
              </a:rPr>
              <a:t>Ӈэвася̌да</a:t>
            </a:r>
            <a:r>
              <a:rPr lang="ru-RU" sz="1500">
                <a:latin typeface="Times New Roman" pitchFamily="18" charset="0"/>
                <a:cs typeface="Times New Roman" pitchFamily="18" charset="0"/>
              </a:rPr>
              <a:t>; жен. </a:t>
            </a:r>
            <a:r>
              <a:rPr lang="ru-RU" sz="1500" i="1" err="1">
                <a:latin typeface="Times New Roman" pitchFamily="18" charset="0"/>
                <a:cs typeface="Times New Roman" pitchFamily="18" charset="0"/>
              </a:rPr>
              <a:t>Ӈэвася̌ды</a:t>
            </a:r>
            <a:r>
              <a:rPr lang="ru-RU" sz="1500" i="1">
                <a:latin typeface="Times New Roman" pitchFamily="18" charset="0"/>
                <a:cs typeface="Times New Roman" pitchFamily="18" charset="0"/>
              </a:rPr>
              <a:t>’</a:t>
            </a:r>
            <a:r>
              <a:rPr lang="ru-RU" sz="1500">
                <a:latin typeface="Times New Roman" pitchFamily="18" charset="0"/>
                <a:cs typeface="Times New Roman" pitchFamily="18" charset="0"/>
              </a:rPr>
              <a:t>) ‘безголовый, без головы’ (одна семья-ветвь);</a:t>
            </a:r>
          </a:p>
          <a:p>
            <a:pPr algn="just"/>
            <a:r>
              <a:rPr lang="ru-RU" sz="1500">
                <a:latin typeface="Times New Roman" pitchFamily="18" charset="0"/>
                <a:cs typeface="Times New Roman" pitchFamily="18" charset="0"/>
              </a:rPr>
              <a:t>11) </a:t>
            </a:r>
            <a:r>
              <a:rPr lang="ru-RU" sz="1500" b="1" i="1">
                <a:latin typeface="Times New Roman" pitchFamily="18" charset="0"/>
                <a:cs typeface="Times New Roman" pitchFamily="18" charset="0"/>
              </a:rPr>
              <a:t>Марик</a:t>
            </a:r>
            <a:r>
              <a:rPr lang="ru-RU" sz="1500" i="1">
                <a:latin typeface="Times New Roman" pitchFamily="18" charset="0"/>
                <a:cs typeface="Times New Roman" pitchFamily="18" charset="0"/>
              </a:rPr>
              <a:t> </a:t>
            </a:r>
            <a:r>
              <a:rPr lang="ru-RU" sz="1500">
                <a:latin typeface="Times New Roman" pitchFamily="18" charset="0"/>
                <a:cs typeface="Times New Roman" pitchFamily="18" charset="0"/>
              </a:rPr>
              <a:t>&lt; </a:t>
            </a:r>
            <a:r>
              <a:rPr lang="ru-RU" sz="1500" i="1" err="1">
                <a:latin typeface="Times New Roman" pitchFamily="18" charset="0"/>
                <a:cs typeface="Times New Roman" pitchFamily="18" charset="0"/>
              </a:rPr>
              <a:t>мар</a:t>
            </a:r>
            <a:r>
              <a:rPr lang="ru-RU" sz="1500" i="1">
                <a:latin typeface="Times New Roman" pitchFamily="18" charset="0"/>
                <a:cs typeface="Times New Roman" pitchFamily="18" charset="0"/>
              </a:rPr>
              <a:t>”+ </a:t>
            </a:r>
            <a:r>
              <a:rPr lang="ru-RU" sz="1500" i="1" err="1">
                <a:latin typeface="Times New Roman" pitchFamily="18" charset="0"/>
                <a:cs typeface="Times New Roman" pitchFamily="18" charset="0"/>
              </a:rPr>
              <a:t>ик</a:t>
            </a:r>
            <a:r>
              <a:rPr lang="ru-RU" sz="1500" i="1">
                <a:latin typeface="Times New Roman" pitchFamily="18" charset="0"/>
                <a:cs typeface="Times New Roman" pitchFamily="18" charset="0"/>
              </a:rPr>
              <a:t> = </a:t>
            </a:r>
            <a:r>
              <a:rPr lang="ru-RU" sz="1500">
                <a:latin typeface="Times New Roman" pitchFamily="18" charset="0"/>
                <a:cs typeface="Times New Roman" pitchFamily="18" charset="0"/>
              </a:rPr>
              <a:t>‘дикий олень-самец’ + ‘шея’ (одна семья-ветвь);</a:t>
            </a:r>
          </a:p>
          <a:p>
            <a:pPr algn="just"/>
            <a:r>
              <a:rPr lang="ru-RU" sz="1500">
                <a:latin typeface="Times New Roman" pitchFamily="18" charset="0"/>
                <a:cs typeface="Times New Roman" pitchFamily="18" charset="0"/>
              </a:rPr>
              <a:t>12) </a:t>
            </a:r>
            <a:r>
              <a:rPr lang="ru-RU" sz="1500" b="1" i="1" err="1">
                <a:latin typeface="Times New Roman" pitchFamily="18" charset="0"/>
                <a:cs typeface="Times New Roman" pitchFamily="18" charset="0"/>
              </a:rPr>
              <a:t>Береговы́е</a:t>
            </a:r>
            <a:r>
              <a:rPr lang="ru-RU" sz="1500" i="1">
                <a:latin typeface="Times New Roman" pitchFamily="18" charset="0"/>
                <a:cs typeface="Times New Roman" pitchFamily="18" charset="0"/>
              </a:rPr>
              <a:t> </a:t>
            </a:r>
            <a:r>
              <a:rPr lang="ru-RU" sz="1500">
                <a:latin typeface="Times New Roman" pitchFamily="18" charset="0"/>
                <a:cs typeface="Times New Roman" pitchFamily="18" charset="0"/>
              </a:rPr>
              <a:t>(ТН </a:t>
            </a:r>
            <a:r>
              <a:rPr lang="ru-RU" sz="1500" i="1" err="1">
                <a:latin typeface="Times New Roman" pitchFamily="18" charset="0"/>
                <a:cs typeface="Times New Roman" pitchFamily="18" charset="0"/>
              </a:rPr>
              <a:t>Вырмýй</a:t>
            </a:r>
            <a:r>
              <a:rPr lang="ru-RU" sz="1500">
                <a:latin typeface="Times New Roman" pitchFamily="18" charset="0"/>
                <a:cs typeface="Times New Roman" pitchFamily="18" charset="0"/>
              </a:rPr>
              <a:t> &lt; </a:t>
            </a:r>
            <a:r>
              <a:rPr lang="ru-RU" sz="1500" i="1" err="1">
                <a:latin typeface="Times New Roman" pitchFamily="18" charset="0"/>
                <a:cs typeface="Times New Roman" pitchFamily="18" charset="0"/>
              </a:rPr>
              <a:t>вэ̇рм</a:t>
            </a:r>
            <a:r>
              <a:rPr lang="ru-RU" sz="1500" i="1">
                <a:latin typeface="Times New Roman" pitchFamily="18" charset="0"/>
                <a:cs typeface="Times New Roman" pitchFamily="18" charset="0"/>
              </a:rPr>
              <a:t> </a:t>
            </a:r>
            <a:r>
              <a:rPr lang="ru-RU" sz="1500">
                <a:latin typeface="Times New Roman" pitchFamily="18" charset="0"/>
                <a:cs typeface="Times New Roman" pitchFamily="18" charset="0"/>
              </a:rPr>
              <a:t>‘открытое </a:t>
            </a:r>
            <a:r>
              <a:rPr lang="ru-RU" sz="1500" err="1">
                <a:latin typeface="Times New Roman" pitchFamily="18" charset="0"/>
                <a:cs typeface="Times New Roman" pitchFamily="18" charset="0"/>
              </a:rPr>
              <a:t>незаросшее</a:t>
            </a:r>
            <a:r>
              <a:rPr lang="ru-RU" sz="1500">
                <a:latin typeface="Times New Roman" pitchFamily="18" charset="0"/>
                <a:cs typeface="Times New Roman" pitchFamily="18" charset="0"/>
              </a:rPr>
              <a:t> место (например, среди кустарника)’ [Терещенко 1965: 76], </a:t>
            </a:r>
            <a:r>
              <a:rPr lang="en-US" sz="1500" i="1" err="1">
                <a:latin typeface="Times New Roman" pitchFamily="18" charset="0"/>
                <a:cs typeface="Times New Roman" pitchFamily="18" charset="0"/>
              </a:rPr>
              <a:t>werm</a:t>
            </a:r>
            <a:r>
              <a:rPr lang="ru-RU" sz="1500" i="1">
                <a:latin typeface="Times New Roman" pitchFamily="18" charset="0"/>
                <a:cs typeface="Times New Roman" pitchFamily="18" charset="0"/>
              </a:rPr>
              <a:t>°</a:t>
            </a:r>
            <a:r>
              <a:rPr lang="ru-RU" sz="1500">
                <a:latin typeface="Times New Roman" pitchFamily="18" charset="0"/>
                <a:cs typeface="Times New Roman" pitchFamily="18" charset="0"/>
              </a:rPr>
              <a:t>).</a:t>
            </a:r>
          </a:p>
          <a:p>
            <a:endParaRPr lang="ru-RU" sz="1500"/>
          </a:p>
        </p:txBody>
      </p:sp>
    </p:spTree>
    <p:extLst>
      <p:ext uri="{BB962C8B-B14F-4D97-AF65-F5344CB8AC3E}">
        <p14:creationId xmlns:p14="http://schemas.microsoft.com/office/powerpoint/2010/main" val="2661263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Photography\ненцы (для экскурсии)\4 (1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2918" y="692696"/>
            <a:ext cx="8906284" cy="5937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9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0"/>
            <a:ext cx="8856984" cy="980728"/>
          </a:xfrm>
        </p:spPr>
        <p:txBody>
          <a:bodyPr>
            <a:noAutofit/>
          </a:bodyPr>
          <a:lstStyle/>
          <a:p>
            <a:r>
              <a:rPr lang="ru-RU" sz="1400">
                <a:latin typeface="Times New Roman" pitchFamily="18" charset="0"/>
                <a:cs typeface="Times New Roman" pitchFamily="18" charset="0"/>
              </a:rPr>
              <a:t>Вид на стойбище </a:t>
            </a:r>
            <a:r>
              <a:rPr lang="ru-RU" sz="1400" err="1">
                <a:latin typeface="Times New Roman" pitchFamily="18" charset="0"/>
                <a:cs typeface="Times New Roman" pitchFamily="18" charset="0"/>
              </a:rPr>
              <a:t>Яптунэ</a:t>
            </a:r>
            <a:r>
              <a:rPr lang="ru-RU" sz="1400">
                <a:latin typeface="Times New Roman" pitchFamily="18" charset="0"/>
                <a:cs typeface="Times New Roman" pitchFamily="18" charset="0"/>
              </a:rPr>
              <a:t> Юрия (</a:t>
            </a:r>
            <a:r>
              <a:rPr lang="ru-RU" sz="1400" err="1">
                <a:latin typeface="Times New Roman" pitchFamily="18" charset="0"/>
                <a:cs typeface="Times New Roman" pitchFamily="18" charset="0"/>
              </a:rPr>
              <a:t>Тыялика</a:t>
            </a:r>
            <a:r>
              <a:rPr lang="ru-RU" sz="1400">
                <a:latin typeface="Times New Roman" pitchFamily="18" charset="0"/>
                <a:cs typeface="Times New Roman" pitchFamily="18" charset="0"/>
              </a:rPr>
              <a:t>) и Сергея (</a:t>
            </a:r>
            <a:r>
              <a:rPr lang="ru-RU" sz="1400" err="1">
                <a:latin typeface="Times New Roman" pitchFamily="18" charset="0"/>
                <a:cs typeface="Times New Roman" pitchFamily="18" charset="0"/>
              </a:rPr>
              <a:t>Вадалика</a:t>
            </a:r>
            <a:r>
              <a:rPr lang="ru-RU" sz="1400">
                <a:latin typeface="Times New Roman" pitchFamily="18" charset="0"/>
                <a:cs typeface="Times New Roman" pitchFamily="18" charset="0"/>
              </a:rPr>
              <a:t>) Алексеевичей, </a:t>
            </a:r>
            <a:r>
              <a:rPr lang="ru-RU" sz="1400" err="1">
                <a:latin typeface="Times New Roman" pitchFamily="18" charset="0"/>
                <a:cs typeface="Times New Roman" pitchFamily="18" charset="0"/>
              </a:rPr>
              <a:t>Вэнго</a:t>
            </a:r>
            <a:r>
              <a:rPr lang="ru-RU" sz="1400">
                <a:latin typeface="Times New Roman" pitchFamily="18" charset="0"/>
                <a:cs typeface="Times New Roman" pitchFamily="18" charset="0"/>
              </a:rPr>
              <a:t> Андрея </a:t>
            </a:r>
            <a:r>
              <a:rPr lang="ru-RU" sz="1400" err="1">
                <a:latin typeface="Times New Roman" pitchFamily="18" charset="0"/>
                <a:cs typeface="Times New Roman" pitchFamily="18" charset="0"/>
              </a:rPr>
              <a:t>Няровича</a:t>
            </a:r>
            <a:r>
              <a:rPr lang="ru-RU" sz="1400">
                <a:latin typeface="Times New Roman" pitchFamily="18" charset="0"/>
                <a:cs typeface="Times New Roman" pitchFamily="18" charset="0"/>
              </a:rPr>
              <a:t> и его сына Игоря (</a:t>
            </a:r>
            <a:r>
              <a:rPr lang="ru-RU" sz="1400" err="1">
                <a:latin typeface="Times New Roman" pitchFamily="18" charset="0"/>
                <a:cs typeface="Times New Roman" pitchFamily="18" charset="0"/>
              </a:rPr>
              <a:t>Лямби</a:t>
            </a:r>
            <a:r>
              <a:rPr lang="ru-RU" sz="1400">
                <a:latin typeface="Times New Roman" pitchFamily="18" charset="0"/>
                <a:cs typeface="Times New Roman" pitchFamily="18" charset="0"/>
              </a:rPr>
              <a:t>) Андреевича: жилые и хозяйственные балки. </a:t>
            </a:r>
            <a:r>
              <a:rPr lang="ru-RU" sz="1400" err="1">
                <a:latin typeface="Times New Roman" pitchFamily="18" charset="0"/>
                <a:cs typeface="Times New Roman" pitchFamily="18" charset="0"/>
              </a:rPr>
              <a:t>Тухардская</a:t>
            </a:r>
            <a:r>
              <a:rPr lang="ru-RU" sz="1400">
                <a:latin typeface="Times New Roman" pitchFamily="18" charset="0"/>
                <a:cs typeface="Times New Roman" pitchFamily="18" charset="0"/>
              </a:rPr>
              <a:t> тундра, конец ноября 2017 г. Фото автора</a:t>
            </a:r>
            <a:r>
              <a:rPr lang="ru-RU" sz="1400" smtClean="0">
                <a:latin typeface="Times New Roman" pitchFamily="18" charset="0"/>
                <a:cs typeface="Times New Roman" pitchFamily="18" charset="0"/>
              </a:rPr>
              <a:t>.</a:t>
            </a:r>
            <a:endParaRPr lang="ru-RU" sz="1400">
              <a:latin typeface="Times New Roman" pitchFamily="18" charset="0"/>
              <a:cs typeface="Times New Roman" pitchFamily="18" charset="0"/>
            </a:endParaRPr>
          </a:p>
        </p:txBody>
      </p:sp>
      <p:pic>
        <p:nvPicPr>
          <p:cNvPr id="7170" name="Picture 2" descr="D:\Nenets\статьи\статья про лингвистические идеологии Тухардской тундры УАИ 2019\иллюстрации\Рис. 4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764704"/>
            <a:ext cx="8856983"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75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58056"/>
            <a:ext cx="8640960" cy="706647"/>
          </a:xfrm>
        </p:spPr>
        <p:txBody>
          <a:bodyPr>
            <a:noAutofit/>
          </a:bodyPr>
          <a:lstStyle/>
          <a:p>
            <a:r>
              <a:rPr lang="ru-RU" sz="2000">
                <a:latin typeface="Times New Roman" pitchFamily="18" charset="0"/>
                <a:cs typeface="Times New Roman" pitchFamily="18" charset="0"/>
              </a:rPr>
              <a:t>Дети у жилого балка на стойбище </a:t>
            </a:r>
            <a:r>
              <a:rPr lang="ru-RU" sz="2000" err="1">
                <a:latin typeface="Times New Roman" pitchFamily="18" charset="0"/>
                <a:cs typeface="Times New Roman" pitchFamily="18" charset="0"/>
              </a:rPr>
              <a:t>Яптунэ</a:t>
            </a:r>
            <a:r>
              <a:rPr lang="ru-RU" sz="2000">
                <a:latin typeface="Times New Roman" pitchFamily="18" charset="0"/>
                <a:cs typeface="Times New Roman" pitchFamily="18" charset="0"/>
              </a:rPr>
              <a:t> и </a:t>
            </a:r>
            <a:r>
              <a:rPr lang="ru-RU" sz="2000" err="1">
                <a:latin typeface="Times New Roman" pitchFamily="18" charset="0"/>
                <a:cs typeface="Times New Roman" pitchFamily="18" charset="0"/>
              </a:rPr>
              <a:t>Вэнго</a:t>
            </a:r>
            <a:r>
              <a:rPr lang="ru-RU" sz="2000">
                <a:latin typeface="Times New Roman" pitchFamily="18" charset="0"/>
                <a:cs typeface="Times New Roman" pitchFamily="18" charset="0"/>
              </a:rPr>
              <a:t>. </a:t>
            </a:r>
            <a:r>
              <a:rPr lang="ru-RU" sz="2000" smtClean="0">
                <a:latin typeface="Times New Roman" pitchFamily="18" charset="0"/>
                <a:cs typeface="Times New Roman" pitchFamily="18" charset="0"/>
              </a:rPr>
              <a:t/>
            </a:r>
            <a:br>
              <a:rPr lang="ru-RU" sz="2000" smtClean="0">
                <a:latin typeface="Times New Roman" pitchFamily="18" charset="0"/>
                <a:cs typeface="Times New Roman" pitchFamily="18" charset="0"/>
              </a:rPr>
            </a:br>
            <a:r>
              <a:rPr lang="ru-RU" sz="2000" err="1" smtClean="0">
                <a:latin typeface="Times New Roman" pitchFamily="18" charset="0"/>
                <a:cs typeface="Times New Roman" pitchFamily="18" charset="0"/>
              </a:rPr>
              <a:t>Тухардская</a:t>
            </a:r>
            <a:r>
              <a:rPr lang="ru-RU" sz="2000" smtClean="0">
                <a:latin typeface="Times New Roman" pitchFamily="18" charset="0"/>
                <a:cs typeface="Times New Roman" pitchFamily="18" charset="0"/>
              </a:rPr>
              <a:t> </a:t>
            </a:r>
            <a:r>
              <a:rPr lang="ru-RU" sz="2000">
                <a:latin typeface="Times New Roman" pitchFamily="18" charset="0"/>
                <a:cs typeface="Times New Roman" pitchFamily="18" charset="0"/>
              </a:rPr>
              <a:t>тундра, конец ноября 2017 г. Фото автора.</a:t>
            </a:r>
            <a:br>
              <a:rPr lang="ru-RU" sz="2000">
                <a:latin typeface="Times New Roman" pitchFamily="18" charset="0"/>
                <a:cs typeface="Times New Roman" pitchFamily="18" charset="0"/>
              </a:rPr>
            </a:br>
            <a:endParaRPr lang="ru-RU" sz="2000">
              <a:latin typeface="Times New Roman" pitchFamily="18" charset="0"/>
              <a:cs typeface="Times New Roman" pitchFamily="18" charset="0"/>
            </a:endParaRPr>
          </a:p>
        </p:txBody>
      </p:sp>
      <p:pic>
        <p:nvPicPr>
          <p:cNvPr id="8194" name="Picture 2" descr="D:\Nenets\статьи\статья про лингвистические идеологии Тухардской тундры УАИ 2019\иллюстрации\Рис. 4b.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836712"/>
            <a:ext cx="8532947"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779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Autofit/>
          </a:bodyPr>
          <a:lstStyle/>
          <a:p>
            <a:r>
              <a:rPr lang="ru-RU" sz="2000">
                <a:latin typeface="Times New Roman" pitchFamily="18" charset="0"/>
                <a:cs typeface="Times New Roman" pitchFamily="18" charset="0"/>
              </a:rPr>
              <a:t>Вид сбоку на жилой балок после пурги. </a:t>
            </a:r>
            <a:r>
              <a:rPr lang="ru-RU" sz="2000" smtClean="0">
                <a:latin typeface="Times New Roman" pitchFamily="18" charset="0"/>
                <a:cs typeface="Times New Roman" pitchFamily="18" charset="0"/>
              </a:rPr>
              <a:t/>
            </a:r>
            <a:br>
              <a:rPr lang="ru-RU" sz="2000" smtClean="0">
                <a:latin typeface="Times New Roman" pitchFamily="18" charset="0"/>
                <a:cs typeface="Times New Roman" pitchFamily="18" charset="0"/>
              </a:rPr>
            </a:br>
            <a:r>
              <a:rPr lang="ru-RU" sz="2000" err="1" smtClean="0">
                <a:latin typeface="Times New Roman" pitchFamily="18" charset="0"/>
                <a:cs typeface="Times New Roman" pitchFamily="18" charset="0"/>
              </a:rPr>
              <a:t>Тухардская</a:t>
            </a:r>
            <a:r>
              <a:rPr lang="ru-RU" sz="2000" smtClean="0">
                <a:latin typeface="Times New Roman" pitchFamily="18" charset="0"/>
                <a:cs typeface="Times New Roman" pitchFamily="18" charset="0"/>
              </a:rPr>
              <a:t> </a:t>
            </a:r>
            <a:r>
              <a:rPr lang="ru-RU" sz="2000">
                <a:latin typeface="Times New Roman" pitchFamily="18" charset="0"/>
                <a:cs typeface="Times New Roman" pitchFamily="18" charset="0"/>
              </a:rPr>
              <a:t>тундра, конец ноября 2017 г. Фото автора.</a:t>
            </a:r>
            <a:br>
              <a:rPr lang="ru-RU" sz="2000">
                <a:latin typeface="Times New Roman" pitchFamily="18" charset="0"/>
                <a:cs typeface="Times New Roman" pitchFamily="18" charset="0"/>
              </a:rPr>
            </a:br>
            <a:endParaRPr lang="ru-RU" sz="2000">
              <a:latin typeface="Times New Roman" pitchFamily="18" charset="0"/>
              <a:cs typeface="Times New Roman" pitchFamily="18" charset="0"/>
            </a:endParaRPr>
          </a:p>
        </p:txBody>
      </p:sp>
      <p:pic>
        <p:nvPicPr>
          <p:cNvPr id="9218" name="Picture 2" descr="D:\Nenets\статьи\статья про лингвистические идеологии Тухардской тундры УАИ 2019\иллюстрации\Рис. 4c.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982862"/>
            <a:ext cx="8637758" cy="575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37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a:solidFill>
                  <a:schemeClr val="accent3">
                    <a:lumMod val="75000"/>
                  </a:schemeClr>
                </a:solidFill>
                <a:latin typeface="Times New Roman" pitchFamily="18" charset="0"/>
                <a:cs typeface="Times New Roman" pitchFamily="18" charset="0"/>
              </a:rPr>
              <a:t>language / linguistic ideology </a:t>
            </a:r>
            <a:br>
              <a:rPr lang="en-US" b="1">
                <a:solidFill>
                  <a:schemeClr val="accent3">
                    <a:lumMod val="75000"/>
                  </a:schemeClr>
                </a:solidFill>
                <a:latin typeface="Times New Roman" pitchFamily="18" charset="0"/>
                <a:cs typeface="Times New Roman" pitchFamily="18" charset="0"/>
              </a:rPr>
            </a:br>
            <a:r>
              <a:rPr lang="en-US" b="1" i="1">
                <a:solidFill>
                  <a:schemeClr val="accent3">
                    <a:lumMod val="75000"/>
                  </a:schemeClr>
                </a:solidFill>
                <a:latin typeface="Times New Roman" pitchFamily="18" charset="0"/>
                <a:cs typeface="Times New Roman" pitchFamily="18" charset="0"/>
              </a:rPr>
              <a:t>What is it?</a:t>
            </a:r>
            <a:endParaRPr lang="ru-RU">
              <a:solidFill>
                <a:schemeClr val="accent3">
                  <a:lumMod val="75000"/>
                </a:schemeClr>
              </a:solidFill>
            </a:endParaRPr>
          </a:p>
        </p:txBody>
      </p:sp>
      <p:sp>
        <p:nvSpPr>
          <p:cNvPr id="3" name="Объект 2"/>
          <p:cNvSpPr>
            <a:spLocks noGrp="1"/>
          </p:cNvSpPr>
          <p:nvPr>
            <p:ph idx="1"/>
          </p:nvPr>
        </p:nvSpPr>
        <p:spPr>
          <a:xfrm>
            <a:off x="539552" y="1556792"/>
            <a:ext cx="8229600" cy="4525963"/>
          </a:xfrm>
        </p:spPr>
        <p:txBody>
          <a:bodyPr>
            <a:noAutofit/>
          </a:bodyPr>
          <a:lstStyle/>
          <a:p>
            <a:pPr algn="just"/>
            <a:r>
              <a:rPr lang="en-US" sz="2400">
                <a:latin typeface="Times New Roman" pitchFamily="18" charset="0"/>
                <a:cs typeface="Times New Roman" pitchFamily="18" charset="0"/>
              </a:rPr>
              <a:t>Linguistic ideologies reflect not only language issues, but also issues of </a:t>
            </a:r>
            <a:r>
              <a:rPr lang="en-US" sz="2400" b="1">
                <a:latin typeface="Times New Roman" pitchFamily="18" charset="0"/>
                <a:cs typeface="Times New Roman" pitchFamily="18" charset="0"/>
              </a:rPr>
              <a:t>social</a:t>
            </a:r>
            <a:r>
              <a:rPr lang="en-US" sz="2400">
                <a:latin typeface="Times New Roman" pitchFamily="18" charset="0"/>
                <a:cs typeface="Times New Roman" pitchFamily="18" charset="0"/>
              </a:rPr>
              <a:t>, </a:t>
            </a:r>
            <a:r>
              <a:rPr lang="en-US" sz="2400" b="1">
                <a:latin typeface="Times New Roman" pitchFamily="18" charset="0"/>
                <a:cs typeface="Times New Roman" pitchFamily="18" charset="0"/>
              </a:rPr>
              <a:t>ethnic</a:t>
            </a:r>
            <a:r>
              <a:rPr lang="en-US" sz="2400">
                <a:latin typeface="Times New Roman" pitchFamily="18" charset="0"/>
                <a:cs typeface="Times New Roman" pitchFamily="18" charset="0"/>
              </a:rPr>
              <a:t> and </a:t>
            </a:r>
            <a:r>
              <a:rPr lang="en-US" sz="2400" b="1">
                <a:latin typeface="Times New Roman" pitchFamily="18" charset="0"/>
                <a:cs typeface="Times New Roman" pitchFamily="18" charset="0"/>
              </a:rPr>
              <a:t>personal identity</a:t>
            </a:r>
            <a:r>
              <a:rPr lang="en-US" sz="2400">
                <a:latin typeface="Times New Roman" pitchFamily="18" charset="0"/>
                <a:cs typeface="Times New Roman" pitchFamily="18" charset="0"/>
              </a:rPr>
              <a:t>: </a:t>
            </a:r>
          </a:p>
          <a:p>
            <a:pPr marL="0" indent="0" algn="just">
              <a:buNone/>
            </a:pPr>
            <a:r>
              <a:rPr lang="en-US" sz="2400">
                <a:latin typeface="Times New Roman" pitchFamily="18" charset="0"/>
                <a:cs typeface="Times New Roman" pitchFamily="18" charset="0"/>
              </a:rPr>
              <a:t>“linguistic ideologies are never just about language, but rather also concern such fundamental social notions as community, nation, and humanity itself” [Woolard 2004: 58]. </a:t>
            </a:r>
          </a:p>
          <a:p>
            <a:pPr marL="0" indent="0" algn="just">
              <a:buNone/>
            </a:pPr>
            <a:endParaRPr lang="en-US" sz="2400">
              <a:latin typeface="Times New Roman" pitchFamily="18" charset="0"/>
              <a:cs typeface="Times New Roman" pitchFamily="18" charset="0"/>
            </a:endParaRPr>
          </a:p>
          <a:p>
            <a:pPr algn="just"/>
            <a:r>
              <a:rPr lang="en-US" sz="2400">
                <a:latin typeface="Times New Roman" pitchFamily="18" charset="0"/>
                <a:cs typeface="Times New Roman" pitchFamily="18" charset="0"/>
              </a:rPr>
              <a:t>Language ideologies are expressed: </a:t>
            </a:r>
          </a:p>
          <a:p>
            <a:pPr algn="just">
              <a:buFontTx/>
              <a:buChar char="-"/>
            </a:pPr>
            <a:r>
              <a:rPr lang="en-US" sz="2400">
                <a:latin typeface="Times New Roman" pitchFamily="18" charset="0"/>
                <a:cs typeface="Times New Roman" pitchFamily="18" charset="0"/>
              </a:rPr>
              <a:t>in </a:t>
            </a:r>
            <a:r>
              <a:rPr lang="en-US" sz="2400" b="1">
                <a:latin typeface="Times New Roman" pitchFamily="18" charset="0"/>
                <a:cs typeface="Times New Roman" pitchFamily="18" charset="0"/>
              </a:rPr>
              <a:t>linguistic practice </a:t>
            </a:r>
            <a:r>
              <a:rPr lang="en-US" sz="2400">
                <a:latin typeface="Times New Roman" pitchFamily="18" charset="0"/>
                <a:cs typeface="Times New Roman" pitchFamily="18" charset="0"/>
              </a:rPr>
              <a:t>itself; </a:t>
            </a:r>
          </a:p>
          <a:p>
            <a:pPr algn="just">
              <a:buFontTx/>
              <a:buChar char="-"/>
            </a:pPr>
            <a:r>
              <a:rPr lang="en-US" sz="2400">
                <a:latin typeface="Times New Roman" pitchFamily="18" charset="0"/>
                <a:cs typeface="Times New Roman" pitchFamily="18" charset="0"/>
              </a:rPr>
              <a:t>in </a:t>
            </a:r>
            <a:r>
              <a:rPr lang="en-US" sz="2400" b="1">
                <a:latin typeface="Times New Roman" pitchFamily="18" charset="0"/>
                <a:cs typeface="Times New Roman" pitchFamily="18" charset="0"/>
              </a:rPr>
              <a:t>explicit talk about language</a:t>
            </a:r>
            <a:r>
              <a:rPr lang="en-US" sz="2400">
                <a:latin typeface="Times New Roman" pitchFamily="18" charset="0"/>
                <a:cs typeface="Times New Roman" pitchFamily="18" charset="0"/>
              </a:rPr>
              <a:t>, in metalinguistic or metapragmatic discourse [Lanza 2007: 51] (“implicit metapragmatics” [Woolard 1998: 9]). </a:t>
            </a:r>
            <a:endParaRPr lang="ru-RU" sz="2400"/>
          </a:p>
        </p:txBody>
      </p:sp>
    </p:spTree>
    <p:extLst>
      <p:ext uri="{BB962C8B-B14F-4D97-AF65-F5344CB8AC3E}">
        <p14:creationId xmlns:p14="http://schemas.microsoft.com/office/powerpoint/2010/main" val="32047640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0"/>
            <a:ext cx="8229600" cy="6597352"/>
          </a:xfrm>
        </p:spPr>
        <p:txBody>
          <a:bodyPr>
            <a:noAutofit/>
          </a:bodyPr>
          <a:lstStyle/>
          <a:p>
            <a:pPr algn="just"/>
            <a:r>
              <a:rPr lang="en-US" sz="1700" b="1" u="sng">
                <a:solidFill>
                  <a:schemeClr val="accent6">
                    <a:lumMod val="75000"/>
                  </a:schemeClr>
                </a:solidFill>
                <a:latin typeface="Times New Roman" pitchFamily="18" charset="0"/>
                <a:cs typeface="Times New Roman" pitchFamily="18" charset="0"/>
              </a:rPr>
              <a:t>Tundra </a:t>
            </a:r>
            <a:r>
              <a:rPr lang="en-US" sz="1700" b="1" u="sng" err="1">
                <a:solidFill>
                  <a:schemeClr val="accent6">
                    <a:lumMod val="75000"/>
                  </a:schemeClr>
                </a:solidFill>
                <a:latin typeface="Times New Roman" pitchFamily="18" charset="0"/>
                <a:cs typeface="Times New Roman" pitchFamily="18" charset="0"/>
              </a:rPr>
              <a:t>Enets</a:t>
            </a:r>
            <a:r>
              <a:rPr lang="en-US" sz="1700">
                <a:latin typeface="Times New Roman" pitchFamily="18" charset="0"/>
                <a:cs typeface="Times New Roman" pitchFamily="18" charset="0"/>
              </a:rPr>
              <a:t> TN </a:t>
            </a:r>
            <a:r>
              <a:rPr lang="en-US" sz="1700" b="1" i="1" err="1">
                <a:latin typeface="Times New Roman" pitchFamily="18" charset="0"/>
                <a:cs typeface="Times New Roman" pitchFamily="18" charset="0"/>
              </a:rPr>
              <a:t>mantoʔ</a:t>
            </a:r>
            <a:r>
              <a:rPr lang="en-US" sz="1700">
                <a:latin typeface="Times New Roman" pitchFamily="18" charset="0"/>
                <a:cs typeface="Times New Roman" pitchFamily="18" charset="0"/>
              </a:rPr>
              <a:t> </a:t>
            </a:r>
            <a:r>
              <a:rPr lang="en-US" sz="1700" baseline="-25000">
                <a:latin typeface="Times New Roman" pitchFamily="18" charset="0"/>
                <a:cs typeface="Times New Roman" pitchFamily="18" charset="0"/>
              </a:rPr>
              <a:t>NOM.PL</a:t>
            </a:r>
            <a:r>
              <a:rPr lang="en-US" sz="1700">
                <a:latin typeface="Times New Roman" pitchFamily="18" charset="0"/>
                <a:cs typeface="Times New Roman" pitchFamily="18" charset="0"/>
              </a:rPr>
              <a:t> </a:t>
            </a:r>
          </a:p>
          <a:p>
            <a:pPr marL="0" indent="0" algn="just">
              <a:buNone/>
            </a:pPr>
            <a:r>
              <a:rPr lang="en-US" sz="1700">
                <a:latin typeface="Times New Roman" pitchFamily="18" charset="0"/>
                <a:cs typeface="Times New Roman" pitchFamily="18" charset="0"/>
              </a:rPr>
              <a:t>[</a:t>
            </a:r>
            <a:r>
              <a:rPr lang="en-US" sz="1700" err="1">
                <a:latin typeface="Times New Roman" pitchFamily="18" charset="0"/>
                <a:cs typeface="Times New Roman" pitchFamily="18" charset="0"/>
              </a:rPr>
              <a:t>mándoʔ</a:t>
            </a:r>
            <a:r>
              <a:rPr lang="en-US" sz="1700">
                <a:latin typeface="Times New Roman" pitchFamily="18" charset="0"/>
                <a:cs typeface="Times New Roman" pitchFamily="18" charset="0"/>
              </a:rPr>
              <a:t>] / [</a:t>
            </a:r>
            <a:r>
              <a:rPr lang="en-US" sz="1700" err="1">
                <a:latin typeface="Times New Roman" pitchFamily="18" charset="0"/>
                <a:cs typeface="Times New Roman" pitchFamily="18" charset="0"/>
              </a:rPr>
              <a:t>mándʊʔ</a:t>
            </a:r>
            <a:r>
              <a:rPr lang="en-US" sz="1700">
                <a:latin typeface="Times New Roman" pitchFamily="18" charset="0"/>
                <a:cs typeface="Times New Roman" pitchFamily="18" charset="0"/>
              </a:rPr>
              <a:t>] / [</a:t>
            </a:r>
            <a:r>
              <a:rPr lang="en-US" sz="1700" err="1">
                <a:latin typeface="Times New Roman" pitchFamily="18" charset="0"/>
                <a:cs typeface="Times New Roman" pitchFamily="18" charset="0"/>
              </a:rPr>
              <a:t>mántoʔ</a:t>
            </a:r>
            <a:r>
              <a:rPr lang="en-US" sz="1700">
                <a:latin typeface="Times New Roman" pitchFamily="18" charset="0"/>
                <a:cs typeface="Times New Roman" pitchFamily="18" charset="0"/>
              </a:rPr>
              <a:t>] / [</a:t>
            </a:r>
            <a:r>
              <a:rPr lang="en-US" sz="1700" err="1">
                <a:latin typeface="Times New Roman" pitchFamily="18" charset="0"/>
                <a:cs typeface="Times New Roman" pitchFamily="18" charset="0"/>
              </a:rPr>
              <a:t>mántʊʔ</a:t>
            </a:r>
            <a:r>
              <a:rPr lang="en-US" sz="1700">
                <a:latin typeface="Times New Roman" pitchFamily="18" charset="0"/>
                <a:cs typeface="Times New Roman" pitchFamily="18" charset="0"/>
              </a:rPr>
              <a:t>] + </a:t>
            </a:r>
            <a:r>
              <a:rPr lang="ru-RU" sz="1700" i="1" err="1">
                <a:latin typeface="Times New Roman" pitchFamily="18" charset="0"/>
                <a:cs typeface="Times New Roman" pitchFamily="18" charset="0"/>
              </a:rPr>
              <a:t>воронцовские</a:t>
            </a:r>
            <a:r>
              <a:rPr lang="ru-RU" sz="1700">
                <a:latin typeface="Times New Roman" pitchFamily="18" charset="0"/>
                <a:cs typeface="Times New Roman" pitchFamily="18" charset="0"/>
              </a:rPr>
              <a:t>, </a:t>
            </a:r>
            <a:r>
              <a:rPr lang="ru-RU" sz="1700" i="1" err="1">
                <a:latin typeface="Times New Roman" pitchFamily="18" charset="0"/>
                <a:cs typeface="Times New Roman" pitchFamily="18" charset="0"/>
              </a:rPr>
              <a:t>мандóйки</a:t>
            </a:r>
            <a:r>
              <a:rPr lang="en-US" sz="1700">
                <a:latin typeface="Times New Roman" pitchFamily="18" charset="0"/>
                <a:cs typeface="Times New Roman" pitchFamily="18" charset="0"/>
              </a:rPr>
              <a:t>,</a:t>
            </a:r>
            <a:r>
              <a:rPr lang="ru-RU" sz="1700">
                <a:latin typeface="Times New Roman" pitchFamily="18" charset="0"/>
                <a:cs typeface="Times New Roman" pitchFamily="18" charset="0"/>
              </a:rPr>
              <a:t> </a:t>
            </a:r>
            <a:r>
              <a:rPr lang="ru-RU" sz="1700" i="1" err="1" smtClean="0">
                <a:latin typeface="Times New Roman" pitchFamily="18" charset="0"/>
                <a:cs typeface="Times New Roman" pitchFamily="18" charset="0"/>
              </a:rPr>
              <a:t>мандóшки</a:t>
            </a:r>
            <a:endParaRPr lang="ru-RU" sz="1700" i="1" smtClean="0">
              <a:latin typeface="Times New Roman" pitchFamily="18" charset="0"/>
              <a:cs typeface="Times New Roman" pitchFamily="18" charset="0"/>
            </a:endParaRPr>
          </a:p>
          <a:p>
            <a:pPr algn="just"/>
            <a:r>
              <a:rPr lang="ru-RU" sz="1700">
                <a:latin typeface="Times New Roman" pitchFamily="18" charset="0"/>
                <a:cs typeface="Times New Roman" pitchFamily="18" charset="0"/>
              </a:rPr>
              <a:t>1) </a:t>
            </a:r>
            <a:r>
              <a:rPr lang="ru-RU" sz="1700" b="1" i="1" err="1">
                <a:latin typeface="Times New Roman" pitchFamily="18" charset="0"/>
                <a:cs typeface="Times New Roman" pitchFamily="18" charset="0"/>
              </a:rPr>
              <a:t>Сúлкины</a:t>
            </a:r>
            <a:r>
              <a:rPr lang="ru-RU" sz="1700" i="1">
                <a:latin typeface="Times New Roman" pitchFamily="18" charset="0"/>
                <a:cs typeface="Times New Roman" pitchFamily="18" charset="0"/>
              </a:rPr>
              <a:t> </a:t>
            </a:r>
            <a:r>
              <a:rPr lang="ru-RU" sz="1700">
                <a:latin typeface="Times New Roman" pitchFamily="18" charset="0"/>
                <a:cs typeface="Times New Roman" pitchFamily="18" charset="0"/>
              </a:rPr>
              <a:t>(ТЭ </a:t>
            </a:r>
            <a:r>
              <a:rPr lang="ru-RU" sz="1700" i="1">
                <a:latin typeface="Times New Roman" pitchFamily="18" charset="0"/>
                <a:cs typeface="Times New Roman" pitchFamily="18" charset="0"/>
              </a:rPr>
              <a:t>Бай</a:t>
            </a:r>
            <a:r>
              <a:rPr lang="ru-RU" sz="1700">
                <a:latin typeface="Times New Roman" pitchFamily="18" charset="0"/>
                <a:cs typeface="Times New Roman" pitchFamily="18" charset="0"/>
              </a:rPr>
              <a:t>; ТН </a:t>
            </a:r>
            <a:r>
              <a:rPr lang="ru-RU" sz="1700" i="1" err="1">
                <a:latin typeface="Times New Roman" pitchFamily="18" charset="0"/>
                <a:cs typeface="Times New Roman" pitchFamily="18" charset="0"/>
              </a:rPr>
              <a:t>Вай</a:t>
            </a:r>
            <a:r>
              <a:rPr lang="ru-RU" sz="1700">
                <a:latin typeface="Times New Roman" pitchFamily="18" charset="0"/>
                <a:cs typeface="Times New Roman" pitchFamily="18" charset="0"/>
              </a:rPr>
              <a:t>) </a:t>
            </a:r>
            <a:r>
              <a:rPr lang="de-DE" sz="1700">
                <a:latin typeface="Times New Roman" pitchFamily="18" charset="0"/>
                <a:cs typeface="Times New Roman" pitchFamily="18" charset="0"/>
              </a:rPr>
              <a:t>― </a:t>
            </a:r>
            <a:r>
              <a:rPr lang="ru-RU" sz="1700">
                <a:latin typeface="Times New Roman" pitchFamily="18" charset="0"/>
                <a:cs typeface="Times New Roman" pitchFamily="18" charset="0"/>
              </a:rPr>
              <a:t>выходцы из </a:t>
            </a:r>
            <a:r>
              <a:rPr lang="ru-RU" sz="1700" err="1">
                <a:latin typeface="Times New Roman" pitchFamily="18" charset="0"/>
                <a:cs typeface="Times New Roman" pitchFamily="18" charset="0"/>
              </a:rPr>
              <a:t>Воронцовской</a:t>
            </a:r>
            <a:r>
              <a:rPr lang="ru-RU" sz="1700">
                <a:latin typeface="Times New Roman" pitchFamily="18" charset="0"/>
                <a:cs typeface="Times New Roman" pitchFamily="18" charset="0"/>
              </a:rPr>
              <a:t> тундры в 1970-х гг. (покойные </a:t>
            </a:r>
            <a:r>
              <a:rPr lang="ru-RU" sz="1700" err="1">
                <a:latin typeface="Times New Roman" pitchFamily="18" charset="0"/>
                <a:cs typeface="Times New Roman" pitchFamily="18" charset="0"/>
              </a:rPr>
              <a:t>Силкин</a:t>
            </a:r>
            <a:r>
              <a:rPr lang="ru-RU" sz="1700">
                <a:latin typeface="Times New Roman" pitchFamily="18" charset="0"/>
                <a:cs typeface="Times New Roman" pitchFamily="18" charset="0"/>
              </a:rPr>
              <a:t> </a:t>
            </a:r>
            <a:r>
              <a:rPr lang="ru-RU" sz="1700" err="1">
                <a:latin typeface="Times New Roman" pitchFamily="18" charset="0"/>
                <a:cs typeface="Times New Roman" pitchFamily="18" charset="0"/>
              </a:rPr>
              <a:t>Пуя́ку</a:t>
            </a:r>
            <a:r>
              <a:rPr lang="ru-RU" sz="1700">
                <a:latin typeface="Times New Roman" pitchFamily="18" charset="0"/>
                <a:cs typeface="Times New Roman" pitchFamily="18" charset="0"/>
              </a:rPr>
              <a:t> </a:t>
            </a:r>
            <a:r>
              <a:rPr lang="ru-RU" sz="1700" err="1">
                <a:latin typeface="Times New Roman" pitchFamily="18" charset="0"/>
                <a:cs typeface="Times New Roman" pitchFamily="18" charset="0"/>
              </a:rPr>
              <a:t>Бакýлович</a:t>
            </a:r>
            <a:r>
              <a:rPr lang="ru-RU" sz="1700">
                <a:latin typeface="Times New Roman" pitchFamily="18" charset="0"/>
                <a:cs typeface="Times New Roman" pitchFamily="18" charset="0"/>
              </a:rPr>
              <a:t> и </a:t>
            </a:r>
            <a:r>
              <a:rPr lang="ru-RU" sz="1700" err="1">
                <a:latin typeface="Times New Roman" pitchFamily="18" charset="0"/>
                <a:cs typeface="Times New Roman" pitchFamily="18" charset="0"/>
              </a:rPr>
              <a:t>Силкин</a:t>
            </a:r>
            <a:r>
              <a:rPr lang="ru-RU" sz="1700">
                <a:latin typeface="Times New Roman" pitchFamily="18" charset="0"/>
                <a:cs typeface="Times New Roman" pitchFamily="18" charset="0"/>
              </a:rPr>
              <a:t> </a:t>
            </a:r>
            <a:r>
              <a:rPr lang="ru-RU" sz="1700" err="1">
                <a:latin typeface="Times New Roman" pitchFamily="18" charset="0"/>
                <a:cs typeface="Times New Roman" pitchFamily="18" charset="0"/>
              </a:rPr>
              <a:t>Дёголь</a:t>
            </a:r>
            <a:r>
              <a:rPr lang="ru-RU" sz="1700">
                <a:latin typeface="Times New Roman" pitchFamily="18" charset="0"/>
                <a:cs typeface="Times New Roman" pitchFamily="18" charset="0"/>
              </a:rPr>
              <a:t> / </a:t>
            </a:r>
            <a:r>
              <a:rPr lang="ru-RU" sz="1700" err="1">
                <a:latin typeface="Times New Roman" pitchFamily="18" charset="0"/>
                <a:cs typeface="Times New Roman" pitchFamily="18" charset="0"/>
              </a:rPr>
              <a:t>Деголь</a:t>
            </a:r>
            <a:r>
              <a:rPr lang="ru-RU" sz="1700">
                <a:latin typeface="Times New Roman" pitchFamily="18" charset="0"/>
                <a:cs typeface="Times New Roman" pitchFamily="18" charset="0"/>
              </a:rPr>
              <a:t> / </a:t>
            </a:r>
            <a:r>
              <a:rPr lang="ru-RU" sz="1700" err="1">
                <a:latin typeface="Times New Roman" pitchFamily="18" charset="0"/>
                <a:cs typeface="Times New Roman" pitchFamily="18" charset="0"/>
              </a:rPr>
              <a:t>Дёголя</a:t>
            </a:r>
            <a:r>
              <a:rPr lang="ru-RU" sz="1700">
                <a:latin typeface="Times New Roman" pitchFamily="18" charset="0"/>
                <a:cs typeface="Times New Roman" pitchFamily="18" charset="0"/>
              </a:rPr>
              <a:t> / </a:t>
            </a:r>
            <a:r>
              <a:rPr lang="ru-RU" sz="1700" err="1">
                <a:latin typeface="Times New Roman" pitchFamily="18" charset="0"/>
                <a:cs typeface="Times New Roman" pitchFamily="18" charset="0"/>
              </a:rPr>
              <a:t>Деголя</a:t>
            </a:r>
            <a:r>
              <a:rPr lang="ru-RU" sz="1700">
                <a:latin typeface="Times New Roman" pitchFamily="18" charset="0"/>
                <a:cs typeface="Times New Roman" pitchFamily="18" charset="0"/>
              </a:rPr>
              <a:t> </a:t>
            </a:r>
            <a:r>
              <a:rPr lang="ru-RU" sz="1700" err="1">
                <a:latin typeface="Times New Roman" pitchFamily="18" charset="0"/>
                <a:cs typeface="Times New Roman" pitchFamily="18" charset="0"/>
              </a:rPr>
              <a:t>Бакýлович</a:t>
            </a:r>
            <a:r>
              <a:rPr lang="ru-RU" sz="1700">
                <a:latin typeface="Times New Roman" pitchFamily="18" charset="0"/>
                <a:cs typeface="Times New Roman" pitchFamily="18" charset="0"/>
              </a:rPr>
              <a:t>) и их потомки; </a:t>
            </a:r>
          </a:p>
          <a:p>
            <a:pPr algn="just"/>
            <a:r>
              <a:rPr lang="ru-RU" sz="1700">
                <a:latin typeface="Times New Roman" pitchFamily="18" charset="0"/>
                <a:cs typeface="Times New Roman" pitchFamily="18" charset="0"/>
              </a:rPr>
              <a:t>2) </a:t>
            </a:r>
            <a:r>
              <a:rPr lang="ru-RU" sz="1700" b="1" i="1" err="1">
                <a:latin typeface="Times New Roman" pitchFamily="18" charset="0"/>
                <a:cs typeface="Times New Roman" pitchFamily="18" charset="0"/>
              </a:rPr>
              <a:t>Туглакóвы</a:t>
            </a:r>
            <a:r>
              <a:rPr lang="ru-RU" sz="1700" i="1">
                <a:latin typeface="Times New Roman" pitchFamily="18" charset="0"/>
                <a:cs typeface="Times New Roman" pitchFamily="18" charset="0"/>
              </a:rPr>
              <a:t> </a:t>
            </a:r>
            <a:r>
              <a:rPr lang="de-DE" sz="1700">
                <a:latin typeface="Times New Roman" pitchFamily="18" charset="0"/>
                <a:cs typeface="Times New Roman" pitchFamily="18" charset="0"/>
              </a:rPr>
              <a:t>― </a:t>
            </a:r>
            <a:r>
              <a:rPr lang="ru-RU" sz="1700">
                <a:latin typeface="Times New Roman" pitchFamily="18" charset="0"/>
                <a:cs typeface="Times New Roman" pitchFamily="18" charset="0"/>
              </a:rPr>
              <a:t>выходцы из </a:t>
            </a:r>
            <a:r>
              <a:rPr lang="ru-RU" sz="1700" err="1">
                <a:latin typeface="Times New Roman" pitchFamily="18" charset="0"/>
                <a:cs typeface="Times New Roman" pitchFamily="18" charset="0"/>
              </a:rPr>
              <a:t>Воронцовской</a:t>
            </a:r>
            <a:r>
              <a:rPr lang="ru-RU" sz="1700">
                <a:latin typeface="Times New Roman" pitchFamily="18" charset="0"/>
                <a:cs typeface="Times New Roman" pitchFamily="18" charset="0"/>
              </a:rPr>
              <a:t> тундры в 1970-х гг. (</a:t>
            </a:r>
            <a:r>
              <a:rPr lang="ru-RU" sz="1700" err="1">
                <a:latin typeface="Times New Roman" pitchFamily="18" charset="0"/>
                <a:cs typeface="Times New Roman" pitchFamily="18" charset="0"/>
              </a:rPr>
              <a:t>Туглаков</a:t>
            </a:r>
            <a:r>
              <a:rPr lang="ru-RU" sz="1700">
                <a:latin typeface="Times New Roman" pitchFamily="18" charset="0"/>
                <a:cs typeface="Times New Roman" pitchFamily="18" charset="0"/>
              </a:rPr>
              <a:t> </a:t>
            </a:r>
            <a:r>
              <a:rPr lang="ru-RU" sz="1700" err="1">
                <a:latin typeface="Times New Roman" pitchFamily="18" charset="0"/>
                <a:cs typeface="Times New Roman" pitchFamily="18" charset="0"/>
              </a:rPr>
              <a:t>Кáсо</a:t>
            </a:r>
            <a:r>
              <a:rPr lang="ru-RU" sz="1700">
                <a:latin typeface="Times New Roman" pitchFamily="18" charset="0"/>
                <a:cs typeface="Times New Roman" pitchFamily="18" charset="0"/>
              </a:rPr>
              <a:t> </a:t>
            </a:r>
            <a:r>
              <a:rPr lang="ru-RU" sz="1700" err="1">
                <a:latin typeface="Times New Roman" pitchFamily="18" charset="0"/>
                <a:cs typeface="Times New Roman" pitchFamily="18" charset="0"/>
              </a:rPr>
              <a:t>Танулович</a:t>
            </a:r>
            <a:r>
              <a:rPr lang="ru-RU" sz="1700">
                <a:latin typeface="Times New Roman" pitchFamily="18" charset="0"/>
                <a:cs typeface="Times New Roman" pitchFamily="18" charset="0"/>
              </a:rPr>
              <a:t>) и их потомки; </a:t>
            </a:r>
          </a:p>
          <a:p>
            <a:pPr algn="just"/>
            <a:r>
              <a:rPr lang="ru-RU" sz="1700">
                <a:latin typeface="Times New Roman" pitchFamily="18" charset="0"/>
                <a:cs typeface="Times New Roman" pitchFamily="18" charset="0"/>
              </a:rPr>
              <a:t>3) </a:t>
            </a:r>
            <a:r>
              <a:rPr lang="ru-RU" sz="1700" b="1" i="1" err="1" smtClean="0">
                <a:latin typeface="Times New Roman" pitchFamily="18" charset="0"/>
                <a:cs typeface="Times New Roman" pitchFamily="18" charset="0"/>
              </a:rPr>
              <a:t>Мúрных</a:t>
            </a:r>
            <a:r>
              <a:rPr lang="ru-RU" sz="1700" b="1" i="1" smtClean="0">
                <a:latin typeface="Times New Roman" pitchFamily="18" charset="0"/>
                <a:cs typeface="Times New Roman" pitchFamily="18" charset="0"/>
              </a:rPr>
              <a:t> </a:t>
            </a:r>
            <a:r>
              <a:rPr lang="ru-RU" sz="1700" smtClean="0">
                <a:latin typeface="Times New Roman" pitchFamily="18" charset="0"/>
                <a:cs typeface="Times New Roman" pitchFamily="18" charset="0"/>
              </a:rPr>
              <a:t>и 4</a:t>
            </a:r>
            <a:r>
              <a:rPr lang="ru-RU" sz="1700">
                <a:latin typeface="Times New Roman" pitchFamily="18" charset="0"/>
                <a:cs typeface="Times New Roman" pitchFamily="18" charset="0"/>
              </a:rPr>
              <a:t>) </a:t>
            </a:r>
            <a:r>
              <a:rPr lang="ru-RU" sz="1700" b="1" i="1" err="1">
                <a:latin typeface="Times New Roman" pitchFamily="18" charset="0"/>
                <a:cs typeface="Times New Roman" pitchFamily="18" charset="0"/>
              </a:rPr>
              <a:t>Пилькó</a:t>
            </a:r>
            <a:r>
              <a:rPr lang="ru-RU" sz="1700" b="1" i="1">
                <a:latin typeface="Times New Roman" pitchFamily="18" charset="0"/>
                <a:cs typeface="Times New Roman" pitchFamily="18" charset="0"/>
              </a:rPr>
              <a:t> </a:t>
            </a:r>
            <a:r>
              <a:rPr lang="de-DE" sz="1700">
                <a:latin typeface="Times New Roman" pitchFamily="18" charset="0"/>
                <a:cs typeface="Times New Roman" pitchFamily="18" charset="0"/>
              </a:rPr>
              <a:t>― </a:t>
            </a:r>
            <a:r>
              <a:rPr lang="ru-RU" sz="1700">
                <a:latin typeface="Times New Roman" pitchFamily="18" charset="0"/>
                <a:cs typeface="Times New Roman" pitchFamily="18" charset="0"/>
              </a:rPr>
              <a:t>только как </a:t>
            </a:r>
            <a:r>
              <a:rPr lang="ru-RU" sz="1700" smtClean="0">
                <a:latin typeface="Times New Roman" pitchFamily="18" charset="0"/>
                <a:cs typeface="Times New Roman" pitchFamily="18" charset="0"/>
              </a:rPr>
              <a:t>девичьи фамилии. </a:t>
            </a:r>
          </a:p>
          <a:p>
            <a:pPr algn="just"/>
            <a:endParaRPr lang="ru-RU" sz="1700">
              <a:latin typeface="Times New Roman" pitchFamily="18" charset="0"/>
              <a:cs typeface="Times New Roman" pitchFamily="18" charset="0"/>
            </a:endParaRPr>
          </a:p>
          <a:p>
            <a:pPr algn="just"/>
            <a:r>
              <a:rPr lang="en-US" sz="1700" b="1" u="sng" smtClean="0">
                <a:solidFill>
                  <a:schemeClr val="accent6">
                    <a:lumMod val="75000"/>
                  </a:schemeClr>
                </a:solidFill>
                <a:latin typeface="Times New Roman" pitchFamily="18" charset="0"/>
                <a:cs typeface="Times New Roman" pitchFamily="18" charset="0"/>
              </a:rPr>
              <a:t>Forest </a:t>
            </a:r>
            <a:r>
              <a:rPr lang="en-US" sz="1700" b="1" u="sng" err="1">
                <a:solidFill>
                  <a:schemeClr val="accent6">
                    <a:lumMod val="75000"/>
                  </a:schemeClr>
                </a:solidFill>
                <a:latin typeface="Times New Roman" pitchFamily="18" charset="0"/>
                <a:cs typeface="Times New Roman" pitchFamily="18" charset="0"/>
              </a:rPr>
              <a:t>Enets</a:t>
            </a:r>
            <a:r>
              <a:rPr lang="en-US" sz="1700">
                <a:latin typeface="Times New Roman" pitchFamily="18" charset="0"/>
                <a:cs typeface="Times New Roman" pitchFamily="18" charset="0"/>
              </a:rPr>
              <a:t> TN </a:t>
            </a:r>
            <a:r>
              <a:rPr lang="en-US" sz="1700" b="1" i="1" err="1">
                <a:latin typeface="Times New Roman" pitchFamily="18" charset="0"/>
                <a:cs typeface="Times New Roman" pitchFamily="18" charset="0"/>
              </a:rPr>
              <a:t>pʲa</a:t>
            </a:r>
            <a:r>
              <a:rPr lang="en-US" sz="1700" b="1" i="1">
                <a:latin typeface="Times New Roman" pitchFamily="18" charset="0"/>
                <a:cs typeface="Times New Roman" pitchFamily="18" charset="0"/>
              </a:rPr>
              <a:t> </a:t>
            </a:r>
            <a:r>
              <a:rPr lang="en-US" sz="1700" b="1" i="1" err="1">
                <a:latin typeface="Times New Roman" pitchFamily="18" charset="0"/>
                <a:cs typeface="Times New Roman" pitchFamily="18" charset="0"/>
              </a:rPr>
              <a:t>wajʔ</a:t>
            </a:r>
            <a:r>
              <a:rPr lang="en-US" sz="1700" i="1">
                <a:latin typeface="Times New Roman" pitchFamily="18" charset="0"/>
                <a:cs typeface="Times New Roman" pitchFamily="18" charset="0"/>
              </a:rPr>
              <a:t> </a:t>
            </a:r>
            <a:r>
              <a:rPr lang="en-US" sz="1700" baseline="-25000">
                <a:latin typeface="Times New Roman" pitchFamily="18" charset="0"/>
                <a:cs typeface="Times New Roman" pitchFamily="18" charset="0"/>
              </a:rPr>
              <a:t>NOM.PL</a:t>
            </a:r>
            <a:r>
              <a:rPr lang="en-US" sz="1700">
                <a:latin typeface="Times New Roman" pitchFamily="18" charset="0"/>
                <a:cs typeface="Times New Roman" pitchFamily="18" charset="0"/>
              </a:rPr>
              <a:t> + </a:t>
            </a:r>
            <a:r>
              <a:rPr lang="ru-RU" sz="1700" i="1" err="1" smtClean="0">
                <a:latin typeface="Times New Roman" pitchFamily="18" charset="0"/>
                <a:cs typeface="Times New Roman" pitchFamily="18" charset="0"/>
              </a:rPr>
              <a:t>потаповские</a:t>
            </a:r>
            <a:endParaRPr lang="ru-RU" sz="1700" i="1" smtClean="0">
              <a:latin typeface="Times New Roman" pitchFamily="18" charset="0"/>
              <a:cs typeface="Times New Roman" pitchFamily="18" charset="0"/>
            </a:endParaRPr>
          </a:p>
          <a:p>
            <a:r>
              <a:rPr lang="ru-RU" sz="1700" smtClean="0">
                <a:latin typeface="Times New Roman" pitchFamily="18" charset="0"/>
                <a:cs typeface="Times New Roman" pitchFamily="18" charset="0"/>
              </a:rPr>
              <a:t>1</a:t>
            </a:r>
            <a:r>
              <a:rPr lang="ru-RU" sz="1700">
                <a:latin typeface="Times New Roman" pitchFamily="18" charset="0"/>
                <a:cs typeface="Times New Roman" pitchFamily="18" charset="0"/>
              </a:rPr>
              <a:t>) </a:t>
            </a:r>
            <a:r>
              <a:rPr lang="ru-RU" sz="1700" b="1" i="1" err="1">
                <a:latin typeface="Times New Roman" pitchFamily="18" charset="0"/>
                <a:cs typeface="Times New Roman" pitchFamily="18" charset="0"/>
              </a:rPr>
              <a:t>Кая́рины</a:t>
            </a:r>
            <a:r>
              <a:rPr lang="ru-RU" sz="1700" i="1">
                <a:latin typeface="Times New Roman" pitchFamily="18" charset="0"/>
                <a:cs typeface="Times New Roman" pitchFamily="18" charset="0"/>
              </a:rPr>
              <a:t> </a:t>
            </a:r>
            <a:r>
              <a:rPr lang="ru-RU" sz="1700">
                <a:latin typeface="Times New Roman" pitchFamily="18" charset="0"/>
                <a:cs typeface="Times New Roman" pitchFamily="18" charset="0"/>
              </a:rPr>
              <a:t>(ТН </a:t>
            </a:r>
            <a:r>
              <a:rPr lang="ru-RU" sz="1700" i="1" err="1">
                <a:latin typeface="Times New Roman" pitchFamily="18" charset="0"/>
                <a:cs typeface="Times New Roman" pitchFamily="18" charset="0"/>
              </a:rPr>
              <a:t>Ядне</a:t>
            </a:r>
            <a:r>
              <a:rPr lang="ru-RU" sz="1700" i="1">
                <a:latin typeface="Times New Roman" pitchFamily="18" charset="0"/>
                <a:cs typeface="Times New Roman" pitchFamily="18" charset="0"/>
              </a:rPr>
              <a:t> </a:t>
            </a:r>
            <a:r>
              <a:rPr lang="ru-RU" sz="1700">
                <a:latin typeface="Times New Roman" pitchFamily="18" charset="0"/>
                <a:cs typeface="Times New Roman" pitchFamily="18" charset="0"/>
              </a:rPr>
              <a:t>‘идущий пешком’); </a:t>
            </a:r>
          </a:p>
          <a:p>
            <a:r>
              <a:rPr lang="ru-RU" sz="1700">
                <a:latin typeface="Times New Roman" pitchFamily="18" charset="0"/>
                <a:cs typeface="Times New Roman" pitchFamily="18" charset="0"/>
              </a:rPr>
              <a:t>2) </a:t>
            </a:r>
            <a:r>
              <a:rPr lang="ru-RU" sz="1700" b="1" i="1" err="1">
                <a:latin typeface="Times New Roman" pitchFamily="18" charset="0"/>
                <a:cs typeface="Times New Roman" pitchFamily="18" charset="0"/>
              </a:rPr>
              <a:t>Ашля́пкины</a:t>
            </a:r>
            <a:r>
              <a:rPr lang="ru-RU" sz="1700" i="1">
                <a:latin typeface="Times New Roman" pitchFamily="18" charset="0"/>
                <a:cs typeface="Times New Roman" pitchFamily="18" charset="0"/>
              </a:rPr>
              <a:t> </a:t>
            </a:r>
            <a:r>
              <a:rPr lang="ru-RU" sz="1700">
                <a:latin typeface="Times New Roman" pitchFamily="18" charset="0"/>
                <a:cs typeface="Times New Roman" pitchFamily="18" charset="0"/>
              </a:rPr>
              <a:t>(ЛЭ </a:t>
            </a:r>
            <a:r>
              <a:rPr lang="ru-RU" sz="1700" i="1" err="1">
                <a:latin typeface="Times New Roman" pitchFamily="18" charset="0"/>
                <a:cs typeface="Times New Roman" pitchFamily="18" charset="0"/>
              </a:rPr>
              <a:t>Дючи</a:t>
            </a:r>
            <a:r>
              <a:rPr lang="ru-RU" sz="1700">
                <a:latin typeface="Times New Roman" pitchFamily="18" charset="0"/>
                <a:cs typeface="Times New Roman" pitchFamily="18" charset="0"/>
              </a:rPr>
              <a:t>; ТН </a:t>
            </a:r>
            <a:r>
              <a:rPr lang="ru-RU" sz="1700" i="1" err="1">
                <a:latin typeface="Times New Roman" pitchFamily="18" charset="0"/>
                <a:cs typeface="Times New Roman" pitchFamily="18" charset="0"/>
              </a:rPr>
              <a:t>Ючи</a:t>
            </a:r>
            <a:r>
              <a:rPr lang="ru-RU" sz="1700">
                <a:latin typeface="Times New Roman" pitchFamily="18" charset="0"/>
                <a:cs typeface="Times New Roman" pitchFamily="18" charset="0"/>
              </a:rPr>
              <a:t>) </a:t>
            </a:r>
            <a:r>
              <a:rPr lang="de-DE" sz="1700">
                <a:latin typeface="Times New Roman" pitchFamily="18" charset="0"/>
                <a:cs typeface="Times New Roman" pitchFamily="18" charset="0"/>
              </a:rPr>
              <a:t>― </a:t>
            </a:r>
            <a:r>
              <a:rPr lang="ru-RU" sz="1700">
                <a:latin typeface="Times New Roman" pitchFamily="18" charset="0"/>
                <a:cs typeface="Times New Roman" pitchFamily="18" charset="0"/>
              </a:rPr>
              <a:t>как девичья фамилия; </a:t>
            </a:r>
          </a:p>
          <a:p>
            <a:r>
              <a:rPr lang="ru-RU" sz="1700">
                <a:latin typeface="Times New Roman" pitchFamily="18" charset="0"/>
                <a:cs typeface="Times New Roman" pitchFamily="18" charset="0"/>
              </a:rPr>
              <a:t>3) </a:t>
            </a:r>
            <a:r>
              <a:rPr lang="ru-RU" sz="1700" b="1" i="1" err="1">
                <a:latin typeface="Times New Roman" pitchFamily="18" charset="0"/>
                <a:cs typeface="Times New Roman" pitchFamily="18" charset="0"/>
              </a:rPr>
              <a:t>Сúлкины</a:t>
            </a:r>
            <a:r>
              <a:rPr lang="ru-RU" sz="1700" i="1">
                <a:latin typeface="Times New Roman" pitchFamily="18" charset="0"/>
                <a:cs typeface="Times New Roman" pitchFamily="18" charset="0"/>
              </a:rPr>
              <a:t> </a:t>
            </a:r>
            <a:r>
              <a:rPr lang="ru-RU" sz="1700">
                <a:latin typeface="Times New Roman" pitchFamily="18" charset="0"/>
                <a:cs typeface="Times New Roman" pitchFamily="18" charset="0"/>
              </a:rPr>
              <a:t>(ЛЭ </a:t>
            </a:r>
            <a:r>
              <a:rPr lang="ru-RU" sz="1700" i="1">
                <a:latin typeface="Times New Roman" pitchFamily="18" charset="0"/>
                <a:cs typeface="Times New Roman" pitchFamily="18" charset="0"/>
              </a:rPr>
              <a:t>Бай</a:t>
            </a:r>
            <a:r>
              <a:rPr lang="ru-RU" sz="1700">
                <a:latin typeface="Times New Roman" pitchFamily="18" charset="0"/>
                <a:cs typeface="Times New Roman" pitchFamily="18" charset="0"/>
              </a:rPr>
              <a:t>; ТН </a:t>
            </a:r>
            <a:r>
              <a:rPr lang="ru-RU" sz="1700" i="1" err="1">
                <a:latin typeface="Times New Roman" pitchFamily="18" charset="0"/>
                <a:cs typeface="Times New Roman" pitchFamily="18" charset="0"/>
              </a:rPr>
              <a:t>Вай</a:t>
            </a:r>
            <a:r>
              <a:rPr lang="ru-RU" sz="1700">
                <a:latin typeface="Times New Roman" pitchFamily="18" charset="0"/>
                <a:cs typeface="Times New Roman" pitchFamily="18" charset="0"/>
              </a:rPr>
              <a:t>). </a:t>
            </a:r>
          </a:p>
          <a:p>
            <a:pPr algn="just"/>
            <a:r>
              <a:rPr lang="ru-RU" sz="1700">
                <a:latin typeface="Times New Roman" pitchFamily="18" charset="0"/>
                <a:cs typeface="Times New Roman" pitchFamily="18" charset="0"/>
              </a:rPr>
              <a:t>Отдельно необходимо отметить также фамилии лесных </a:t>
            </a:r>
            <a:r>
              <a:rPr lang="ru-RU" sz="1700" err="1">
                <a:latin typeface="Times New Roman" pitchFamily="18" charset="0"/>
                <a:cs typeface="Times New Roman" pitchFamily="18" charset="0"/>
              </a:rPr>
              <a:t>энцев</a:t>
            </a:r>
            <a:r>
              <a:rPr lang="ru-RU" sz="1700">
                <a:latin typeface="Times New Roman" pitchFamily="18" charset="0"/>
                <a:cs typeface="Times New Roman" pitchFamily="18" charset="0"/>
              </a:rPr>
              <a:t> </a:t>
            </a:r>
            <a:r>
              <a:rPr lang="ru-RU" sz="1700" err="1">
                <a:latin typeface="Times New Roman" pitchFamily="18" charset="0"/>
                <a:cs typeface="Times New Roman" pitchFamily="18" charset="0"/>
              </a:rPr>
              <a:t>Тухардской</a:t>
            </a:r>
            <a:r>
              <a:rPr lang="ru-RU" sz="1700">
                <a:latin typeface="Times New Roman" pitchFamily="18" charset="0"/>
                <a:cs typeface="Times New Roman" pitchFamily="18" charset="0"/>
              </a:rPr>
              <a:t> тундры, которые подвергались «</a:t>
            </a:r>
            <a:r>
              <a:rPr lang="ru-RU" sz="1700" err="1">
                <a:latin typeface="Times New Roman" pitchFamily="18" charset="0"/>
                <a:cs typeface="Times New Roman" pitchFamily="18" charset="0"/>
              </a:rPr>
              <a:t>оненечиванию</a:t>
            </a:r>
            <a:r>
              <a:rPr lang="ru-RU" sz="1700">
                <a:latin typeface="Times New Roman" pitchFamily="18" charset="0"/>
                <a:cs typeface="Times New Roman" pitchFamily="18" charset="0"/>
              </a:rPr>
              <a:t>» и в более ранний период </a:t>
            </a:r>
            <a:r>
              <a:rPr lang="de-DE" sz="1700">
                <a:latin typeface="Times New Roman" pitchFamily="18" charset="0"/>
                <a:cs typeface="Times New Roman" pitchFamily="18" charset="0"/>
              </a:rPr>
              <a:t>―</a:t>
            </a:r>
            <a:r>
              <a:rPr lang="ru-RU" sz="1700">
                <a:latin typeface="Times New Roman" pitchFamily="18" charset="0"/>
                <a:cs typeface="Times New Roman" pitchFamily="18" charset="0"/>
              </a:rPr>
              <a:t> не в ХХ в., а уже начиная с </a:t>
            </a:r>
            <a:r>
              <a:rPr lang="en-US" sz="1700">
                <a:latin typeface="Times New Roman" pitchFamily="18" charset="0"/>
                <a:cs typeface="Times New Roman" pitchFamily="18" charset="0"/>
              </a:rPr>
              <a:t>XVIII</a:t>
            </a:r>
            <a:r>
              <a:rPr lang="ru-RU" sz="1700">
                <a:latin typeface="Times New Roman" pitchFamily="18" charset="0"/>
                <a:cs typeface="Times New Roman" pitchFamily="18" charset="0"/>
              </a:rPr>
              <a:t> в.: </a:t>
            </a:r>
          </a:p>
          <a:p>
            <a:r>
              <a:rPr lang="ru-RU" sz="1700">
                <a:latin typeface="Times New Roman" pitchFamily="18" charset="0"/>
                <a:cs typeface="Times New Roman" pitchFamily="18" charset="0"/>
              </a:rPr>
              <a:t>1) </a:t>
            </a:r>
            <a:r>
              <a:rPr lang="ru-RU" sz="1700" b="1" i="1" err="1">
                <a:latin typeface="Times New Roman" pitchFamily="18" charset="0"/>
                <a:cs typeface="Times New Roman" pitchFamily="18" charset="0"/>
              </a:rPr>
              <a:t>Пáльчины</a:t>
            </a:r>
            <a:r>
              <a:rPr lang="ru-RU" sz="1700">
                <a:latin typeface="Times New Roman" pitchFamily="18" charset="0"/>
                <a:cs typeface="Times New Roman" pitchFamily="18" charset="0"/>
              </a:rPr>
              <a:t> (ЛЭ </a:t>
            </a:r>
            <a:r>
              <a:rPr lang="ru-RU" sz="1700" i="1" err="1">
                <a:latin typeface="Times New Roman" pitchFamily="18" charset="0"/>
                <a:cs typeface="Times New Roman" pitchFamily="18" charset="0"/>
              </a:rPr>
              <a:t>Чор</a:t>
            </a:r>
            <a:r>
              <a:rPr lang="ru-RU" sz="1700">
                <a:latin typeface="Times New Roman" pitchFamily="18" charset="0"/>
                <a:cs typeface="Times New Roman" pitchFamily="18" charset="0"/>
              </a:rPr>
              <a:t>; ТН </a:t>
            </a:r>
            <a:r>
              <a:rPr lang="ru-RU" sz="1700" i="1" err="1">
                <a:latin typeface="Times New Roman" pitchFamily="18" charset="0"/>
                <a:cs typeface="Times New Roman" pitchFamily="18" charset="0"/>
              </a:rPr>
              <a:t>Чор</a:t>
            </a:r>
            <a:r>
              <a:rPr lang="ru-RU" sz="1700">
                <a:latin typeface="Times New Roman" pitchFamily="18" charset="0"/>
                <a:cs typeface="Times New Roman" pitchFamily="18" charset="0"/>
              </a:rPr>
              <a:t>, </a:t>
            </a:r>
            <a:r>
              <a:rPr lang="ru-RU" sz="1700" i="1">
                <a:latin typeface="Times New Roman" pitchFamily="18" charset="0"/>
                <a:cs typeface="Times New Roman" pitchFamily="18" charset="0"/>
              </a:rPr>
              <a:t>Тёр </a:t>
            </a:r>
            <a:r>
              <a:rPr lang="ru-RU" sz="1700">
                <a:latin typeface="Times New Roman" pitchFamily="18" charset="0"/>
                <a:cs typeface="Times New Roman" pitchFamily="18" charset="0"/>
              </a:rPr>
              <a:t>букв. ‘крик’); </a:t>
            </a:r>
          </a:p>
          <a:p>
            <a:r>
              <a:rPr lang="ru-RU" sz="1700">
                <a:latin typeface="Times New Roman" pitchFamily="18" charset="0"/>
                <a:cs typeface="Times New Roman" pitchFamily="18" charset="0"/>
              </a:rPr>
              <a:t>2) </a:t>
            </a:r>
            <a:r>
              <a:rPr lang="ru-RU" sz="1700" b="1" i="1" err="1">
                <a:latin typeface="Times New Roman" pitchFamily="18" charset="0"/>
                <a:cs typeface="Times New Roman" pitchFamily="18" charset="0"/>
              </a:rPr>
              <a:t>Лы́рмины</a:t>
            </a:r>
            <a:r>
              <a:rPr lang="ru-RU" sz="1700" i="1">
                <a:latin typeface="Times New Roman" pitchFamily="18" charset="0"/>
                <a:cs typeface="Times New Roman" pitchFamily="18" charset="0"/>
              </a:rPr>
              <a:t> </a:t>
            </a:r>
            <a:r>
              <a:rPr lang="ru-RU" sz="1700">
                <a:latin typeface="Times New Roman" pitchFamily="18" charset="0"/>
                <a:cs typeface="Times New Roman" pitchFamily="18" charset="0"/>
              </a:rPr>
              <a:t>(ЛЭ </a:t>
            </a:r>
            <a:r>
              <a:rPr lang="ru-RU" sz="1700" i="1" err="1">
                <a:latin typeface="Times New Roman" pitchFamily="18" charset="0"/>
                <a:cs typeface="Times New Roman" pitchFamily="18" charset="0"/>
              </a:rPr>
              <a:t>Моло</a:t>
            </a:r>
            <a:r>
              <a:rPr lang="ru-RU" sz="1700">
                <a:latin typeface="Times New Roman" pitchFamily="18" charset="0"/>
                <a:cs typeface="Times New Roman" pitchFamily="18" charset="0"/>
              </a:rPr>
              <a:t>; ТН </a:t>
            </a:r>
            <a:r>
              <a:rPr lang="ru-RU" sz="1700" i="1">
                <a:latin typeface="Times New Roman" pitchFamily="18" charset="0"/>
                <a:cs typeface="Times New Roman" pitchFamily="18" charset="0"/>
              </a:rPr>
              <a:t>М</a:t>
            </a:r>
            <a:r>
              <a:rPr lang="vi-VN" sz="1700" i="1">
                <a:latin typeface="Times New Roman" pitchFamily="18" charset="0"/>
                <a:cs typeface="Times New Roman" pitchFamily="18" charset="0"/>
              </a:rPr>
              <a:t>ă</a:t>
            </a:r>
            <a:r>
              <a:rPr lang="ru-RU" sz="1700" i="1" err="1">
                <a:latin typeface="Times New Roman" pitchFamily="18" charset="0"/>
                <a:cs typeface="Times New Roman" pitchFamily="18" charset="0"/>
              </a:rPr>
              <a:t>ло</a:t>
            </a:r>
            <a:r>
              <a:rPr lang="ru-RU" sz="1700" i="1">
                <a:latin typeface="Times New Roman" pitchFamily="18" charset="0"/>
                <a:cs typeface="Times New Roman" pitchFamily="18" charset="0"/>
              </a:rPr>
              <a:t> </a:t>
            </a:r>
            <a:r>
              <a:rPr lang="ru-RU" sz="1700">
                <a:latin typeface="Times New Roman" pitchFamily="18" charset="0"/>
                <a:cs typeface="Times New Roman" pitchFamily="18" charset="0"/>
              </a:rPr>
              <a:t>букв. ‘волчья ягода’, жен. </a:t>
            </a:r>
            <a:r>
              <a:rPr lang="ru-RU" sz="1700" i="1">
                <a:latin typeface="Times New Roman" pitchFamily="18" charset="0"/>
                <a:cs typeface="Times New Roman" pitchFamily="18" charset="0"/>
              </a:rPr>
              <a:t>М</a:t>
            </a:r>
            <a:r>
              <a:rPr lang="vi-VN" sz="1700" i="1">
                <a:latin typeface="Times New Roman" pitchFamily="18" charset="0"/>
                <a:cs typeface="Times New Roman" pitchFamily="18" charset="0"/>
              </a:rPr>
              <a:t>ă</a:t>
            </a:r>
            <a:r>
              <a:rPr lang="ru-RU" sz="1700" i="1" err="1">
                <a:latin typeface="Times New Roman" pitchFamily="18" charset="0"/>
                <a:cs typeface="Times New Roman" pitchFamily="18" charset="0"/>
              </a:rPr>
              <a:t>лой</a:t>
            </a:r>
            <a:r>
              <a:rPr lang="ru-RU" sz="1700" i="1">
                <a:latin typeface="Times New Roman" pitchFamily="18" charset="0"/>
                <a:cs typeface="Times New Roman" pitchFamily="18" charset="0"/>
              </a:rPr>
              <a:t>’</a:t>
            </a:r>
            <a:r>
              <a:rPr lang="ru-RU" sz="1700">
                <a:latin typeface="Times New Roman" pitchFamily="18" charset="0"/>
                <a:cs typeface="Times New Roman" pitchFamily="18" charset="0"/>
              </a:rPr>
              <a:t>);</a:t>
            </a:r>
          </a:p>
          <a:p>
            <a:r>
              <a:rPr lang="ru-RU" sz="1700">
                <a:latin typeface="Times New Roman" pitchFamily="18" charset="0"/>
                <a:cs typeface="Times New Roman" pitchFamily="18" charset="0"/>
              </a:rPr>
              <a:t>3) </a:t>
            </a:r>
            <a:r>
              <a:rPr lang="ru-RU" sz="1700" b="1" i="1" err="1">
                <a:latin typeface="Times New Roman" pitchFamily="18" charset="0"/>
                <a:cs typeface="Times New Roman" pitchFamily="18" charset="0"/>
              </a:rPr>
              <a:t>Я́мкины</a:t>
            </a:r>
            <a:r>
              <a:rPr lang="ru-RU" sz="1700" i="1">
                <a:latin typeface="Times New Roman" pitchFamily="18" charset="0"/>
                <a:cs typeface="Times New Roman" pitchFamily="18" charset="0"/>
              </a:rPr>
              <a:t> </a:t>
            </a:r>
            <a:r>
              <a:rPr lang="ru-RU" sz="1700">
                <a:latin typeface="Times New Roman" pitchFamily="18" charset="0"/>
                <a:cs typeface="Times New Roman" pitchFamily="18" charset="0"/>
              </a:rPr>
              <a:t>(ТН </a:t>
            </a:r>
            <a:r>
              <a:rPr lang="ru-RU" sz="1700" i="1" err="1">
                <a:latin typeface="Times New Roman" pitchFamily="18" charset="0"/>
                <a:cs typeface="Times New Roman" pitchFamily="18" charset="0"/>
              </a:rPr>
              <a:t>Ӈася̌да</a:t>
            </a:r>
            <a:r>
              <a:rPr lang="ru-RU" sz="1700">
                <a:latin typeface="Times New Roman" pitchFamily="18" charset="0"/>
                <a:cs typeface="Times New Roman" pitchFamily="18" charset="0"/>
              </a:rPr>
              <a:t>; жен. </a:t>
            </a:r>
            <a:r>
              <a:rPr lang="ru-RU" sz="1700" i="1" err="1">
                <a:latin typeface="Times New Roman" pitchFamily="18" charset="0"/>
                <a:cs typeface="Times New Roman" pitchFamily="18" charset="0"/>
              </a:rPr>
              <a:t>Ӈася̌ды</a:t>
            </a:r>
            <a:r>
              <a:rPr lang="ru-RU" sz="1700" i="1">
                <a:latin typeface="Times New Roman" pitchFamily="18" charset="0"/>
                <a:cs typeface="Times New Roman" pitchFamily="18" charset="0"/>
              </a:rPr>
              <a:t>’</a:t>
            </a:r>
            <a:r>
              <a:rPr lang="ru-RU" sz="1700">
                <a:latin typeface="Times New Roman" pitchFamily="18" charset="0"/>
                <a:cs typeface="Times New Roman" pitchFamily="18" charset="0"/>
              </a:rPr>
              <a:t>, </a:t>
            </a:r>
            <a:r>
              <a:rPr lang="ru-RU" sz="1700" i="1" err="1">
                <a:latin typeface="Times New Roman" pitchFamily="18" charset="0"/>
                <a:cs typeface="Times New Roman" pitchFamily="18" charset="0"/>
              </a:rPr>
              <a:t>Ӈася̌дэй</a:t>
            </a:r>
            <a:r>
              <a:rPr lang="ru-RU" sz="1700" i="1">
                <a:latin typeface="Times New Roman" pitchFamily="18" charset="0"/>
                <a:cs typeface="Times New Roman" pitchFamily="18" charset="0"/>
              </a:rPr>
              <a:t>’</a:t>
            </a:r>
            <a:r>
              <a:rPr lang="ru-RU" sz="1700">
                <a:latin typeface="Times New Roman" pitchFamily="18" charset="0"/>
                <a:cs typeface="Times New Roman" pitchFamily="18" charset="0"/>
              </a:rPr>
              <a:t>); наиболее отражающей реальное произношение енисейских ненцев </a:t>
            </a:r>
            <a:r>
              <a:rPr lang="de-DE" sz="1700">
                <a:latin typeface="Times New Roman" pitchFamily="18" charset="0"/>
                <a:cs typeface="Times New Roman" pitchFamily="18" charset="0"/>
              </a:rPr>
              <a:t>―</a:t>
            </a:r>
            <a:r>
              <a:rPr lang="ru-RU" sz="1700">
                <a:latin typeface="Times New Roman" pitchFamily="18" charset="0"/>
                <a:cs typeface="Times New Roman" pitchFamily="18" charset="0"/>
              </a:rPr>
              <a:t> [</a:t>
            </a:r>
            <a:r>
              <a:rPr lang="ru-RU" sz="1700" err="1">
                <a:latin typeface="Times New Roman" pitchFamily="18" charset="0"/>
                <a:cs typeface="Times New Roman" pitchFamily="18" charset="0"/>
              </a:rPr>
              <a:t>ŋáʃəðɐ</a:t>
            </a:r>
            <a:r>
              <a:rPr lang="ru-RU" sz="1700">
                <a:latin typeface="Times New Roman" pitchFamily="18" charset="0"/>
                <a:cs typeface="Times New Roman" pitchFamily="18" charset="0"/>
              </a:rPr>
              <a:t>] </a:t>
            </a:r>
            <a:r>
              <a:rPr lang="de-DE" sz="1700">
                <a:latin typeface="Times New Roman" pitchFamily="18" charset="0"/>
                <a:cs typeface="Times New Roman" pitchFamily="18" charset="0"/>
              </a:rPr>
              <a:t>― </a:t>
            </a:r>
            <a:r>
              <a:rPr lang="ru-RU" sz="1700">
                <a:latin typeface="Times New Roman" pitchFamily="18" charset="0"/>
                <a:cs typeface="Times New Roman" pitchFamily="18" charset="0"/>
              </a:rPr>
              <a:t>можно считать запись </a:t>
            </a:r>
            <a:r>
              <a:rPr lang="ru-RU" sz="1700" i="1" err="1">
                <a:latin typeface="Times New Roman" pitchFamily="18" charset="0"/>
                <a:cs typeface="Times New Roman" pitchFamily="18" charset="0"/>
              </a:rPr>
              <a:t>Ӈашăза</a:t>
            </a:r>
            <a:r>
              <a:rPr lang="ru-RU" sz="1700">
                <a:latin typeface="Times New Roman" pitchFamily="18" charset="0"/>
                <a:cs typeface="Times New Roman" pitchFamily="18" charset="0"/>
              </a:rPr>
              <a:t>. </a:t>
            </a:r>
          </a:p>
          <a:p>
            <a:pPr algn="just"/>
            <a:endParaRPr lang="ru-RU" sz="1700" b="1" u="sng" smtClean="0">
              <a:solidFill>
                <a:schemeClr val="accent6">
                  <a:lumMod val="75000"/>
                </a:schemeClr>
              </a:solidFill>
              <a:latin typeface="Times New Roman" pitchFamily="18" charset="0"/>
              <a:cs typeface="Times New Roman" pitchFamily="18" charset="0"/>
            </a:endParaRPr>
          </a:p>
          <a:p>
            <a:pPr algn="just"/>
            <a:r>
              <a:rPr lang="en-US" sz="1700" b="1" u="sng" err="1" smtClean="0">
                <a:solidFill>
                  <a:schemeClr val="accent6">
                    <a:lumMod val="75000"/>
                  </a:schemeClr>
                </a:solidFill>
                <a:latin typeface="Times New Roman" pitchFamily="18" charset="0"/>
                <a:cs typeface="Times New Roman" pitchFamily="18" charset="0"/>
              </a:rPr>
              <a:t>Nganasans</a:t>
            </a:r>
            <a:r>
              <a:rPr lang="en-US" sz="1700" smtClean="0">
                <a:latin typeface="Times New Roman" pitchFamily="18" charset="0"/>
                <a:cs typeface="Times New Roman" pitchFamily="18" charset="0"/>
              </a:rPr>
              <a:t> </a:t>
            </a:r>
            <a:r>
              <a:rPr lang="en-US" sz="1700">
                <a:latin typeface="Times New Roman" pitchFamily="18" charset="0"/>
                <a:cs typeface="Times New Roman" pitchFamily="18" charset="0"/>
              </a:rPr>
              <a:t>TN </a:t>
            </a:r>
            <a:r>
              <a:rPr lang="en-US" sz="1700" b="1" i="1" err="1">
                <a:latin typeface="Times New Roman" pitchFamily="18" charset="0"/>
                <a:cs typeface="Times New Roman" pitchFamily="18" charset="0"/>
              </a:rPr>
              <a:t>tawɨsʔ</a:t>
            </a:r>
            <a:r>
              <a:rPr lang="en-US" sz="1700" b="1" i="1">
                <a:latin typeface="Times New Roman" pitchFamily="18" charset="0"/>
                <a:cs typeface="Times New Roman" pitchFamily="18" charset="0"/>
              </a:rPr>
              <a:t> </a:t>
            </a:r>
            <a:r>
              <a:rPr lang="en-US" sz="1700" baseline="-25000">
                <a:latin typeface="Times New Roman" pitchFamily="18" charset="0"/>
                <a:cs typeface="Times New Roman" pitchFamily="18" charset="0"/>
              </a:rPr>
              <a:t>NOM.PL</a:t>
            </a:r>
            <a:r>
              <a:rPr lang="en-US" sz="1700">
                <a:latin typeface="Times New Roman" pitchFamily="18" charset="0"/>
                <a:cs typeface="Times New Roman" pitchFamily="18" charset="0"/>
              </a:rPr>
              <a:t> [</a:t>
            </a:r>
            <a:r>
              <a:rPr lang="en-US" sz="1700" err="1">
                <a:latin typeface="Times New Roman" pitchFamily="18" charset="0"/>
                <a:cs typeface="Times New Roman" pitchFamily="18" charset="0"/>
              </a:rPr>
              <a:t>tɐwúsʔ</a:t>
            </a:r>
            <a:r>
              <a:rPr lang="en-US" sz="1700">
                <a:latin typeface="Times New Roman" pitchFamily="18" charset="0"/>
                <a:cs typeface="Times New Roman" pitchFamily="18" charset="0"/>
              </a:rPr>
              <a:t>] / [</a:t>
            </a:r>
            <a:r>
              <a:rPr lang="en-US" sz="1700" err="1">
                <a:latin typeface="Times New Roman" pitchFamily="18" charset="0"/>
                <a:cs typeface="Times New Roman" pitchFamily="18" charset="0"/>
              </a:rPr>
              <a:t>tɐwɨ́sʔ</a:t>
            </a:r>
            <a:r>
              <a:rPr lang="en-US" sz="1700">
                <a:latin typeface="Times New Roman" pitchFamily="18" charset="0"/>
                <a:cs typeface="Times New Roman" pitchFamily="18" charset="0"/>
              </a:rPr>
              <a:t>]</a:t>
            </a:r>
            <a:endParaRPr lang="ru-RU" sz="1700">
              <a:latin typeface="Times New Roman" pitchFamily="18" charset="0"/>
              <a:cs typeface="Times New Roman" pitchFamily="18" charset="0"/>
            </a:endParaRPr>
          </a:p>
          <a:p>
            <a:endParaRPr lang="ru-RU" sz="1600">
              <a:latin typeface="Times New Roman" pitchFamily="18" charset="0"/>
              <a:cs typeface="Times New Roman" pitchFamily="18" charset="0"/>
            </a:endParaRPr>
          </a:p>
        </p:txBody>
      </p:sp>
    </p:spTree>
    <p:extLst>
      <p:ext uri="{BB962C8B-B14F-4D97-AF65-F5344CB8AC3E}">
        <p14:creationId xmlns:p14="http://schemas.microsoft.com/office/powerpoint/2010/main" val="3393187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algn="just"/>
            <a:r>
              <a:rPr lang="en-US" sz="2600" b="1" u="sng" err="1">
                <a:solidFill>
                  <a:schemeClr val="accent6">
                    <a:lumMod val="75000"/>
                  </a:schemeClr>
                </a:solidFill>
                <a:latin typeface="Times New Roman" pitchFamily="18" charset="0"/>
                <a:cs typeface="Times New Roman" pitchFamily="18" charset="0"/>
              </a:rPr>
              <a:t>Dolgans</a:t>
            </a:r>
            <a:r>
              <a:rPr lang="en-US" sz="2600">
                <a:latin typeface="Times New Roman" pitchFamily="18" charset="0"/>
                <a:cs typeface="Times New Roman" pitchFamily="18" charset="0"/>
              </a:rPr>
              <a:t> </a:t>
            </a:r>
            <a:r>
              <a:rPr lang="ru-RU" sz="2600">
                <a:latin typeface="Times New Roman" pitchFamily="18" charset="0"/>
                <a:cs typeface="Times New Roman" pitchFamily="18" charset="0"/>
              </a:rPr>
              <a:t>Т</a:t>
            </a:r>
            <a:r>
              <a:rPr lang="en-US" sz="2600">
                <a:latin typeface="Times New Roman" pitchFamily="18" charset="0"/>
                <a:cs typeface="Times New Roman" pitchFamily="18" charset="0"/>
              </a:rPr>
              <a:t>N </a:t>
            </a:r>
            <a:r>
              <a:rPr lang="en-US" sz="2600" b="1" i="1" err="1">
                <a:latin typeface="Times New Roman" pitchFamily="18" charset="0"/>
                <a:cs typeface="Times New Roman" pitchFamily="18" charset="0"/>
              </a:rPr>
              <a:t>tuŋgosʔ</a:t>
            </a:r>
            <a:r>
              <a:rPr lang="en-US" sz="2600" b="1" i="1">
                <a:latin typeface="Times New Roman" pitchFamily="18" charset="0"/>
                <a:cs typeface="Times New Roman" pitchFamily="18" charset="0"/>
              </a:rPr>
              <a:t> </a:t>
            </a:r>
            <a:r>
              <a:rPr lang="en-US" sz="2600" baseline="-25000">
                <a:latin typeface="Times New Roman" pitchFamily="18" charset="0"/>
                <a:cs typeface="Times New Roman" pitchFamily="18" charset="0"/>
              </a:rPr>
              <a:t>NOM.PL</a:t>
            </a:r>
            <a:r>
              <a:rPr lang="en-US" sz="2600">
                <a:latin typeface="Times New Roman" pitchFamily="18" charset="0"/>
                <a:cs typeface="Times New Roman" pitchFamily="18" charset="0"/>
              </a:rPr>
              <a:t> [</a:t>
            </a:r>
            <a:r>
              <a:rPr lang="en-US" sz="2600" err="1">
                <a:latin typeface="Times New Roman" pitchFamily="18" charset="0"/>
                <a:cs typeface="Times New Roman" pitchFamily="18" charset="0"/>
              </a:rPr>
              <a:t>tʊŋgósʔ</a:t>
            </a:r>
            <a:r>
              <a:rPr lang="en-US" sz="2600">
                <a:latin typeface="Times New Roman" pitchFamily="18" charset="0"/>
                <a:cs typeface="Times New Roman" pitchFamily="18" charset="0"/>
              </a:rPr>
              <a:t>] / [</a:t>
            </a:r>
            <a:r>
              <a:rPr lang="en-US" sz="2600" err="1">
                <a:latin typeface="Times New Roman" pitchFamily="18" charset="0"/>
                <a:cs typeface="Times New Roman" pitchFamily="18" charset="0"/>
              </a:rPr>
              <a:t>tʊŋgúsʔ</a:t>
            </a:r>
            <a:r>
              <a:rPr lang="en-US" sz="2600">
                <a:latin typeface="Times New Roman" pitchFamily="18" charset="0"/>
                <a:cs typeface="Times New Roman" pitchFamily="18" charset="0"/>
              </a:rPr>
              <a:t>] </a:t>
            </a:r>
          </a:p>
          <a:p>
            <a:pPr marL="0" indent="0" algn="just">
              <a:buNone/>
            </a:pPr>
            <a:r>
              <a:rPr lang="en-US" sz="2400">
                <a:latin typeface="Times New Roman" pitchFamily="18" charset="0"/>
                <a:cs typeface="Times New Roman" pitchFamily="18" charset="0"/>
              </a:rPr>
              <a:t>descendants of </a:t>
            </a:r>
            <a:r>
              <a:rPr lang="de-DE" sz="2400" err="1">
                <a:latin typeface="Times New Roman" pitchFamily="18" charset="0"/>
                <a:cs typeface="Times New Roman" pitchFamily="18" charset="0"/>
              </a:rPr>
              <a:t>Yarotskiy</a:t>
            </a:r>
            <a:r>
              <a:rPr lang="de-DE" sz="2400">
                <a:latin typeface="Times New Roman" pitchFamily="18" charset="0"/>
                <a:cs typeface="Times New Roman" pitchFamily="18" charset="0"/>
              </a:rPr>
              <a:t> Nikolay</a:t>
            </a:r>
            <a:r>
              <a:rPr lang="en-US" sz="2400">
                <a:latin typeface="Times New Roman" pitchFamily="18" charset="0"/>
                <a:cs typeface="Times New Roman" pitchFamily="18" charset="0"/>
              </a:rPr>
              <a:t> </a:t>
            </a:r>
            <a:r>
              <a:rPr lang="en-US" sz="2400" err="1">
                <a:latin typeface="Times New Roman" pitchFamily="18" charset="0"/>
                <a:cs typeface="Times New Roman" pitchFamily="18" charset="0"/>
              </a:rPr>
              <a:t>Savelyevich</a:t>
            </a:r>
            <a:r>
              <a:rPr lang="en-US" sz="2400">
                <a:latin typeface="Times New Roman" pitchFamily="18" charset="0"/>
                <a:cs typeface="Times New Roman" pitchFamily="18" charset="0"/>
              </a:rPr>
              <a:t> (b. end XIX c</a:t>
            </a:r>
            <a:r>
              <a:rPr lang="en-US" sz="2400" smtClean="0">
                <a:latin typeface="Times New Roman" pitchFamily="18" charset="0"/>
                <a:cs typeface="Times New Roman" pitchFamily="18" charset="0"/>
              </a:rPr>
              <a:t>.)</a:t>
            </a:r>
            <a:r>
              <a:rPr lang="ru-RU" sz="2400" smtClean="0">
                <a:latin typeface="Times New Roman" pitchFamily="18" charset="0"/>
                <a:cs typeface="Times New Roman" pitchFamily="18" charset="0"/>
              </a:rPr>
              <a:t>, потомки </a:t>
            </a:r>
            <a:r>
              <a:rPr lang="ru-RU" sz="2400" err="1" smtClean="0">
                <a:latin typeface="Times New Roman" pitchFamily="18" charset="0"/>
                <a:cs typeface="Times New Roman" pitchFamily="18" charset="0"/>
              </a:rPr>
              <a:t>Яроцкого</a:t>
            </a:r>
            <a:r>
              <a:rPr lang="ru-RU" sz="2400" smtClean="0">
                <a:latin typeface="Times New Roman" pitchFamily="18" charset="0"/>
                <a:cs typeface="Times New Roman" pitchFamily="18" charset="0"/>
              </a:rPr>
              <a:t> Николая Савельевича (род. в кон. </a:t>
            </a:r>
            <a:r>
              <a:rPr lang="en-US" sz="2400" smtClean="0">
                <a:latin typeface="Times New Roman" pitchFamily="18" charset="0"/>
                <a:cs typeface="Times New Roman" pitchFamily="18" charset="0"/>
              </a:rPr>
              <a:t>XIX </a:t>
            </a:r>
            <a:r>
              <a:rPr lang="ru-RU" sz="2400" smtClean="0">
                <a:latin typeface="Times New Roman" pitchFamily="18" charset="0"/>
                <a:cs typeface="Times New Roman" pitchFamily="18" charset="0"/>
              </a:rPr>
              <a:t>в.)</a:t>
            </a:r>
            <a:endParaRPr lang="en-US" sz="2400">
              <a:latin typeface="Times New Roman" pitchFamily="18" charset="0"/>
              <a:cs typeface="Times New Roman" pitchFamily="18" charset="0"/>
            </a:endParaRPr>
          </a:p>
          <a:p>
            <a:pPr marL="0" indent="0" algn="just">
              <a:buNone/>
            </a:pPr>
            <a:endParaRPr lang="en-US" sz="2600" b="1" u="sng">
              <a:solidFill>
                <a:schemeClr val="accent6">
                  <a:lumMod val="75000"/>
                </a:schemeClr>
              </a:solidFill>
              <a:latin typeface="Times New Roman" pitchFamily="18" charset="0"/>
              <a:cs typeface="Times New Roman" pitchFamily="18" charset="0"/>
            </a:endParaRPr>
          </a:p>
          <a:p>
            <a:pPr algn="just"/>
            <a:r>
              <a:rPr lang="ru-RU" sz="2600" b="1" u="sng" smtClean="0">
                <a:solidFill>
                  <a:schemeClr val="accent6">
                    <a:lumMod val="75000"/>
                  </a:schemeClr>
                </a:solidFill>
                <a:latin typeface="Times New Roman" pitchFamily="18" charset="0"/>
                <a:cs typeface="Times New Roman" pitchFamily="18" charset="0"/>
              </a:rPr>
              <a:t>Местные русские </a:t>
            </a:r>
            <a:r>
              <a:rPr lang="en-US" sz="2600" smtClean="0">
                <a:latin typeface="Times New Roman" pitchFamily="18" charset="0"/>
                <a:cs typeface="Times New Roman" pitchFamily="18" charset="0"/>
              </a:rPr>
              <a:t>(</a:t>
            </a:r>
            <a:r>
              <a:rPr lang="ru-RU" sz="2600" smtClean="0">
                <a:latin typeface="Times New Roman" pitchFamily="18" charset="0"/>
                <a:cs typeface="Times New Roman" pitchFamily="18" charset="0"/>
              </a:rPr>
              <a:t>Казанцево, </a:t>
            </a:r>
            <a:r>
              <a:rPr lang="ru-RU" sz="2600" err="1" smtClean="0">
                <a:latin typeface="Times New Roman" pitchFamily="18" charset="0"/>
                <a:cs typeface="Times New Roman" pitchFamily="18" charset="0"/>
              </a:rPr>
              <a:t>Байкаловск</a:t>
            </a:r>
            <a:r>
              <a:rPr lang="en-US" sz="2600" smtClean="0">
                <a:latin typeface="Times New Roman" pitchFamily="18" charset="0"/>
                <a:cs typeface="Times New Roman" pitchFamily="18" charset="0"/>
              </a:rPr>
              <a:t>…)</a:t>
            </a:r>
            <a:endParaRPr lang="en-US" sz="2600">
              <a:latin typeface="Times New Roman" pitchFamily="18" charset="0"/>
              <a:cs typeface="Times New Roman" pitchFamily="18" charset="0"/>
            </a:endParaRPr>
          </a:p>
          <a:p>
            <a:pPr marL="0" indent="0" algn="just">
              <a:buNone/>
            </a:pPr>
            <a:endParaRPr lang="en-US" sz="2600">
              <a:latin typeface="Times New Roman" pitchFamily="18" charset="0"/>
              <a:cs typeface="Times New Roman" pitchFamily="18" charset="0"/>
            </a:endParaRPr>
          </a:p>
          <a:p>
            <a:pPr algn="just"/>
            <a:r>
              <a:rPr lang="ru-RU" sz="2600" b="1" u="sng" smtClean="0">
                <a:solidFill>
                  <a:schemeClr val="accent6">
                    <a:lumMod val="75000"/>
                  </a:schemeClr>
                </a:solidFill>
                <a:latin typeface="Times New Roman" pitchFamily="18" charset="0"/>
                <a:cs typeface="Times New Roman" pitchFamily="18" charset="0"/>
              </a:rPr>
              <a:t>«Местные немцы» </a:t>
            </a:r>
            <a:r>
              <a:rPr lang="en-US" sz="2600" smtClean="0">
                <a:latin typeface="Times New Roman" pitchFamily="18" charset="0"/>
                <a:cs typeface="Times New Roman" pitchFamily="18" charset="0"/>
              </a:rPr>
              <a:t>&lt;</a:t>
            </a:r>
            <a:r>
              <a:rPr lang="ru-RU" sz="2600" smtClean="0">
                <a:latin typeface="Times New Roman" pitchFamily="18" charset="0"/>
                <a:cs typeface="Times New Roman" pitchFamily="18" charset="0"/>
              </a:rPr>
              <a:t> дети репрессированных</a:t>
            </a:r>
          </a:p>
          <a:p>
            <a:pPr marL="0" indent="0">
              <a:buNone/>
            </a:pPr>
            <a:endParaRPr lang="ru-RU"/>
          </a:p>
        </p:txBody>
      </p:sp>
    </p:spTree>
    <p:extLst>
      <p:ext uri="{BB962C8B-B14F-4D97-AF65-F5344CB8AC3E}">
        <p14:creationId xmlns:p14="http://schemas.microsoft.com/office/powerpoint/2010/main" val="3085451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a:bodyPr>
          <a:lstStyle/>
          <a:p>
            <a:r>
              <a:rPr lang="en-US" sz="4000" b="1">
                <a:solidFill>
                  <a:schemeClr val="accent3">
                    <a:lumMod val="75000"/>
                  </a:schemeClr>
                </a:solidFill>
                <a:latin typeface="Times New Roman" pitchFamily="18" charset="0"/>
                <a:cs typeface="Times New Roman" pitchFamily="18" charset="0"/>
              </a:rPr>
              <a:t>Mixed families</a:t>
            </a:r>
            <a:endParaRPr lang="ru-RU" sz="4000" b="1">
              <a:solidFill>
                <a:schemeClr val="accent3">
                  <a:lumMod val="75000"/>
                </a:schemeClr>
              </a:solidFill>
              <a:latin typeface="Times New Roman" pitchFamily="18" charset="0"/>
              <a:cs typeface="Times New Roman" pitchFamily="18" charset="0"/>
            </a:endParaRPr>
          </a:p>
        </p:txBody>
      </p:sp>
      <p:sp>
        <p:nvSpPr>
          <p:cNvPr id="3" name="Объект 2"/>
          <p:cNvSpPr>
            <a:spLocks noGrp="1"/>
          </p:cNvSpPr>
          <p:nvPr>
            <p:ph idx="1"/>
          </p:nvPr>
        </p:nvSpPr>
        <p:spPr>
          <a:xfrm>
            <a:off x="457200" y="1412776"/>
            <a:ext cx="8229600" cy="5184576"/>
          </a:xfrm>
        </p:spPr>
        <p:txBody>
          <a:bodyPr>
            <a:normAutofit lnSpcReduction="10000"/>
          </a:bodyPr>
          <a:lstStyle/>
          <a:p>
            <a:r>
              <a:rPr lang="en-US" sz="2600" b="1">
                <a:latin typeface="Times New Roman" pitchFamily="18" charset="0"/>
                <a:cs typeface="Times New Roman" pitchFamily="18" charset="0"/>
              </a:rPr>
              <a:t>Tundra Enets </a:t>
            </a:r>
            <a:r>
              <a:rPr lang="en-US" sz="2600">
                <a:latin typeface="Times New Roman" pitchFamily="18" charset="0"/>
                <a:cs typeface="Times New Roman" pitchFamily="18" charset="0"/>
              </a:rPr>
              <a:t>–</a:t>
            </a:r>
            <a:r>
              <a:rPr lang="en-US" sz="2600" b="1">
                <a:latin typeface="Times New Roman" pitchFamily="18" charset="0"/>
                <a:cs typeface="Times New Roman" pitchFamily="18" charset="0"/>
              </a:rPr>
              <a:t> Tundra Nenets </a:t>
            </a:r>
          </a:p>
          <a:p>
            <a:pPr marL="0" indent="0">
              <a:buNone/>
            </a:pPr>
            <a:endParaRPr lang="en-US" sz="2600" b="1">
              <a:latin typeface="Times New Roman" pitchFamily="18" charset="0"/>
              <a:cs typeface="Times New Roman" pitchFamily="18" charset="0"/>
            </a:endParaRPr>
          </a:p>
          <a:p>
            <a:r>
              <a:rPr lang="en-US" sz="2600" b="1">
                <a:latin typeface="Times New Roman" pitchFamily="18" charset="0"/>
                <a:cs typeface="Times New Roman" pitchFamily="18" charset="0"/>
              </a:rPr>
              <a:t>Dolgan </a:t>
            </a:r>
            <a:r>
              <a:rPr lang="en-US" sz="2600">
                <a:latin typeface="Times New Roman" pitchFamily="18" charset="0"/>
                <a:cs typeface="Times New Roman" pitchFamily="18" charset="0"/>
              </a:rPr>
              <a:t>–</a:t>
            </a:r>
            <a:r>
              <a:rPr lang="en-US" sz="2600" b="1">
                <a:latin typeface="Times New Roman" pitchFamily="18" charset="0"/>
                <a:cs typeface="Times New Roman" pitchFamily="18" charset="0"/>
              </a:rPr>
              <a:t> Tundra Nenets</a:t>
            </a:r>
          </a:p>
          <a:p>
            <a:pPr marL="0" indent="0">
              <a:buNone/>
            </a:pPr>
            <a:r>
              <a:rPr lang="en-US" sz="2600" b="1">
                <a:latin typeface="Times New Roman" pitchFamily="18" charset="0"/>
                <a:cs typeface="Times New Roman" pitchFamily="18" charset="0"/>
              </a:rPr>
              <a:t> </a:t>
            </a:r>
          </a:p>
          <a:p>
            <a:r>
              <a:rPr lang="en-US" sz="2600" b="1">
                <a:latin typeface="Times New Roman" pitchFamily="18" charset="0"/>
                <a:cs typeface="Times New Roman" pitchFamily="18" charset="0"/>
              </a:rPr>
              <a:t>Tundra Enets </a:t>
            </a:r>
            <a:r>
              <a:rPr lang="en-US" sz="2600">
                <a:latin typeface="Times New Roman" pitchFamily="18" charset="0"/>
                <a:cs typeface="Times New Roman" pitchFamily="18" charset="0"/>
              </a:rPr>
              <a:t>–</a:t>
            </a:r>
            <a:r>
              <a:rPr lang="en-US" sz="2600" b="1">
                <a:latin typeface="Times New Roman" pitchFamily="18" charset="0"/>
                <a:cs typeface="Times New Roman" pitchFamily="18" charset="0"/>
              </a:rPr>
              <a:t> Dolgan</a:t>
            </a:r>
          </a:p>
          <a:p>
            <a:pPr marL="0" indent="0">
              <a:buNone/>
            </a:pPr>
            <a:endParaRPr lang="en-US" sz="2600" b="1">
              <a:latin typeface="Times New Roman" pitchFamily="18" charset="0"/>
              <a:cs typeface="Times New Roman" pitchFamily="18" charset="0"/>
            </a:endParaRPr>
          </a:p>
          <a:p>
            <a:r>
              <a:rPr lang="en-US" sz="2600" b="1">
                <a:latin typeface="Times New Roman" pitchFamily="18" charset="0"/>
                <a:cs typeface="Times New Roman" pitchFamily="18" charset="0"/>
              </a:rPr>
              <a:t>Tundra Nenets </a:t>
            </a:r>
            <a:r>
              <a:rPr lang="en-US" sz="2600">
                <a:latin typeface="Times New Roman" pitchFamily="18" charset="0"/>
                <a:cs typeface="Times New Roman" pitchFamily="18" charset="0"/>
              </a:rPr>
              <a:t>–</a:t>
            </a:r>
            <a:r>
              <a:rPr lang="en-US" sz="2600" b="1">
                <a:latin typeface="Times New Roman" pitchFamily="18" charset="0"/>
                <a:cs typeface="Times New Roman" pitchFamily="18" charset="0"/>
              </a:rPr>
              <a:t> Russian</a:t>
            </a:r>
            <a:r>
              <a:rPr lang="en-US" sz="2600">
                <a:latin typeface="Times New Roman" pitchFamily="18" charset="0"/>
                <a:cs typeface="Times New Roman" pitchFamily="18" charset="0"/>
              </a:rPr>
              <a:t>, etc.</a:t>
            </a:r>
            <a:r>
              <a:rPr lang="en-US" sz="2600" b="1">
                <a:latin typeface="Times New Roman" pitchFamily="18" charset="0"/>
                <a:cs typeface="Times New Roman" pitchFamily="18" charset="0"/>
              </a:rPr>
              <a:t> </a:t>
            </a:r>
          </a:p>
          <a:p>
            <a:pPr marL="0" indent="0">
              <a:buNone/>
            </a:pPr>
            <a:endParaRPr lang="en-US" sz="2600" b="1">
              <a:latin typeface="Times New Roman" pitchFamily="18" charset="0"/>
              <a:cs typeface="Times New Roman" pitchFamily="18" charset="0"/>
            </a:endParaRPr>
          </a:p>
          <a:p>
            <a:endParaRPr lang="en-US" sz="2600" b="1">
              <a:latin typeface="Times New Roman" pitchFamily="18" charset="0"/>
              <a:cs typeface="Times New Roman" pitchFamily="18" charset="0"/>
            </a:endParaRPr>
          </a:p>
          <a:p>
            <a:pPr marL="0" indent="0">
              <a:buNone/>
            </a:pPr>
            <a:r>
              <a:rPr lang="en-US" sz="2600" b="1">
                <a:solidFill>
                  <a:schemeClr val="accent6">
                    <a:lumMod val="75000"/>
                  </a:schemeClr>
                </a:solidFill>
                <a:latin typeface="Times New Roman" pitchFamily="18" charset="0"/>
                <a:cs typeface="Times New Roman" pitchFamily="18" charset="0"/>
              </a:rPr>
              <a:t>Dolgan </a:t>
            </a:r>
            <a:r>
              <a:rPr lang="en-US" sz="2600">
                <a:solidFill>
                  <a:schemeClr val="accent6">
                    <a:lumMod val="75000"/>
                  </a:schemeClr>
                </a:solidFill>
                <a:latin typeface="Times New Roman" pitchFamily="18" charset="0"/>
                <a:cs typeface="Times New Roman" pitchFamily="18" charset="0"/>
              </a:rPr>
              <a:t>(m.) –</a:t>
            </a:r>
            <a:r>
              <a:rPr lang="en-US" sz="2600" b="1">
                <a:solidFill>
                  <a:schemeClr val="accent6">
                    <a:lumMod val="75000"/>
                  </a:schemeClr>
                </a:solidFill>
                <a:latin typeface="Times New Roman" pitchFamily="18" charset="0"/>
                <a:cs typeface="Times New Roman" pitchFamily="18" charset="0"/>
              </a:rPr>
              <a:t> Tundra Nenets </a:t>
            </a:r>
            <a:r>
              <a:rPr lang="en-US" sz="2600">
                <a:solidFill>
                  <a:schemeClr val="accent6">
                    <a:lumMod val="75000"/>
                  </a:schemeClr>
                </a:solidFill>
                <a:latin typeface="Times New Roman" pitchFamily="18" charset="0"/>
                <a:cs typeface="Times New Roman" pitchFamily="18" charset="0"/>
              </a:rPr>
              <a:t>(f.) [1 family] + </a:t>
            </a:r>
          </a:p>
          <a:p>
            <a:pPr marL="0" indent="0">
              <a:buNone/>
            </a:pPr>
            <a:r>
              <a:rPr lang="en-US" sz="2600" b="1">
                <a:solidFill>
                  <a:schemeClr val="accent6">
                    <a:lumMod val="75000"/>
                  </a:schemeClr>
                </a:solidFill>
                <a:latin typeface="Times New Roman" pitchFamily="18" charset="0"/>
                <a:cs typeface="Times New Roman" pitchFamily="18" charset="0"/>
              </a:rPr>
              <a:t>		Tundra Enets </a:t>
            </a:r>
            <a:r>
              <a:rPr lang="en-US" sz="2600">
                <a:solidFill>
                  <a:schemeClr val="accent6">
                    <a:lumMod val="75000"/>
                  </a:schemeClr>
                </a:solidFill>
                <a:latin typeface="Times New Roman" pitchFamily="18" charset="0"/>
                <a:cs typeface="Times New Roman" pitchFamily="18" charset="0"/>
              </a:rPr>
              <a:t>(m.) –</a:t>
            </a:r>
            <a:r>
              <a:rPr lang="en-US" sz="2600" b="1">
                <a:solidFill>
                  <a:schemeClr val="accent6">
                    <a:lumMod val="75000"/>
                  </a:schemeClr>
                </a:solidFill>
                <a:latin typeface="Times New Roman" pitchFamily="18" charset="0"/>
                <a:cs typeface="Times New Roman" pitchFamily="18" charset="0"/>
              </a:rPr>
              <a:t> Dolgan </a:t>
            </a:r>
            <a:r>
              <a:rPr lang="en-US" sz="2600">
                <a:solidFill>
                  <a:schemeClr val="accent6">
                    <a:lumMod val="75000"/>
                  </a:schemeClr>
                </a:solidFill>
                <a:latin typeface="Times New Roman" pitchFamily="18" charset="0"/>
                <a:cs typeface="Times New Roman" pitchFamily="18" charset="0"/>
              </a:rPr>
              <a:t>(f.) [2 families]</a:t>
            </a:r>
            <a:endParaRPr lang="ru-RU">
              <a:solidFill>
                <a:schemeClr val="accent6">
                  <a:lumMod val="75000"/>
                </a:schemeClr>
              </a:solidFill>
            </a:endParaRPr>
          </a:p>
        </p:txBody>
      </p:sp>
    </p:spTree>
    <p:extLst>
      <p:ext uri="{BB962C8B-B14F-4D97-AF65-F5344CB8AC3E}">
        <p14:creationId xmlns:p14="http://schemas.microsoft.com/office/powerpoint/2010/main" val="1806443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8856984" cy="792088"/>
          </a:xfrm>
        </p:spPr>
        <p:txBody>
          <a:bodyPr>
            <a:normAutofit fontScale="90000"/>
          </a:bodyPr>
          <a:lstStyle/>
          <a:p>
            <a:r>
              <a:rPr lang="ru-RU" sz="2800">
                <a:latin typeface="Times New Roman" pitchFamily="18" charset="0"/>
                <a:cs typeface="Times New Roman" pitchFamily="18" charset="0"/>
              </a:rPr>
              <a:t>Пути переселения и места кочёвок </a:t>
            </a:r>
            <a:r>
              <a:rPr lang="ru-RU" sz="2800" err="1">
                <a:latin typeface="Times New Roman" pitchFamily="18" charset="0"/>
                <a:cs typeface="Times New Roman" pitchFamily="18" charset="0"/>
              </a:rPr>
              <a:t>Яроцких</a:t>
            </a:r>
            <a:r>
              <a:rPr lang="ru-RU" sz="2800">
                <a:latin typeface="Times New Roman" pitchFamily="18" charset="0"/>
                <a:cs typeface="Times New Roman" pitchFamily="18" charset="0"/>
              </a:rPr>
              <a:t> и </a:t>
            </a:r>
            <a:r>
              <a:rPr lang="ru-RU" sz="2800" err="1">
                <a:latin typeface="Times New Roman" pitchFamily="18" charset="0"/>
                <a:cs typeface="Times New Roman" pitchFamily="18" charset="0"/>
              </a:rPr>
              <a:t>Силкиных</a:t>
            </a:r>
            <a:r>
              <a:rPr lang="ru-RU" sz="2800">
                <a:latin typeface="Times New Roman" pitchFamily="18" charset="0"/>
                <a:cs typeface="Times New Roman" pitchFamily="18" charset="0"/>
              </a:rPr>
              <a:t> в 1950–1970-е гг. Автор карты ― Ю. Б. Коряков. </a:t>
            </a:r>
            <a:endParaRPr lang="ru-RU" sz="2200">
              <a:latin typeface="Times New Roman" pitchFamily="18" charset="0"/>
              <a:cs typeface="Times New Roman" pitchFamily="18" charset="0"/>
            </a:endParaRPr>
          </a:p>
        </p:txBody>
      </p:sp>
      <p:pic>
        <p:nvPicPr>
          <p:cNvPr id="4098" name="Picture 2" descr="D:\статьи\Большой переход на ненецкий\статья Final после правки Ханиной\Рис. 2.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196752"/>
            <a:ext cx="9128877" cy="5765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601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6192688"/>
          </a:xfrm>
        </p:spPr>
        <p:txBody>
          <a:bodyPr>
            <a:normAutofit fontScale="92500"/>
          </a:bodyPr>
          <a:lstStyle/>
          <a:p>
            <a:pPr algn="just"/>
            <a:r>
              <a:rPr lang="ru-RU" sz="2900">
                <a:latin typeface="Times New Roman" pitchFamily="18" charset="0"/>
                <a:cs typeface="Times New Roman" pitchFamily="18" charset="0"/>
              </a:rPr>
              <a:t>1) </a:t>
            </a:r>
            <a:r>
              <a:rPr lang="ru-RU" sz="2900" b="1" err="1">
                <a:latin typeface="Times New Roman" pitchFamily="18" charset="0"/>
                <a:cs typeface="Times New Roman" pitchFamily="18" charset="0"/>
              </a:rPr>
              <a:t>долганско</a:t>
            </a:r>
            <a:r>
              <a:rPr lang="ru-RU" sz="2900" b="1">
                <a:latin typeface="Times New Roman" pitchFamily="18" charset="0"/>
                <a:cs typeface="Times New Roman" pitchFamily="18" charset="0"/>
              </a:rPr>
              <a:t>–тундрово-ненецкая</a:t>
            </a:r>
            <a:r>
              <a:rPr lang="ru-RU" sz="2900">
                <a:latin typeface="Times New Roman" pitchFamily="18" charset="0"/>
                <a:cs typeface="Times New Roman" pitchFamily="18" charset="0"/>
              </a:rPr>
              <a:t> (Д–ТН) семья </a:t>
            </a:r>
            <a:r>
              <a:rPr lang="ru-RU" sz="2900" err="1">
                <a:latin typeface="Times New Roman" pitchFamily="18" charset="0"/>
                <a:cs typeface="Times New Roman" pitchFamily="18" charset="0"/>
              </a:rPr>
              <a:t>Яроцкого</a:t>
            </a:r>
            <a:r>
              <a:rPr lang="ru-RU" sz="2900">
                <a:latin typeface="Times New Roman" pitchFamily="18" charset="0"/>
                <a:cs typeface="Times New Roman" pitchFamily="18" charset="0"/>
              </a:rPr>
              <a:t> Алексея Николаевича (Д) и его жены </a:t>
            </a:r>
            <a:r>
              <a:rPr lang="ru-RU" sz="2900" err="1">
                <a:latin typeface="Times New Roman" pitchFamily="18" charset="0"/>
                <a:cs typeface="Times New Roman" pitchFamily="18" charset="0"/>
              </a:rPr>
              <a:t>Ӈáдэр</a:t>
            </a:r>
            <a:r>
              <a:rPr lang="ru-RU" sz="2900">
                <a:latin typeface="Times New Roman" pitchFamily="18" charset="0"/>
                <a:cs typeface="Times New Roman" pitchFamily="18" charset="0"/>
              </a:rPr>
              <a:t> (в девичестве) </a:t>
            </a:r>
            <a:r>
              <a:rPr lang="ru-RU" sz="2900" err="1">
                <a:latin typeface="Times New Roman" pitchFamily="18" charset="0"/>
                <a:cs typeface="Times New Roman" pitchFamily="18" charset="0"/>
              </a:rPr>
              <a:t>Сю́нско</a:t>
            </a:r>
            <a:r>
              <a:rPr lang="ru-RU" sz="2900">
                <a:latin typeface="Times New Roman" pitchFamily="18" charset="0"/>
                <a:cs typeface="Times New Roman" pitchFamily="18" charset="0"/>
              </a:rPr>
              <a:t> / </a:t>
            </a:r>
            <a:r>
              <a:rPr lang="ru-RU" sz="2900" err="1">
                <a:latin typeface="Times New Roman" pitchFamily="18" charset="0"/>
                <a:cs typeface="Times New Roman" pitchFamily="18" charset="0"/>
              </a:rPr>
              <a:t>Шýньш</a:t>
            </a:r>
            <a:r>
              <a:rPr lang="ru-RU" sz="2900">
                <a:latin typeface="Times New Roman" pitchFamily="18" charset="0"/>
                <a:cs typeface="Times New Roman" pitchFamily="18" charset="0"/>
              </a:rPr>
              <a:t>(e)ку (</a:t>
            </a:r>
            <a:r>
              <a:rPr lang="en-US" sz="2900" i="1">
                <a:latin typeface="Times New Roman" pitchFamily="18" charset="0"/>
                <a:cs typeface="Times New Roman" pitchFamily="18" charset="0"/>
              </a:rPr>
              <a:t>S</a:t>
            </a:r>
            <a:r>
              <a:rPr lang="ru-RU" sz="2900" i="1">
                <a:latin typeface="Times New Roman" pitchFamily="18" charset="0"/>
                <a:cs typeface="Times New Roman" pitchFamily="18" charset="0"/>
              </a:rPr>
              <a:t>ʲ</a:t>
            </a:r>
            <a:r>
              <a:rPr lang="en-US" sz="2900" i="1" err="1">
                <a:latin typeface="Times New Roman" pitchFamily="18" charset="0"/>
                <a:cs typeface="Times New Roman" pitchFamily="18" charset="0"/>
              </a:rPr>
              <a:t>unc</a:t>
            </a:r>
            <a:r>
              <a:rPr lang="ru-RU" sz="2900" i="1">
                <a:latin typeface="Times New Roman" pitchFamily="18" charset="0"/>
                <a:cs typeface="Times New Roman" pitchFamily="18" charset="0"/>
              </a:rPr>
              <a:t>°</a:t>
            </a:r>
            <a:r>
              <a:rPr lang="en-US" sz="2900" i="1" err="1">
                <a:latin typeface="Times New Roman" pitchFamily="18" charset="0"/>
                <a:cs typeface="Times New Roman" pitchFamily="18" charset="0"/>
              </a:rPr>
              <a:t>ko</a:t>
            </a:r>
            <a:r>
              <a:rPr lang="en-US" sz="2900" i="1">
                <a:latin typeface="Times New Roman" pitchFamily="18" charset="0"/>
                <a:cs typeface="Times New Roman" pitchFamily="18" charset="0"/>
              </a:rPr>
              <a:t> </a:t>
            </a:r>
            <a:r>
              <a:rPr lang="ru-RU" sz="2900">
                <a:latin typeface="Times New Roman" pitchFamily="18" charset="0"/>
                <a:cs typeface="Times New Roman" pitchFamily="18" charset="0"/>
              </a:rPr>
              <a:t>[</a:t>
            </a:r>
            <a:r>
              <a:rPr lang="ru-RU" sz="2900" err="1">
                <a:latin typeface="Times New Roman" pitchFamily="18" charset="0"/>
                <a:cs typeface="Times New Roman" pitchFamily="18" charset="0"/>
              </a:rPr>
              <a:t>ʃú</a:t>
            </a:r>
            <a:r>
              <a:rPr lang="en-US" sz="2900">
                <a:latin typeface="Times New Roman" pitchFamily="18" charset="0"/>
                <a:cs typeface="Times New Roman" pitchFamily="18" charset="0"/>
              </a:rPr>
              <a:t>n</a:t>
            </a:r>
            <a:r>
              <a:rPr lang="ru-RU" sz="2900" err="1">
                <a:latin typeface="Times New Roman" pitchFamily="18" charset="0"/>
                <a:cs typeface="Times New Roman" pitchFamily="18" charset="0"/>
              </a:rPr>
              <a:t>ʲ</a:t>
            </a:r>
            <a:r>
              <a:rPr lang="ru-RU" sz="2900" baseline="30000" err="1">
                <a:latin typeface="Times New Roman" pitchFamily="18" charset="0"/>
                <a:cs typeface="Times New Roman" pitchFamily="18" charset="0"/>
              </a:rPr>
              <a:t>ə</a:t>
            </a:r>
            <a:r>
              <a:rPr lang="ru-RU" sz="2900" err="1">
                <a:latin typeface="Times New Roman" pitchFamily="18" charset="0"/>
                <a:cs typeface="Times New Roman" pitchFamily="18" charset="0"/>
              </a:rPr>
              <a:t>ʃɘ</a:t>
            </a:r>
            <a:r>
              <a:rPr lang="en-US" sz="2900">
                <a:latin typeface="Times New Roman" pitchFamily="18" charset="0"/>
                <a:cs typeface="Times New Roman" pitchFamily="18" charset="0"/>
              </a:rPr>
              <a:t>k</a:t>
            </a:r>
            <a:r>
              <a:rPr lang="ru-RU" sz="2900">
                <a:latin typeface="Times New Roman" pitchFamily="18" charset="0"/>
                <a:cs typeface="Times New Roman" pitchFamily="18" charset="0"/>
              </a:rPr>
              <a:t>ʊ̀] /</a:t>
            </a:r>
            <a:r>
              <a:rPr lang="en-US" sz="2900">
                <a:latin typeface="Times New Roman" pitchFamily="18" charset="0"/>
                <a:cs typeface="Times New Roman" pitchFamily="18" charset="0"/>
              </a:rPr>
              <a:t> </a:t>
            </a:r>
            <a:r>
              <a:rPr lang="ru-RU" sz="2900">
                <a:latin typeface="Times New Roman" pitchFamily="18" charset="0"/>
                <a:cs typeface="Times New Roman" pitchFamily="18" charset="0"/>
              </a:rPr>
              <a:t>[</a:t>
            </a:r>
            <a:r>
              <a:rPr lang="ru-RU" sz="2900" err="1">
                <a:latin typeface="Times New Roman" pitchFamily="18" charset="0"/>
                <a:cs typeface="Times New Roman" pitchFamily="18" charset="0"/>
              </a:rPr>
              <a:t>ʃú</a:t>
            </a:r>
            <a:r>
              <a:rPr lang="en-US" sz="2900">
                <a:latin typeface="Times New Roman" pitchFamily="18" charset="0"/>
                <a:cs typeface="Times New Roman" pitchFamily="18" charset="0"/>
              </a:rPr>
              <a:t>n</a:t>
            </a:r>
            <a:r>
              <a:rPr lang="ru-RU" sz="2900" err="1">
                <a:latin typeface="Times New Roman" pitchFamily="18" charset="0"/>
                <a:cs typeface="Times New Roman" pitchFamily="18" charset="0"/>
              </a:rPr>
              <a:t>ʲ</a:t>
            </a:r>
            <a:r>
              <a:rPr lang="ru-RU" sz="2900" baseline="30000" err="1">
                <a:latin typeface="Times New Roman" pitchFamily="18" charset="0"/>
                <a:cs typeface="Times New Roman" pitchFamily="18" charset="0"/>
              </a:rPr>
              <a:t>ə</a:t>
            </a:r>
            <a:r>
              <a:rPr lang="en-US" sz="2900">
                <a:latin typeface="Times New Roman" pitchFamily="18" charset="0"/>
                <a:cs typeface="Times New Roman" pitchFamily="18" charset="0"/>
              </a:rPr>
              <a:t>t</a:t>
            </a:r>
            <a:r>
              <a:rPr lang="ru-RU" sz="2900">
                <a:latin typeface="Times New Roman" pitchFamily="18" charset="0"/>
                <a:cs typeface="Times New Roman" pitchFamily="18" charset="0"/>
              </a:rPr>
              <a:t>͡</a:t>
            </a:r>
            <a:r>
              <a:rPr lang="ru-RU" sz="2900" err="1">
                <a:latin typeface="Times New Roman" pitchFamily="18" charset="0"/>
                <a:cs typeface="Times New Roman" pitchFamily="18" charset="0"/>
              </a:rPr>
              <a:t>ɕɘ</a:t>
            </a:r>
            <a:r>
              <a:rPr lang="en-US" sz="2900">
                <a:latin typeface="Times New Roman" pitchFamily="18" charset="0"/>
                <a:cs typeface="Times New Roman" pitchFamily="18" charset="0"/>
              </a:rPr>
              <a:t>k</a:t>
            </a:r>
            <a:r>
              <a:rPr lang="ru-RU" sz="2900">
                <a:latin typeface="Times New Roman" pitchFamily="18" charset="0"/>
                <a:cs typeface="Times New Roman" pitchFamily="18" charset="0"/>
              </a:rPr>
              <a:t>ʊ̀]) </a:t>
            </a:r>
            <a:r>
              <a:rPr lang="ru-RU" sz="2900" err="1">
                <a:latin typeface="Times New Roman" pitchFamily="18" charset="0"/>
                <a:cs typeface="Times New Roman" pitchFamily="18" charset="0"/>
              </a:rPr>
              <a:t>Пимоновны</a:t>
            </a:r>
            <a:r>
              <a:rPr lang="ru-RU" sz="2900">
                <a:latin typeface="Times New Roman" pitchFamily="18" charset="0"/>
                <a:cs typeface="Times New Roman" pitchFamily="18" charset="0"/>
              </a:rPr>
              <a:t> (ТН); </a:t>
            </a:r>
          </a:p>
          <a:p>
            <a:pPr algn="just"/>
            <a:r>
              <a:rPr lang="ru-RU" sz="2900">
                <a:latin typeface="Times New Roman" pitchFamily="18" charset="0"/>
                <a:cs typeface="Times New Roman" pitchFamily="18" charset="0"/>
              </a:rPr>
              <a:t>2) </a:t>
            </a:r>
            <a:r>
              <a:rPr lang="ru-RU" sz="2900" b="1">
                <a:latin typeface="Times New Roman" pitchFamily="18" charset="0"/>
                <a:cs typeface="Times New Roman" pitchFamily="18" charset="0"/>
              </a:rPr>
              <a:t>тундрово-</a:t>
            </a:r>
            <a:r>
              <a:rPr lang="ru-RU" sz="2900" b="1" err="1">
                <a:latin typeface="Times New Roman" pitchFamily="18" charset="0"/>
                <a:cs typeface="Times New Roman" pitchFamily="18" charset="0"/>
              </a:rPr>
              <a:t>энецкая</a:t>
            </a:r>
            <a:r>
              <a:rPr lang="ru-RU" sz="2900" b="1">
                <a:latin typeface="Times New Roman" pitchFamily="18" charset="0"/>
                <a:cs typeface="Times New Roman" pitchFamily="18" charset="0"/>
              </a:rPr>
              <a:t>–</a:t>
            </a:r>
            <a:r>
              <a:rPr lang="ru-RU" sz="2900" b="1" err="1">
                <a:latin typeface="Times New Roman" pitchFamily="18" charset="0"/>
                <a:cs typeface="Times New Roman" pitchFamily="18" charset="0"/>
              </a:rPr>
              <a:t>долганская</a:t>
            </a:r>
            <a:r>
              <a:rPr lang="ru-RU" sz="2900" b="1">
                <a:latin typeface="Times New Roman" pitchFamily="18" charset="0"/>
                <a:cs typeface="Times New Roman" pitchFamily="18" charset="0"/>
              </a:rPr>
              <a:t> </a:t>
            </a:r>
            <a:r>
              <a:rPr lang="ru-RU" sz="2900">
                <a:latin typeface="Times New Roman" pitchFamily="18" charset="0"/>
                <a:cs typeface="Times New Roman" pitchFamily="18" charset="0"/>
              </a:rPr>
              <a:t>(ТЭ–Д) семья </a:t>
            </a:r>
            <a:r>
              <a:rPr lang="ru-RU" sz="2900" err="1">
                <a:latin typeface="Times New Roman" pitchFamily="18" charset="0"/>
                <a:cs typeface="Times New Roman" pitchFamily="18" charset="0"/>
              </a:rPr>
              <a:t>Силкина</a:t>
            </a:r>
            <a:r>
              <a:rPr lang="ru-RU" sz="2900">
                <a:latin typeface="Times New Roman" pitchFamily="18" charset="0"/>
                <a:cs typeface="Times New Roman" pitchFamily="18" charset="0"/>
              </a:rPr>
              <a:t> </a:t>
            </a:r>
            <a:r>
              <a:rPr lang="ru-RU" sz="2900" err="1">
                <a:latin typeface="Times New Roman" pitchFamily="18" charset="0"/>
                <a:cs typeface="Times New Roman" pitchFamily="18" charset="0"/>
              </a:rPr>
              <a:t>Пуяку</a:t>
            </a:r>
            <a:r>
              <a:rPr lang="ru-RU" sz="2900">
                <a:latin typeface="Times New Roman" pitchFamily="18" charset="0"/>
                <a:cs typeface="Times New Roman" pitchFamily="18" charset="0"/>
              </a:rPr>
              <a:t> </a:t>
            </a:r>
            <a:r>
              <a:rPr lang="ru-RU" sz="2900" err="1">
                <a:latin typeface="Times New Roman" pitchFamily="18" charset="0"/>
                <a:cs typeface="Times New Roman" pitchFamily="18" charset="0"/>
              </a:rPr>
              <a:t>Бакуловича</a:t>
            </a:r>
            <a:r>
              <a:rPr lang="ru-RU" sz="2900">
                <a:latin typeface="Times New Roman" pitchFamily="18" charset="0"/>
                <a:cs typeface="Times New Roman" pitchFamily="18" charset="0"/>
              </a:rPr>
              <a:t> (ТЭ) и его жены </a:t>
            </a:r>
            <a:r>
              <a:rPr lang="ru-RU" sz="2900" err="1">
                <a:latin typeface="Times New Roman" pitchFamily="18" charset="0"/>
                <a:cs typeface="Times New Roman" pitchFamily="18" charset="0"/>
              </a:rPr>
              <a:t>Яроцкой</a:t>
            </a:r>
            <a:r>
              <a:rPr lang="ru-RU" sz="2900">
                <a:latin typeface="Times New Roman" pitchFamily="18" charset="0"/>
                <a:cs typeface="Times New Roman" pitchFamily="18" charset="0"/>
              </a:rPr>
              <a:t> (в девичестве) Аграфены Николаевны (Д); </a:t>
            </a:r>
          </a:p>
          <a:p>
            <a:pPr algn="just"/>
            <a:r>
              <a:rPr lang="ru-RU" sz="2900">
                <a:latin typeface="Times New Roman" pitchFamily="18" charset="0"/>
                <a:cs typeface="Times New Roman" pitchFamily="18" charset="0"/>
              </a:rPr>
              <a:t>3) </a:t>
            </a:r>
            <a:r>
              <a:rPr lang="ru-RU" sz="2900" b="1">
                <a:latin typeface="Times New Roman" pitchFamily="18" charset="0"/>
                <a:cs typeface="Times New Roman" pitchFamily="18" charset="0"/>
              </a:rPr>
              <a:t>тундрово-</a:t>
            </a:r>
            <a:r>
              <a:rPr lang="ru-RU" sz="2900" b="1" err="1">
                <a:latin typeface="Times New Roman" pitchFamily="18" charset="0"/>
                <a:cs typeface="Times New Roman" pitchFamily="18" charset="0"/>
              </a:rPr>
              <a:t>энецкая</a:t>
            </a:r>
            <a:r>
              <a:rPr lang="ru-RU" sz="2900" b="1">
                <a:latin typeface="Times New Roman" pitchFamily="18" charset="0"/>
                <a:cs typeface="Times New Roman" pitchFamily="18" charset="0"/>
              </a:rPr>
              <a:t>–</a:t>
            </a:r>
            <a:r>
              <a:rPr lang="ru-RU" sz="2900" b="1" err="1">
                <a:latin typeface="Times New Roman" pitchFamily="18" charset="0"/>
                <a:cs typeface="Times New Roman" pitchFamily="18" charset="0"/>
              </a:rPr>
              <a:t>долганская</a:t>
            </a:r>
            <a:r>
              <a:rPr lang="ru-RU" sz="2900" b="1">
                <a:latin typeface="Times New Roman" pitchFamily="18" charset="0"/>
                <a:cs typeface="Times New Roman" pitchFamily="18" charset="0"/>
              </a:rPr>
              <a:t> </a:t>
            </a:r>
            <a:r>
              <a:rPr lang="ru-RU" sz="2900">
                <a:latin typeface="Times New Roman" pitchFamily="18" charset="0"/>
                <a:cs typeface="Times New Roman" pitchFamily="18" charset="0"/>
              </a:rPr>
              <a:t>(ТЭ–Д) семья </a:t>
            </a:r>
            <a:r>
              <a:rPr lang="ru-RU" sz="2900" err="1">
                <a:latin typeface="Times New Roman" pitchFamily="18" charset="0"/>
                <a:cs typeface="Times New Roman" pitchFamily="18" charset="0"/>
              </a:rPr>
              <a:t>Силкина</a:t>
            </a:r>
            <a:r>
              <a:rPr lang="ru-RU" sz="2900">
                <a:latin typeface="Times New Roman" pitchFamily="18" charset="0"/>
                <a:cs typeface="Times New Roman" pitchFamily="18" charset="0"/>
              </a:rPr>
              <a:t> </a:t>
            </a:r>
            <a:r>
              <a:rPr lang="ru-RU" sz="2900" err="1">
                <a:latin typeface="Times New Roman" pitchFamily="18" charset="0"/>
                <a:cs typeface="Times New Roman" pitchFamily="18" charset="0"/>
              </a:rPr>
              <a:t>Дёголя</a:t>
            </a:r>
            <a:r>
              <a:rPr lang="ru-RU" sz="2900">
                <a:latin typeface="Times New Roman" pitchFamily="18" charset="0"/>
                <a:cs typeface="Times New Roman" pitchFamily="18" charset="0"/>
              </a:rPr>
              <a:t> </a:t>
            </a:r>
            <a:r>
              <a:rPr lang="ru-RU" sz="2900" err="1">
                <a:latin typeface="Times New Roman" pitchFamily="18" charset="0"/>
                <a:cs typeface="Times New Roman" pitchFamily="18" charset="0"/>
              </a:rPr>
              <a:t>Бакуловича</a:t>
            </a:r>
            <a:r>
              <a:rPr lang="ru-RU" sz="2900">
                <a:latin typeface="Times New Roman" pitchFamily="18" charset="0"/>
                <a:cs typeface="Times New Roman" pitchFamily="18" charset="0"/>
              </a:rPr>
              <a:t> (ТЭ*) и его жены </a:t>
            </a:r>
            <a:r>
              <a:rPr lang="ru-RU" sz="2900" err="1">
                <a:latin typeface="Times New Roman" pitchFamily="18" charset="0"/>
                <a:cs typeface="Times New Roman" pitchFamily="18" charset="0"/>
              </a:rPr>
              <a:t>Яроцкой</a:t>
            </a:r>
            <a:r>
              <a:rPr lang="ru-RU" sz="2900">
                <a:latin typeface="Times New Roman" pitchFamily="18" charset="0"/>
                <a:cs typeface="Times New Roman" pitchFamily="18" charset="0"/>
              </a:rPr>
              <a:t> (в девичестве) Татьяны Николаевны (Д);</a:t>
            </a:r>
          </a:p>
          <a:p>
            <a:pPr algn="just"/>
            <a:r>
              <a:rPr lang="ru-RU" sz="2900">
                <a:latin typeface="Times New Roman" pitchFamily="18" charset="0"/>
                <a:cs typeface="Times New Roman" pitchFamily="18" charset="0"/>
              </a:rPr>
              <a:t>4) </a:t>
            </a:r>
            <a:r>
              <a:rPr lang="ru-RU" sz="2900" b="1">
                <a:latin typeface="Times New Roman" pitchFamily="18" charset="0"/>
                <a:cs typeface="Times New Roman" pitchFamily="18" charset="0"/>
              </a:rPr>
              <a:t>тундрово-</a:t>
            </a:r>
            <a:r>
              <a:rPr lang="ru-RU" sz="2900" b="1" err="1">
                <a:latin typeface="Times New Roman" pitchFamily="18" charset="0"/>
                <a:cs typeface="Times New Roman" pitchFamily="18" charset="0"/>
              </a:rPr>
              <a:t>энецкая</a:t>
            </a:r>
            <a:r>
              <a:rPr lang="ru-RU" sz="2900" b="1">
                <a:latin typeface="Times New Roman" pitchFamily="18" charset="0"/>
                <a:cs typeface="Times New Roman" pitchFamily="18" charset="0"/>
              </a:rPr>
              <a:t>–тундрово-ненецкая</a:t>
            </a:r>
            <a:r>
              <a:rPr lang="ru-RU" sz="2900">
                <a:latin typeface="Times New Roman" pitchFamily="18" charset="0"/>
                <a:cs typeface="Times New Roman" pitchFamily="18" charset="0"/>
              </a:rPr>
              <a:t> (ТЭ–ТН) семья </a:t>
            </a:r>
            <a:r>
              <a:rPr lang="ru-RU" sz="2900" err="1">
                <a:latin typeface="Times New Roman" pitchFamily="18" charset="0"/>
                <a:cs typeface="Times New Roman" pitchFamily="18" charset="0"/>
              </a:rPr>
              <a:t>Туглакова</a:t>
            </a:r>
            <a:r>
              <a:rPr lang="ru-RU" sz="2900">
                <a:latin typeface="Times New Roman" pitchFamily="18" charset="0"/>
                <a:cs typeface="Times New Roman" pitchFamily="18" charset="0"/>
              </a:rPr>
              <a:t> </a:t>
            </a:r>
            <a:r>
              <a:rPr lang="ru-RU" sz="2900" err="1">
                <a:latin typeface="Times New Roman" pitchFamily="18" charset="0"/>
                <a:cs typeface="Times New Roman" pitchFamily="18" charset="0"/>
              </a:rPr>
              <a:t>Кáсо</a:t>
            </a:r>
            <a:r>
              <a:rPr lang="ru-RU" sz="2900">
                <a:latin typeface="Times New Roman" pitchFamily="18" charset="0"/>
                <a:cs typeface="Times New Roman" pitchFamily="18" charset="0"/>
              </a:rPr>
              <a:t> </a:t>
            </a:r>
            <a:r>
              <a:rPr lang="ru-RU" sz="2900" err="1">
                <a:latin typeface="Times New Roman" pitchFamily="18" charset="0"/>
                <a:cs typeface="Times New Roman" pitchFamily="18" charset="0"/>
              </a:rPr>
              <a:t>Тануловича</a:t>
            </a:r>
            <a:r>
              <a:rPr lang="ru-RU" sz="2900">
                <a:latin typeface="Times New Roman" pitchFamily="18" charset="0"/>
                <a:cs typeface="Times New Roman" pitchFamily="18" charset="0"/>
              </a:rPr>
              <a:t> (ТЭ) и его жены </a:t>
            </a:r>
            <a:r>
              <a:rPr lang="ru-RU" sz="2900" err="1">
                <a:latin typeface="Times New Roman" pitchFamily="18" charset="0"/>
                <a:cs typeface="Times New Roman" pitchFamily="18" charset="0"/>
              </a:rPr>
              <a:t>Яндо</a:t>
            </a:r>
            <a:r>
              <a:rPr lang="ru-RU" sz="2900">
                <a:latin typeface="Times New Roman" pitchFamily="18" charset="0"/>
                <a:cs typeface="Times New Roman" pitchFamily="18" charset="0"/>
              </a:rPr>
              <a:t> (в девичестве) </a:t>
            </a:r>
            <a:r>
              <a:rPr lang="ru-RU" sz="2900" err="1">
                <a:latin typeface="Times New Roman" pitchFamily="18" charset="0"/>
                <a:cs typeface="Times New Roman" pitchFamily="18" charset="0"/>
              </a:rPr>
              <a:t>Сэрне</a:t>
            </a:r>
            <a:r>
              <a:rPr lang="ru-RU" sz="2900">
                <a:latin typeface="Times New Roman" pitchFamily="18" charset="0"/>
                <a:cs typeface="Times New Roman" pitchFamily="18" charset="0"/>
              </a:rPr>
              <a:t> </a:t>
            </a:r>
            <a:r>
              <a:rPr lang="ru-RU" sz="2900" err="1">
                <a:latin typeface="Times New Roman" pitchFamily="18" charset="0"/>
                <a:cs typeface="Times New Roman" pitchFamily="18" charset="0"/>
              </a:rPr>
              <a:t>Уртомовны</a:t>
            </a:r>
            <a:r>
              <a:rPr lang="ru-RU" sz="2900">
                <a:latin typeface="Times New Roman" pitchFamily="18" charset="0"/>
                <a:cs typeface="Times New Roman" pitchFamily="18" charset="0"/>
              </a:rPr>
              <a:t> (ТН).    </a:t>
            </a:r>
          </a:p>
        </p:txBody>
      </p:sp>
    </p:spTree>
    <p:extLst>
      <p:ext uri="{BB962C8B-B14F-4D97-AF65-F5344CB8AC3E}">
        <p14:creationId xmlns:p14="http://schemas.microsoft.com/office/powerpoint/2010/main" val="4025681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6264696"/>
          </a:xfrm>
        </p:spPr>
        <p:txBody>
          <a:bodyPr>
            <a:normAutofit fontScale="77500" lnSpcReduction="20000"/>
          </a:bodyPr>
          <a:lstStyle/>
          <a:p>
            <a:pPr algn="just"/>
            <a:r>
              <a:rPr lang="ru-RU">
                <a:latin typeface="Times New Roman" pitchFamily="18" charset="0"/>
                <a:cs typeface="Times New Roman" pitchFamily="18" charset="0"/>
              </a:rPr>
              <a:t>1) </a:t>
            </a:r>
            <a:r>
              <a:rPr lang="ru-RU" err="1">
                <a:latin typeface="Times New Roman" pitchFamily="18" charset="0"/>
                <a:cs typeface="Times New Roman" pitchFamily="18" charset="0"/>
              </a:rPr>
              <a:t>Силкина</a:t>
            </a:r>
            <a:r>
              <a:rPr lang="ru-RU">
                <a:latin typeface="Times New Roman" pitchFamily="18" charset="0"/>
                <a:cs typeface="Times New Roman" pitchFamily="18" charset="0"/>
              </a:rPr>
              <a:t> (</a:t>
            </a:r>
            <a:r>
              <a:rPr lang="ru-RU" err="1">
                <a:latin typeface="Times New Roman" pitchFamily="18" charset="0"/>
                <a:cs typeface="Times New Roman" pitchFamily="18" charset="0"/>
              </a:rPr>
              <a:t>урожд</a:t>
            </a:r>
            <a:r>
              <a:rPr lang="ru-RU">
                <a:latin typeface="Times New Roman" pitchFamily="18" charset="0"/>
                <a:cs typeface="Times New Roman" pitchFamily="18" charset="0"/>
              </a:rPr>
              <a:t>. </a:t>
            </a:r>
            <a:r>
              <a:rPr lang="ru-RU" err="1">
                <a:latin typeface="Times New Roman" pitchFamily="18" charset="0"/>
                <a:cs typeface="Times New Roman" pitchFamily="18" charset="0"/>
              </a:rPr>
              <a:t>Яптунэ</a:t>
            </a:r>
            <a:r>
              <a:rPr lang="ru-RU">
                <a:latin typeface="Times New Roman" pitchFamily="18" charset="0"/>
                <a:cs typeface="Times New Roman" pitchFamily="18" charset="0"/>
              </a:rPr>
              <a:t>́) Галина </a:t>
            </a:r>
            <a:r>
              <a:rPr lang="ru-RU" err="1">
                <a:latin typeface="Times New Roman" pitchFamily="18" charset="0"/>
                <a:cs typeface="Times New Roman" pitchFamily="18" charset="0"/>
              </a:rPr>
              <a:t>Хольчовна</a:t>
            </a:r>
            <a:r>
              <a:rPr lang="ru-RU">
                <a:latin typeface="Times New Roman" pitchFamily="18" charset="0"/>
                <a:cs typeface="Times New Roman" pitchFamily="18" charset="0"/>
              </a:rPr>
              <a:t> (1950 г. р., далее СГХ) </a:t>
            </a:r>
            <a:r>
              <a:rPr lang="de-DE">
                <a:latin typeface="Times New Roman" pitchFamily="18" charset="0"/>
                <a:cs typeface="Times New Roman" pitchFamily="18" charset="0"/>
              </a:rPr>
              <a:t>― </a:t>
            </a:r>
            <a:r>
              <a:rPr lang="ru-RU">
                <a:latin typeface="Times New Roman" pitchFamily="18" charset="0"/>
                <a:cs typeface="Times New Roman" pitchFamily="18" charset="0"/>
              </a:rPr>
              <a:t>жена покойного </a:t>
            </a:r>
            <a:r>
              <a:rPr lang="ru-RU" err="1">
                <a:latin typeface="Times New Roman" pitchFamily="18" charset="0"/>
                <a:cs typeface="Times New Roman" pitchFamily="18" charset="0"/>
              </a:rPr>
              <a:t>Силкина</a:t>
            </a:r>
            <a:r>
              <a:rPr lang="ru-RU">
                <a:latin typeface="Times New Roman" pitchFamily="18" charset="0"/>
                <a:cs typeface="Times New Roman" pitchFamily="18" charset="0"/>
              </a:rPr>
              <a:t> Юрия </a:t>
            </a:r>
            <a:r>
              <a:rPr lang="ru-RU" err="1">
                <a:latin typeface="Times New Roman" pitchFamily="18" charset="0"/>
                <a:cs typeface="Times New Roman" pitchFamily="18" charset="0"/>
              </a:rPr>
              <a:t>Пуяковича</a:t>
            </a:r>
            <a:r>
              <a:rPr lang="ru-RU">
                <a:latin typeface="Times New Roman" pitchFamily="18" charset="0"/>
                <a:cs typeface="Times New Roman" pitchFamily="18" charset="0"/>
              </a:rPr>
              <a:t> 1950 г. р., сына тундрового </a:t>
            </a:r>
            <a:r>
              <a:rPr lang="ru-RU" err="1">
                <a:latin typeface="Times New Roman" pitchFamily="18" charset="0"/>
                <a:cs typeface="Times New Roman" pitchFamily="18" charset="0"/>
              </a:rPr>
              <a:t>энца</a:t>
            </a:r>
            <a:r>
              <a:rPr lang="ru-RU">
                <a:latin typeface="Times New Roman" pitchFamily="18" charset="0"/>
                <a:cs typeface="Times New Roman" pitchFamily="18" charset="0"/>
              </a:rPr>
              <a:t> </a:t>
            </a:r>
            <a:r>
              <a:rPr lang="ru-RU" err="1">
                <a:latin typeface="Times New Roman" pitchFamily="18" charset="0"/>
                <a:cs typeface="Times New Roman" pitchFamily="18" charset="0"/>
              </a:rPr>
              <a:t>Силкина</a:t>
            </a:r>
            <a:r>
              <a:rPr lang="ru-RU">
                <a:latin typeface="Times New Roman" pitchFamily="18" charset="0"/>
                <a:cs typeface="Times New Roman" pitchFamily="18" charset="0"/>
              </a:rPr>
              <a:t> </a:t>
            </a:r>
            <a:r>
              <a:rPr lang="ru-RU" err="1">
                <a:latin typeface="Times New Roman" pitchFamily="18" charset="0"/>
                <a:cs typeface="Times New Roman" pitchFamily="18" charset="0"/>
              </a:rPr>
              <a:t>Пуяку</a:t>
            </a:r>
            <a:r>
              <a:rPr lang="ru-RU">
                <a:latin typeface="Times New Roman" pitchFamily="18" charset="0"/>
                <a:cs typeface="Times New Roman" pitchFamily="18" charset="0"/>
              </a:rPr>
              <a:t> </a:t>
            </a:r>
            <a:r>
              <a:rPr lang="ru-RU" err="1">
                <a:latin typeface="Times New Roman" pitchFamily="18" charset="0"/>
                <a:cs typeface="Times New Roman" pitchFamily="18" charset="0"/>
              </a:rPr>
              <a:t>Бакуловича</a:t>
            </a:r>
            <a:r>
              <a:rPr lang="ru-RU">
                <a:latin typeface="Times New Roman" pitchFamily="18" charset="0"/>
                <a:cs typeface="Times New Roman" pitchFamily="18" charset="0"/>
              </a:rPr>
              <a:t> (ТЭ) и </a:t>
            </a:r>
            <a:r>
              <a:rPr lang="ru-RU" err="1">
                <a:latin typeface="Times New Roman" pitchFamily="18" charset="0"/>
                <a:cs typeface="Times New Roman" pitchFamily="18" charset="0"/>
              </a:rPr>
              <a:t>долганки</a:t>
            </a:r>
            <a:r>
              <a:rPr lang="ru-RU">
                <a:latin typeface="Times New Roman" pitchFamily="18" charset="0"/>
                <a:cs typeface="Times New Roman" pitchFamily="18" charset="0"/>
              </a:rPr>
              <a:t> </a:t>
            </a:r>
            <a:r>
              <a:rPr lang="ru-RU" err="1">
                <a:latin typeface="Times New Roman" pitchFamily="18" charset="0"/>
                <a:cs typeface="Times New Roman" pitchFamily="18" charset="0"/>
              </a:rPr>
              <a:t>Яроцкой</a:t>
            </a:r>
            <a:r>
              <a:rPr lang="ru-RU">
                <a:latin typeface="Times New Roman" pitchFamily="18" charset="0"/>
                <a:cs typeface="Times New Roman" pitchFamily="18" charset="0"/>
              </a:rPr>
              <a:t> (в девичестве) Аграфены Николаевны (Д); </a:t>
            </a:r>
            <a:endParaRPr lang="ru-RU" smtClean="0">
              <a:latin typeface="Times New Roman" pitchFamily="18" charset="0"/>
              <a:cs typeface="Times New Roman" pitchFamily="18" charset="0"/>
            </a:endParaRPr>
          </a:p>
          <a:p>
            <a:pPr algn="just"/>
            <a:endParaRPr lang="ru-RU">
              <a:latin typeface="Times New Roman" pitchFamily="18" charset="0"/>
              <a:cs typeface="Times New Roman" pitchFamily="18" charset="0"/>
            </a:endParaRPr>
          </a:p>
          <a:p>
            <a:pPr algn="just"/>
            <a:r>
              <a:rPr lang="ru-RU" smtClean="0">
                <a:latin typeface="Times New Roman" pitchFamily="18" charset="0"/>
                <a:cs typeface="Times New Roman" pitchFamily="18" charset="0"/>
              </a:rPr>
              <a:t>2</a:t>
            </a:r>
            <a:r>
              <a:rPr lang="ru-RU">
                <a:latin typeface="Times New Roman" pitchFamily="18" charset="0"/>
                <a:cs typeface="Times New Roman" pitchFamily="18" charset="0"/>
              </a:rPr>
              <a:t>) </a:t>
            </a:r>
            <a:r>
              <a:rPr lang="ru-RU" err="1">
                <a:latin typeface="Times New Roman" pitchFamily="18" charset="0"/>
                <a:cs typeface="Times New Roman" pitchFamily="18" charset="0"/>
              </a:rPr>
              <a:t>Яптунэ</a:t>
            </a:r>
            <a:r>
              <a:rPr lang="ru-RU">
                <a:latin typeface="Times New Roman" pitchFamily="18" charset="0"/>
                <a:cs typeface="Times New Roman" pitchFamily="18" charset="0"/>
              </a:rPr>
              <a:t>́ (</a:t>
            </a:r>
            <a:r>
              <a:rPr lang="ru-RU" err="1">
                <a:latin typeface="Times New Roman" pitchFamily="18" charset="0"/>
                <a:cs typeface="Times New Roman" pitchFamily="18" charset="0"/>
              </a:rPr>
              <a:t>урожд</a:t>
            </a:r>
            <a:r>
              <a:rPr lang="ru-RU">
                <a:latin typeface="Times New Roman" pitchFamily="18" charset="0"/>
                <a:cs typeface="Times New Roman" pitchFamily="18" charset="0"/>
              </a:rPr>
              <a:t>. </a:t>
            </a:r>
            <a:r>
              <a:rPr lang="ru-RU" err="1">
                <a:latin typeface="Times New Roman" pitchFamily="18" charset="0"/>
                <a:cs typeface="Times New Roman" pitchFamily="18" charset="0"/>
              </a:rPr>
              <a:t>Яроцкая</a:t>
            </a:r>
            <a:r>
              <a:rPr lang="ru-RU">
                <a:latin typeface="Times New Roman" pitchFamily="18" charset="0"/>
                <a:cs typeface="Times New Roman" pitchFamily="18" charset="0"/>
              </a:rPr>
              <a:t>) Раиса Алексеевна (1964 г. р., далее ЯРА) </a:t>
            </a:r>
            <a:r>
              <a:rPr lang="de-DE">
                <a:latin typeface="Times New Roman" pitchFamily="18" charset="0"/>
                <a:cs typeface="Times New Roman" pitchFamily="18" charset="0"/>
              </a:rPr>
              <a:t>―</a:t>
            </a:r>
            <a:r>
              <a:rPr lang="ru-RU">
                <a:latin typeface="Times New Roman" pitchFamily="18" charset="0"/>
                <a:cs typeface="Times New Roman" pitchFamily="18" charset="0"/>
              </a:rPr>
              <a:t> дочь </a:t>
            </a:r>
            <a:r>
              <a:rPr lang="ru-RU" err="1">
                <a:latin typeface="Times New Roman" pitchFamily="18" charset="0"/>
                <a:cs typeface="Times New Roman" pitchFamily="18" charset="0"/>
              </a:rPr>
              <a:t>долганина</a:t>
            </a:r>
            <a:r>
              <a:rPr lang="ru-RU">
                <a:latin typeface="Times New Roman" pitchFamily="18" charset="0"/>
                <a:cs typeface="Times New Roman" pitchFamily="18" charset="0"/>
              </a:rPr>
              <a:t> </a:t>
            </a:r>
            <a:r>
              <a:rPr lang="ru-RU" err="1">
                <a:latin typeface="Times New Roman" pitchFamily="18" charset="0"/>
                <a:cs typeface="Times New Roman" pitchFamily="18" charset="0"/>
              </a:rPr>
              <a:t>Яроцкого</a:t>
            </a:r>
            <a:r>
              <a:rPr lang="ru-RU">
                <a:latin typeface="Times New Roman" pitchFamily="18" charset="0"/>
                <a:cs typeface="Times New Roman" pitchFamily="18" charset="0"/>
              </a:rPr>
              <a:t> Алексея Николаевича (Д) и представительницы локальной группы тундровых ненцев </a:t>
            </a:r>
            <a:r>
              <a:rPr lang="ru-RU" err="1">
                <a:latin typeface="Times New Roman" pitchFamily="18" charset="0"/>
                <a:cs typeface="Times New Roman" pitchFamily="18" charset="0"/>
              </a:rPr>
              <a:t>Ӈáдэр</a:t>
            </a:r>
            <a:r>
              <a:rPr lang="ru-RU">
                <a:latin typeface="Times New Roman" pitchFamily="18" charset="0"/>
                <a:cs typeface="Times New Roman" pitchFamily="18" charset="0"/>
              </a:rPr>
              <a:t> (в девичестве) </a:t>
            </a:r>
            <a:r>
              <a:rPr lang="ru-RU" err="1">
                <a:latin typeface="Times New Roman" pitchFamily="18" charset="0"/>
                <a:cs typeface="Times New Roman" pitchFamily="18" charset="0"/>
              </a:rPr>
              <a:t>Сю́нско</a:t>
            </a:r>
            <a:r>
              <a:rPr lang="ru-RU">
                <a:latin typeface="Times New Roman" pitchFamily="18" charset="0"/>
                <a:cs typeface="Times New Roman" pitchFamily="18" charset="0"/>
              </a:rPr>
              <a:t> / </a:t>
            </a:r>
            <a:r>
              <a:rPr lang="ru-RU" err="1">
                <a:latin typeface="Times New Roman" pitchFamily="18" charset="0"/>
                <a:cs typeface="Times New Roman" pitchFamily="18" charset="0"/>
              </a:rPr>
              <a:t>Шýньш</a:t>
            </a:r>
            <a:r>
              <a:rPr lang="ru-RU">
                <a:latin typeface="Times New Roman" pitchFamily="18" charset="0"/>
                <a:cs typeface="Times New Roman" pitchFamily="18" charset="0"/>
              </a:rPr>
              <a:t>(e)ку [</a:t>
            </a:r>
            <a:r>
              <a:rPr lang="ru-RU" err="1">
                <a:latin typeface="Times New Roman" pitchFamily="18" charset="0"/>
                <a:cs typeface="Times New Roman" pitchFamily="18" charset="0"/>
              </a:rPr>
              <a:t>ʃú</a:t>
            </a:r>
            <a:r>
              <a:rPr lang="en-US">
                <a:latin typeface="Times New Roman" pitchFamily="18" charset="0"/>
                <a:cs typeface="Times New Roman" pitchFamily="18" charset="0"/>
              </a:rPr>
              <a:t>n</a:t>
            </a:r>
            <a:r>
              <a:rPr lang="ru-RU" err="1">
                <a:latin typeface="Times New Roman" pitchFamily="18" charset="0"/>
                <a:cs typeface="Times New Roman" pitchFamily="18" charset="0"/>
              </a:rPr>
              <a:t>ʲ</a:t>
            </a:r>
            <a:r>
              <a:rPr lang="ru-RU" baseline="30000" err="1">
                <a:latin typeface="Times New Roman" pitchFamily="18" charset="0"/>
                <a:cs typeface="Times New Roman" pitchFamily="18" charset="0"/>
              </a:rPr>
              <a:t>ə</a:t>
            </a:r>
            <a:r>
              <a:rPr lang="ru-RU" err="1">
                <a:latin typeface="Times New Roman" pitchFamily="18" charset="0"/>
                <a:cs typeface="Times New Roman" pitchFamily="18" charset="0"/>
              </a:rPr>
              <a:t>ʃɘ</a:t>
            </a:r>
            <a:r>
              <a:rPr lang="en-US">
                <a:latin typeface="Times New Roman" pitchFamily="18" charset="0"/>
                <a:cs typeface="Times New Roman" pitchFamily="18" charset="0"/>
              </a:rPr>
              <a:t>k</a:t>
            </a:r>
            <a:r>
              <a:rPr lang="ru-RU">
                <a:latin typeface="Times New Roman" pitchFamily="18" charset="0"/>
                <a:cs typeface="Times New Roman" pitchFamily="18" charset="0"/>
              </a:rPr>
              <a:t>ʊ̀] /</a:t>
            </a:r>
            <a:r>
              <a:rPr lang="en-US">
                <a:latin typeface="Times New Roman" pitchFamily="18" charset="0"/>
                <a:cs typeface="Times New Roman" pitchFamily="18" charset="0"/>
              </a:rPr>
              <a:t> </a:t>
            </a:r>
            <a:r>
              <a:rPr lang="ru-RU">
                <a:latin typeface="Times New Roman" pitchFamily="18" charset="0"/>
                <a:cs typeface="Times New Roman" pitchFamily="18" charset="0"/>
              </a:rPr>
              <a:t>[</a:t>
            </a:r>
            <a:r>
              <a:rPr lang="ru-RU" err="1">
                <a:latin typeface="Times New Roman" pitchFamily="18" charset="0"/>
                <a:cs typeface="Times New Roman" pitchFamily="18" charset="0"/>
              </a:rPr>
              <a:t>ʃú</a:t>
            </a:r>
            <a:r>
              <a:rPr lang="en-US">
                <a:latin typeface="Times New Roman" pitchFamily="18" charset="0"/>
                <a:cs typeface="Times New Roman" pitchFamily="18" charset="0"/>
              </a:rPr>
              <a:t>n</a:t>
            </a:r>
            <a:r>
              <a:rPr lang="ru-RU" err="1">
                <a:latin typeface="Times New Roman" pitchFamily="18" charset="0"/>
                <a:cs typeface="Times New Roman" pitchFamily="18" charset="0"/>
              </a:rPr>
              <a:t>ʲ</a:t>
            </a:r>
            <a:r>
              <a:rPr lang="ru-RU" baseline="30000" err="1">
                <a:latin typeface="Times New Roman" pitchFamily="18" charset="0"/>
                <a:cs typeface="Times New Roman" pitchFamily="18" charset="0"/>
              </a:rPr>
              <a:t>ə</a:t>
            </a:r>
            <a:r>
              <a:rPr lang="en-US">
                <a:latin typeface="Times New Roman" pitchFamily="18" charset="0"/>
                <a:cs typeface="Times New Roman" pitchFamily="18" charset="0"/>
              </a:rPr>
              <a:t>t</a:t>
            </a:r>
            <a:r>
              <a:rPr lang="ru-RU">
                <a:latin typeface="Times New Roman" pitchFamily="18" charset="0"/>
                <a:cs typeface="Times New Roman" pitchFamily="18" charset="0"/>
              </a:rPr>
              <a:t>͡</a:t>
            </a:r>
            <a:r>
              <a:rPr lang="ru-RU" err="1">
                <a:latin typeface="Times New Roman" pitchFamily="18" charset="0"/>
                <a:cs typeface="Times New Roman" pitchFamily="18" charset="0"/>
              </a:rPr>
              <a:t>ɕɘ</a:t>
            </a:r>
            <a:r>
              <a:rPr lang="en-US">
                <a:latin typeface="Times New Roman" pitchFamily="18" charset="0"/>
                <a:cs typeface="Times New Roman" pitchFamily="18" charset="0"/>
              </a:rPr>
              <a:t>k</a:t>
            </a:r>
            <a:r>
              <a:rPr lang="ru-RU">
                <a:latin typeface="Times New Roman" pitchFamily="18" charset="0"/>
                <a:cs typeface="Times New Roman" pitchFamily="18" charset="0"/>
              </a:rPr>
              <a:t>ʊ̀] </a:t>
            </a:r>
            <a:r>
              <a:rPr lang="ru-RU" err="1">
                <a:latin typeface="Times New Roman" pitchFamily="18" charset="0"/>
                <a:cs typeface="Times New Roman" pitchFamily="18" charset="0"/>
              </a:rPr>
              <a:t>Пимоновны</a:t>
            </a:r>
            <a:r>
              <a:rPr lang="ru-RU">
                <a:latin typeface="Times New Roman" pitchFamily="18" charset="0"/>
                <a:cs typeface="Times New Roman" pitchFamily="18" charset="0"/>
              </a:rPr>
              <a:t> (ТН</a:t>
            </a:r>
            <a:r>
              <a:rPr lang="ru-RU" smtClean="0">
                <a:latin typeface="Times New Roman" pitchFamily="18" charset="0"/>
                <a:cs typeface="Times New Roman" pitchFamily="18" charset="0"/>
              </a:rPr>
              <a:t>);</a:t>
            </a:r>
          </a:p>
          <a:p>
            <a:pPr algn="just"/>
            <a:endParaRPr lang="ru-RU">
              <a:latin typeface="Times New Roman" pitchFamily="18" charset="0"/>
              <a:cs typeface="Times New Roman" pitchFamily="18" charset="0"/>
            </a:endParaRPr>
          </a:p>
          <a:p>
            <a:pPr algn="just"/>
            <a:r>
              <a:rPr lang="ru-RU">
                <a:latin typeface="Times New Roman" pitchFamily="18" charset="0"/>
                <a:cs typeface="Times New Roman" pitchFamily="18" charset="0"/>
              </a:rPr>
              <a:t>3) Кузнецова (</a:t>
            </a:r>
            <a:r>
              <a:rPr lang="ru-RU" err="1">
                <a:latin typeface="Times New Roman" pitchFamily="18" charset="0"/>
                <a:cs typeface="Times New Roman" pitchFamily="18" charset="0"/>
              </a:rPr>
              <a:t>урожд</a:t>
            </a:r>
            <a:r>
              <a:rPr lang="ru-RU">
                <a:latin typeface="Times New Roman" pitchFamily="18" charset="0"/>
                <a:cs typeface="Times New Roman" pitchFamily="18" charset="0"/>
              </a:rPr>
              <a:t>. </a:t>
            </a:r>
            <a:r>
              <a:rPr lang="ru-RU" err="1">
                <a:latin typeface="Times New Roman" pitchFamily="18" charset="0"/>
                <a:cs typeface="Times New Roman" pitchFamily="18" charset="0"/>
              </a:rPr>
              <a:t>Яроцкая</a:t>
            </a:r>
            <a:r>
              <a:rPr lang="ru-RU">
                <a:latin typeface="Times New Roman" pitchFamily="18" charset="0"/>
                <a:cs typeface="Times New Roman" pitchFamily="18" charset="0"/>
              </a:rPr>
              <a:t>) Екатерина Андреевна (1983 г. р., далее КЕА) </a:t>
            </a:r>
            <a:r>
              <a:rPr lang="de-DE">
                <a:latin typeface="Times New Roman" pitchFamily="18" charset="0"/>
                <a:cs typeface="Times New Roman" pitchFamily="18" charset="0"/>
              </a:rPr>
              <a:t>―</a:t>
            </a:r>
            <a:r>
              <a:rPr lang="ru-RU">
                <a:latin typeface="Times New Roman" pitchFamily="18" charset="0"/>
                <a:cs typeface="Times New Roman" pitchFamily="18" charset="0"/>
              </a:rPr>
              <a:t> внучка </a:t>
            </a:r>
            <a:r>
              <a:rPr lang="ru-RU" err="1">
                <a:latin typeface="Times New Roman" pitchFamily="18" charset="0"/>
                <a:cs typeface="Times New Roman" pitchFamily="18" charset="0"/>
              </a:rPr>
              <a:t>долганина</a:t>
            </a:r>
            <a:r>
              <a:rPr lang="ru-RU">
                <a:latin typeface="Times New Roman" pitchFamily="18" charset="0"/>
                <a:cs typeface="Times New Roman" pitchFamily="18" charset="0"/>
              </a:rPr>
              <a:t> </a:t>
            </a:r>
            <a:r>
              <a:rPr lang="ru-RU" err="1">
                <a:latin typeface="Times New Roman" pitchFamily="18" charset="0"/>
                <a:cs typeface="Times New Roman" pitchFamily="18" charset="0"/>
              </a:rPr>
              <a:t>Яроцкого</a:t>
            </a:r>
            <a:r>
              <a:rPr lang="ru-RU">
                <a:latin typeface="Times New Roman" pitchFamily="18" charset="0"/>
                <a:cs typeface="Times New Roman" pitchFamily="18" charset="0"/>
              </a:rPr>
              <a:t> Алексея Николаевича (Д) и </a:t>
            </a:r>
            <a:r>
              <a:rPr lang="ru-RU" err="1">
                <a:latin typeface="Times New Roman" pitchFamily="18" charset="0"/>
                <a:cs typeface="Times New Roman" pitchFamily="18" charset="0"/>
              </a:rPr>
              <a:t>Ӈáдэр</a:t>
            </a:r>
            <a:r>
              <a:rPr lang="ru-RU">
                <a:latin typeface="Times New Roman" pitchFamily="18" charset="0"/>
                <a:cs typeface="Times New Roman" pitchFamily="18" charset="0"/>
              </a:rPr>
              <a:t> (в девичестве) </a:t>
            </a:r>
            <a:r>
              <a:rPr lang="ru-RU" err="1">
                <a:latin typeface="Times New Roman" pitchFamily="18" charset="0"/>
                <a:cs typeface="Times New Roman" pitchFamily="18" charset="0"/>
              </a:rPr>
              <a:t>Сю́нско</a:t>
            </a:r>
            <a:r>
              <a:rPr lang="ru-RU">
                <a:latin typeface="Times New Roman" pitchFamily="18" charset="0"/>
                <a:cs typeface="Times New Roman" pitchFamily="18" charset="0"/>
              </a:rPr>
              <a:t> [</a:t>
            </a:r>
            <a:r>
              <a:rPr lang="ru-RU" err="1">
                <a:latin typeface="Times New Roman" pitchFamily="18" charset="0"/>
                <a:cs typeface="Times New Roman" pitchFamily="18" charset="0"/>
              </a:rPr>
              <a:t>ʃú</a:t>
            </a:r>
            <a:r>
              <a:rPr lang="en-US">
                <a:latin typeface="Times New Roman" pitchFamily="18" charset="0"/>
                <a:cs typeface="Times New Roman" pitchFamily="18" charset="0"/>
              </a:rPr>
              <a:t>n</a:t>
            </a:r>
            <a:r>
              <a:rPr lang="ru-RU" err="1">
                <a:latin typeface="Times New Roman" pitchFamily="18" charset="0"/>
                <a:cs typeface="Times New Roman" pitchFamily="18" charset="0"/>
              </a:rPr>
              <a:t>ʲ</a:t>
            </a:r>
            <a:r>
              <a:rPr lang="ru-RU" baseline="30000" err="1">
                <a:latin typeface="Times New Roman" pitchFamily="18" charset="0"/>
                <a:cs typeface="Times New Roman" pitchFamily="18" charset="0"/>
              </a:rPr>
              <a:t>ə</a:t>
            </a:r>
            <a:r>
              <a:rPr lang="ru-RU" err="1">
                <a:latin typeface="Times New Roman" pitchFamily="18" charset="0"/>
                <a:cs typeface="Times New Roman" pitchFamily="18" charset="0"/>
              </a:rPr>
              <a:t>ʃɘ</a:t>
            </a:r>
            <a:r>
              <a:rPr lang="en-US">
                <a:latin typeface="Times New Roman" pitchFamily="18" charset="0"/>
                <a:cs typeface="Times New Roman" pitchFamily="18" charset="0"/>
              </a:rPr>
              <a:t>k</a:t>
            </a:r>
            <a:r>
              <a:rPr lang="ru-RU">
                <a:latin typeface="Times New Roman" pitchFamily="18" charset="0"/>
                <a:cs typeface="Times New Roman" pitchFamily="18" charset="0"/>
              </a:rPr>
              <a:t>ʊ̀] /</a:t>
            </a:r>
            <a:r>
              <a:rPr lang="en-US">
                <a:latin typeface="Times New Roman" pitchFamily="18" charset="0"/>
                <a:cs typeface="Times New Roman" pitchFamily="18" charset="0"/>
              </a:rPr>
              <a:t> </a:t>
            </a:r>
            <a:r>
              <a:rPr lang="ru-RU">
                <a:latin typeface="Times New Roman" pitchFamily="18" charset="0"/>
                <a:cs typeface="Times New Roman" pitchFamily="18" charset="0"/>
              </a:rPr>
              <a:t>[</a:t>
            </a:r>
            <a:r>
              <a:rPr lang="ru-RU" err="1">
                <a:latin typeface="Times New Roman" pitchFamily="18" charset="0"/>
                <a:cs typeface="Times New Roman" pitchFamily="18" charset="0"/>
              </a:rPr>
              <a:t>ʃú</a:t>
            </a:r>
            <a:r>
              <a:rPr lang="en-US">
                <a:latin typeface="Times New Roman" pitchFamily="18" charset="0"/>
                <a:cs typeface="Times New Roman" pitchFamily="18" charset="0"/>
              </a:rPr>
              <a:t>n</a:t>
            </a:r>
            <a:r>
              <a:rPr lang="ru-RU" err="1">
                <a:latin typeface="Times New Roman" pitchFamily="18" charset="0"/>
                <a:cs typeface="Times New Roman" pitchFamily="18" charset="0"/>
              </a:rPr>
              <a:t>ʲ</a:t>
            </a:r>
            <a:r>
              <a:rPr lang="ru-RU" baseline="30000" err="1">
                <a:latin typeface="Times New Roman" pitchFamily="18" charset="0"/>
                <a:cs typeface="Times New Roman" pitchFamily="18" charset="0"/>
              </a:rPr>
              <a:t>ə</a:t>
            </a:r>
            <a:r>
              <a:rPr lang="en-US">
                <a:latin typeface="Times New Roman" pitchFamily="18" charset="0"/>
                <a:cs typeface="Times New Roman" pitchFamily="18" charset="0"/>
              </a:rPr>
              <a:t>t</a:t>
            </a:r>
            <a:r>
              <a:rPr lang="ru-RU">
                <a:latin typeface="Times New Roman" pitchFamily="18" charset="0"/>
                <a:cs typeface="Times New Roman" pitchFamily="18" charset="0"/>
              </a:rPr>
              <a:t>͡</a:t>
            </a:r>
            <a:r>
              <a:rPr lang="ru-RU" err="1">
                <a:latin typeface="Times New Roman" pitchFamily="18" charset="0"/>
                <a:cs typeface="Times New Roman" pitchFamily="18" charset="0"/>
              </a:rPr>
              <a:t>ɕɘ</a:t>
            </a:r>
            <a:r>
              <a:rPr lang="en-US">
                <a:latin typeface="Times New Roman" pitchFamily="18" charset="0"/>
                <a:cs typeface="Times New Roman" pitchFamily="18" charset="0"/>
              </a:rPr>
              <a:t>k</a:t>
            </a:r>
            <a:r>
              <a:rPr lang="ru-RU">
                <a:latin typeface="Times New Roman" pitchFamily="18" charset="0"/>
                <a:cs typeface="Times New Roman" pitchFamily="18" charset="0"/>
              </a:rPr>
              <a:t>ʊ̀] </a:t>
            </a:r>
            <a:r>
              <a:rPr lang="ru-RU" err="1">
                <a:latin typeface="Times New Roman" pitchFamily="18" charset="0"/>
                <a:cs typeface="Times New Roman" pitchFamily="18" charset="0"/>
              </a:rPr>
              <a:t>Пимоновны</a:t>
            </a:r>
            <a:r>
              <a:rPr lang="ru-RU">
                <a:latin typeface="Times New Roman" pitchFamily="18" charset="0"/>
                <a:cs typeface="Times New Roman" pitchFamily="18" charset="0"/>
              </a:rPr>
              <a:t> (ТН), дочь </a:t>
            </a:r>
            <a:r>
              <a:rPr lang="ru-RU" err="1">
                <a:latin typeface="Times New Roman" pitchFamily="18" charset="0"/>
                <a:cs typeface="Times New Roman" pitchFamily="18" charset="0"/>
              </a:rPr>
              <a:t>Яроцкого</a:t>
            </a:r>
            <a:r>
              <a:rPr lang="ru-RU">
                <a:latin typeface="Times New Roman" pitchFamily="18" charset="0"/>
                <a:cs typeface="Times New Roman" pitchFamily="18" charset="0"/>
              </a:rPr>
              <a:t> Андрея Алексеевича (1957– 2000 гг.), племянница Раисы Алексеевны (ЯРА).        </a:t>
            </a:r>
          </a:p>
          <a:p>
            <a:endParaRPr lang="ru-RU"/>
          </a:p>
        </p:txBody>
      </p:sp>
    </p:spTree>
    <p:extLst>
      <p:ext uri="{BB962C8B-B14F-4D97-AF65-F5344CB8AC3E}">
        <p14:creationId xmlns:p14="http://schemas.microsoft.com/office/powerpoint/2010/main" val="2237509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Nenets\статьи\статья про лингвистические идеологии Тухардской тундры УАИ 2019\иллюстрации\Рис. 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36253" y="1129619"/>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6129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8640960" cy="1584176"/>
          </a:xfrm>
        </p:spPr>
        <p:txBody>
          <a:bodyPr>
            <a:noAutofit/>
          </a:bodyPr>
          <a:lstStyle/>
          <a:p>
            <a:r>
              <a:rPr lang="en-US" sz="2400" b="1" smtClean="0">
                <a:solidFill>
                  <a:schemeClr val="accent6">
                    <a:lumMod val="75000"/>
                  </a:schemeClr>
                </a:solidFill>
                <a:latin typeface="Times New Roman" pitchFamily="18" charset="0"/>
                <a:cs typeface="Times New Roman" pitchFamily="18" charset="0"/>
              </a:rPr>
              <a:t>I</a:t>
            </a:r>
            <a:r>
              <a:rPr lang="ru-RU" sz="2400" b="1" smtClean="0">
                <a:solidFill>
                  <a:schemeClr val="accent6">
                    <a:lumMod val="75000"/>
                  </a:schemeClr>
                </a:solidFill>
                <a:latin typeface="Times New Roman" pitchFamily="18" charset="0"/>
                <a:cs typeface="Times New Roman" pitchFamily="18" charset="0"/>
              </a:rPr>
              <a:t>. Языковые </a:t>
            </a:r>
            <a:r>
              <a:rPr lang="ru-RU" sz="2400" b="1">
                <a:solidFill>
                  <a:schemeClr val="accent6">
                    <a:lumMod val="75000"/>
                  </a:schemeClr>
                </a:solidFill>
                <a:latin typeface="Times New Roman" pitchFamily="18" charset="0"/>
                <a:cs typeface="Times New Roman" pitchFamily="18" charset="0"/>
              </a:rPr>
              <a:t>(лингвистические) идеологии, поддерживающие многоязычие: </a:t>
            </a:r>
            <a:r>
              <a:rPr lang="ru-RU" sz="2400" b="1" smtClean="0">
                <a:solidFill>
                  <a:schemeClr val="accent6">
                    <a:lumMod val="75000"/>
                  </a:schemeClr>
                </a:solidFill>
                <a:latin typeface="Times New Roman" pitchFamily="18" charset="0"/>
                <a:cs typeface="Times New Roman" pitchFamily="18" charset="0"/>
              </a:rPr>
              <a:t/>
            </a:r>
            <a:br>
              <a:rPr lang="ru-RU" sz="2400" b="1" smtClean="0">
                <a:solidFill>
                  <a:schemeClr val="accent6">
                    <a:lumMod val="75000"/>
                  </a:schemeClr>
                </a:solidFill>
                <a:latin typeface="Times New Roman" pitchFamily="18" charset="0"/>
                <a:cs typeface="Times New Roman" pitchFamily="18" charset="0"/>
              </a:rPr>
            </a:br>
            <a:r>
              <a:rPr lang="ru-RU" sz="2400" b="1" smtClean="0">
                <a:solidFill>
                  <a:schemeClr val="accent3">
                    <a:lumMod val="75000"/>
                  </a:schemeClr>
                </a:solidFill>
                <a:latin typeface="Times New Roman" pitchFamily="18" charset="0"/>
                <a:cs typeface="Times New Roman" pitchFamily="18" charset="0"/>
              </a:rPr>
              <a:t>языки </a:t>
            </a:r>
            <a:r>
              <a:rPr lang="ru-RU" sz="2400" b="1">
                <a:solidFill>
                  <a:schemeClr val="accent3">
                    <a:lumMod val="75000"/>
                  </a:schemeClr>
                </a:solidFill>
                <a:latin typeface="Times New Roman" pitchFamily="18" charset="0"/>
                <a:cs typeface="Times New Roman" pitchFamily="18" charset="0"/>
              </a:rPr>
              <a:t>общения для коммуникации в условиях общей хозяйственной деятельности, языки для «женского коллектива» / «мужского коллектива»</a:t>
            </a:r>
            <a:r>
              <a:rPr lang="ru-RU" sz="2400">
                <a:solidFill>
                  <a:schemeClr val="accent3">
                    <a:lumMod val="75000"/>
                  </a:schemeClr>
                </a:solidFill>
                <a:latin typeface="Times New Roman" pitchFamily="18" charset="0"/>
                <a:cs typeface="Times New Roman" pitchFamily="18" charset="0"/>
              </a:rPr>
              <a:t> </a:t>
            </a:r>
            <a:endParaRPr lang="ru-RU" sz="2400" b="1">
              <a:solidFill>
                <a:schemeClr val="accent3">
                  <a:lumMod val="75000"/>
                </a:schemeClr>
              </a:solidFill>
              <a:latin typeface="Times New Roman" pitchFamily="18" charset="0"/>
              <a:cs typeface="Times New Roman" pitchFamily="18" charset="0"/>
            </a:endParaRPr>
          </a:p>
        </p:txBody>
      </p:sp>
      <p:sp>
        <p:nvSpPr>
          <p:cNvPr id="3" name="Объект 2"/>
          <p:cNvSpPr>
            <a:spLocks noGrp="1"/>
          </p:cNvSpPr>
          <p:nvPr>
            <p:ph idx="1"/>
          </p:nvPr>
        </p:nvSpPr>
        <p:spPr>
          <a:xfrm>
            <a:off x="179512" y="1916832"/>
            <a:ext cx="8784976" cy="4824536"/>
          </a:xfrm>
        </p:spPr>
        <p:txBody>
          <a:bodyPr>
            <a:normAutofit/>
          </a:bodyPr>
          <a:lstStyle/>
          <a:p>
            <a:pPr marL="0" indent="0" algn="just">
              <a:buNone/>
            </a:pPr>
            <a:r>
              <a:rPr lang="en-US" sz="2800">
                <a:latin typeface="Times New Roman" pitchFamily="18" charset="0"/>
                <a:cs typeface="Times New Roman" pitchFamily="18" charset="0"/>
              </a:rPr>
              <a:t>It was necessary to understand and / or speak the language used by people, with whom one had </a:t>
            </a:r>
            <a:r>
              <a:rPr lang="en-US" sz="2800" b="1">
                <a:latin typeface="Times New Roman" pitchFamily="18" charset="0"/>
                <a:cs typeface="Times New Roman" pitchFamily="18" charset="0"/>
              </a:rPr>
              <a:t>common vitally important economic activity</a:t>
            </a:r>
            <a:r>
              <a:rPr lang="en-US" sz="2800">
                <a:latin typeface="Times New Roman" pitchFamily="18" charset="0"/>
                <a:cs typeface="Times New Roman" pitchFamily="18" charset="0"/>
              </a:rPr>
              <a:t>, determined by his / her </a:t>
            </a:r>
            <a:r>
              <a:rPr lang="en-US" sz="2800" b="1">
                <a:latin typeface="Times New Roman" pitchFamily="18" charset="0"/>
                <a:cs typeface="Times New Roman" pitchFamily="18" charset="0"/>
              </a:rPr>
              <a:t>gender</a:t>
            </a:r>
            <a:r>
              <a:rPr lang="en-US" sz="2800">
                <a:latin typeface="Times New Roman" pitchFamily="18" charset="0"/>
                <a:cs typeface="Times New Roman" pitchFamily="18" charset="0"/>
              </a:rPr>
              <a:t>: </a:t>
            </a:r>
          </a:p>
          <a:p>
            <a:pPr algn="just"/>
            <a:r>
              <a:rPr lang="en-US" sz="2800">
                <a:latin typeface="Times New Roman" pitchFamily="18" charset="0"/>
                <a:cs typeface="Times New Roman" pitchFamily="18" charset="0"/>
              </a:rPr>
              <a:t>a woman should understand and / or speak the language used by other women (for example her husband’s sisters) in a nomad reindeer camp while “housekeeping”; </a:t>
            </a:r>
          </a:p>
          <a:p>
            <a:pPr algn="just"/>
            <a:r>
              <a:rPr lang="en-US" sz="2800">
                <a:latin typeface="Times New Roman" pitchFamily="18" charset="0"/>
                <a:cs typeface="Times New Roman" pitchFamily="18" charset="0"/>
              </a:rPr>
              <a:t>a man should understand and / or speak the language used by other men with whom he worked in a reindeer herd. </a:t>
            </a:r>
          </a:p>
          <a:p>
            <a:pPr algn="just"/>
            <a:endParaRPr lang="ru-RU" sz="3400">
              <a:latin typeface="Times New Roman" pitchFamily="18" charset="0"/>
              <a:cs typeface="Times New Roman" pitchFamily="18" charset="0"/>
            </a:endParaRPr>
          </a:p>
          <a:p>
            <a:endParaRPr lang="ru-RU"/>
          </a:p>
        </p:txBody>
      </p:sp>
    </p:spTree>
    <p:extLst>
      <p:ext uri="{BB962C8B-B14F-4D97-AF65-F5344CB8AC3E}">
        <p14:creationId xmlns:p14="http://schemas.microsoft.com/office/powerpoint/2010/main" val="839210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ru-RU" i="1"/>
              <a:t>«женщина должна знать (по крайней мере понимать) язык других женщин, с которыми она ведёт совместную хозяйственную деятельность» </a:t>
            </a:r>
            <a:r>
              <a:rPr lang="ru-RU"/>
              <a:t>(«язык для женского коллектива»)</a:t>
            </a:r>
          </a:p>
        </p:txBody>
      </p:sp>
    </p:spTree>
    <p:extLst>
      <p:ext uri="{BB962C8B-B14F-4D97-AF65-F5344CB8AC3E}">
        <p14:creationId xmlns:p14="http://schemas.microsoft.com/office/powerpoint/2010/main" val="1101138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60648"/>
            <a:ext cx="8784976" cy="6408712"/>
          </a:xfrm>
        </p:spPr>
        <p:txBody>
          <a:bodyPr>
            <a:noAutofit/>
          </a:bodyPr>
          <a:lstStyle/>
          <a:p>
            <a:pPr marL="0" indent="0">
              <a:buNone/>
            </a:pPr>
            <a:r>
              <a:rPr lang="en-US" sz="2600" b="1">
                <a:solidFill>
                  <a:schemeClr val="accent6">
                    <a:lumMod val="75000"/>
                  </a:schemeClr>
                </a:solidFill>
                <a:latin typeface="Times New Roman" pitchFamily="18" charset="0"/>
                <a:cs typeface="Times New Roman" pitchFamily="18" charset="0"/>
              </a:rPr>
              <a:t>Dolgan </a:t>
            </a:r>
            <a:r>
              <a:rPr lang="en-US" sz="2600">
                <a:solidFill>
                  <a:schemeClr val="accent6">
                    <a:lumMod val="75000"/>
                  </a:schemeClr>
                </a:solidFill>
                <a:latin typeface="Times New Roman" pitchFamily="18" charset="0"/>
                <a:cs typeface="Times New Roman" pitchFamily="18" charset="0"/>
              </a:rPr>
              <a:t>(m.) –</a:t>
            </a:r>
            <a:r>
              <a:rPr lang="en-US" sz="2600" b="1">
                <a:solidFill>
                  <a:schemeClr val="accent6">
                    <a:lumMod val="75000"/>
                  </a:schemeClr>
                </a:solidFill>
                <a:latin typeface="Times New Roman" pitchFamily="18" charset="0"/>
                <a:cs typeface="Times New Roman" pitchFamily="18" charset="0"/>
              </a:rPr>
              <a:t> Tundra Nenets </a:t>
            </a:r>
            <a:r>
              <a:rPr lang="en-US" sz="2600">
                <a:solidFill>
                  <a:schemeClr val="accent6">
                    <a:lumMod val="75000"/>
                  </a:schemeClr>
                </a:solidFill>
                <a:latin typeface="Times New Roman" pitchFamily="18" charset="0"/>
                <a:cs typeface="Times New Roman" pitchFamily="18" charset="0"/>
              </a:rPr>
              <a:t>(f.) [1 family] + </a:t>
            </a:r>
          </a:p>
          <a:p>
            <a:pPr marL="0" indent="0">
              <a:buNone/>
            </a:pPr>
            <a:r>
              <a:rPr lang="en-US" sz="2600" b="1">
                <a:solidFill>
                  <a:schemeClr val="accent6">
                    <a:lumMod val="75000"/>
                  </a:schemeClr>
                </a:solidFill>
                <a:latin typeface="Times New Roman" pitchFamily="18" charset="0"/>
                <a:cs typeface="Times New Roman" pitchFamily="18" charset="0"/>
              </a:rPr>
              <a:t>		Tundra Enets </a:t>
            </a:r>
            <a:r>
              <a:rPr lang="en-US" sz="2600">
                <a:solidFill>
                  <a:schemeClr val="accent6">
                    <a:lumMod val="75000"/>
                  </a:schemeClr>
                </a:solidFill>
                <a:latin typeface="Times New Roman" pitchFamily="18" charset="0"/>
                <a:cs typeface="Times New Roman" pitchFamily="18" charset="0"/>
              </a:rPr>
              <a:t>(m.) –</a:t>
            </a:r>
            <a:r>
              <a:rPr lang="en-US" sz="2600" b="1">
                <a:solidFill>
                  <a:schemeClr val="accent6">
                    <a:lumMod val="75000"/>
                  </a:schemeClr>
                </a:solidFill>
                <a:latin typeface="Times New Roman" pitchFamily="18" charset="0"/>
                <a:cs typeface="Times New Roman" pitchFamily="18" charset="0"/>
              </a:rPr>
              <a:t> Dolgan </a:t>
            </a:r>
            <a:r>
              <a:rPr lang="en-US" sz="2600">
                <a:solidFill>
                  <a:schemeClr val="accent6">
                    <a:lumMod val="75000"/>
                  </a:schemeClr>
                </a:solidFill>
                <a:latin typeface="Times New Roman" pitchFamily="18" charset="0"/>
                <a:cs typeface="Times New Roman" pitchFamily="18" charset="0"/>
              </a:rPr>
              <a:t>(f.) [2 families]</a:t>
            </a:r>
          </a:p>
          <a:p>
            <a:pPr marL="0" indent="0">
              <a:buNone/>
            </a:pPr>
            <a:endParaRPr lang="ru-RU" sz="2600">
              <a:solidFill>
                <a:schemeClr val="accent6">
                  <a:lumMod val="75000"/>
                </a:schemeClr>
              </a:solidFill>
            </a:endParaRPr>
          </a:p>
          <a:p>
            <a:pPr algn="just"/>
            <a:r>
              <a:rPr lang="ru-RU" sz="2600">
                <a:latin typeface="Times New Roman" pitchFamily="18" charset="0"/>
                <a:cs typeface="Times New Roman" pitchFamily="18" charset="0"/>
              </a:rPr>
              <a:t>[</a:t>
            </a:r>
            <a:r>
              <a:rPr lang="en-US" sz="2600">
                <a:latin typeface="Times New Roman" pitchFamily="18" charset="0"/>
                <a:cs typeface="Times New Roman" pitchFamily="18" charset="0"/>
              </a:rPr>
              <a:t>Daughter D-TN</a:t>
            </a:r>
            <a:r>
              <a:rPr lang="ru-RU" sz="2600">
                <a:latin typeface="Times New Roman" pitchFamily="18" charset="0"/>
                <a:cs typeface="Times New Roman" pitchFamily="18" charset="0"/>
              </a:rPr>
              <a:t>:] </a:t>
            </a:r>
            <a:r>
              <a:rPr lang="ru-RU" sz="2600" i="1" u="sng">
                <a:latin typeface="Times New Roman" pitchFamily="18" charset="0"/>
                <a:cs typeface="Times New Roman" pitchFamily="18" charset="0"/>
              </a:rPr>
              <a:t>Ну, если у него сёстры тоже долгане, она как-то всё равно выучила этот долганский язык</a:t>
            </a:r>
            <a:r>
              <a:rPr lang="ru-RU" sz="2600" i="1">
                <a:latin typeface="Times New Roman" pitchFamily="18" charset="0"/>
                <a:cs typeface="Times New Roman" pitchFamily="18" charset="0"/>
              </a:rPr>
              <a:t>. </a:t>
            </a:r>
            <a:r>
              <a:rPr lang="ru-RU" sz="2600">
                <a:latin typeface="Times New Roman" pitchFamily="18" charset="0"/>
                <a:cs typeface="Times New Roman" pitchFamily="18" charset="0"/>
              </a:rPr>
              <a:t>// [</a:t>
            </a:r>
            <a:r>
              <a:rPr lang="en-US" sz="2600">
                <a:latin typeface="Times New Roman" pitchFamily="18" charset="0"/>
                <a:cs typeface="Times New Roman" pitchFamily="18" charset="0"/>
              </a:rPr>
              <a:t>Int</a:t>
            </a:r>
            <a:r>
              <a:rPr lang="ru-RU" sz="2600">
                <a:latin typeface="Times New Roman" pitchFamily="18" charset="0"/>
                <a:cs typeface="Times New Roman" pitchFamily="18" charset="0"/>
              </a:rPr>
              <a:t>.:] </a:t>
            </a:r>
            <a:r>
              <a:rPr lang="ru-RU" sz="2600" i="1">
                <a:latin typeface="Times New Roman" pitchFamily="18" charset="0"/>
                <a:cs typeface="Times New Roman" pitchFamily="18" charset="0"/>
              </a:rPr>
              <a:t>Выучила долганский язык?</a:t>
            </a:r>
            <a:r>
              <a:rPr lang="ru-RU" sz="2600">
                <a:latin typeface="Times New Roman" pitchFamily="18" charset="0"/>
                <a:cs typeface="Times New Roman" pitchFamily="18" charset="0"/>
              </a:rPr>
              <a:t> // [</a:t>
            </a:r>
            <a:r>
              <a:rPr lang="en-US" sz="2600">
                <a:latin typeface="Times New Roman" pitchFamily="18" charset="0"/>
                <a:cs typeface="Times New Roman" pitchFamily="18" charset="0"/>
              </a:rPr>
              <a:t>Daughter D-TN</a:t>
            </a:r>
            <a:r>
              <a:rPr lang="ru-RU" sz="2600">
                <a:latin typeface="Times New Roman" pitchFamily="18" charset="0"/>
                <a:cs typeface="Times New Roman" pitchFamily="18" charset="0"/>
              </a:rPr>
              <a:t>:] </a:t>
            </a:r>
            <a:r>
              <a:rPr lang="ru-RU" sz="2600" i="1">
                <a:latin typeface="Times New Roman" pitchFamily="18" charset="0"/>
                <a:cs typeface="Times New Roman" pitchFamily="18" charset="0"/>
              </a:rPr>
              <a:t>Когда его… </a:t>
            </a:r>
            <a:r>
              <a:rPr lang="ru-RU" sz="2600" i="1" u="sng">
                <a:latin typeface="Times New Roman" pitchFamily="18" charset="0"/>
                <a:cs typeface="Times New Roman" pitchFamily="18" charset="0"/>
              </a:rPr>
              <a:t>куда-то он уезжает, наверно, она с ними общалась, с его сёстрами</a:t>
            </a:r>
            <a:r>
              <a:rPr lang="ru-RU" sz="2600" i="1">
                <a:latin typeface="Times New Roman" pitchFamily="18" charset="0"/>
                <a:cs typeface="Times New Roman" pitchFamily="18" charset="0"/>
              </a:rPr>
              <a:t>. Они же все жили вместе».</a:t>
            </a:r>
            <a:r>
              <a:rPr lang="ru-RU" sz="2600">
                <a:latin typeface="Times New Roman" pitchFamily="18" charset="0"/>
                <a:cs typeface="Times New Roman" pitchFamily="18" charset="0"/>
              </a:rPr>
              <a:t> </a:t>
            </a:r>
            <a:endParaRPr lang="en-US" sz="2600">
              <a:latin typeface="Times New Roman" pitchFamily="18" charset="0"/>
              <a:cs typeface="Times New Roman" pitchFamily="18" charset="0"/>
            </a:endParaRPr>
          </a:p>
          <a:p>
            <a:pPr marL="0" indent="0" algn="just">
              <a:buNone/>
            </a:pPr>
            <a:endParaRPr lang="en-US" sz="2600">
              <a:latin typeface="Times New Roman" pitchFamily="18" charset="0"/>
              <a:cs typeface="Times New Roman" pitchFamily="18" charset="0"/>
            </a:endParaRPr>
          </a:p>
          <a:p>
            <a:pPr algn="just"/>
            <a:r>
              <a:rPr lang="ru-RU" sz="2600">
                <a:latin typeface="Times New Roman" pitchFamily="18" charset="0"/>
                <a:cs typeface="Times New Roman" pitchFamily="18" charset="0"/>
              </a:rPr>
              <a:t>[</a:t>
            </a:r>
            <a:r>
              <a:rPr lang="en-US" sz="2600">
                <a:latin typeface="Times New Roman" pitchFamily="18" charset="0"/>
                <a:cs typeface="Times New Roman" pitchFamily="18" charset="0"/>
              </a:rPr>
              <a:t>Daughter D-TN </a:t>
            </a:r>
            <a:r>
              <a:rPr lang="ru-RU" sz="2600">
                <a:latin typeface="Times New Roman" pitchFamily="18" charset="0"/>
                <a:cs typeface="Times New Roman" pitchFamily="18" charset="0"/>
              </a:rPr>
              <a:t>:] </a:t>
            </a:r>
            <a:r>
              <a:rPr lang="ru-RU" sz="2600" i="1">
                <a:latin typeface="Times New Roman" pitchFamily="18" charset="0"/>
                <a:cs typeface="Times New Roman" pitchFamily="18" charset="0"/>
              </a:rPr>
              <a:t>«Ну вот, мама же</a:t>
            </a:r>
            <a:r>
              <a:rPr lang="ru-RU" sz="2600">
                <a:latin typeface="Times New Roman" pitchFamily="18" charset="0"/>
                <a:cs typeface="Times New Roman" pitchFamily="18" charset="0"/>
              </a:rPr>
              <a:t> </a:t>
            </a:r>
            <a:r>
              <a:rPr lang="ru-RU" sz="2600" i="1">
                <a:latin typeface="Times New Roman" pitchFamily="18" charset="0"/>
                <a:cs typeface="Times New Roman" pitchFamily="18" charset="0"/>
              </a:rPr>
              <a:t>ненка. </a:t>
            </a:r>
            <a:r>
              <a:rPr lang="ru-RU" sz="2600" i="1" u="sng">
                <a:latin typeface="Times New Roman" pitchFamily="18" charset="0"/>
                <a:cs typeface="Times New Roman" pitchFamily="18" charset="0"/>
              </a:rPr>
              <a:t>Надо же было с мамой </a:t>
            </a:r>
            <a:r>
              <a:rPr lang="ru-RU" sz="2600" u="sng">
                <a:latin typeface="Times New Roman" pitchFamily="18" charset="0"/>
                <a:cs typeface="Times New Roman" pitchFamily="18" charset="0"/>
              </a:rPr>
              <a:t>&lt;моей&gt;</a:t>
            </a:r>
            <a:r>
              <a:rPr lang="ru-RU" sz="2600" i="1" u="sng">
                <a:latin typeface="Times New Roman" pitchFamily="18" charset="0"/>
                <a:cs typeface="Times New Roman" pitchFamily="18" charset="0"/>
              </a:rPr>
              <a:t> как-то разговаривать. Вот они поэтому на ненецкий и перешли</a:t>
            </a:r>
            <a:r>
              <a:rPr lang="ru-RU" sz="2600" i="1">
                <a:latin typeface="Times New Roman" pitchFamily="18" charset="0"/>
                <a:cs typeface="Times New Roman" pitchFamily="18" charset="0"/>
              </a:rPr>
              <a:t>».</a:t>
            </a:r>
            <a:endParaRPr lang="ru-RU" sz="2600">
              <a:latin typeface="Times New Roman" pitchFamily="18" charset="0"/>
              <a:cs typeface="Times New Roman" pitchFamily="18" charset="0"/>
            </a:endParaRPr>
          </a:p>
        </p:txBody>
      </p:sp>
    </p:spTree>
    <p:extLst>
      <p:ext uri="{BB962C8B-B14F-4D97-AF65-F5344CB8AC3E}">
        <p14:creationId xmlns:p14="http://schemas.microsoft.com/office/powerpoint/2010/main" val="711448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a:bodyPr>
          <a:lstStyle/>
          <a:p>
            <a:r>
              <a:rPr lang="en-US" sz="4000" b="1">
                <a:solidFill>
                  <a:schemeClr val="accent3">
                    <a:lumMod val="75000"/>
                  </a:schemeClr>
                </a:solidFill>
                <a:latin typeface="Times New Roman" pitchFamily="18" charset="0"/>
                <a:cs typeface="Times New Roman" pitchFamily="18" charset="0"/>
              </a:rPr>
              <a:t>language / linguistic ideology </a:t>
            </a:r>
            <a:endParaRPr lang="ru-RU" sz="4000">
              <a:solidFill>
                <a:schemeClr val="accent3">
                  <a:lumMod val="75000"/>
                </a:schemeClr>
              </a:solidFill>
            </a:endParaRPr>
          </a:p>
        </p:txBody>
      </p:sp>
      <p:sp>
        <p:nvSpPr>
          <p:cNvPr id="3" name="Объект 2"/>
          <p:cNvSpPr>
            <a:spLocks noGrp="1"/>
          </p:cNvSpPr>
          <p:nvPr>
            <p:ph idx="1"/>
          </p:nvPr>
        </p:nvSpPr>
        <p:spPr>
          <a:xfrm>
            <a:off x="457200" y="1196752"/>
            <a:ext cx="8229600" cy="5544616"/>
          </a:xfrm>
        </p:spPr>
        <p:txBody>
          <a:bodyPr>
            <a:normAutofit fontScale="92500"/>
          </a:bodyPr>
          <a:lstStyle/>
          <a:p>
            <a:pPr marL="0" indent="0" algn="just">
              <a:buNone/>
            </a:pPr>
            <a:r>
              <a:rPr lang="en-US" sz="2400">
                <a:latin typeface="Times New Roman" pitchFamily="18" charset="0"/>
                <a:cs typeface="Times New Roman" pitchFamily="18" charset="0"/>
              </a:rPr>
              <a:t>Under the circumstances of </a:t>
            </a:r>
            <a:r>
              <a:rPr lang="en-US" sz="2400" b="1">
                <a:latin typeface="Times New Roman" pitchFamily="18" charset="0"/>
                <a:cs typeface="Times New Roman" pitchFamily="18" charset="0"/>
              </a:rPr>
              <a:t>language contact</a:t>
            </a:r>
            <a:r>
              <a:rPr lang="en-US" sz="2400">
                <a:latin typeface="Times New Roman" pitchFamily="18" charset="0"/>
                <a:cs typeface="Times New Roman" pitchFamily="18" charset="0"/>
              </a:rPr>
              <a:t> linguistic ideologies can </a:t>
            </a:r>
          </a:p>
          <a:p>
            <a:pPr algn="just"/>
            <a:r>
              <a:rPr lang="en-US" sz="2400" smtClean="0">
                <a:latin typeface="Times New Roman" pitchFamily="18" charset="0"/>
                <a:cs typeface="Times New Roman" pitchFamily="18" charset="0"/>
              </a:rPr>
              <a:t>either </a:t>
            </a:r>
            <a:r>
              <a:rPr lang="en-US" sz="2400" b="1">
                <a:latin typeface="Times New Roman" pitchFamily="18" charset="0"/>
                <a:cs typeface="Times New Roman" pitchFamily="18" charset="0"/>
              </a:rPr>
              <a:t>support small-scale multilingualism</a:t>
            </a:r>
            <a:r>
              <a:rPr lang="en-US" sz="2400">
                <a:latin typeface="Times New Roman" pitchFamily="18" charset="0"/>
                <a:cs typeface="Times New Roman" pitchFamily="18" charset="0"/>
              </a:rPr>
              <a:t> (for example, this phenomenon takes place in </a:t>
            </a:r>
            <a:r>
              <a:rPr lang="en-US" sz="2400" err="1">
                <a:latin typeface="Times New Roman" pitchFamily="18" charset="0"/>
                <a:cs typeface="Times New Roman" pitchFamily="18" charset="0"/>
              </a:rPr>
              <a:t>Warruwi</a:t>
            </a:r>
            <a:r>
              <a:rPr lang="en-US" sz="2400">
                <a:latin typeface="Times New Roman" pitchFamily="18" charset="0"/>
                <a:cs typeface="Times New Roman" pitchFamily="18" charset="0"/>
              </a:rPr>
              <a:t> community, see [Singer, Harris 2016]); </a:t>
            </a:r>
            <a:endParaRPr lang="en-US" sz="2400" smtClean="0">
              <a:latin typeface="Times New Roman" pitchFamily="18" charset="0"/>
              <a:cs typeface="Times New Roman" pitchFamily="18" charset="0"/>
            </a:endParaRPr>
          </a:p>
          <a:p>
            <a:pPr marL="0" indent="0" algn="just">
              <a:buNone/>
            </a:pPr>
            <a:endParaRPr lang="en-US" sz="2400">
              <a:latin typeface="Times New Roman" pitchFamily="18" charset="0"/>
              <a:cs typeface="Times New Roman" pitchFamily="18" charset="0"/>
            </a:endParaRPr>
          </a:p>
          <a:p>
            <a:pPr algn="just"/>
            <a:r>
              <a:rPr lang="en-US" sz="2400">
                <a:latin typeface="Times New Roman" pitchFamily="18" charset="0"/>
                <a:cs typeface="Times New Roman" pitchFamily="18" charset="0"/>
              </a:rPr>
              <a:t>or “</a:t>
            </a:r>
            <a:r>
              <a:rPr lang="en-US" sz="2400" b="1">
                <a:latin typeface="Times New Roman" pitchFamily="18" charset="0"/>
                <a:cs typeface="Times New Roman" pitchFamily="18" charset="0"/>
              </a:rPr>
              <a:t>suppress</a:t>
            </a:r>
            <a:r>
              <a:rPr lang="en-US" sz="2400">
                <a:latin typeface="Times New Roman" pitchFamily="18" charset="0"/>
                <a:cs typeface="Times New Roman" pitchFamily="18" charset="0"/>
              </a:rPr>
              <a:t>” it causing </a:t>
            </a:r>
            <a:r>
              <a:rPr lang="en-US" sz="2400" b="1">
                <a:latin typeface="Times New Roman" pitchFamily="18" charset="0"/>
                <a:cs typeface="Times New Roman" pitchFamily="18" charset="0"/>
              </a:rPr>
              <a:t>language shift</a:t>
            </a:r>
            <a:r>
              <a:rPr lang="en-US" sz="2400">
                <a:latin typeface="Times New Roman" pitchFamily="18" charset="0"/>
                <a:cs typeface="Times New Roman" pitchFamily="18" charset="0"/>
              </a:rPr>
              <a:t> to the most dominant language (“big shift to Tundra </a:t>
            </a:r>
            <a:r>
              <a:rPr lang="en-US" sz="2400" err="1">
                <a:latin typeface="Times New Roman" pitchFamily="18" charset="0"/>
                <a:cs typeface="Times New Roman" pitchFamily="18" charset="0"/>
              </a:rPr>
              <a:t>Nenets</a:t>
            </a:r>
            <a:r>
              <a:rPr lang="en-US" sz="2400">
                <a:latin typeface="Times New Roman" pitchFamily="18" charset="0"/>
                <a:cs typeface="Times New Roman" pitchFamily="18" charset="0"/>
              </a:rPr>
              <a:t>” in the Lower Yenisey area</a:t>
            </a:r>
            <a:r>
              <a:rPr lang="en-US" sz="2400" smtClean="0">
                <a:latin typeface="Times New Roman" pitchFamily="18" charset="0"/>
                <a:cs typeface="Times New Roman" pitchFamily="18" charset="0"/>
              </a:rPr>
              <a:t>).</a:t>
            </a:r>
          </a:p>
          <a:p>
            <a:pPr marL="0" indent="0" algn="just">
              <a:buNone/>
            </a:pPr>
            <a:r>
              <a:rPr lang="en-US" sz="2400" smtClean="0">
                <a:latin typeface="Times New Roman" pitchFamily="18" charset="0"/>
                <a:cs typeface="Times New Roman" pitchFamily="18" charset="0"/>
              </a:rPr>
              <a:t> </a:t>
            </a:r>
            <a:endParaRPr lang="ru-RU" sz="2400">
              <a:latin typeface="Times New Roman" pitchFamily="18" charset="0"/>
              <a:cs typeface="Times New Roman" pitchFamily="18" charset="0"/>
            </a:endParaRPr>
          </a:p>
          <a:p>
            <a:pPr marL="0" indent="0" algn="just">
              <a:buNone/>
            </a:pPr>
            <a:r>
              <a:rPr lang="ru-RU" sz="2400">
                <a:latin typeface="Times New Roman" pitchFamily="18" charset="0"/>
                <a:cs typeface="Times New Roman" pitchFamily="18" charset="0"/>
              </a:rPr>
              <a:t>“</a:t>
            </a:r>
            <a:r>
              <a:rPr lang="ru-RU" sz="2400" i="1" err="1" smtClean="0">
                <a:latin typeface="Times New Roman" pitchFamily="18" charset="0"/>
                <a:cs typeface="Times New Roman" pitchFamily="18" charset="0"/>
              </a:rPr>
              <a:t>Small-scale</a:t>
            </a:r>
            <a:r>
              <a:rPr lang="ru-RU" sz="2400" i="1">
                <a:latin typeface="Times New Roman" pitchFamily="18" charset="0"/>
                <a:cs typeface="Times New Roman" pitchFamily="18" charset="0"/>
              </a:rPr>
              <a:t> </a:t>
            </a:r>
            <a:r>
              <a:rPr lang="ru-RU" sz="2400" i="1" err="1">
                <a:latin typeface="Times New Roman" pitchFamily="18" charset="0"/>
                <a:cs typeface="Times New Roman" pitchFamily="18" charset="0"/>
              </a:rPr>
              <a:t>multilingualism</a:t>
            </a:r>
            <a:r>
              <a:rPr lang="ru-RU" sz="2400" i="1">
                <a:latin typeface="Times New Roman" pitchFamily="18" charset="0"/>
                <a:cs typeface="Times New Roman" pitchFamily="18" charset="0"/>
              </a:rPr>
              <a:t>”</a:t>
            </a:r>
            <a:r>
              <a:rPr lang="ru-RU" sz="2400">
                <a:latin typeface="Times New Roman" pitchFamily="18" charset="0"/>
                <a:cs typeface="Times New Roman" pitchFamily="18" charset="0"/>
              </a:rPr>
              <a:t> — это термин, который </a:t>
            </a:r>
            <a:r>
              <a:rPr lang="ru-RU" sz="2400" smtClean="0">
                <a:latin typeface="Times New Roman" pitchFamily="18" charset="0"/>
                <a:cs typeface="Times New Roman" pitchFamily="18" charset="0"/>
              </a:rPr>
              <a:t>используется </a:t>
            </a:r>
            <a:r>
              <a:rPr lang="ru-RU" sz="2400">
                <a:latin typeface="Times New Roman" pitchFamily="18" charset="0"/>
                <a:cs typeface="Times New Roman" pitchFamily="18" charset="0"/>
              </a:rPr>
              <a:t>для обозначения ситуации многоязычия территорий, где рядом живут небольшие этнические группы (численность которых обычно составляет нескольких тысяч человек), каждая из которых говорит на своем языке. Подробнее об особенностях именно такого типа многоязычия и его разновидностях см. в работе [</a:t>
            </a:r>
            <a:r>
              <a:rPr lang="en-US" sz="2400">
                <a:latin typeface="Times New Roman" pitchFamily="18" charset="0"/>
                <a:cs typeface="Times New Roman" pitchFamily="18" charset="0"/>
              </a:rPr>
              <a:t>L</a:t>
            </a:r>
            <a:r>
              <a:rPr lang="ru-RU" sz="2400">
                <a:latin typeface="Times New Roman" pitchFamily="18" charset="0"/>
                <a:cs typeface="Times New Roman" pitchFamily="18" charset="0"/>
              </a:rPr>
              <a:t>ü</a:t>
            </a:r>
            <a:r>
              <a:rPr lang="en-US" sz="2400" err="1">
                <a:latin typeface="Times New Roman" pitchFamily="18" charset="0"/>
                <a:cs typeface="Times New Roman" pitchFamily="18" charset="0"/>
              </a:rPr>
              <a:t>pke</a:t>
            </a:r>
            <a:r>
              <a:rPr lang="ru-RU" sz="2400">
                <a:latin typeface="Times New Roman" pitchFamily="18" charset="0"/>
                <a:cs typeface="Times New Roman" pitchFamily="18" charset="0"/>
              </a:rPr>
              <a:t> 2016]. </a:t>
            </a:r>
            <a:endParaRPr lang="ru-RU" sz="2400">
              <a:latin typeface="Times New Roman" pitchFamily="18" charset="0"/>
              <a:cs typeface="Times New Roman" pitchFamily="18" charset="0"/>
            </a:endParaRPr>
          </a:p>
          <a:p>
            <a:endParaRPr lang="ru-RU"/>
          </a:p>
        </p:txBody>
      </p:sp>
    </p:spTree>
    <p:extLst>
      <p:ext uri="{BB962C8B-B14F-4D97-AF65-F5344CB8AC3E}">
        <p14:creationId xmlns:p14="http://schemas.microsoft.com/office/powerpoint/2010/main" val="1423738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ru-RU" i="1"/>
              <a:t>«мужчина должен знать (по крайней мере понимать) язык других мужчин, с которыми он ведёт совместную хозяйственную деятельность» </a:t>
            </a:r>
            <a:r>
              <a:rPr lang="ru-RU"/>
              <a:t>(«язык для мужского коллектива</a:t>
            </a:r>
            <a:r>
              <a:rPr lang="ru-RU" smtClean="0"/>
              <a:t>»)</a:t>
            </a:r>
            <a:endParaRPr lang="ru-RU"/>
          </a:p>
        </p:txBody>
      </p:sp>
    </p:spTree>
    <p:extLst>
      <p:ext uri="{BB962C8B-B14F-4D97-AF65-F5344CB8AC3E}">
        <p14:creationId xmlns:p14="http://schemas.microsoft.com/office/powerpoint/2010/main" val="1971891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marL="0" indent="0"/>
            <a:r>
              <a:rPr lang="en-US" sz="2600" b="1">
                <a:solidFill>
                  <a:schemeClr val="accent6">
                    <a:lumMod val="75000"/>
                  </a:schemeClr>
                </a:solidFill>
                <a:latin typeface="Times New Roman" pitchFamily="18" charset="0"/>
                <a:cs typeface="Times New Roman" pitchFamily="18" charset="0"/>
              </a:rPr>
              <a:t>Dolgan </a:t>
            </a:r>
            <a:r>
              <a:rPr lang="en-US" sz="2600">
                <a:solidFill>
                  <a:schemeClr val="accent6">
                    <a:lumMod val="75000"/>
                  </a:schemeClr>
                </a:solidFill>
                <a:latin typeface="Times New Roman" pitchFamily="18" charset="0"/>
                <a:cs typeface="Times New Roman" pitchFamily="18" charset="0"/>
              </a:rPr>
              <a:t>(m.) –</a:t>
            </a:r>
            <a:r>
              <a:rPr lang="en-US" sz="2600" b="1">
                <a:solidFill>
                  <a:schemeClr val="accent6">
                    <a:lumMod val="75000"/>
                  </a:schemeClr>
                </a:solidFill>
                <a:latin typeface="Times New Roman" pitchFamily="18" charset="0"/>
                <a:cs typeface="Times New Roman" pitchFamily="18" charset="0"/>
              </a:rPr>
              <a:t> Tundra Nenets </a:t>
            </a:r>
            <a:r>
              <a:rPr lang="en-US" sz="2600">
                <a:solidFill>
                  <a:schemeClr val="accent6">
                    <a:lumMod val="75000"/>
                  </a:schemeClr>
                </a:solidFill>
                <a:latin typeface="Times New Roman" pitchFamily="18" charset="0"/>
                <a:cs typeface="Times New Roman" pitchFamily="18" charset="0"/>
              </a:rPr>
              <a:t>(f.) [1 family] + </a:t>
            </a:r>
            <a:br>
              <a:rPr lang="en-US" sz="2600">
                <a:solidFill>
                  <a:schemeClr val="accent6">
                    <a:lumMod val="75000"/>
                  </a:schemeClr>
                </a:solidFill>
                <a:latin typeface="Times New Roman" pitchFamily="18" charset="0"/>
                <a:cs typeface="Times New Roman" pitchFamily="18" charset="0"/>
              </a:rPr>
            </a:br>
            <a:r>
              <a:rPr lang="en-US" sz="2600" b="1">
                <a:solidFill>
                  <a:schemeClr val="accent6">
                    <a:lumMod val="75000"/>
                  </a:schemeClr>
                </a:solidFill>
                <a:latin typeface="Times New Roman" pitchFamily="18" charset="0"/>
                <a:cs typeface="Times New Roman" pitchFamily="18" charset="0"/>
              </a:rPr>
              <a:t>		Tundra Enets </a:t>
            </a:r>
            <a:r>
              <a:rPr lang="en-US" sz="2600">
                <a:solidFill>
                  <a:schemeClr val="accent6">
                    <a:lumMod val="75000"/>
                  </a:schemeClr>
                </a:solidFill>
                <a:latin typeface="Times New Roman" pitchFamily="18" charset="0"/>
                <a:cs typeface="Times New Roman" pitchFamily="18" charset="0"/>
              </a:rPr>
              <a:t>(m.) –</a:t>
            </a:r>
            <a:r>
              <a:rPr lang="en-US" sz="2600" b="1">
                <a:solidFill>
                  <a:schemeClr val="accent6">
                    <a:lumMod val="75000"/>
                  </a:schemeClr>
                </a:solidFill>
                <a:latin typeface="Times New Roman" pitchFamily="18" charset="0"/>
                <a:cs typeface="Times New Roman" pitchFamily="18" charset="0"/>
              </a:rPr>
              <a:t> Dolgan </a:t>
            </a:r>
            <a:r>
              <a:rPr lang="en-US" sz="2600">
                <a:solidFill>
                  <a:schemeClr val="accent6">
                    <a:lumMod val="75000"/>
                  </a:schemeClr>
                </a:solidFill>
                <a:latin typeface="Times New Roman" pitchFamily="18" charset="0"/>
                <a:cs typeface="Times New Roman" pitchFamily="18" charset="0"/>
              </a:rPr>
              <a:t>(f.) [2 families]</a:t>
            </a:r>
            <a:r>
              <a:rPr lang="ru-RU" sz="2600">
                <a:solidFill>
                  <a:schemeClr val="accent6">
                    <a:lumMod val="75000"/>
                  </a:schemeClr>
                </a:solidFill>
                <a:latin typeface="Times New Roman" pitchFamily="18" charset="0"/>
                <a:cs typeface="Times New Roman" pitchFamily="18" charset="0"/>
              </a:rPr>
              <a:t/>
            </a:r>
            <a:br>
              <a:rPr lang="ru-RU" sz="2600">
                <a:solidFill>
                  <a:schemeClr val="accent6">
                    <a:lumMod val="75000"/>
                  </a:schemeClr>
                </a:solidFill>
                <a:latin typeface="Times New Roman" pitchFamily="18" charset="0"/>
                <a:cs typeface="Times New Roman" pitchFamily="18" charset="0"/>
              </a:rPr>
            </a:br>
            <a:endParaRPr lang="ru-RU" sz="2600">
              <a:latin typeface="Times New Roman" pitchFamily="18" charset="0"/>
              <a:cs typeface="Times New Roman" pitchFamily="18" charset="0"/>
            </a:endParaRPr>
          </a:p>
        </p:txBody>
      </p:sp>
      <p:sp>
        <p:nvSpPr>
          <p:cNvPr id="3" name="Объект 2"/>
          <p:cNvSpPr>
            <a:spLocks noGrp="1"/>
          </p:cNvSpPr>
          <p:nvPr>
            <p:ph idx="1"/>
          </p:nvPr>
        </p:nvSpPr>
        <p:spPr/>
        <p:txBody>
          <a:bodyPr>
            <a:normAutofit fontScale="77500" lnSpcReduction="20000"/>
          </a:bodyPr>
          <a:lstStyle/>
          <a:p>
            <a:pPr algn="just"/>
            <a:r>
              <a:rPr lang="ru-RU">
                <a:latin typeface="Times New Roman" pitchFamily="18" charset="0"/>
                <a:cs typeface="Times New Roman" pitchFamily="18" charset="0"/>
              </a:rPr>
              <a:t>[</a:t>
            </a:r>
            <a:r>
              <a:rPr lang="en-US">
                <a:latin typeface="Times New Roman" pitchFamily="18" charset="0"/>
                <a:cs typeface="Times New Roman" pitchFamily="18" charset="0"/>
              </a:rPr>
              <a:t>Respondent </a:t>
            </a:r>
            <a:r>
              <a:rPr lang="en-US" err="1">
                <a:latin typeface="Times New Roman" pitchFamily="18" charset="0"/>
                <a:cs typeface="Times New Roman" pitchFamily="18" charset="0"/>
              </a:rPr>
              <a:t>SGKh</a:t>
            </a:r>
            <a:r>
              <a:rPr lang="en-US">
                <a:latin typeface="Times New Roman" pitchFamily="18" charset="0"/>
                <a:cs typeface="Times New Roman" pitchFamily="18" charset="0"/>
              </a:rPr>
              <a:t> = wife of the son TE-D</a:t>
            </a:r>
            <a:r>
              <a:rPr lang="ru-RU">
                <a:latin typeface="Times New Roman" pitchFamily="18" charset="0"/>
                <a:cs typeface="Times New Roman" pitchFamily="18" charset="0"/>
              </a:rPr>
              <a:t>:]</a:t>
            </a:r>
            <a:r>
              <a:rPr lang="ru-RU" i="1">
                <a:latin typeface="Times New Roman" pitchFamily="18" charset="0"/>
                <a:cs typeface="Times New Roman" pitchFamily="18" charset="0"/>
              </a:rPr>
              <a:t> </a:t>
            </a:r>
            <a:endParaRPr lang="en-US" i="1">
              <a:latin typeface="Times New Roman" pitchFamily="18" charset="0"/>
              <a:cs typeface="Times New Roman" pitchFamily="18" charset="0"/>
            </a:endParaRPr>
          </a:p>
          <a:p>
            <a:pPr marL="0" indent="0" algn="just">
              <a:buNone/>
            </a:pPr>
            <a:r>
              <a:rPr lang="ru-RU" i="1">
                <a:latin typeface="Times New Roman" pitchFamily="18" charset="0"/>
                <a:cs typeface="Times New Roman" pitchFamily="18" charset="0"/>
              </a:rPr>
              <a:t>«Вот Юра &lt;…&gt;, в </a:t>
            </a:r>
            <a:r>
              <a:rPr lang="ru-RU" i="1" err="1">
                <a:latin typeface="Times New Roman" pitchFamily="18" charset="0"/>
                <a:cs typeface="Times New Roman" pitchFamily="18" charset="0"/>
              </a:rPr>
              <a:t>Левинске</a:t>
            </a:r>
            <a:r>
              <a:rPr lang="ru-RU" i="1">
                <a:latin typeface="Times New Roman" pitchFamily="18" charset="0"/>
                <a:cs typeface="Times New Roman" pitchFamily="18" charset="0"/>
              </a:rPr>
              <a:t> </a:t>
            </a:r>
            <a:r>
              <a:rPr lang="ru-RU">
                <a:latin typeface="Times New Roman" pitchFamily="18" charset="0"/>
                <a:cs typeface="Times New Roman" pitchFamily="18" charset="0"/>
              </a:rPr>
              <a:t>&lt;в </a:t>
            </a:r>
            <a:r>
              <a:rPr lang="ru-RU" err="1">
                <a:latin typeface="Times New Roman" pitchFamily="18" charset="0"/>
                <a:cs typeface="Times New Roman" pitchFamily="18" charset="0"/>
              </a:rPr>
              <a:t>Левинских</a:t>
            </a:r>
            <a:r>
              <a:rPr lang="ru-RU">
                <a:latin typeface="Times New Roman" pitchFamily="18" charset="0"/>
                <a:cs typeface="Times New Roman" pitchFamily="18" charset="0"/>
              </a:rPr>
              <a:t> Песках&gt;</a:t>
            </a:r>
            <a:r>
              <a:rPr lang="ru-RU" i="1">
                <a:latin typeface="Times New Roman" pitchFamily="18" charset="0"/>
                <a:cs typeface="Times New Roman" pitchFamily="18" charset="0"/>
              </a:rPr>
              <a:t> когда работали, среди этих, долган, он </a:t>
            </a:r>
            <a:r>
              <a:rPr lang="ru-RU" i="1" u="sng">
                <a:latin typeface="Times New Roman" pitchFamily="18" charset="0"/>
                <a:cs typeface="Times New Roman" pitchFamily="18" charset="0"/>
              </a:rPr>
              <a:t>слышал</a:t>
            </a:r>
            <a:r>
              <a:rPr lang="ru-RU" i="1">
                <a:latin typeface="Times New Roman" pitchFamily="18" charset="0"/>
                <a:cs typeface="Times New Roman" pitchFamily="18" charset="0"/>
              </a:rPr>
              <a:t>, что они говорят. Если олень будут ловить, он уже знал, какой олень они ловят».</a:t>
            </a:r>
            <a:endParaRPr lang="en-US">
              <a:latin typeface="Times New Roman" pitchFamily="18" charset="0"/>
              <a:cs typeface="Times New Roman" pitchFamily="18" charset="0"/>
            </a:endParaRPr>
          </a:p>
          <a:p>
            <a:pPr marL="0" indent="0" algn="just">
              <a:buNone/>
            </a:pPr>
            <a:endParaRPr lang="en-US">
              <a:latin typeface="Times New Roman" pitchFamily="18" charset="0"/>
              <a:cs typeface="Times New Roman" pitchFamily="18" charset="0"/>
            </a:endParaRPr>
          </a:p>
          <a:p>
            <a:pPr algn="just"/>
            <a:r>
              <a:rPr lang="ru-RU">
                <a:latin typeface="Times New Roman" pitchFamily="18" charset="0"/>
                <a:cs typeface="Times New Roman" pitchFamily="18" charset="0"/>
              </a:rPr>
              <a:t>[</a:t>
            </a:r>
            <a:r>
              <a:rPr lang="en-US">
                <a:latin typeface="Times New Roman" pitchFamily="18" charset="0"/>
                <a:cs typeface="Times New Roman" pitchFamily="18" charset="0"/>
              </a:rPr>
              <a:t>Respondent </a:t>
            </a:r>
            <a:r>
              <a:rPr lang="en-US" err="1">
                <a:latin typeface="Times New Roman" pitchFamily="18" charset="0"/>
                <a:cs typeface="Times New Roman" pitchFamily="18" charset="0"/>
              </a:rPr>
              <a:t>SGKh</a:t>
            </a:r>
            <a:r>
              <a:rPr lang="en-US">
                <a:latin typeface="Times New Roman" pitchFamily="18" charset="0"/>
                <a:cs typeface="Times New Roman" pitchFamily="18" charset="0"/>
              </a:rPr>
              <a:t> = wife of the son TE-D</a:t>
            </a:r>
            <a:r>
              <a:rPr lang="ru-RU">
                <a:latin typeface="Times New Roman" pitchFamily="18" charset="0"/>
                <a:cs typeface="Times New Roman" pitchFamily="18" charset="0"/>
              </a:rPr>
              <a:t>:]</a:t>
            </a:r>
            <a:endParaRPr lang="en-US">
              <a:latin typeface="Times New Roman" pitchFamily="18" charset="0"/>
              <a:cs typeface="Times New Roman" pitchFamily="18" charset="0"/>
            </a:endParaRPr>
          </a:p>
          <a:p>
            <a:pPr marL="0" indent="0" algn="just">
              <a:buNone/>
            </a:pPr>
            <a:r>
              <a:rPr lang="en-US" i="1">
                <a:latin typeface="Times New Roman" pitchFamily="18" charset="0"/>
                <a:cs typeface="Times New Roman" pitchFamily="18" charset="0"/>
              </a:rPr>
              <a:t>“And </a:t>
            </a:r>
            <a:r>
              <a:rPr lang="en-US" i="1" err="1">
                <a:latin typeface="Times New Roman" pitchFamily="18" charset="0"/>
                <a:cs typeface="Times New Roman" pitchFamily="18" charset="0"/>
              </a:rPr>
              <a:t>Yura</a:t>
            </a:r>
            <a:r>
              <a:rPr lang="en-US" i="1">
                <a:latin typeface="Times New Roman" pitchFamily="18" charset="0"/>
                <a:cs typeface="Times New Roman" pitchFamily="18" charset="0"/>
              </a:rPr>
              <a:t> &lt;</a:t>
            </a:r>
            <a:r>
              <a:rPr lang="en-US">
                <a:latin typeface="Times New Roman" pitchFamily="18" charset="0"/>
                <a:cs typeface="Times New Roman" pitchFamily="18" charset="0"/>
              </a:rPr>
              <a:t>my husband who was Tundra </a:t>
            </a:r>
            <a:r>
              <a:rPr lang="en-US" err="1">
                <a:latin typeface="Times New Roman" pitchFamily="18" charset="0"/>
                <a:cs typeface="Times New Roman" pitchFamily="18" charset="0"/>
              </a:rPr>
              <a:t>Enets</a:t>
            </a:r>
            <a:r>
              <a:rPr lang="en-US" i="1">
                <a:latin typeface="Times New Roman" pitchFamily="18" charset="0"/>
                <a:cs typeface="Times New Roman" pitchFamily="18" charset="0"/>
              </a:rPr>
              <a:t>&gt;, when we were working in </a:t>
            </a:r>
            <a:r>
              <a:rPr lang="en-US" i="1" err="1">
                <a:latin typeface="Times New Roman" pitchFamily="18" charset="0"/>
                <a:cs typeface="Times New Roman" pitchFamily="18" charset="0"/>
              </a:rPr>
              <a:t>Levinsk</a:t>
            </a:r>
            <a:r>
              <a:rPr lang="en-US" i="1">
                <a:latin typeface="Times New Roman" pitchFamily="18" charset="0"/>
                <a:cs typeface="Times New Roman" pitchFamily="18" charset="0"/>
              </a:rPr>
              <a:t> </a:t>
            </a:r>
            <a:r>
              <a:rPr lang="en-US">
                <a:latin typeface="Times New Roman" pitchFamily="18" charset="0"/>
                <a:cs typeface="Times New Roman" pitchFamily="18" charset="0"/>
              </a:rPr>
              <a:t>&lt;settlement </a:t>
            </a:r>
            <a:r>
              <a:rPr lang="en-US" err="1">
                <a:latin typeface="Times New Roman" pitchFamily="18" charset="0"/>
                <a:cs typeface="Times New Roman" pitchFamily="18" charset="0"/>
              </a:rPr>
              <a:t>Levinskie</a:t>
            </a:r>
            <a:r>
              <a:rPr lang="en-US">
                <a:latin typeface="Times New Roman" pitchFamily="18" charset="0"/>
                <a:cs typeface="Times New Roman" pitchFamily="18" charset="0"/>
              </a:rPr>
              <a:t> </a:t>
            </a:r>
            <a:r>
              <a:rPr lang="en-US" err="1">
                <a:latin typeface="Times New Roman" pitchFamily="18" charset="0"/>
                <a:cs typeface="Times New Roman" pitchFamily="18" charset="0"/>
              </a:rPr>
              <a:t>Peski</a:t>
            </a:r>
            <a:r>
              <a:rPr lang="en-US">
                <a:latin typeface="Times New Roman" pitchFamily="18" charset="0"/>
                <a:cs typeface="Times New Roman" pitchFamily="18" charset="0"/>
              </a:rPr>
              <a:t>&gt;</a:t>
            </a:r>
            <a:r>
              <a:rPr lang="en-US" i="1">
                <a:latin typeface="Times New Roman" pitchFamily="18" charset="0"/>
                <a:cs typeface="Times New Roman" pitchFamily="18" charset="0"/>
              </a:rPr>
              <a:t> among these people </a:t>
            </a:r>
            <a:r>
              <a:rPr lang="de-DE">
                <a:latin typeface="Times New Roman" pitchFamily="18" charset="0"/>
                <a:cs typeface="Times New Roman" pitchFamily="18" charset="0"/>
              </a:rPr>
              <a:t>― </a:t>
            </a:r>
            <a:r>
              <a:rPr lang="de-DE" i="1" err="1">
                <a:latin typeface="Times New Roman" pitchFamily="18" charset="0"/>
                <a:cs typeface="Times New Roman" pitchFamily="18" charset="0"/>
              </a:rPr>
              <a:t>Dolgans</a:t>
            </a:r>
            <a:r>
              <a:rPr lang="de-DE" i="1">
                <a:latin typeface="Times New Roman" pitchFamily="18" charset="0"/>
                <a:cs typeface="Times New Roman" pitchFamily="18" charset="0"/>
              </a:rPr>
              <a:t>, he </a:t>
            </a:r>
            <a:r>
              <a:rPr lang="de-DE" b="1" i="1" err="1">
                <a:solidFill>
                  <a:schemeClr val="accent6">
                    <a:lumMod val="75000"/>
                  </a:schemeClr>
                </a:solidFill>
                <a:latin typeface="Times New Roman" pitchFamily="18" charset="0"/>
                <a:cs typeface="Times New Roman" pitchFamily="18" charset="0"/>
              </a:rPr>
              <a:t>heard</a:t>
            </a:r>
            <a:r>
              <a:rPr lang="de-DE" i="1">
                <a:latin typeface="Times New Roman" pitchFamily="18" charset="0"/>
                <a:cs typeface="Times New Roman" pitchFamily="18" charset="0"/>
              </a:rPr>
              <a:t> </a:t>
            </a:r>
            <a:r>
              <a:rPr lang="de-DE">
                <a:latin typeface="Times New Roman" pitchFamily="18" charset="0"/>
                <a:cs typeface="Times New Roman" pitchFamily="18" charset="0"/>
              </a:rPr>
              <a:t>&lt;</a:t>
            </a:r>
            <a:r>
              <a:rPr lang="de-DE" err="1">
                <a:latin typeface="Times New Roman" pitchFamily="18" charset="0"/>
                <a:cs typeface="Times New Roman" pitchFamily="18" charset="0"/>
              </a:rPr>
              <a:t>understood</a:t>
            </a:r>
            <a:r>
              <a:rPr lang="de-DE">
                <a:latin typeface="Times New Roman" pitchFamily="18" charset="0"/>
                <a:cs typeface="Times New Roman" pitchFamily="18" charset="0"/>
              </a:rPr>
              <a:t>&gt;</a:t>
            </a:r>
            <a:r>
              <a:rPr lang="de-DE" i="1">
                <a:latin typeface="Times New Roman" pitchFamily="18" charset="0"/>
                <a:cs typeface="Times New Roman" pitchFamily="18" charset="0"/>
              </a:rPr>
              <a:t> </a:t>
            </a:r>
            <a:r>
              <a:rPr lang="de-DE" i="1" err="1">
                <a:latin typeface="Times New Roman" pitchFamily="18" charset="0"/>
                <a:cs typeface="Times New Roman" pitchFamily="18" charset="0"/>
              </a:rPr>
              <a:t>what</a:t>
            </a:r>
            <a:r>
              <a:rPr lang="de-DE" i="1">
                <a:latin typeface="Times New Roman" pitchFamily="18" charset="0"/>
                <a:cs typeface="Times New Roman" pitchFamily="18" charset="0"/>
              </a:rPr>
              <a:t> </a:t>
            </a:r>
            <a:r>
              <a:rPr lang="de-DE" i="1" err="1">
                <a:latin typeface="Times New Roman" pitchFamily="18" charset="0"/>
                <a:cs typeface="Times New Roman" pitchFamily="18" charset="0"/>
              </a:rPr>
              <a:t>they</a:t>
            </a:r>
            <a:r>
              <a:rPr lang="de-DE" i="1">
                <a:latin typeface="Times New Roman" pitchFamily="18" charset="0"/>
                <a:cs typeface="Times New Roman" pitchFamily="18" charset="0"/>
              </a:rPr>
              <a:t> </a:t>
            </a:r>
            <a:r>
              <a:rPr lang="de-DE" i="1" err="1">
                <a:latin typeface="Times New Roman" pitchFamily="18" charset="0"/>
                <a:cs typeface="Times New Roman" pitchFamily="18" charset="0"/>
              </a:rPr>
              <a:t>were</a:t>
            </a:r>
            <a:r>
              <a:rPr lang="de-DE" i="1">
                <a:latin typeface="Times New Roman" pitchFamily="18" charset="0"/>
                <a:cs typeface="Times New Roman" pitchFamily="18" charset="0"/>
              </a:rPr>
              <a:t> </a:t>
            </a:r>
            <a:r>
              <a:rPr lang="de-DE" i="1" err="1">
                <a:latin typeface="Times New Roman" pitchFamily="18" charset="0"/>
                <a:cs typeface="Times New Roman" pitchFamily="18" charset="0"/>
              </a:rPr>
              <a:t>speaking</a:t>
            </a:r>
            <a:r>
              <a:rPr lang="de-DE" i="1">
                <a:latin typeface="Times New Roman" pitchFamily="18" charset="0"/>
                <a:cs typeface="Times New Roman" pitchFamily="18" charset="0"/>
              </a:rPr>
              <a:t> </a:t>
            </a:r>
            <a:r>
              <a:rPr lang="de-DE" i="1" err="1">
                <a:latin typeface="Times New Roman" pitchFamily="18" charset="0"/>
                <a:cs typeface="Times New Roman" pitchFamily="18" charset="0"/>
              </a:rPr>
              <a:t>about</a:t>
            </a:r>
            <a:r>
              <a:rPr lang="de-DE" i="1">
                <a:latin typeface="Times New Roman" pitchFamily="18" charset="0"/>
                <a:cs typeface="Times New Roman" pitchFamily="18" charset="0"/>
              </a:rPr>
              <a:t>. </a:t>
            </a:r>
            <a:r>
              <a:rPr lang="de-DE" i="1" err="1">
                <a:latin typeface="Times New Roman" pitchFamily="18" charset="0"/>
                <a:cs typeface="Times New Roman" pitchFamily="18" charset="0"/>
              </a:rPr>
              <a:t>If</a:t>
            </a:r>
            <a:r>
              <a:rPr lang="de-DE" i="1">
                <a:latin typeface="Times New Roman" pitchFamily="18" charset="0"/>
                <a:cs typeface="Times New Roman" pitchFamily="18" charset="0"/>
              </a:rPr>
              <a:t> </a:t>
            </a:r>
            <a:r>
              <a:rPr lang="de-DE" i="1" err="1">
                <a:latin typeface="Times New Roman" pitchFamily="18" charset="0"/>
                <a:cs typeface="Times New Roman" pitchFamily="18" charset="0"/>
              </a:rPr>
              <a:t>they</a:t>
            </a:r>
            <a:r>
              <a:rPr lang="de-DE" i="1">
                <a:latin typeface="Times New Roman" pitchFamily="18" charset="0"/>
                <a:cs typeface="Times New Roman" pitchFamily="18" charset="0"/>
              </a:rPr>
              <a:t> </a:t>
            </a:r>
            <a:r>
              <a:rPr lang="de-DE" i="1" err="1">
                <a:latin typeface="Times New Roman" pitchFamily="18" charset="0"/>
                <a:cs typeface="Times New Roman" pitchFamily="18" charset="0"/>
              </a:rPr>
              <a:t>were</a:t>
            </a:r>
            <a:r>
              <a:rPr lang="de-DE" i="1">
                <a:latin typeface="Times New Roman" pitchFamily="18" charset="0"/>
                <a:cs typeface="Times New Roman" pitchFamily="18" charset="0"/>
              </a:rPr>
              <a:t> </a:t>
            </a:r>
            <a:r>
              <a:rPr lang="de-DE" i="1" err="1">
                <a:latin typeface="Times New Roman" pitchFamily="18" charset="0"/>
                <a:cs typeface="Times New Roman" pitchFamily="18" charset="0"/>
              </a:rPr>
              <a:t>going</a:t>
            </a:r>
            <a:r>
              <a:rPr lang="de-DE" i="1">
                <a:latin typeface="Times New Roman" pitchFamily="18" charset="0"/>
                <a:cs typeface="Times New Roman" pitchFamily="18" charset="0"/>
              </a:rPr>
              <a:t> </a:t>
            </a:r>
            <a:r>
              <a:rPr lang="de-DE" i="1" err="1">
                <a:latin typeface="Times New Roman" pitchFamily="18" charset="0"/>
                <a:cs typeface="Times New Roman" pitchFamily="18" charset="0"/>
              </a:rPr>
              <a:t>to</a:t>
            </a:r>
            <a:r>
              <a:rPr lang="de-DE" i="1">
                <a:latin typeface="Times New Roman" pitchFamily="18" charset="0"/>
                <a:cs typeface="Times New Roman" pitchFamily="18" charset="0"/>
              </a:rPr>
              <a:t> catch a </a:t>
            </a:r>
            <a:r>
              <a:rPr lang="de-DE" i="1" err="1">
                <a:latin typeface="Times New Roman" pitchFamily="18" charset="0"/>
                <a:cs typeface="Times New Roman" pitchFamily="18" charset="0"/>
              </a:rPr>
              <a:t>reindeer</a:t>
            </a:r>
            <a:r>
              <a:rPr lang="de-DE" i="1">
                <a:latin typeface="Times New Roman" pitchFamily="18" charset="0"/>
                <a:cs typeface="Times New Roman" pitchFamily="18" charset="0"/>
              </a:rPr>
              <a:t>, he </a:t>
            </a:r>
            <a:r>
              <a:rPr lang="de-DE" i="1" err="1">
                <a:latin typeface="Times New Roman" pitchFamily="18" charset="0"/>
                <a:cs typeface="Times New Roman" pitchFamily="18" charset="0"/>
              </a:rPr>
              <a:t>knew</a:t>
            </a:r>
            <a:r>
              <a:rPr lang="de-DE" i="1">
                <a:latin typeface="Times New Roman" pitchFamily="18" charset="0"/>
                <a:cs typeface="Times New Roman" pitchFamily="18" charset="0"/>
              </a:rPr>
              <a:t> </a:t>
            </a:r>
            <a:r>
              <a:rPr lang="de-DE" i="1" err="1">
                <a:latin typeface="Times New Roman" pitchFamily="18" charset="0"/>
                <a:cs typeface="Times New Roman" pitchFamily="18" charset="0"/>
              </a:rPr>
              <a:t>which</a:t>
            </a:r>
            <a:r>
              <a:rPr lang="de-DE" i="1">
                <a:latin typeface="Times New Roman" pitchFamily="18" charset="0"/>
                <a:cs typeface="Times New Roman" pitchFamily="18" charset="0"/>
              </a:rPr>
              <a:t> </a:t>
            </a:r>
            <a:r>
              <a:rPr lang="de-DE" i="1" err="1">
                <a:latin typeface="Times New Roman" pitchFamily="18" charset="0"/>
                <a:cs typeface="Times New Roman" pitchFamily="18" charset="0"/>
              </a:rPr>
              <a:t>reindeer</a:t>
            </a:r>
            <a:r>
              <a:rPr lang="de-DE" i="1">
                <a:latin typeface="Times New Roman" pitchFamily="18" charset="0"/>
                <a:cs typeface="Times New Roman" pitchFamily="18" charset="0"/>
              </a:rPr>
              <a:t> </a:t>
            </a:r>
            <a:r>
              <a:rPr lang="de-DE" i="1" err="1">
                <a:latin typeface="Times New Roman" pitchFamily="18" charset="0"/>
                <a:cs typeface="Times New Roman" pitchFamily="18" charset="0"/>
              </a:rPr>
              <a:t>they</a:t>
            </a:r>
            <a:r>
              <a:rPr lang="de-DE" i="1">
                <a:latin typeface="Times New Roman" pitchFamily="18" charset="0"/>
                <a:cs typeface="Times New Roman" pitchFamily="18" charset="0"/>
              </a:rPr>
              <a:t> </a:t>
            </a:r>
            <a:r>
              <a:rPr lang="de-DE" i="1" err="1">
                <a:latin typeface="Times New Roman" pitchFamily="18" charset="0"/>
                <a:cs typeface="Times New Roman" pitchFamily="18" charset="0"/>
              </a:rPr>
              <a:t>had</a:t>
            </a:r>
            <a:r>
              <a:rPr lang="de-DE" i="1">
                <a:latin typeface="Times New Roman" pitchFamily="18" charset="0"/>
                <a:cs typeface="Times New Roman" pitchFamily="18" charset="0"/>
              </a:rPr>
              <a:t> </a:t>
            </a:r>
            <a:r>
              <a:rPr lang="de-DE" i="1" err="1">
                <a:latin typeface="Times New Roman" pitchFamily="18" charset="0"/>
                <a:cs typeface="Times New Roman" pitchFamily="18" charset="0"/>
              </a:rPr>
              <a:t>wanted</a:t>
            </a:r>
            <a:r>
              <a:rPr lang="de-DE" i="1">
                <a:latin typeface="Times New Roman" pitchFamily="18" charset="0"/>
                <a:cs typeface="Times New Roman" pitchFamily="18" charset="0"/>
              </a:rPr>
              <a:t> </a:t>
            </a:r>
            <a:r>
              <a:rPr lang="de-DE" i="1" err="1">
                <a:latin typeface="Times New Roman" pitchFamily="18" charset="0"/>
                <a:cs typeface="Times New Roman" pitchFamily="18" charset="0"/>
              </a:rPr>
              <a:t>to</a:t>
            </a:r>
            <a:r>
              <a:rPr lang="de-DE" i="1">
                <a:latin typeface="Times New Roman" pitchFamily="18" charset="0"/>
                <a:cs typeface="Times New Roman" pitchFamily="18" charset="0"/>
              </a:rPr>
              <a:t> catch</a:t>
            </a:r>
            <a:r>
              <a:rPr lang="en-US" i="1">
                <a:latin typeface="Times New Roman" pitchFamily="18" charset="0"/>
                <a:cs typeface="Times New Roman" pitchFamily="18" charset="0"/>
              </a:rPr>
              <a:t>”.</a:t>
            </a:r>
            <a:endParaRPr lang="ru-RU"/>
          </a:p>
          <a:p>
            <a:endParaRPr lang="ru-RU"/>
          </a:p>
        </p:txBody>
      </p:sp>
    </p:spTree>
    <p:extLst>
      <p:ext uri="{BB962C8B-B14F-4D97-AF65-F5344CB8AC3E}">
        <p14:creationId xmlns:p14="http://schemas.microsoft.com/office/powerpoint/2010/main" val="3829864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031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549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ru-RU" i="1"/>
              <a:t>«Х должен </a:t>
            </a:r>
            <a:r>
              <a:rPr lang="ru-RU"/>
              <a:t>/</a:t>
            </a:r>
            <a:r>
              <a:rPr lang="ru-RU" i="1"/>
              <a:t> должна знать (по крайней мере понимать) язык других людей, с которыми он </a:t>
            </a:r>
            <a:r>
              <a:rPr lang="ru-RU"/>
              <a:t>/</a:t>
            </a:r>
            <a:r>
              <a:rPr lang="ru-RU" i="1"/>
              <a:t> она ведёт совместную хозяйственную деятельность</a:t>
            </a:r>
            <a:r>
              <a:rPr lang="ru-RU" i="1" smtClean="0"/>
              <a:t>»</a:t>
            </a:r>
            <a:r>
              <a:rPr lang="ru-RU" smtClean="0"/>
              <a:t>.</a:t>
            </a:r>
            <a:endParaRPr lang="ru-RU"/>
          </a:p>
        </p:txBody>
      </p:sp>
    </p:spTree>
    <p:extLst>
      <p:ext uri="{BB962C8B-B14F-4D97-AF65-F5344CB8AC3E}">
        <p14:creationId xmlns:p14="http://schemas.microsoft.com/office/powerpoint/2010/main" val="15055668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idx="1"/>
          </p:nvPr>
        </p:nvSpPr>
        <p:spPr>
          <a:xfrm>
            <a:off x="457200" y="260648"/>
            <a:ext cx="8229600" cy="6264696"/>
          </a:xfrm>
        </p:spPr>
        <p:txBody>
          <a:bodyPr>
            <a:noAutofit/>
          </a:bodyPr>
          <a:lstStyle/>
          <a:p>
            <a:pPr algn="just"/>
            <a:r>
              <a:rPr lang="ru-RU" sz="1800">
                <a:latin typeface="Times New Roman" pitchFamily="18" charset="0"/>
                <a:cs typeface="Times New Roman" pitchFamily="18" charset="0"/>
              </a:rPr>
              <a:t>1) </a:t>
            </a:r>
            <a:r>
              <a:rPr lang="ru-RU" sz="1800" u="sng">
                <a:latin typeface="Times New Roman" pitchFamily="18" charset="0"/>
                <a:cs typeface="Times New Roman" pitchFamily="18" charset="0"/>
              </a:rPr>
              <a:t>Языки в условиях (совместной) оленеводческой деятельности</a:t>
            </a:r>
            <a:r>
              <a:rPr lang="ru-RU" sz="1800">
                <a:latin typeface="Times New Roman" pitchFamily="18" charset="0"/>
                <a:cs typeface="Times New Roman" pitchFamily="18" charset="0"/>
              </a:rPr>
              <a:t> </a:t>
            </a:r>
          </a:p>
          <a:p>
            <a:pPr marL="0" indent="0" algn="just">
              <a:buNone/>
            </a:pPr>
            <a:r>
              <a:rPr lang="ru-RU" sz="1800">
                <a:latin typeface="Times New Roman" pitchFamily="18" charset="0"/>
                <a:cs typeface="Times New Roman" pitchFamily="18" charset="0"/>
              </a:rPr>
              <a:t>[Инф. АЗВ:] </a:t>
            </a:r>
            <a:r>
              <a:rPr lang="ru-RU" sz="1800" i="1">
                <a:latin typeface="Times New Roman" pitchFamily="18" charset="0"/>
                <a:cs typeface="Times New Roman" pitchFamily="18" charset="0"/>
              </a:rPr>
              <a:t>«Моя бабушка </a:t>
            </a:r>
            <a:r>
              <a:rPr lang="ru-RU" sz="1800">
                <a:latin typeface="Times New Roman" pitchFamily="18" charset="0"/>
                <a:cs typeface="Times New Roman" pitchFamily="18" charset="0"/>
              </a:rPr>
              <a:t>&lt;</a:t>
            </a:r>
            <a:r>
              <a:rPr lang="ru-RU" sz="1800" err="1">
                <a:latin typeface="Times New Roman" pitchFamily="18" charset="0"/>
                <a:cs typeface="Times New Roman" pitchFamily="18" charset="0"/>
              </a:rPr>
              <a:t>Лы́рмина</a:t>
            </a:r>
            <a:r>
              <a:rPr lang="ru-RU" sz="1800">
                <a:latin typeface="Times New Roman" pitchFamily="18" charset="0"/>
                <a:cs typeface="Times New Roman" pitchFamily="18" charset="0"/>
              </a:rPr>
              <a:t> Александра Никаноровна (1922 г. р.), родной язык которой </a:t>
            </a:r>
            <a:r>
              <a:rPr lang="de-DE" sz="1800">
                <a:latin typeface="Times New Roman" pitchFamily="18" charset="0"/>
                <a:cs typeface="Times New Roman" pitchFamily="18" charset="0"/>
              </a:rPr>
              <a:t>― </a:t>
            </a:r>
            <a:r>
              <a:rPr lang="ru-RU" sz="1800">
                <a:latin typeface="Times New Roman" pitchFamily="18" charset="0"/>
                <a:cs typeface="Times New Roman" pitchFamily="18" charset="0"/>
              </a:rPr>
              <a:t>ТН&gt; </a:t>
            </a:r>
            <a:r>
              <a:rPr lang="ru-RU" sz="1800" i="1">
                <a:latin typeface="Times New Roman" pitchFamily="18" charset="0"/>
                <a:cs typeface="Times New Roman" pitchFamily="18" charset="0"/>
              </a:rPr>
              <a:t>на </a:t>
            </a:r>
            <a:r>
              <a:rPr lang="ru-RU" sz="1800" i="1" err="1">
                <a:latin typeface="Times New Roman" pitchFamily="18" charset="0"/>
                <a:cs typeface="Times New Roman" pitchFamily="18" charset="0"/>
              </a:rPr>
              <a:t>э́нецком</a:t>
            </a:r>
            <a:r>
              <a:rPr lang="ru-RU" sz="1800" i="1">
                <a:latin typeface="Times New Roman" pitchFamily="18" charset="0"/>
                <a:cs typeface="Times New Roman" pitchFamily="18" charset="0"/>
              </a:rPr>
              <a:t> разговаривала. &lt;…&gt; Вот она разговаривала </a:t>
            </a:r>
            <a:r>
              <a:rPr lang="ru-RU" sz="1800" i="1" err="1">
                <a:latin typeface="Times New Roman" pitchFamily="18" charset="0"/>
                <a:cs typeface="Times New Roman" pitchFamily="18" charset="0"/>
              </a:rPr>
              <a:t>по-энецкому</a:t>
            </a:r>
            <a:r>
              <a:rPr lang="ru-RU" sz="1800" i="1">
                <a:latin typeface="Times New Roman" pitchFamily="18" charset="0"/>
                <a:cs typeface="Times New Roman" pitchFamily="18" charset="0"/>
              </a:rPr>
              <a:t>. Ну они же </a:t>
            </a:r>
            <a:r>
              <a:rPr lang="ru-RU" sz="1800" i="1" u="sng" err="1">
                <a:latin typeface="Times New Roman" pitchFamily="18" charset="0"/>
                <a:cs typeface="Times New Roman" pitchFamily="18" charset="0"/>
              </a:rPr>
              <a:t>аргишили</a:t>
            </a:r>
            <a:r>
              <a:rPr lang="ru-RU" sz="1800" i="1">
                <a:latin typeface="Times New Roman" pitchFamily="18" charset="0"/>
                <a:cs typeface="Times New Roman" pitchFamily="18" charset="0"/>
              </a:rPr>
              <a:t> с </a:t>
            </a:r>
            <a:r>
              <a:rPr lang="ru-RU" sz="1800" i="1" err="1">
                <a:latin typeface="Times New Roman" pitchFamily="18" charset="0"/>
                <a:cs typeface="Times New Roman" pitchFamily="18" charset="0"/>
              </a:rPr>
              <a:t>энцами</a:t>
            </a:r>
            <a:r>
              <a:rPr lang="ru-RU" sz="1800" i="1">
                <a:latin typeface="Times New Roman" pitchFamily="18" charset="0"/>
                <a:cs typeface="Times New Roman" pitchFamily="18" charset="0"/>
              </a:rPr>
              <a:t>, с этими </a:t>
            </a:r>
            <a:r>
              <a:rPr lang="de-DE" sz="1800">
                <a:latin typeface="Times New Roman" pitchFamily="18" charset="0"/>
                <a:cs typeface="Times New Roman" pitchFamily="18" charset="0"/>
              </a:rPr>
              <a:t>―</a:t>
            </a:r>
            <a:r>
              <a:rPr lang="ru-RU" sz="1800" i="1">
                <a:latin typeface="Times New Roman" pitchFamily="18" charset="0"/>
                <a:cs typeface="Times New Roman" pitchFamily="18" charset="0"/>
              </a:rPr>
              <a:t> с долганами, какие-то слова </a:t>
            </a:r>
            <a:r>
              <a:rPr lang="ru-RU" sz="1800" i="1" err="1">
                <a:latin typeface="Times New Roman" pitchFamily="18" charset="0"/>
                <a:cs typeface="Times New Roman" pitchFamily="18" charset="0"/>
              </a:rPr>
              <a:t>долганов</a:t>
            </a:r>
            <a:r>
              <a:rPr lang="ru-RU" sz="1800" i="1">
                <a:latin typeface="Times New Roman" pitchFamily="18" charset="0"/>
                <a:cs typeface="Times New Roman" pitchFamily="18" charset="0"/>
              </a:rPr>
              <a:t> знала. Потому что на ту сторону Енисея-то </a:t>
            </a:r>
            <a:r>
              <a:rPr lang="ru-RU" sz="1800">
                <a:latin typeface="Times New Roman" pitchFamily="18" charset="0"/>
                <a:cs typeface="Times New Roman" pitchFamily="18" charset="0"/>
              </a:rPr>
              <a:t>&lt;на правый берег Енисея&gt;</a:t>
            </a:r>
            <a:r>
              <a:rPr lang="ru-RU" sz="1800" i="1">
                <a:latin typeface="Times New Roman" pitchFamily="18" charset="0"/>
                <a:cs typeface="Times New Roman" pitchFamily="18" charset="0"/>
              </a:rPr>
              <a:t> ходили они, там и долгане бывали. Разговаривали. Больше на </a:t>
            </a:r>
            <a:r>
              <a:rPr lang="ru-RU" sz="1800" i="1" err="1">
                <a:latin typeface="Times New Roman" pitchFamily="18" charset="0"/>
                <a:cs typeface="Times New Roman" pitchFamily="18" charset="0"/>
              </a:rPr>
              <a:t>нганасанский</a:t>
            </a:r>
            <a:r>
              <a:rPr lang="ru-RU" sz="1800" i="1">
                <a:latin typeface="Times New Roman" pitchFamily="18" charset="0"/>
                <a:cs typeface="Times New Roman" pitchFamily="18" charset="0"/>
              </a:rPr>
              <a:t> я слышала она разговаривала, бабушка» </a:t>
            </a:r>
            <a:r>
              <a:rPr lang="ru-RU" sz="1800">
                <a:latin typeface="Times New Roman" pitchFamily="18" charset="0"/>
                <a:cs typeface="Times New Roman" pitchFamily="18" charset="0"/>
              </a:rPr>
              <a:t>[Инф. АЗВ: аудио № 1, с. 5</a:t>
            </a:r>
            <a:r>
              <a:rPr lang="ru-RU" sz="1800" smtClean="0">
                <a:latin typeface="Times New Roman" pitchFamily="18" charset="0"/>
                <a:cs typeface="Times New Roman" pitchFamily="18" charset="0"/>
              </a:rPr>
              <a:t>].</a:t>
            </a:r>
          </a:p>
          <a:p>
            <a:pPr marL="0" indent="0" algn="just">
              <a:buNone/>
            </a:pPr>
            <a:endParaRPr lang="ru-RU" sz="1800">
              <a:latin typeface="Times New Roman" pitchFamily="18" charset="0"/>
              <a:cs typeface="Times New Roman" pitchFamily="18" charset="0"/>
            </a:endParaRPr>
          </a:p>
          <a:p>
            <a:pPr algn="just"/>
            <a:r>
              <a:rPr lang="ru-RU" sz="1800" smtClean="0">
                <a:latin typeface="Times New Roman" pitchFamily="18" charset="0"/>
                <a:cs typeface="Times New Roman" pitchFamily="18" charset="0"/>
              </a:rPr>
              <a:t>2</a:t>
            </a:r>
            <a:r>
              <a:rPr lang="ru-RU" sz="1800">
                <a:latin typeface="Times New Roman" pitchFamily="18" charset="0"/>
                <a:cs typeface="Times New Roman" pitchFamily="18" charset="0"/>
              </a:rPr>
              <a:t>) </a:t>
            </a:r>
            <a:r>
              <a:rPr lang="ru-RU" sz="1800" u="sng">
                <a:latin typeface="Times New Roman" pitchFamily="18" charset="0"/>
                <a:cs typeface="Times New Roman" pitchFamily="18" charset="0"/>
              </a:rPr>
              <a:t>Языки в условиях совместной рыболовецкой деятельности (в рыболовецкой бригаде)</a:t>
            </a:r>
            <a:r>
              <a:rPr lang="ru-RU" sz="1800">
                <a:latin typeface="Times New Roman" pitchFamily="18" charset="0"/>
                <a:cs typeface="Times New Roman" pitchFamily="18" charset="0"/>
              </a:rPr>
              <a:t> </a:t>
            </a:r>
          </a:p>
          <a:p>
            <a:pPr marL="0" indent="0" algn="just">
              <a:buNone/>
            </a:pPr>
            <a:r>
              <a:rPr lang="ru-RU" sz="1800">
                <a:latin typeface="Times New Roman" pitchFamily="18" charset="0"/>
                <a:cs typeface="Times New Roman" pitchFamily="18" charset="0"/>
              </a:rPr>
              <a:t>[Инф. АЗВ:] </a:t>
            </a:r>
            <a:r>
              <a:rPr lang="ru-RU" sz="1800" i="1">
                <a:latin typeface="Times New Roman" pitchFamily="18" charset="0"/>
                <a:cs typeface="Times New Roman" pitchFamily="18" charset="0"/>
              </a:rPr>
              <a:t>«Это он </a:t>
            </a:r>
            <a:r>
              <a:rPr lang="ru-RU" sz="1800">
                <a:latin typeface="Times New Roman" pitchFamily="18" charset="0"/>
                <a:cs typeface="Times New Roman" pitchFamily="18" charset="0"/>
              </a:rPr>
              <a:t>&lt;бригадир Пётр </a:t>
            </a:r>
            <a:r>
              <a:rPr lang="ru-RU" sz="1800" err="1">
                <a:latin typeface="Times New Roman" pitchFamily="18" charset="0"/>
                <a:cs typeface="Times New Roman" pitchFamily="18" charset="0"/>
              </a:rPr>
              <a:t>Фильберт</a:t>
            </a:r>
            <a:r>
              <a:rPr lang="ru-RU" sz="1800">
                <a:latin typeface="Times New Roman" pitchFamily="18" charset="0"/>
                <a:cs typeface="Times New Roman" pitchFamily="18" charset="0"/>
              </a:rPr>
              <a:t> из «местных немцев»&gt;</a:t>
            </a:r>
            <a:r>
              <a:rPr lang="ru-RU" sz="1800" i="1">
                <a:latin typeface="Times New Roman" pitchFamily="18" charset="0"/>
                <a:cs typeface="Times New Roman" pitchFamily="18" charset="0"/>
              </a:rPr>
              <a:t> </a:t>
            </a:r>
            <a:r>
              <a:rPr lang="ru-RU" sz="1800" i="1" u="sng">
                <a:latin typeface="Times New Roman" pitchFamily="18" charset="0"/>
                <a:cs typeface="Times New Roman" pitchFamily="18" charset="0"/>
              </a:rPr>
              <a:t>просто с ненцами работал</a:t>
            </a:r>
            <a:r>
              <a:rPr lang="ru-RU" sz="1800" i="1">
                <a:latin typeface="Times New Roman" pitchFamily="18" charset="0"/>
                <a:cs typeface="Times New Roman" pitchFamily="18" charset="0"/>
              </a:rPr>
              <a:t> </a:t>
            </a:r>
            <a:r>
              <a:rPr lang="de-DE" sz="1800">
                <a:latin typeface="Times New Roman" pitchFamily="18" charset="0"/>
                <a:cs typeface="Times New Roman" pitchFamily="18" charset="0"/>
              </a:rPr>
              <a:t>―</a:t>
            </a:r>
            <a:r>
              <a:rPr lang="ru-RU" sz="1800" i="1">
                <a:latin typeface="Times New Roman" pitchFamily="18" charset="0"/>
                <a:cs typeface="Times New Roman" pitchFamily="18" charset="0"/>
              </a:rPr>
              <a:t> он сам. </a:t>
            </a:r>
            <a:r>
              <a:rPr lang="ru-RU" sz="1800">
                <a:latin typeface="Times New Roman" pitchFamily="18" charset="0"/>
                <a:cs typeface="Times New Roman" pitchFamily="18" charset="0"/>
              </a:rPr>
              <a:t>&lt;…&gt;</a:t>
            </a:r>
            <a:r>
              <a:rPr lang="ru-RU" sz="1800" i="1">
                <a:latin typeface="Times New Roman" pitchFamily="18" charset="0"/>
                <a:cs typeface="Times New Roman" pitchFamily="18" charset="0"/>
              </a:rPr>
              <a:t> Просто у него бригада, получается же, местные были. И с ним как бы, наверное, сидят же, чего вечером будет сидеть слушать?! Может, его рассуждают. Вот и учил </a:t>
            </a:r>
            <a:r>
              <a:rPr lang="ru-RU" sz="1800">
                <a:latin typeface="Times New Roman" pitchFamily="18" charset="0"/>
                <a:cs typeface="Times New Roman" pitchFamily="18" charset="0"/>
              </a:rPr>
              <a:t>&lt;тундровый ненецкий&gt;</a:t>
            </a:r>
            <a:r>
              <a:rPr lang="ru-RU" sz="1800" i="1">
                <a:latin typeface="Times New Roman" pitchFamily="18" charset="0"/>
                <a:cs typeface="Times New Roman" pitchFamily="18" charset="0"/>
              </a:rPr>
              <a:t>. Маты все знал. Это сто процентов»</a:t>
            </a:r>
            <a:r>
              <a:rPr lang="ru-RU" sz="1800">
                <a:latin typeface="Times New Roman" pitchFamily="18" charset="0"/>
                <a:cs typeface="Times New Roman" pitchFamily="18" charset="0"/>
              </a:rPr>
              <a:t> [Инф. АЗВ: аудио № 2, с. 5] (отметим здесь распространенную дополнительную мотивацию в изучении языка </a:t>
            </a:r>
            <a:r>
              <a:rPr lang="de-DE" sz="1800">
                <a:latin typeface="Times New Roman" pitchFamily="18" charset="0"/>
                <a:cs typeface="Times New Roman" pitchFamily="18" charset="0"/>
              </a:rPr>
              <a:t>―</a:t>
            </a:r>
            <a:r>
              <a:rPr lang="ru-RU" sz="1800">
                <a:latin typeface="Times New Roman" pitchFamily="18" charset="0"/>
                <a:cs typeface="Times New Roman" pitchFamily="18" charset="0"/>
              </a:rPr>
              <a:t> «знать то плохое, что о тебе говорят</a:t>
            </a:r>
            <a:r>
              <a:rPr lang="ru-RU" sz="1800" smtClean="0">
                <a:latin typeface="Times New Roman" pitchFamily="18" charset="0"/>
                <a:cs typeface="Times New Roman" pitchFamily="18" charset="0"/>
              </a:rPr>
              <a:t>»).</a:t>
            </a:r>
          </a:p>
          <a:p>
            <a:pPr marL="0" indent="0" algn="just">
              <a:buNone/>
            </a:pPr>
            <a:endParaRPr lang="ru-RU" sz="1800">
              <a:latin typeface="Times New Roman" pitchFamily="18" charset="0"/>
              <a:cs typeface="Times New Roman" pitchFamily="18" charset="0"/>
            </a:endParaRPr>
          </a:p>
          <a:p>
            <a:pPr algn="just"/>
            <a:r>
              <a:rPr lang="ru-RU" sz="1800" i="1" err="1">
                <a:latin typeface="Times New Roman" pitchFamily="18" charset="0"/>
                <a:cs typeface="Times New Roman" pitchFamily="18" charset="0"/>
              </a:rPr>
              <a:t>Аргишúть</a:t>
            </a:r>
            <a:r>
              <a:rPr lang="ru-RU" sz="1800">
                <a:latin typeface="Times New Roman" pitchFamily="18" charset="0"/>
                <a:cs typeface="Times New Roman" pitchFamily="18" charset="0"/>
              </a:rPr>
              <a:t> </a:t>
            </a:r>
            <a:r>
              <a:rPr lang="de-DE" sz="1800">
                <a:latin typeface="Times New Roman" pitchFamily="18" charset="0"/>
                <a:cs typeface="Times New Roman" pitchFamily="18" charset="0"/>
              </a:rPr>
              <a:t>―</a:t>
            </a:r>
            <a:r>
              <a:rPr lang="ru-RU" sz="1800">
                <a:latin typeface="Times New Roman" pitchFamily="18" charset="0"/>
                <a:cs typeface="Times New Roman" pitchFamily="18" charset="0"/>
              </a:rPr>
              <a:t> ‘кочевать, переезжать с места на места, запрягая оленей в </a:t>
            </a:r>
            <a:r>
              <a:rPr lang="ru-RU" sz="1800" err="1">
                <a:latin typeface="Times New Roman" pitchFamily="18" charset="0"/>
                <a:cs typeface="Times New Roman" pitchFamily="18" charset="0"/>
              </a:rPr>
              <a:t>аргиши</a:t>
            </a:r>
            <a:r>
              <a:rPr lang="ru-RU" sz="1800">
                <a:latin typeface="Times New Roman" pitchFamily="18" charset="0"/>
                <a:cs typeface="Times New Roman" pitchFamily="18" charset="0"/>
              </a:rPr>
              <a:t> </a:t>
            </a:r>
            <a:r>
              <a:rPr lang="de-DE" sz="1800">
                <a:latin typeface="Times New Roman" pitchFamily="18" charset="0"/>
                <a:cs typeface="Times New Roman" pitchFamily="18" charset="0"/>
              </a:rPr>
              <a:t>(</a:t>
            </a:r>
            <a:r>
              <a:rPr lang="ru-RU" sz="1800">
                <a:latin typeface="Times New Roman" pitchFamily="18" charset="0"/>
                <a:cs typeface="Times New Roman" pitchFamily="18" charset="0"/>
              </a:rPr>
              <a:t>караваны из одной легковой и нескольких грузовых нарт)’. </a:t>
            </a:r>
          </a:p>
          <a:p>
            <a:endParaRPr lang="ru-RU" sz="1800"/>
          </a:p>
        </p:txBody>
      </p:sp>
    </p:spTree>
    <p:extLst>
      <p:ext uri="{BB962C8B-B14F-4D97-AF65-F5344CB8AC3E}">
        <p14:creationId xmlns:p14="http://schemas.microsoft.com/office/powerpoint/2010/main" val="1755226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476672"/>
            <a:ext cx="8712968" cy="6192688"/>
          </a:xfrm>
        </p:spPr>
        <p:txBody>
          <a:bodyPr>
            <a:normAutofit/>
          </a:bodyPr>
          <a:lstStyle/>
          <a:p>
            <a:pPr algn="just"/>
            <a:r>
              <a:rPr lang="ru-RU" sz="2600">
                <a:latin typeface="Times New Roman" pitchFamily="18" charset="0"/>
                <a:cs typeface="Times New Roman" pitchFamily="18" charset="0"/>
              </a:rPr>
              <a:t>Отметим, что даже люди «</a:t>
            </a:r>
            <a:r>
              <a:rPr lang="ru-RU" sz="2600" u="sng">
                <a:latin typeface="Times New Roman" pitchFamily="18" charset="0"/>
                <a:cs typeface="Times New Roman" pitchFamily="18" charset="0"/>
              </a:rPr>
              <a:t>современных» профессий, деятельность которых связана с регулярным нахождением в тундре</a:t>
            </a:r>
            <a:r>
              <a:rPr lang="ru-RU" sz="2600">
                <a:latin typeface="Times New Roman" pitchFamily="18" charset="0"/>
                <a:cs typeface="Times New Roman" pitchFamily="18" charset="0"/>
              </a:rPr>
              <a:t>, среди тех, кто занят традиционной хозяйственной деятельностью, неоднократно подпадали под действие этой языковой идеологии, осваивая тундровый ненецкий язык для общения с «</a:t>
            </a:r>
            <a:r>
              <a:rPr lang="ru-RU" sz="2600" err="1">
                <a:latin typeface="Times New Roman" pitchFamily="18" charset="0"/>
                <a:cs typeface="Times New Roman" pitchFamily="18" charset="0"/>
              </a:rPr>
              <a:t>тундровиками</a:t>
            </a:r>
            <a:r>
              <a:rPr lang="ru-RU" sz="2600">
                <a:latin typeface="Times New Roman" pitchFamily="18" charset="0"/>
                <a:cs typeface="Times New Roman" pitchFamily="18" charset="0"/>
              </a:rPr>
              <a:t>». </a:t>
            </a:r>
            <a:endParaRPr lang="ru-RU" sz="2600" i="1" smtClean="0">
              <a:latin typeface="Times New Roman" pitchFamily="18" charset="0"/>
              <a:cs typeface="Times New Roman" pitchFamily="18" charset="0"/>
            </a:endParaRPr>
          </a:p>
          <a:p>
            <a:pPr marL="0" indent="0" algn="just">
              <a:buNone/>
            </a:pPr>
            <a:endParaRPr lang="en-US" sz="2600" i="1">
              <a:latin typeface="Times New Roman" pitchFamily="18" charset="0"/>
              <a:cs typeface="Times New Roman" pitchFamily="18" charset="0"/>
            </a:endParaRPr>
          </a:p>
          <a:p>
            <a:pPr algn="just"/>
            <a:r>
              <a:rPr lang="en-US" sz="2600">
                <a:latin typeface="Times New Roman" pitchFamily="18" charset="0"/>
                <a:cs typeface="Times New Roman" pitchFamily="18" charset="0"/>
              </a:rPr>
              <a:t>+ </a:t>
            </a:r>
            <a:r>
              <a:rPr lang="ru-RU" sz="2600">
                <a:latin typeface="Times New Roman" pitchFamily="18" charset="0"/>
                <a:cs typeface="Times New Roman" pitchFamily="18" charset="0"/>
              </a:rPr>
              <a:t>русские ветеринары</a:t>
            </a:r>
          </a:p>
          <a:p>
            <a:pPr algn="just"/>
            <a:r>
              <a:rPr lang="ru-RU" sz="2600">
                <a:latin typeface="Times New Roman" pitchFamily="18" charset="0"/>
                <a:cs typeface="Times New Roman" pitchFamily="18" charset="0"/>
              </a:rPr>
              <a:t>+ русские </a:t>
            </a:r>
            <a:r>
              <a:rPr lang="ru-RU" sz="2600" err="1" smtClean="0">
                <a:latin typeface="Times New Roman" pitchFamily="18" charset="0"/>
                <a:cs typeface="Times New Roman" pitchFamily="18" charset="0"/>
              </a:rPr>
              <a:t>вездеходчики</a:t>
            </a:r>
            <a:endParaRPr lang="en-US" sz="2600" smtClean="0">
              <a:latin typeface="Times New Roman" pitchFamily="18" charset="0"/>
              <a:cs typeface="Times New Roman" pitchFamily="18" charset="0"/>
            </a:endParaRPr>
          </a:p>
          <a:p>
            <a:pPr algn="just"/>
            <a:r>
              <a:rPr lang="en-US" sz="2600" smtClean="0">
                <a:latin typeface="Times New Roman" pitchFamily="18" charset="0"/>
                <a:cs typeface="Times New Roman" pitchFamily="18" charset="0"/>
              </a:rPr>
              <a:t>+ </a:t>
            </a:r>
            <a:r>
              <a:rPr lang="ru-RU" sz="2600" smtClean="0">
                <a:latin typeface="Times New Roman" pitchFamily="18" charset="0"/>
                <a:cs typeface="Times New Roman" pitchFamily="18" charset="0"/>
              </a:rPr>
              <a:t>«русские мужья» (</a:t>
            </a:r>
            <a:r>
              <a:rPr lang="en-US" sz="2600" smtClean="0">
                <a:latin typeface="Times New Roman" pitchFamily="18" charset="0"/>
                <a:cs typeface="Times New Roman" pitchFamily="18" charset="0"/>
              </a:rPr>
              <a:t>&lt; </a:t>
            </a:r>
            <a:r>
              <a:rPr lang="ru-RU" sz="2600" err="1" smtClean="0">
                <a:latin typeface="Times New Roman" pitchFamily="18" charset="0"/>
                <a:cs typeface="Times New Roman" pitchFamily="18" charset="0"/>
              </a:rPr>
              <a:t>вахтовики</a:t>
            </a:r>
            <a:r>
              <a:rPr lang="ru-RU" sz="2600" smtClean="0">
                <a:latin typeface="Times New Roman" pitchFamily="18" charset="0"/>
                <a:cs typeface="Times New Roman" pitchFamily="18" charset="0"/>
              </a:rPr>
              <a:t>, из Норильска…)</a:t>
            </a:r>
            <a:endParaRPr lang="en-US" sz="2600">
              <a:latin typeface="Times New Roman" pitchFamily="18" charset="0"/>
              <a:cs typeface="Times New Roman" pitchFamily="18" charset="0"/>
            </a:endParaRPr>
          </a:p>
          <a:p>
            <a:pPr marL="0" indent="0" algn="just">
              <a:buNone/>
            </a:pPr>
            <a:endParaRPr lang="en-US" sz="2600" i="1">
              <a:latin typeface="Times New Roman" pitchFamily="18" charset="0"/>
              <a:cs typeface="Times New Roman" pitchFamily="18" charset="0"/>
            </a:endParaRPr>
          </a:p>
        </p:txBody>
      </p:sp>
    </p:spTree>
    <p:extLst>
      <p:ext uri="{BB962C8B-B14F-4D97-AF65-F5344CB8AC3E}">
        <p14:creationId xmlns:p14="http://schemas.microsoft.com/office/powerpoint/2010/main" val="3229067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60648"/>
            <a:ext cx="8229600" cy="6336704"/>
          </a:xfrm>
        </p:spPr>
        <p:txBody>
          <a:bodyPr>
            <a:normAutofit fontScale="55000" lnSpcReduction="20000"/>
          </a:bodyPr>
          <a:lstStyle/>
          <a:p>
            <a:pPr algn="just"/>
            <a:r>
              <a:rPr lang="ru-RU" sz="4200">
                <a:latin typeface="Times New Roman" pitchFamily="18" charset="0"/>
                <a:cs typeface="Times New Roman" pitchFamily="18" charset="0"/>
              </a:rPr>
              <a:t>[Инф. АЗВ:] </a:t>
            </a:r>
            <a:r>
              <a:rPr lang="ru-RU" sz="4200" i="1">
                <a:latin typeface="Times New Roman" pitchFamily="18" charset="0"/>
                <a:cs typeface="Times New Roman" pitchFamily="18" charset="0"/>
              </a:rPr>
              <a:t>«Некоторые были ветеринары, которые полностью ненецкий учили </a:t>
            </a:r>
            <a:r>
              <a:rPr lang="de-DE" sz="4200">
                <a:latin typeface="Times New Roman" pitchFamily="18" charset="0"/>
                <a:cs typeface="Times New Roman" pitchFamily="18" charset="0"/>
              </a:rPr>
              <a:t>―</a:t>
            </a:r>
            <a:r>
              <a:rPr lang="ru-RU" sz="4200" i="1">
                <a:latin typeface="Times New Roman" pitchFamily="18" charset="0"/>
                <a:cs typeface="Times New Roman" pitchFamily="18" charset="0"/>
              </a:rPr>
              <a:t> разговаривали хорошо» </a:t>
            </a:r>
            <a:r>
              <a:rPr lang="ru-RU" sz="4200">
                <a:latin typeface="Times New Roman" pitchFamily="18" charset="0"/>
                <a:cs typeface="Times New Roman" pitchFamily="18" charset="0"/>
              </a:rPr>
              <a:t>[Инф. АЗВ: аудио № 4, с. 5</a:t>
            </a:r>
            <a:r>
              <a:rPr lang="ru-RU" sz="4200" smtClean="0">
                <a:latin typeface="Times New Roman" pitchFamily="18" charset="0"/>
                <a:cs typeface="Times New Roman" pitchFamily="18" charset="0"/>
              </a:rPr>
              <a:t>]</a:t>
            </a:r>
          </a:p>
          <a:p>
            <a:pPr algn="just"/>
            <a:endParaRPr lang="ru-RU" sz="4200" smtClean="0">
              <a:latin typeface="Times New Roman" pitchFamily="18" charset="0"/>
              <a:cs typeface="Times New Roman" pitchFamily="18" charset="0"/>
            </a:endParaRPr>
          </a:p>
          <a:p>
            <a:pPr algn="just"/>
            <a:r>
              <a:rPr lang="ru-RU" sz="4200" smtClean="0">
                <a:latin typeface="Times New Roman" pitchFamily="18" charset="0"/>
                <a:cs typeface="Times New Roman" pitchFamily="18" charset="0"/>
              </a:rPr>
              <a:t>[</a:t>
            </a:r>
            <a:r>
              <a:rPr lang="ru-RU" sz="4200">
                <a:latin typeface="Times New Roman" pitchFamily="18" charset="0"/>
                <a:cs typeface="Times New Roman" pitchFamily="18" charset="0"/>
              </a:rPr>
              <a:t>Инф. АЗВ:] </a:t>
            </a:r>
            <a:r>
              <a:rPr lang="ru-RU" sz="4200" i="1">
                <a:latin typeface="Times New Roman" pitchFamily="18" charset="0"/>
                <a:cs typeface="Times New Roman" pitchFamily="18" charset="0"/>
              </a:rPr>
              <a:t>«Из русских? Был один ветеринар… А как его фамилия? Имя было </a:t>
            </a:r>
            <a:r>
              <a:rPr lang="de-DE" sz="4200">
                <a:latin typeface="Times New Roman" pitchFamily="18" charset="0"/>
                <a:cs typeface="Times New Roman" pitchFamily="18" charset="0"/>
              </a:rPr>
              <a:t>―</a:t>
            </a:r>
            <a:r>
              <a:rPr lang="ru-RU" sz="4200" i="1">
                <a:latin typeface="Times New Roman" pitchFamily="18" charset="0"/>
                <a:cs typeface="Times New Roman" pitchFamily="18" charset="0"/>
              </a:rPr>
              <a:t> забыла. </a:t>
            </a:r>
            <a:r>
              <a:rPr lang="ru-RU" sz="4200" i="1" err="1">
                <a:latin typeface="Times New Roman" pitchFamily="18" charset="0"/>
                <a:cs typeface="Times New Roman" pitchFamily="18" charset="0"/>
              </a:rPr>
              <a:t>Мищук</a:t>
            </a:r>
            <a:r>
              <a:rPr lang="ru-RU" sz="4200" i="1">
                <a:latin typeface="Times New Roman" pitchFamily="18" charset="0"/>
                <a:cs typeface="Times New Roman" pitchFamily="18" charset="0"/>
              </a:rPr>
              <a:t>. Разговаривал на </a:t>
            </a:r>
            <a:r>
              <a:rPr lang="ru-RU" sz="4200" i="1" err="1">
                <a:latin typeface="Times New Roman" pitchFamily="18" charset="0"/>
                <a:cs typeface="Times New Roman" pitchFamily="18" charset="0"/>
              </a:rPr>
              <a:t>ненéцком</a:t>
            </a:r>
            <a:r>
              <a:rPr lang="ru-RU" sz="4200" i="1">
                <a:latin typeface="Times New Roman" pitchFamily="18" charset="0"/>
                <a:cs typeface="Times New Roman" pitchFamily="18" charset="0"/>
              </a:rPr>
              <a:t>, но большинство маты хорошо знал. Потом кто еще хорошо на </a:t>
            </a:r>
            <a:r>
              <a:rPr lang="ru-RU" sz="4200" i="1" err="1">
                <a:latin typeface="Times New Roman" pitchFamily="18" charset="0"/>
                <a:cs typeface="Times New Roman" pitchFamily="18" charset="0"/>
              </a:rPr>
              <a:t>нéнецком</a:t>
            </a:r>
            <a:r>
              <a:rPr lang="ru-RU" sz="4200" i="1">
                <a:latin typeface="Times New Roman" pitchFamily="18" charset="0"/>
                <a:cs typeface="Times New Roman" pitchFamily="18" charset="0"/>
              </a:rPr>
              <a:t> разговаривал? </a:t>
            </a:r>
            <a:r>
              <a:rPr lang="ru-RU" sz="4200">
                <a:latin typeface="Times New Roman" pitchFamily="18" charset="0"/>
                <a:cs typeface="Times New Roman" pitchFamily="18" charset="0"/>
              </a:rPr>
              <a:t>//</a:t>
            </a:r>
            <a:r>
              <a:rPr lang="ru-RU" sz="4200" i="1">
                <a:latin typeface="Times New Roman" pitchFamily="18" charset="0"/>
                <a:cs typeface="Times New Roman" pitchFamily="18" charset="0"/>
              </a:rPr>
              <a:t> Был еще один какой-то тёмный такой </a:t>
            </a:r>
            <a:r>
              <a:rPr lang="de-DE" sz="4200">
                <a:latin typeface="Times New Roman" pitchFamily="18" charset="0"/>
                <a:cs typeface="Times New Roman" pitchFamily="18" charset="0"/>
              </a:rPr>
              <a:t>―</a:t>
            </a:r>
            <a:r>
              <a:rPr lang="ru-RU" sz="4200" i="1">
                <a:latin typeface="Times New Roman" pitchFamily="18" charset="0"/>
                <a:cs typeface="Times New Roman" pitchFamily="18" charset="0"/>
              </a:rPr>
              <a:t> тоже он ветеринар, </a:t>
            </a:r>
            <a:r>
              <a:rPr lang="ru-RU" sz="4200" i="1" err="1">
                <a:latin typeface="Times New Roman" pitchFamily="18" charset="0"/>
                <a:cs typeface="Times New Roman" pitchFamily="18" charset="0"/>
              </a:rPr>
              <a:t>вездеходчик</a:t>
            </a:r>
            <a:r>
              <a:rPr lang="ru-RU" sz="4200" i="1">
                <a:latin typeface="Times New Roman" pitchFamily="18" charset="0"/>
                <a:cs typeface="Times New Roman" pitchFamily="18" charset="0"/>
              </a:rPr>
              <a:t> был. Тоже он разговаривал на </a:t>
            </a:r>
            <a:r>
              <a:rPr lang="ru-RU" sz="4200" i="1" err="1">
                <a:latin typeface="Times New Roman" pitchFamily="18" charset="0"/>
                <a:cs typeface="Times New Roman" pitchFamily="18" charset="0"/>
              </a:rPr>
              <a:t>ненéцком</a:t>
            </a:r>
            <a:r>
              <a:rPr lang="ru-RU" sz="4200" i="1">
                <a:latin typeface="Times New Roman" pitchFamily="18" charset="0"/>
                <a:cs typeface="Times New Roman" pitchFamily="18" charset="0"/>
              </a:rPr>
              <a:t>. Ну, многие слова знал на </a:t>
            </a:r>
            <a:r>
              <a:rPr lang="ru-RU" sz="4200" i="1" err="1">
                <a:latin typeface="Times New Roman" pitchFamily="18" charset="0"/>
                <a:cs typeface="Times New Roman" pitchFamily="18" charset="0"/>
              </a:rPr>
              <a:t>ненéцком</a:t>
            </a:r>
            <a:r>
              <a:rPr lang="ru-RU" sz="4200" i="1">
                <a:latin typeface="Times New Roman" pitchFamily="18" charset="0"/>
                <a:cs typeface="Times New Roman" pitchFamily="18" charset="0"/>
              </a:rPr>
              <a:t>.</a:t>
            </a:r>
            <a:r>
              <a:rPr lang="ru-RU" sz="4200">
                <a:latin typeface="Times New Roman" pitchFamily="18" charset="0"/>
                <a:cs typeface="Times New Roman" pitchFamily="18" charset="0"/>
              </a:rPr>
              <a:t> &lt;…&gt; </a:t>
            </a:r>
            <a:r>
              <a:rPr lang="ru-RU" sz="4200" i="1">
                <a:latin typeface="Times New Roman" pitchFamily="18" charset="0"/>
                <a:cs typeface="Times New Roman" pitchFamily="18" charset="0"/>
              </a:rPr>
              <a:t>Был такой тоже, в совхозе работал. Были люди, которые разговаривали».</a:t>
            </a:r>
            <a:r>
              <a:rPr lang="ru-RU" sz="4200">
                <a:latin typeface="Times New Roman" pitchFamily="18" charset="0"/>
                <a:cs typeface="Times New Roman" pitchFamily="18" charset="0"/>
              </a:rPr>
              <a:t> [</a:t>
            </a:r>
            <a:r>
              <a:rPr lang="ru-RU" sz="4200" err="1">
                <a:latin typeface="Times New Roman" pitchFamily="18" charset="0"/>
                <a:cs typeface="Times New Roman" pitchFamily="18" charset="0"/>
              </a:rPr>
              <a:t>Инт</a:t>
            </a:r>
            <a:r>
              <a:rPr lang="ru-RU" sz="4200">
                <a:latin typeface="Times New Roman" pitchFamily="18" charset="0"/>
                <a:cs typeface="Times New Roman" pitchFamily="18" charset="0"/>
              </a:rPr>
              <a:t>.:] «</a:t>
            </a:r>
            <a:r>
              <a:rPr lang="ru-RU" sz="4200" i="1">
                <a:latin typeface="Times New Roman" pitchFamily="18" charset="0"/>
                <a:cs typeface="Times New Roman" pitchFamily="18" charset="0"/>
              </a:rPr>
              <a:t>В основном, это </a:t>
            </a:r>
            <a:r>
              <a:rPr lang="ru-RU" sz="4200" i="1" err="1">
                <a:latin typeface="Times New Roman" pitchFamily="18" charset="0"/>
                <a:cs typeface="Times New Roman" pitchFamily="18" charset="0"/>
              </a:rPr>
              <a:t>усть-портовские</a:t>
            </a:r>
            <a:r>
              <a:rPr lang="ru-RU" sz="4200" i="1">
                <a:latin typeface="Times New Roman" pitchFamily="18" charset="0"/>
                <a:cs typeface="Times New Roman" pitchFamily="18" charset="0"/>
              </a:rPr>
              <a:t>, да? </a:t>
            </a:r>
            <a:r>
              <a:rPr lang="ru-RU" sz="4200" i="1" err="1">
                <a:latin typeface="Times New Roman" pitchFamily="18" charset="0"/>
                <a:cs typeface="Times New Roman" pitchFamily="18" charset="0"/>
              </a:rPr>
              <a:t>Казанцевские</a:t>
            </a:r>
            <a:r>
              <a:rPr lang="ru-RU" sz="4200" i="1">
                <a:latin typeface="Times New Roman" pitchFamily="18" charset="0"/>
                <a:cs typeface="Times New Roman" pitchFamily="18" charset="0"/>
              </a:rPr>
              <a:t>, </a:t>
            </a:r>
            <a:r>
              <a:rPr lang="ru-RU" sz="4200" i="1" err="1">
                <a:latin typeface="Times New Roman" pitchFamily="18" charset="0"/>
                <a:cs typeface="Times New Roman" pitchFamily="18" charset="0"/>
              </a:rPr>
              <a:t>байкаловские</a:t>
            </a:r>
            <a:r>
              <a:rPr lang="ru-RU" sz="4200" i="1">
                <a:latin typeface="Times New Roman" pitchFamily="18" charset="0"/>
                <a:cs typeface="Times New Roman" pitchFamily="18" charset="0"/>
              </a:rPr>
              <a:t>? Тамошние, да?»</a:t>
            </a:r>
            <a:r>
              <a:rPr lang="ru-RU" sz="4200">
                <a:latin typeface="Times New Roman" pitchFamily="18" charset="0"/>
                <a:cs typeface="Times New Roman" pitchFamily="18" charset="0"/>
              </a:rPr>
              <a:t> [Инф. АЗВ:] </a:t>
            </a:r>
            <a:r>
              <a:rPr lang="ru-RU" sz="4200" i="1">
                <a:latin typeface="Times New Roman" pitchFamily="18" charset="0"/>
                <a:cs typeface="Times New Roman" pitchFamily="18" charset="0"/>
              </a:rPr>
              <a:t>«Ну да, тамошние. Те разговаривали. </a:t>
            </a:r>
            <a:r>
              <a:rPr lang="ru-RU" sz="4200">
                <a:latin typeface="Times New Roman" pitchFamily="18" charset="0"/>
                <a:cs typeface="Times New Roman" pitchFamily="18" charset="0"/>
              </a:rPr>
              <a:t>&lt;…&gt;</a:t>
            </a:r>
            <a:r>
              <a:rPr lang="ru-RU" sz="4200" i="1">
                <a:latin typeface="Times New Roman" pitchFamily="18" charset="0"/>
                <a:cs typeface="Times New Roman" pitchFamily="18" charset="0"/>
              </a:rPr>
              <a:t>. Здесь-то ветеринары </a:t>
            </a:r>
            <a:r>
              <a:rPr lang="de-DE" sz="4200">
                <a:latin typeface="Times New Roman" pitchFamily="18" charset="0"/>
                <a:cs typeface="Times New Roman" pitchFamily="18" charset="0"/>
              </a:rPr>
              <a:t>―</a:t>
            </a:r>
            <a:r>
              <a:rPr lang="ru-RU" sz="4200" i="1">
                <a:latin typeface="Times New Roman" pitchFamily="18" charset="0"/>
                <a:cs typeface="Times New Roman" pitchFamily="18" charset="0"/>
              </a:rPr>
              <a:t> они же пришлые все. Они же приезжие, так вот. С Дудинки, с края </a:t>
            </a:r>
            <a:r>
              <a:rPr lang="ru-RU" sz="4200">
                <a:latin typeface="Times New Roman" pitchFamily="18" charset="0"/>
                <a:cs typeface="Times New Roman" pitchFamily="18" charset="0"/>
              </a:rPr>
              <a:t>&lt;из Красноярска&gt;</a:t>
            </a:r>
            <a:r>
              <a:rPr lang="ru-RU" sz="4200" i="1">
                <a:latin typeface="Times New Roman" pitchFamily="18" charset="0"/>
                <a:cs typeface="Times New Roman" pitchFamily="18" charset="0"/>
              </a:rPr>
              <a:t>, с </a:t>
            </a:r>
            <a:r>
              <a:rPr lang="ru-RU" sz="4200" i="1" err="1">
                <a:latin typeface="Times New Roman" pitchFamily="18" charset="0"/>
                <a:cs typeface="Times New Roman" pitchFamily="18" charset="0"/>
              </a:rPr>
              <a:t>Игарки</a:t>
            </a:r>
            <a:r>
              <a:rPr lang="ru-RU" sz="4200" i="1">
                <a:latin typeface="Times New Roman" pitchFamily="18" charset="0"/>
                <a:cs typeface="Times New Roman" pitchFamily="18" charset="0"/>
              </a:rPr>
              <a:t>… Здесь и </a:t>
            </a:r>
            <a:r>
              <a:rPr lang="ru-RU" sz="4200" i="1" err="1">
                <a:latin typeface="Times New Roman" pitchFamily="18" charset="0"/>
                <a:cs typeface="Times New Roman" pitchFamily="18" charset="0"/>
              </a:rPr>
              <a:t>долганин</a:t>
            </a:r>
            <a:r>
              <a:rPr lang="ru-RU" sz="4200" i="1">
                <a:latin typeface="Times New Roman" pitchFamily="18" charset="0"/>
                <a:cs typeface="Times New Roman" pitchFamily="18" charset="0"/>
              </a:rPr>
              <a:t> был </a:t>
            </a:r>
            <a:r>
              <a:rPr lang="ru-RU" sz="4200">
                <a:latin typeface="Times New Roman" pitchFamily="18" charset="0"/>
                <a:cs typeface="Times New Roman" pitchFamily="18" charset="0"/>
              </a:rPr>
              <a:t>&lt;ветеринар&gt;</a:t>
            </a:r>
            <a:r>
              <a:rPr lang="ru-RU" sz="4200" i="1">
                <a:latin typeface="Times New Roman" pitchFamily="18" charset="0"/>
                <a:cs typeface="Times New Roman" pitchFamily="18" charset="0"/>
              </a:rPr>
              <a:t>, который на </a:t>
            </a:r>
            <a:r>
              <a:rPr lang="ru-RU" sz="4200" i="1" err="1">
                <a:latin typeface="Times New Roman" pitchFamily="18" charset="0"/>
                <a:cs typeface="Times New Roman" pitchFamily="18" charset="0"/>
              </a:rPr>
              <a:t>ненéцком</a:t>
            </a:r>
            <a:r>
              <a:rPr lang="ru-RU" sz="4200" i="1">
                <a:latin typeface="Times New Roman" pitchFamily="18" charset="0"/>
                <a:cs typeface="Times New Roman" pitchFamily="18" charset="0"/>
              </a:rPr>
              <a:t>, постоянно здесь работал. </a:t>
            </a:r>
            <a:r>
              <a:rPr lang="ru-RU" sz="4200">
                <a:latin typeface="Times New Roman" pitchFamily="18" charset="0"/>
                <a:cs typeface="Times New Roman" pitchFamily="18" charset="0"/>
              </a:rPr>
              <a:t>&lt;…&gt; </a:t>
            </a:r>
            <a:r>
              <a:rPr lang="ru-RU" sz="4200" i="1">
                <a:latin typeface="Times New Roman" pitchFamily="18" charset="0"/>
                <a:cs typeface="Times New Roman" pitchFamily="18" charset="0"/>
              </a:rPr>
              <a:t>Чуприн. Тот разговаривал.</a:t>
            </a:r>
            <a:r>
              <a:rPr lang="ru-RU" sz="4200">
                <a:latin typeface="Times New Roman" pitchFamily="18" charset="0"/>
                <a:cs typeface="Times New Roman" pitchFamily="18" charset="0"/>
              </a:rPr>
              <a:t> &lt;…&gt; </a:t>
            </a:r>
            <a:r>
              <a:rPr lang="ru-RU" sz="4200" i="1">
                <a:latin typeface="Times New Roman" pitchFamily="18" charset="0"/>
                <a:cs typeface="Times New Roman" pitchFamily="18" charset="0"/>
              </a:rPr>
              <a:t>Тоже разговаривал на </a:t>
            </a:r>
            <a:r>
              <a:rPr lang="ru-RU" sz="4200" i="1" err="1">
                <a:latin typeface="Times New Roman" pitchFamily="18" charset="0"/>
                <a:cs typeface="Times New Roman" pitchFamily="18" charset="0"/>
              </a:rPr>
              <a:t>ненéцком</a:t>
            </a:r>
            <a:r>
              <a:rPr lang="ru-RU" sz="4200" i="1">
                <a:latin typeface="Times New Roman" pitchFamily="18" charset="0"/>
                <a:cs typeface="Times New Roman" pitchFamily="18" charset="0"/>
              </a:rPr>
              <a:t>, ну так как он уже долго работал»</a:t>
            </a:r>
            <a:r>
              <a:rPr lang="ru-RU" sz="4200">
                <a:latin typeface="Times New Roman" pitchFamily="18" charset="0"/>
                <a:cs typeface="Times New Roman" pitchFamily="18" charset="0"/>
              </a:rPr>
              <a:t> [Инф. АЗВ: аудио № 4, с. </a:t>
            </a:r>
            <a:r>
              <a:rPr lang="ru-RU" sz="4200" smtClean="0">
                <a:latin typeface="Times New Roman" pitchFamily="18" charset="0"/>
                <a:cs typeface="Times New Roman" pitchFamily="18" charset="0"/>
              </a:rPr>
              <a:t>6</a:t>
            </a:r>
            <a:r>
              <a:rPr lang="en-US" sz="4200" smtClean="0">
                <a:latin typeface="Times New Roman" pitchFamily="18" charset="0"/>
                <a:cs typeface="Times New Roman" pitchFamily="18" charset="0"/>
              </a:rPr>
              <a:t>]</a:t>
            </a:r>
          </a:p>
          <a:p>
            <a:pPr algn="just"/>
            <a:endParaRPr lang="ru-RU" sz="4200">
              <a:latin typeface="Times New Roman" pitchFamily="18" charset="0"/>
              <a:cs typeface="Times New Roman" pitchFamily="18" charset="0"/>
            </a:endParaRPr>
          </a:p>
        </p:txBody>
      </p:sp>
    </p:spTree>
    <p:extLst>
      <p:ext uri="{BB962C8B-B14F-4D97-AF65-F5344CB8AC3E}">
        <p14:creationId xmlns:p14="http://schemas.microsoft.com/office/powerpoint/2010/main" val="2912067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60648"/>
            <a:ext cx="8363272" cy="6336704"/>
          </a:xfrm>
        </p:spPr>
        <p:txBody>
          <a:bodyPr>
            <a:normAutofit fontScale="77500" lnSpcReduction="20000"/>
          </a:bodyPr>
          <a:lstStyle/>
          <a:p>
            <a:pPr algn="just"/>
            <a:r>
              <a:rPr lang="ru-RU">
                <a:latin typeface="Times New Roman" pitchFamily="18" charset="0"/>
                <a:cs typeface="Times New Roman" pitchFamily="18" charset="0"/>
              </a:rPr>
              <a:t>[Инф. АЗВ:] </a:t>
            </a:r>
            <a:r>
              <a:rPr lang="ru-RU" i="1">
                <a:latin typeface="Times New Roman" pitchFamily="18" charset="0"/>
                <a:cs typeface="Times New Roman" pitchFamily="18" charset="0"/>
              </a:rPr>
              <a:t>«И один у нас даже в детстве, помню, один дяденька русский идёт с берега, и это… я говорю… папа меня спрашивает: “Кто там?”. </a:t>
            </a:r>
            <a:r>
              <a:rPr lang="ru-RU" i="1" err="1">
                <a:latin typeface="Times New Roman" pitchFamily="18" charset="0"/>
                <a:cs typeface="Times New Roman" pitchFamily="18" charset="0"/>
              </a:rPr>
              <a:t>Грю</a:t>
            </a:r>
            <a:r>
              <a:rPr lang="ru-RU" i="1">
                <a:latin typeface="Times New Roman" pitchFamily="18" charset="0"/>
                <a:cs typeface="Times New Roman" pitchFamily="18" charset="0"/>
              </a:rPr>
              <a:t> </a:t>
            </a:r>
            <a:r>
              <a:rPr lang="ru-RU">
                <a:latin typeface="Times New Roman" pitchFamily="18" charset="0"/>
                <a:cs typeface="Times New Roman" pitchFamily="18" charset="0"/>
              </a:rPr>
              <a:t>&lt;говорю&gt;</a:t>
            </a:r>
            <a:r>
              <a:rPr lang="ru-RU" i="1">
                <a:latin typeface="Times New Roman" pitchFamily="18" charset="0"/>
                <a:cs typeface="Times New Roman" pitchFamily="18" charset="0"/>
              </a:rPr>
              <a:t>: “А, какой-то русский”. А он снизу кричит: “</a:t>
            </a:r>
            <a:r>
              <a:rPr lang="ru-RU" i="1" u="sng">
                <a:latin typeface="Times New Roman" pitchFamily="18" charset="0"/>
                <a:cs typeface="Times New Roman" pitchFamily="18" charset="0"/>
              </a:rPr>
              <a:t>Ань </a:t>
            </a:r>
            <a:r>
              <a:rPr lang="ru-RU" u="sng">
                <a:latin typeface="Times New Roman" pitchFamily="18" charset="0"/>
                <a:cs typeface="Times New Roman" pitchFamily="18" charset="0"/>
              </a:rPr>
              <a:t>&lt;</a:t>
            </a:r>
            <a:r>
              <a:rPr lang="ru-RU" i="1" u="sng" err="1">
                <a:latin typeface="Times New Roman" pitchFamily="18" charset="0"/>
                <a:cs typeface="Times New Roman" pitchFamily="18" charset="0"/>
              </a:rPr>
              <a:t>Ӈани</a:t>
            </a:r>
            <a:r>
              <a:rPr lang="ru-RU" i="1" u="sng">
                <a:latin typeface="Times New Roman" pitchFamily="18" charset="0"/>
                <a:cs typeface="Times New Roman" pitchFamily="18" charset="0"/>
              </a:rPr>
              <a:t>’</a:t>
            </a:r>
            <a:r>
              <a:rPr lang="ru-RU" u="sng">
                <a:latin typeface="Times New Roman" pitchFamily="18" charset="0"/>
                <a:cs typeface="Times New Roman" pitchFamily="18" charset="0"/>
              </a:rPr>
              <a:t>&gt;</a:t>
            </a:r>
            <a:r>
              <a:rPr lang="ru-RU" i="1" u="sng">
                <a:latin typeface="Times New Roman" pitchFamily="18" charset="0"/>
                <a:cs typeface="Times New Roman" pitchFamily="18" charset="0"/>
              </a:rPr>
              <a:t> </a:t>
            </a:r>
            <a:r>
              <a:rPr lang="ru-RU" i="1" u="sng" err="1">
                <a:latin typeface="Times New Roman" pitchFamily="18" charset="0"/>
                <a:cs typeface="Times New Roman" pitchFamily="18" charset="0"/>
              </a:rPr>
              <a:t>торовов</a:t>
            </a:r>
            <a:r>
              <a:rPr lang="ru-RU" i="1" u="sng">
                <a:latin typeface="Times New Roman" pitchFamily="18" charset="0"/>
                <a:cs typeface="Times New Roman" pitchFamily="18" charset="0"/>
              </a:rPr>
              <a:t>! </a:t>
            </a:r>
            <a:r>
              <a:rPr lang="ru-RU" i="1" u="sng" err="1">
                <a:latin typeface="Times New Roman" pitchFamily="18" charset="0"/>
                <a:cs typeface="Times New Roman" pitchFamily="18" charset="0"/>
              </a:rPr>
              <a:t>Нūсян</a:t>
            </a:r>
            <a:r>
              <a:rPr lang="ru-RU" i="1" u="sng">
                <a:latin typeface="Times New Roman" pitchFamily="18" charset="0"/>
                <a:cs typeface="Times New Roman" pitchFamily="18" charset="0"/>
              </a:rPr>
              <a:t> </a:t>
            </a:r>
            <a:r>
              <a:rPr lang="ru-RU" i="1" u="sng" err="1">
                <a:latin typeface="Times New Roman" pitchFamily="18" charset="0"/>
                <a:cs typeface="Times New Roman" pitchFamily="18" charset="0"/>
              </a:rPr>
              <a:t>мякăнанда</a:t>
            </a:r>
            <a:r>
              <a:rPr lang="ru-RU" i="1" u="sng">
                <a:latin typeface="Times New Roman" pitchFamily="18" charset="0"/>
                <a:cs typeface="Times New Roman" pitchFamily="18" charset="0"/>
              </a:rPr>
              <a:t> </a:t>
            </a:r>
            <a:r>
              <a:rPr lang="ru-RU" i="1" u="sng" err="1">
                <a:latin typeface="Times New Roman" pitchFamily="18" charset="0"/>
                <a:cs typeface="Times New Roman" pitchFamily="18" charset="0"/>
              </a:rPr>
              <a:t>мэ</a:t>
            </a:r>
            <a:r>
              <a:rPr lang="ru-RU" i="1" u="sng">
                <a:latin typeface="Times New Roman" pitchFamily="18" charset="0"/>
                <a:cs typeface="Times New Roman" pitchFamily="18" charset="0"/>
              </a:rPr>
              <a:t>?</a:t>
            </a:r>
            <a:r>
              <a:rPr lang="ru-RU" i="1">
                <a:latin typeface="Times New Roman" pitchFamily="18" charset="0"/>
                <a:cs typeface="Times New Roman" pitchFamily="18" charset="0"/>
              </a:rPr>
              <a:t>” </a:t>
            </a:r>
            <a:r>
              <a:rPr lang="ru-RU">
                <a:latin typeface="Times New Roman" pitchFamily="18" charset="0"/>
                <a:cs typeface="Times New Roman" pitchFamily="18" charset="0"/>
              </a:rPr>
              <a:t>&lt;ТН букв. ‘Здравствуй! Отец-твой в чуме-его есть?’ = ‘Здравствуй! Твой отец в чуме &lt;дома&gt;?’&gt;</a:t>
            </a:r>
            <a:r>
              <a:rPr lang="ru-RU" i="1">
                <a:latin typeface="Times New Roman" pitchFamily="18" charset="0"/>
                <a:cs typeface="Times New Roman" pitchFamily="18" charset="0"/>
              </a:rPr>
              <a:t>. Вроде русский </a:t>
            </a:r>
            <a:r>
              <a:rPr lang="de-DE">
                <a:latin typeface="Times New Roman" pitchFamily="18" charset="0"/>
                <a:cs typeface="Times New Roman" pitchFamily="18" charset="0"/>
              </a:rPr>
              <a:t>―</a:t>
            </a:r>
            <a:r>
              <a:rPr lang="ru-RU" i="1">
                <a:latin typeface="Times New Roman" pitchFamily="18" charset="0"/>
                <a:cs typeface="Times New Roman" pitchFamily="18" charset="0"/>
              </a:rPr>
              <a:t> </a:t>
            </a:r>
            <a:r>
              <a:rPr lang="ru-RU" i="1" err="1">
                <a:latin typeface="Times New Roman" pitchFamily="18" charset="0"/>
                <a:cs typeface="Times New Roman" pitchFamily="18" charset="0"/>
              </a:rPr>
              <a:t>по-ненецки</a:t>
            </a:r>
            <a:r>
              <a:rPr lang="ru-RU" i="1">
                <a:latin typeface="Times New Roman" pitchFamily="18" charset="0"/>
                <a:cs typeface="Times New Roman" pitchFamily="18" charset="0"/>
              </a:rPr>
              <a:t> болтает. Потом он моему папе говорит: “</a:t>
            </a:r>
            <a:r>
              <a:rPr lang="ru-RU" i="1" err="1">
                <a:latin typeface="Times New Roman" pitchFamily="18" charset="0"/>
                <a:cs typeface="Times New Roman" pitchFamily="18" charset="0"/>
              </a:rPr>
              <a:t>Чё</a:t>
            </a:r>
            <a:r>
              <a:rPr lang="ru-RU" i="1">
                <a:latin typeface="Times New Roman" pitchFamily="18" charset="0"/>
                <a:cs typeface="Times New Roman" pitchFamily="18" charset="0"/>
              </a:rPr>
              <a:t> &lt;</a:t>
            </a:r>
            <a:r>
              <a:rPr lang="ru-RU">
                <a:latin typeface="Times New Roman" pitchFamily="18" charset="0"/>
                <a:cs typeface="Times New Roman" pitchFamily="18" charset="0"/>
              </a:rPr>
              <a:t>что</a:t>
            </a:r>
            <a:r>
              <a:rPr lang="ru-RU" i="1">
                <a:latin typeface="Times New Roman" pitchFamily="18" charset="0"/>
                <a:cs typeface="Times New Roman" pitchFamily="18" charset="0"/>
              </a:rPr>
              <a:t>&gt; ребёнка не учишь на </a:t>
            </a:r>
            <a:r>
              <a:rPr lang="ru-RU" i="1" err="1">
                <a:latin typeface="Times New Roman" pitchFamily="18" charset="0"/>
                <a:cs typeface="Times New Roman" pitchFamily="18" charset="0"/>
              </a:rPr>
              <a:t>ненéцком</a:t>
            </a:r>
            <a:r>
              <a:rPr lang="ru-RU" i="1">
                <a:latin typeface="Times New Roman" pitchFamily="18" charset="0"/>
                <a:cs typeface="Times New Roman" pitchFamily="18" charset="0"/>
              </a:rPr>
              <a:t> разговаривать? </a:t>
            </a:r>
            <a:r>
              <a:rPr lang="ru-RU" i="1" err="1">
                <a:latin typeface="Times New Roman" pitchFamily="18" charset="0"/>
                <a:cs typeface="Times New Roman" pitchFamily="18" charset="0"/>
              </a:rPr>
              <a:t>Чё</a:t>
            </a:r>
            <a:r>
              <a:rPr lang="ru-RU" i="1">
                <a:latin typeface="Times New Roman" pitchFamily="18" charset="0"/>
                <a:cs typeface="Times New Roman" pitchFamily="18" charset="0"/>
              </a:rPr>
              <a:t> &lt;</a:t>
            </a:r>
            <a:r>
              <a:rPr lang="ru-RU">
                <a:latin typeface="Times New Roman" pitchFamily="18" charset="0"/>
                <a:cs typeface="Times New Roman" pitchFamily="18" charset="0"/>
              </a:rPr>
              <a:t>что</a:t>
            </a:r>
            <a:r>
              <a:rPr lang="ru-RU" i="1">
                <a:latin typeface="Times New Roman" pitchFamily="18" charset="0"/>
                <a:cs typeface="Times New Roman" pitchFamily="18" charset="0"/>
              </a:rPr>
              <a:t>&gt; она у тебя на русском разговаривает?”. &lt;…&gt; Это не ветеринар, это просто дяденька был. Тоже эти… местные вот эти вот, то ли </a:t>
            </a:r>
            <a:r>
              <a:rPr lang="ru-RU" i="1" err="1">
                <a:latin typeface="Times New Roman" pitchFamily="18" charset="0"/>
                <a:cs typeface="Times New Roman" pitchFamily="18" charset="0"/>
              </a:rPr>
              <a:t>усть-портовские</a:t>
            </a:r>
            <a:r>
              <a:rPr lang="ru-RU" i="1">
                <a:latin typeface="Times New Roman" pitchFamily="18" charset="0"/>
                <a:cs typeface="Times New Roman" pitchFamily="18" charset="0"/>
              </a:rPr>
              <a:t>, то ли </a:t>
            </a:r>
            <a:r>
              <a:rPr lang="ru-RU" i="1" err="1">
                <a:latin typeface="Times New Roman" pitchFamily="18" charset="0"/>
                <a:cs typeface="Times New Roman" pitchFamily="18" charset="0"/>
              </a:rPr>
              <a:t>казанцевские</a:t>
            </a:r>
            <a:r>
              <a:rPr lang="ru-RU" i="1">
                <a:latin typeface="Times New Roman" pitchFamily="18" charset="0"/>
                <a:cs typeface="Times New Roman" pitchFamily="18" charset="0"/>
              </a:rPr>
              <a:t>, то ли </a:t>
            </a:r>
            <a:r>
              <a:rPr lang="ru-RU" i="1" err="1">
                <a:latin typeface="Times New Roman" pitchFamily="18" charset="0"/>
                <a:cs typeface="Times New Roman" pitchFamily="18" charset="0"/>
              </a:rPr>
              <a:t>караульские</a:t>
            </a:r>
            <a:r>
              <a:rPr lang="ru-RU" i="1">
                <a:latin typeface="Times New Roman" pitchFamily="18" charset="0"/>
                <a:cs typeface="Times New Roman" pitchFamily="18" charset="0"/>
              </a:rPr>
              <a:t> ли они… </a:t>
            </a:r>
            <a:r>
              <a:rPr lang="ru-RU" i="1" err="1">
                <a:latin typeface="Times New Roman" pitchFamily="18" charset="0"/>
                <a:cs typeface="Times New Roman" pitchFamily="18" charset="0"/>
              </a:rPr>
              <a:t>Вéчер</a:t>
            </a:r>
            <a:r>
              <a:rPr lang="ru-RU" i="1">
                <a:latin typeface="Times New Roman" pitchFamily="18" charset="0"/>
                <a:cs typeface="Times New Roman" pitchFamily="18" charset="0"/>
              </a:rPr>
              <a:t> </a:t>
            </a:r>
            <a:r>
              <a:rPr lang="ru-RU">
                <a:latin typeface="Times New Roman" pitchFamily="18" charset="0"/>
                <a:cs typeface="Times New Roman" pitchFamily="18" charset="0"/>
              </a:rPr>
              <a:t>&lt;фамилия&gt;</a:t>
            </a:r>
            <a:r>
              <a:rPr lang="ru-RU" i="1">
                <a:latin typeface="Times New Roman" pitchFamily="18" charset="0"/>
                <a:cs typeface="Times New Roman" pitchFamily="18" charset="0"/>
              </a:rPr>
              <a:t>. Были Вечер. Вот этого дяденьку Александр вроде бы звали. Отчество не помню. &lt;…&gt; Вечер у них фамилия. &lt;…&gt; Всю жизнь среди ненцев, наверное, были. И вот этот </a:t>
            </a:r>
            <a:r>
              <a:rPr lang="de-DE">
                <a:latin typeface="Times New Roman" pitchFamily="18" charset="0"/>
                <a:cs typeface="Times New Roman" pitchFamily="18" charset="0"/>
              </a:rPr>
              <a:t>―</a:t>
            </a:r>
            <a:r>
              <a:rPr lang="ru-RU" i="1">
                <a:latin typeface="Times New Roman" pitchFamily="18" charset="0"/>
                <a:cs typeface="Times New Roman" pitchFamily="18" charset="0"/>
              </a:rPr>
              <a:t> Александр </a:t>
            </a:r>
            <a:r>
              <a:rPr lang="de-DE">
                <a:latin typeface="Times New Roman" pitchFamily="18" charset="0"/>
                <a:cs typeface="Times New Roman" pitchFamily="18" charset="0"/>
              </a:rPr>
              <a:t>― </a:t>
            </a:r>
            <a:r>
              <a:rPr lang="ru-RU" i="1">
                <a:latin typeface="Times New Roman" pitchFamily="18" charset="0"/>
                <a:cs typeface="Times New Roman" pitchFamily="18" charset="0"/>
              </a:rPr>
              <a:t>вообще </a:t>
            </a:r>
            <a:r>
              <a:rPr lang="ru-RU" i="1" u="sng">
                <a:latin typeface="Times New Roman" pitchFamily="18" charset="0"/>
                <a:cs typeface="Times New Roman" pitchFamily="18" charset="0"/>
              </a:rPr>
              <a:t>разговаривает полностью на </a:t>
            </a:r>
            <a:r>
              <a:rPr lang="ru-RU" i="1" u="sng" err="1">
                <a:latin typeface="Times New Roman" pitchFamily="18" charset="0"/>
                <a:cs typeface="Times New Roman" pitchFamily="18" charset="0"/>
              </a:rPr>
              <a:t>ненéцком</a:t>
            </a:r>
            <a:r>
              <a:rPr lang="ru-RU" i="1">
                <a:latin typeface="Times New Roman" pitchFamily="18" charset="0"/>
                <a:cs typeface="Times New Roman" pitchFamily="18" charset="0"/>
              </a:rPr>
              <a:t>. Я вообще удивилась</a:t>
            </a:r>
            <a:r>
              <a:rPr lang="de-DE" i="1">
                <a:latin typeface="Times New Roman" pitchFamily="18" charset="0"/>
                <a:cs typeface="Times New Roman" pitchFamily="18" charset="0"/>
              </a:rPr>
              <a:t>:</a:t>
            </a:r>
            <a:r>
              <a:rPr lang="ru-RU" i="1">
                <a:latin typeface="Times New Roman" pitchFamily="18" charset="0"/>
                <a:cs typeface="Times New Roman" pitchFamily="18" charset="0"/>
              </a:rPr>
              <a:t> дяденька русский </a:t>
            </a:r>
            <a:r>
              <a:rPr lang="de-DE">
                <a:latin typeface="Times New Roman" pitchFamily="18" charset="0"/>
                <a:cs typeface="Times New Roman" pitchFamily="18" charset="0"/>
              </a:rPr>
              <a:t>―</a:t>
            </a:r>
            <a:r>
              <a:rPr lang="ru-RU" i="1">
                <a:latin typeface="Times New Roman" pitchFamily="18" charset="0"/>
                <a:cs typeface="Times New Roman" pitchFamily="18" charset="0"/>
              </a:rPr>
              <a:t> </a:t>
            </a:r>
            <a:r>
              <a:rPr lang="ru-RU" i="1" u="sng">
                <a:latin typeface="Times New Roman" pitchFamily="18" charset="0"/>
                <a:cs typeface="Times New Roman" pitchFamily="18" charset="0"/>
              </a:rPr>
              <a:t>полностью на </a:t>
            </a:r>
            <a:r>
              <a:rPr lang="ru-RU" i="1" u="sng" err="1">
                <a:latin typeface="Times New Roman" pitchFamily="18" charset="0"/>
                <a:cs typeface="Times New Roman" pitchFamily="18" charset="0"/>
              </a:rPr>
              <a:t>ненéцком</a:t>
            </a:r>
            <a:r>
              <a:rPr lang="ru-RU" i="1" u="sng">
                <a:latin typeface="Times New Roman" pitchFamily="18" charset="0"/>
                <a:cs typeface="Times New Roman" pitchFamily="18" charset="0"/>
              </a:rPr>
              <a:t> разговаривает</a:t>
            </a:r>
            <a:r>
              <a:rPr lang="ru-RU" i="1">
                <a:latin typeface="Times New Roman" pitchFamily="18" charset="0"/>
                <a:cs typeface="Times New Roman" pitchFamily="18" charset="0"/>
              </a:rPr>
              <a:t>» </a:t>
            </a:r>
            <a:r>
              <a:rPr lang="ru-RU">
                <a:latin typeface="Times New Roman" pitchFamily="18" charset="0"/>
                <a:cs typeface="Times New Roman" pitchFamily="18" charset="0"/>
              </a:rPr>
              <a:t>[Инф. АЗВ: аудио № 4, с. 5</a:t>
            </a:r>
            <a:r>
              <a:rPr lang="de-DE">
                <a:latin typeface="Times New Roman" pitchFamily="18" charset="0"/>
                <a:cs typeface="Times New Roman" pitchFamily="18" charset="0"/>
              </a:rPr>
              <a:t>―</a:t>
            </a:r>
            <a:r>
              <a:rPr lang="ru-RU">
                <a:latin typeface="Times New Roman" pitchFamily="18" charset="0"/>
                <a:cs typeface="Times New Roman" pitchFamily="18" charset="0"/>
              </a:rPr>
              <a:t>6].</a:t>
            </a:r>
          </a:p>
          <a:p>
            <a:endParaRPr lang="ru-RU"/>
          </a:p>
        </p:txBody>
      </p:sp>
    </p:spTree>
    <p:extLst>
      <p:ext uri="{BB962C8B-B14F-4D97-AF65-F5344CB8AC3E}">
        <p14:creationId xmlns:p14="http://schemas.microsoft.com/office/powerpoint/2010/main" val="37950650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8964488" cy="1368152"/>
          </a:xfrm>
        </p:spPr>
        <p:txBody>
          <a:bodyPr>
            <a:noAutofit/>
          </a:bodyPr>
          <a:lstStyle/>
          <a:p>
            <a:r>
              <a:rPr lang="en-US" sz="2200" b="1" smtClean="0">
                <a:solidFill>
                  <a:schemeClr val="accent6"/>
                </a:solidFill>
                <a:latin typeface="Times New Roman" pitchFamily="18" charset="0"/>
                <a:cs typeface="Times New Roman" pitchFamily="18" charset="0"/>
              </a:rPr>
              <a:t>II. </a:t>
            </a:r>
            <a:r>
              <a:rPr lang="ru-RU" sz="2200" b="1" smtClean="0">
                <a:solidFill>
                  <a:schemeClr val="accent6"/>
                </a:solidFill>
                <a:latin typeface="Times New Roman" pitchFamily="18" charset="0"/>
                <a:cs typeface="Times New Roman" pitchFamily="18" charset="0"/>
              </a:rPr>
              <a:t>Языковые </a:t>
            </a:r>
            <a:r>
              <a:rPr lang="ru-RU" sz="2200" b="1">
                <a:solidFill>
                  <a:schemeClr val="accent6"/>
                </a:solidFill>
                <a:latin typeface="Times New Roman" pitchFamily="18" charset="0"/>
                <a:cs typeface="Times New Roman" pitchFamily="18" charset="0"/>
              </a:rPr>
              <a:t>(лингвистические) идеологии, не поддерживающие многоязычие и способствующие его утрате: </a:t>
            </a:r>
            <a:r>
              <a:rPr lang="en-US" sz="2200" b="1" smtClean="0">
                <a:solidFill>
                  <a:schemeClr val="accent6"/>
                </a:solidFill>
                <a:latin typeface="Times New Roman" pitchFamily="18" charset="0"/>
                <a:cs typeface="Times New Roman" pitchFamily="18" charset="0"/>
              </a:rPr>
              <a:t/>
            </a:r>
            <a:br>
              <a:rPr lang="en-US" sz="2200" b="1" smtClean="0">
                <a:solidFill>
                  <a:schemeClr val="accent6"/>
                </a:solidFill>
                <a:latin typeface="Times New Roman" pitchFamily="18" charset="0"/>
                <a:cs typeface="Times New Roman" pitchFamily="18" charset="0"/>
              </a:rPr>
            </a:br>
            <a:r>
              <a:rPr lang="ru-RU" sz="2200" b="1" smtClean="0">
                <a:solidFill>
                  <a:schemeClr val="accent3">
                    <a:lumMod val="75000"/>
                  </a:schemeClr>
                </a:solidFill>
                <a:latin typeface="Times New Roman" pitchFamily="18" charset="0"/>
                <a:cs typeface="Times New Roman" pitchFamily="18" charset="0"/>
              </a:rPr>
              <a:t>«</a:t>
            </a:r>
            <a:r>
              <a:rPr lang="ru-RU" sz="2200" b="1">
                <a:solidFill>
                  <a:schemeClr val="accent3">
                    <a:lumMod val="75000"/>
                  </a:schemeClr>
                </a:solidFill>
                <a:latin typeface="Times New Roman" pitchFamily="18" charset="0"/>
                <a:cs typeface="Times New Roman" pitchFamily="18" charset="0"/>
              </a:rPr>
              <a:t>тайные языки» </a:t>
            </a:r>
            <a:r>
              <a:rPr lang="ru-RU" sz="2200" b="1" smtClean="0">
                <a:solidFill>
                  <a:schemeClr val="accent3">
                    <a:lumMod val="75000"/>
                  </a:schemeClr>
                </a:solidFill>
                <a:latin typeface="Times New Roman" pitchFamily="18" charset="0"/>
                <a:cs typeface="Times New Roman" pitchFamily="18" charset="0"/>
              </a:rPr>
              <a:t>взрослых</a:t>
            </a:r>
            <a:r>
              <a:rPr lang="en-US" sz="2200" b="1" smtClean="0">
                <a:solidFill>
                  <a:schemeClr val="accent3">
                    <a:lumMod val="75000"/>
                  </a:schemeClr>
                </a:solidFill>
                <a:latin typeface="Times New Roman" pitchFamily="18" charset="0"/>
                <a:cs typeface="Times New Roman" pitchFamily="18" charset="0"/>
              </a:rPr>
              <a:t> (a </a:t>
            </a:r>
            <a:r>
              <a:rPr lang="en-US" sz="2200" b="1">
                <a:solidFill>
                  <a:schemeClr val="accent3">
                    <a:lumMod val="75000"/>
                  </a:schemeClr>
                </a:solidFill>
                <a:latin typeface="Times New Roman" pitchFamily="18" charset="0"/>
                <a:cs typeface="Times New Roman" pitchFamily="18" charset="0"/>
              </a:rPr>
              <a:t>“non-dominant” language as </a:t>
            </a:r>
            <a:br>
              <a:rPr lang="en-US" sz="2200" b="1">
                <a:solidFill>
                  <a:schemeClr val="accent3">
                    <a:lumMod val="75000"/>
                  </a:schemeClr>
                </a:solidFill>
                <a:latin typeface="Times New Roman" pitchFamily="18" charset="0"/>
                <a:cs typeface="Times New Roman" pitchFamily="18" charset="0"/>
              </a:rPr>
            </a:br>
            <a:r>
              <a:rPr lang="en-US" sz="2200" b="1">
                <a:solidFill>
                  <a:schemeClr val="accent3">
                    <a:lumMod val="75000"/>
                  </a:schemeClr>
                </a:solidFill>
                <a:latin typeface="Times New Roman" pitchFamily="18" charset="0"/>
                <a:cs typeface="Times New Roman" pitchFamily="18" charset="0"/>
              </a:rPr>
              <a:t>“a secret language”, “an adults’ language</a:t>
            </a:r>
            <a:r>
              <a:rPr lang="en-US" sz="2200" b="1" smtClean="0">
                <a:solidFill>
                  <a:schemeClr val="accent3">
                    <a:lumMod val="75000"/>
                  </a:schemeClr>
                </a:solidFill>
                <a:latin typeface="Times New Roman" pitchFamily="18" charset="0"/>
                <a:cs typeface="Times New Roman" pitchFamily="18" charset="0"/>
              </a:rPr>
              <a:t>”)</a:t>
            </a:r>
            <a:endParaRPr lang="ru-RU" sz="2200" b="1">
              <a:solidFill>
                <a:schemeClr val="accent3">
                  <a:lumMod val="75000"/>
                </a:schemeClr>
              </a:solidFill>
              <a:latin typeface="Times New Roman" pitchFamily="18" charset="0"/>
              <a:cs typeface="Times New Roman" pitchFamily="18" charset="0"/>
            </a:endParaRPr>
          </a:p>
        </p:txBody>
      </p:sp>
      <p:sp>
        <p:nvSpPr>
          <p:cNvPr id="3" name="Объект 2"/>
          <p:cNvSpPr>
            <a:spLocks noGrp="1"/>
          </p:cNvSpPr>
          <p:nvPr>
            <p:ph idx="1"/>
          </p:nvPr>
        </p:nvSpPr>
        <p:spPr>
          <a:xfrm>
            <a:off x="179512" y="1916832"/>
            <a:ext cx="8784976" cy="4680520"/>
          </a:xfrm>
        </p:spPr>
        <p:txBody>
          <a:bodyPr>
            <a:noAutofit/>
          </a:bodyPr>
          <a:lstStyle/>
          <a:p>
            <a:pPr marL="0" indent="0" algn="just">
              <a:buNone/>
            </a:pPr>
            <a:r>
              <a:rPr lang="en-US" sz="2600">
                <a:latin typeface="Times New Roman" pitchFamily="18" charset="0"/>
                <a:cs typeface="Times New Roman" pitchFamily="18" charset="0"/>
              </a:rPr>
              <a:t>It was comfortable for parents </a:t>
            </a:r>
            <a:r>
              <a:rPr lang="en-US" sz="2600" b="1">
                <a:latin typeface="Times New Roman" pitchFamily="18" charset="0"/>
                <a:cs typeface="Times New Roman" pitchFamily="18" charset="0"/>
              </a:rPr>
              <a:t>to use a “</a:t>
            </a:r>
            <a:r>
              <a:rPr lang="en-US" sz="2600" b="1" smtClean="0">
                <a:latin typeface="Times New Roman" pitchFamily="18" charset="0"/>
                <a:cs typeface="Times New Roman" pitchFamily="18" charset="0"/>
              </a:rPr>
              <a:t>non-dominant</a:t>
            </a:r>
            <a:r>
              <a:rPr lang="en-US" sz="2600" b="1">
                <a:latin typeface="Times New Roman" pitchFamily="18" charset="0"/>
                <a:cs typeface="Times New Roman" pitchFamily="18" charset="0"/>
              </a:rPr>
              <a:t>” language </a:t>
            </a:r>
            <a:r>
              <a:rPr lang="en-US" sz="2600">
                <a:latin typeface="Times New Roman" pitchFamily="18" charset="0"/>
                <a:cs typeface="Times New Roman" pitchFamily="18" charset="0"/>
              </a:rPr>
              <a:t>(for example, Tundra </a:t>
            </a:r>
            <a:r>
              <a:rPr lang="en-US" sz="2600" err="1">
                <a:latin typeface="Times New Roman" pitchFamily="18" charset="0"/>
                <a:cs typeface="Times New Roman" pitchFamily="18" charset="0"/>
              </a:rPr>
              <a:t>Enets</a:t>
            </a:r>
            <a:r>
              <a:rPr lang="en-US" sz="2600">
                <a:latin typeface="Times New Roman" pitchFamily="18" charset="0"/>
                <a:cs typeface="Times New Roman" pitchFamily="18" charset="0"/>
              </a:rPr>
              <a:t> or </a:t>
            </a:r>
            <a:r>
              <a:rPr lang="en-US" sz="2600" err="1">
                <a:latin typeface="Times New Roman" pitchFamily="18" charset="0"/>
                <a:cs typeface="Times New Roman" pitchFamily="18" charset="0"/>
              </a:rPr>
              <a:t>Dolgan</a:t>
            </a:r>
            <a:r>
              <a:rPr lang="en-US" sz="2600">
                <a:latin typeface="Times New Roman" pitchFamily="18" charset="0"/>
                <a:cs typeface="Times New Roman" pitchFamily="18" charset="0"/>
              </a:rPr>
              <a:t>) </a:t>
            </a:r>
            <a:r>
              <a:rPr lang="en-US" sz="2600" b="1">
                <a:latin typeface="Times New Roman" pitchFamily="18" charset="0"/>
                <a:cs typeface="Times New Roman" pitchFamily="18" charset="0"/>
              </a:rPr>
              <a:t>as “a secret language” (“adults’ language”)</a:t>
            </a:r>
            <a:r>
              <a:rPr lang="en-US" sz="2600">
                <a:latin typeface="Times New Roman" pitchFamily="18" charset="0"/>
                <a:cs typeface="Times New Roman" pitchFamily="18" charset="0"/>
              </a:rPr>
              <a:t>, so that children speaking more widespread Tundra </a:t>
            </a:r>
            <a:r>
              <a:rPr lang="en-US" sz="2600" err="1">
                <a:latin typeface="Times New Roman" pitchFamily="18" charset="0"/>
                <a:cs typeface="Times New Roman" pitchFamily="18" charset="0"/>
              </a:rPr>
              <a:t>Nenets</a:t>
            </a:r>
            <a:r>
              <a:rPr lang="en-US" sz="2600">
                <a:latin typeface="Times New Roman" pitchFamily="18" charset="0"/>
                <a:cs typeface="Times New Roman" pitchFamily="18" charset="0"/>
              </a:rPr>
              <a:t> can not understand it. </a:t>
            </a:r>
          </a:p>
          <a:p>
            <a:pPr marL="0" indent="0" algn="just">
              <a:buNone/>
            </a:pPr>
            <a:r>
              <a:rPr lang="en-US" sz="2600">
                <a:latin typeface="Times New Roman" pitchFamily="18" charset="0"/>
                <a:cs typeface="Times New Roman" pitchFamily="18" charset="0"/>
              </a:rPr>
              <a:t>	</a:t>
            </a:r>
            <a:endParaRPr lang="ru-RU" sz="2600">
              <a:latin typeface="Times New Roman" pitchFamily="18" charset="0"/>
              <a:cs typeface="Times New Roman" pitchFamily="18" charset="0"/>
            </a:endParaRPr>
          </a:p>
          <a:p>
            <a:pPr marL="0" indent="0" algn="just">
              <a:buNone/>
            </a:pPr>
            <a:r>
              <a:rPr lang="en-US" sz="2600">
                <a:latin typeface="Times New Roman" pitchFamily="18" charset="0"/>
                <a:cs typeface="Times New Roman" pitchFamily="18" charset="0"/>
              </a:rPr>
              <a:t>(About the important role of parental beliefs and attitudes about language and language learning in early bilingual development and family multilingualism see [De </a:t>
            </a:r>
            <a:r>
              <a:rPr lang="en-US" sz="2600" err="1">
                <a:latin typeface="Times New Roman" pitchFamily="18" charset="0"/>
                <a:cs typeface="Times New Roman" pitchFamily="18" charset="0"/>
              </a:rPr>
              <a:t>Houwer</a:t>
            </a:r>
            <a:r>
              <a:rPr lang="en-US" sz="2600">
                <a:latin typeface="Times New Roman" pitchFamily="18" charset="0"/>
                <a:cs typeface="Times New Roman" pitchFamily="18" charset="0"/>
              </a:rPr>
              <a:t> 1999; </a:t>
            </a:r>
            <a:r>
              <a:rPr lang="en-US" sz="2600" err="1">
                <a:latin typeface="Times New Roman" pitchFamily="18" charset="0"/>
                <a:cs typeface="Times New Roman" pitchFamily="18" charset="0"/>
              </a:rPr>
              <a:t>Lanza</a:t>
            </a:r>
            <a:r>
              <a:rPr lang="en-US" sz="2600">
                <a:latin typeface="Times New Roman" pitchFamily="18" charset="0"/>
                <a:cs typeface="Times New Roman" pitchFamily="18" charset="0"/>
              </a:rPr>
              <a:t> 2007: 51</a:t>
            </a:r>
            <a:r>
              <a:rPr lang="de-DE" sz="2600">
                <a:latin typeface="Times New Roman" pitchFamily="18" charset="0"/>
                <a:cs typeface="Times New Roman" pitchFamily="18" charset="0"/>
              </a:rPr>
              <a:t>―</a:t>
            </a:r>
            <a:r>
              <a:rPr lang="en-US" sz="2600">
                <a:latin typeface="Times New Roman" pitchFamily="18" charset="0"/>
                <a:cs typeface="Times New Roman" pitchFamily="18" charset="0"/>
              </a:rPr>
              <a:t>53].) </a:t>
            </a:r>
          </a:p>
          <a:p>
            <a:pPr marL="0" indent="0" algn="just">
              <a:buNone/>
            </a:pPr>
            <a:endParaRPr lang="ru-RU" sz="2000">
              <a:latin typeface="Times New Roman" pitchFamily="18" charset="0"/>
              <a:cs typeface="Times New Roman" pitchFamily="18" charset="0"/>
            </a:endParaRPr>
          </a:p>
        </p:txBody>
      </p:sp>
    </p:spTree>
    <p:extLst>
      <p:ext uri="{BB962C8B-B14F-4D97-AF65-F5344CB8AC3E}">
        <p14:creationId xmlns:p14="http://schemas.microsoft.com/office/powerpoint/2010/main" val="1149805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036496" cy="1052736"/>
          </a:xfrm>
        </p:spPr>
        <p:txBody>
          <a:bodyPr>
            <a:normAutofit/>
          </a:bodyPr>
          <a:lstStyle/>
          <a:p>
            <a:pPr algn="l"/>
            <a:r>
              <a:rPr lang="en-US" sz="4000" b="1" i="1">
                <a:solidFill>
                  <a:schemeClr val="accent3">
                    <a:lumMod val="75000"/>
                  </a:schemeClr>
                </a:solidFill>
                <a:latin typeface="Times New Roman" pitchFamily="18" charset="0"/>
                <a:cs typeface="Times New Roman" pitchFamily="18" charset="0"/>
              </a:rPr>
              <a:t>The data for the research</a:t>
            </a:r>
            <a:endParaRPr lang="ru-RU" sz="4000" b="1" i="1">
              <a:solidFill>
                <a:schemeClr val="accent3">
                  <a:lumMod val="75000"/>
                </a:schemeClr>
              </a:solidFill>
              <a:latin typeface="Times New Roman" pitchFamily="18" charset="0"/>
              <a:cs typeface="Times New Roman" pitchFamily="18" charset="0"/>
            </a:endParaRPr>
          </a:p>
        </p:txBody>
      </p:sp>
      <p:sp>
        <p:nvSpPr>
          <p:cNvPr id="3" name="Объект 2"/>
          <p:cNvSpPr>
            <a:spLocks noGrp="1"/>
          </p:cNvSpPr>
          <p:nvPr>
            <p:ph idx="1"/>
          </p:nvPr>
        </p:nvSpPr>
        <p:spPr>
          <a:xfrm>
            <a:off x="107747" y="980728"/>
            <a:ext cx="8928749" cy="5544616"/>
          </a:xfrm>
        </p:spPr>
        <p:txBody>
          <a:bodyPr vert="horz" lIns="91440" tIns="45720" rIns="91440" bIns="45720" rtlCol="0" anchor="t">
            <a:noAutofit/>
          </a:bodyPr>
          <a:lstStyle/>
          <a:p>
            <a:pPr algn="just"/>
            <a:r>
              <a:rPr lang="en-US" sz="2400">
                <a:latin typeface="Times New Roman"/>
                <a:cs typeface="Times New Roman"/>
              </a:rPr>
              <a:t>the </a:t>
            </a:r>
            <a:r>
              <a:rPr lang="en-US" sz="2400" b="1">
                <a:latin typeface="Times New Roman"/>
                <a:cs typeface="Times New Roman"/>
              </a:rPr>
              <a:t>Lower Yenisey </a:t>
            </a:r>
            <a:r>
              <a:rPr lang="en-US" sz="2400">
                <a:latin typeface="Times New Roman"/>
                <a:cs typeface="Times New Roman"/>
              </a:rPr>
              <a:t>area</a:t>
            </a:r>
          </a:p>
          <a:p>
            <a:pPr algn="just"/>
            <a:r>
              <a:rPr lang="en-US" sz="2400">
                <a:latin typeface="Times New Roman"/>
                <a:cs typeface="Times New Roman"/>
              </a:rPr>
              <a:t>the </a:t>
            </a:r>
            <a:r>
              <a:rPr lang="en-US" sz="2400" b="1" err="1">
                <a:latin typeface="Times New Roman"/>
                <a:cs typeface="Times New Roman"/>
              </a:rPr>
              <a:t>XX</a:t>
            </a:r>
            <a:r>
              <a:rPr lang="en-US" sz="2400" b="1" baseline="30000" err="1">
                <a:latin typeface="Times New Roman"/>
                <a:cs typeface="Times New Roman"/>
              </a:rPr>
              <a:t>th</a:t>
            </a:r>
            <a:r>
              <a:rPr lang="en-US" sz="2400">
                <a:latin typeface="Times New Roman"/>
                <a:cs typeface="Times New Roman"/>
              </a:rPr>
              <a:t> century (and the beginning of the </a:t>
            </a:r>
            <a:r>
              <a:rPr lang="en-US" sz="2400" b="1" err="1">
                <a:latin typeface="Times New Roman"/>
                <a:cs typeface="Times New Roman"/>
              </a:rPr>
              <a:t>XXI</a:t>
            </a:r>
            <a:r>
              <a:rPr lang="en-US" sz="2400" b="1" baseline="30000" err="1">
                <a:latin typeface="Times New Roman"/>
                <a:cs typeface="Times New Roman"/>
              </a:rPr>
              <a:t>st</a:t>
            </a:r>
            <a:r>
              <a:rPr lang="en-US" sz="2400" b="1">
                <a:latin typeface="Times New Roman"/>
                <a:cs typeface="Times New Roman"/>
              </a:rPr>
              <a:t> </a:t>
            </a:r>
            <a:r>
              <a:rPr lang="en-US" sz="2400">
                <a:latin typeface="Times New Roman"/>
                <a:cs typeface="Times New Roman"/>
              </a:rPr>
              <a:t>century)</a:t>
            </a:r>
          </a:p>
          <a:p>
            <a:pPr marL="0" indent="0" algn="just">
              <a:buNone/>
            </a:pPr>
            <a:endParaRPr lang="en-US" sz="2400">
              <a:latin typeface="Times New Roman" pitchFamily="18" charset="0"/>
              <a:cs typeface="Times New Roman" pitchFamily="18" charset="0"/>
            </a:endParaRPr>
          </a:p>
          <a:p>
            <a:pPr marL="0" indent="0" algn="just">
              <a:buNone/>
            </a:pPr>
            <a:r>
              <a:rPr lang="en-US" sz="2400">
                <a:latin typeface="Times New Roman"/>
                <a:cs typeface="Times New Roman"/>
              </a:rPr>
              <a:t>The data were collected in </a:t>
            </a:r>
            <a:r>
              <a:rPr lang="en-US" sz="2400" b="1" err="1">
                <a:latin typeface="Times New Roman"/>
                <a:cs typeface="Times New Roman"/>
              </a:rPr>
              <a:t>Tukhard</a:t>
            </a:r>
            <a:r>
              <a:rPr lang="en-US" sz="2400" b="1">
                <a:latin typeface="Times New Roman"/>
                <a:cs typeface="Times New Roman"/>
              </a:rPr>
              <a:t> Tundra </a:t>
            </a:r>
            <a:r>
              <a:rPr lang="en-US" sz="2400">
                <a:latin typeface="Times New Roman"/>
                <a:cs typeface="Times New Roman"/>
              </a:rPr>
              <a:t>(</a:t>
            </a:r>
            <a:r>
              <a:rPr lang="en-US" sz="2400" err="1">
                <a:latin typeface="Times New Roman"/>
                <a:cs typeface="Times New Roman"/>
              </a:rPr>
              <a:t>TNenets</a:t>
            </a:r>
            <a:r>
              <a:rPr lang="en-US" sz="2400">
                <a:latin typeface="Times New Roman"/>
                <a:cs typeface="Times New Roman"/>
              </a:rPr>
              <a:t> </a:t>
            </a:r>
            <a:r>
              <a:rPr lang="en-US" sz="2400" b="1" i="1" err="1">
                <a:latin typeface="Times New Roman"/>
                <a:cs typeface="Times New Roman"/>
              </a:rPr>
              <a:t>tu</a:t>
            </a:r>
            <a:r>
              <a:rPr lang="en-US" sz="2400" b="1" i="1">
                <a:latin typeface="Times New Roman"/>
                <a:cs typeface="Times New Roman"/>
              </a:rPr>
              <a:t>-ˀ  </a:t>
            </a:r>
            <a:r>
              <a:rPr lang="ru-RU" sz="2400" b="1" i="1">
                <a:latin typeface="Times New Roman"/>
                <a:cs typeface="Times New Roman"/>
              </a:rPr>
              <a:t>χ</a:t>
            </a:r>
            <a:r>
              <a:rPr lang="en-US" sz="2400" b="1" i="1" err="1">
                <a:latin typeface="Times New Roman"/>
                <a:cs typeface="Times New Roman"/>
              </a:rPr>
              <a:t>arəd</a:t>
            </a:r>
            <a:r>
              <a:rPr lang="en-US" sz="2400" b="1" i="1">
                <a:latin typeface="Times New Roman"/>
                <a:cs typeface="Times New Roman"/>
              </a:rPr>
              <a:t>° </a:t>
            </a:r>
            <a:r>
              <a:rPr lang="en-US" sz="2400">
                <a:latin typeface="Times New Roman"/>
                <a:cs typeface="Times New Roman"/>
              </a:rPr>
              <a:t>‘fire-GEN.SG’ + ‘settlement; house’)</a:t>
            </a:r>
            <a:r>
              <a:rPr lang="en-US" sz="2400" b="1">
                <a:latin typeface="Times New Roman"/>
                <a:cs typeface="Times New Roman"/>
              </a:rPr>
              <a:t> </a:t>
            </a:r>
            <a:r>
              <a:rPr lang="en-US" sz="2400">
                <a:latin typeface="Times New Roman"/>
                <a:cs typeface="Times New Roman"/>
              </a:rPr>
              <a:t>in the south-western part of </a:t>
            </a:r>
            <a:r>
              <a:rPr lang="en-US" sz="2400" b="1" err="1">
                <a:latin typeface="Times New Roman"/>
                <a:cs typeface="Times New Roman"/>
              </a:rPr>
              <a:t>Taimyrsky</a:t>
            </a:r>
            <a:r>
              <a:rPr lang="en-US" sz="2400" b="1">
                <a:latin typeface="Times New Roman"/>
                <a:cs typeface="Times New Roman"/>
              </a:rPr>
              <a:t> </a:t>
            </a:r>
            <a:r>
              <a:rPr lang="en-US" sz="2400" b="1" err="1">
                <a:latin typeface="Times New Roman"/>
                <a:cs typeface="Times New Roman"/>
              </a:rPr>
              <a:t>Dolgano-Nenetsky</a:t>
            </a:r>
            <a:r>
              <a:rPr lang="en-US" sz="2400" b="1">
                <a:latin typeface="Times New Roman"/>
                <a:cs typeface="Times New Roman"/>
              </a:rPr>
              <a:t> district </a:t>
            </a:r>
            <a:r>
              <a:rPr lang="en-US" sz="2400">
                <a:latin typeface="Times New Roman"/>
                <a:cs typeface="Times New Roman"/>
              </a:rPr>
              <a:t>(</a:t>
            </a:r>
            <a:r>
              <a:rPr lang="en-US" sz="2400" err="1">
                <a:latin typeface="Times New Roman"/>
                <a:cs typeface="Times New Roman"/>
              </a:rPr>
              <a:t>Karaul</a:t>
            </a:r>
            <a:r>
              <a:rPr lang="en-US" sz="2400">
                <a:latin typeface="Times New Roman"/>
                <a:cs typeface="Times New Roman"/>
              </a:rPr>
              <a:t> rural settlement, former </a:t>
            </a:r>
            <a:r>
              <a:rPr lang="en-US" sz="2400" err="1">
                <a:latin typeface="Times New Roman"/>
                <a:cs typeface="Times New Roman"/>
              </a:rPr>
              <a:t>Ust</a:t>
            </a:r>
            <a:r>
              <a:rPr lang="en-US" sz="2400">
                <a:latin typeface="Times New Roman"/>
                <a:cs typeface="Times New Roman"/>
              </a:rPr>
              <a:t>’-</a:t>
            </a:r>
            <a:r>
              <a:rPr lang="en-US" sz="2400" err="1">
                <a:latin typeface="Times New Roman"/>
                <a:cs typeface="Times New Roman"/>
              </a:rPr>
              <a:t>Yeniseysky</a:t>
            </a:r>
            <a:r>
              <a:rPr lang="en-US" sz="2400">
                <a:latin typeface="Times New Roman"/>
                <a:cs typeface="Times New Roman"/>
              </a:rPr>
              <a:t> district) in </a:t>
            </a:r>
            <a:r>
              <a:rPr lang="en-US" sz="2400" b="1">
                <a:latin typeface="Times New Roman"/>
                <a:cs typeface="Times New Roman"/>
              </a:rPr>
              <a:t>2017</a:t>
            </a:r>
            <a:r>
              <a:rPr lang="en-US" sz="2400">
                <a:latin typeface="Times New Roman"/>
                <a:cs typeface="Times New Roman"/>
              </a:rPr>
              <a:t>. </a:t>
            </a:r>
            <a:endParaRPr lang="en-US" sz="2400">
              <a:latin typeface="Times New Roman" pitchFamily="18" charset="0"/>
              <a:cs typeface="Times New Roman" pitchFamily="18" charset="0"/>
            </a:endParaRPr>
          </a:p>
          <a:p>
            <a:pPr algn="just"/>
            <a:endParaRPr lang="en-US" sz="2400">
              <a:latin typeface="Times New Roman" pitchFamily="18" charset="0"/>
              <a:cs typeface="Times New Roman" pitchFamily="18" charset="0"/>
            </a:endParaRPr>
          </a:p>
          <a:p>
            <a:pPr marL="0" indent="0" algn="just">
              <a:buNone/>
            </a:pPr>
            <a:r>
              <a:rPr lang="en-US" sz="2400" err="1">
                <a:latin typeface="Times New Roman"/>
                <a:cs typeface="Times New Roman"/>
              </a:rPr>
              <a:t>Tukhard</a:t>
            </a:r>
            <a:r>
              <a:rPr lang="en-US" sz="2400">
                <a:latin typeface="Times New Roman"/>
                <a:cs typeface="Times New Roman"/>
              </a:rPr>
              <a:t> Tundra is the area </a:t>
            </a:r>
            <a:r>
              <a:rPr lang="en-US" sz="2400" b="1">
                <a:latin typeface="Times New Roman"/>
                <a:cs typeface="Times New Roman"/>
              </a:rPr>
              <a:t>on the left bank of the Yenisey river </a:t>
            </a:r>
            <a:r>
              <a:rPr lang="en-US" sz="2400">
                <a:latin typeface="Times New Roman"/>
                <a:cs typeface="Times New Roman"/>
              </a:rPr>
              <a:t>(in the basin of the river </a:t>
            </a:r>
            <a:r>
              <a:rPr lang="en-US" sz="2400" b="1">
                <a:latin typeface="Times New Roman"/>
                <a:cs typeface="Times New Roman"/>
              </a:rPr>
              <a:t>Bol’shaya </a:t>
            </a:r>
            <a:r>
              <a:rPr lang="en-US" sz="2400" b="1" err="1">
                <a:latin typeface="Times New Roman"/>
                <a:cs typeface="Times New Roman"/>
              </a:rPr>
              <a:t>Kheta</a:t>
            </a:r>
            <a:r>
              <a:rPr lang="en-US" sz="2400">
                <a:latin typeface="Times New Roman"/>
                <a:cs typeface="Times New Roman"/>
              </a:rPr>
              <a:t>).</a:t>
            </a:r>
          </a:p>
          <a:p>
            <a:pPr marL="0" indent="0" algn="just">
              <a:buNone/>
            </a:pPr>
            <a:endParaRPr lang="ru-RU" sz="2000"/>
          </a:p>
        </p:txBody>
      </p:sp>
    </p:spTree>
    <p:extLst>
      <p:ext uri="{BB962C8B-B14F-4D97-AF65-F5344CB8AC3E}">
        <p14:creationId xmlns:p14="http://schemas.microsoft.com/office/powerpoint/2010/main" val="34072330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548680"/>
            <a:ext cx="8229600" cy="6048672"/>
          </a:xfrm>
        </p:spPr>
        <p:txBody>
          <a:bodyPr>
            <a:noAutofit/>
          </a:bodyPr>
          <a:lstStyle/>
          <a:p>
            <a:pPr algn="just"/>
            <a:r>
              <a:rPr lang="en-US" sz="1900">
                <a:latin typeface="Times New Roman" pitchFamily="18" charset="0"/>
                <a:cs typeface="Times New Roman" pitchFamily="18" charset="0"/>
              </a:rPr>
              <a:t>[Respondent </a:t>
            </a:r>
            <a:r>
              <a:rPr lang="en-US" sz="1900" err="1">
                <a:latin typeface="Times New Roman" pitchFamily="18" charset="0"/>
                <a:cs typeface="Times New Roman" pitchFamily="18" charset="0"/>
              </a:rPr>
              <a:t>YaRA</a:t>
            </a:r>
            <a:r>
              <a:rPr lang="en-US" sz="1900">
                <a:latin typeface="Times New Roman" pitchFamily="18" charset="0"/>
                <a:cs typeface="Times New Roman" pitchFamily="18" charset="0"/>
              </a:rPr>
              <a:t> (D+TN)]:</a:t>
            </a:r>
            <a:r>
              <a:rPr lang="en-US" sz="1900" i="1">
                <a:latin typeface="Times New Roman" pitchFamily="18" charset="0"/>
                <a:cs typeface="Times New Roman" pitchFamily="18" charset="0"/>
              </a:rPr>
              <a:t> “When it was necessary to say something secret from children, she </a:t>
            </a:r>
            <a:r>
              <a:rPr lang="en-US" sz="1900">
                <a:latin typeface="Times New Roman" pitchFamily="18" charset="0"/>
                <a:cs typeface="Times New Roman" pitchFamily="18" charset="0"/>
              </a:rPr>
              <a:t>&lt;my mother, who was Tundra </a:t>
            </a:r>
            <a:r>
              <a:rPr lang="en-US" sz="1900" err="1">
                <a:latin typeface="Times New Roman" pitchFamily="18" charset="0"/>
                <a:cs typeface="Times New Roman" pitchFamily="18" charset="0"/>
              </a:rPr>
              <a:t>Nenets</a:t>
            </a:r>
            <a:r>
              <a:rPr lang="en-US" sz="1900">
                <a:latin typeface="Times New Roman" pitchFamily="18" charset="0"/>
                <a:cs typeface="Times New Roman" pitchFamily="18" charset="0"/>
              </a:rPr>
              <a:t>&gt; </a:t>
            </a:r>
            <a:r>
              <a:rPr lang="en-US" sz="1900" i="1">
                <a:latin typeface="Times New Roman" pitchFamily="18" charset="0"/>
                <a:cs typeface="Times New Roman" pitchFamily="18" charset="0"/>
              </a:rPr>
              <a:t>could speak </a:t>
            </a:r>
            <a:r>
              <a:rPr lang="en-US" sz="1900" i="1" err="1">
                <a:latin typeface="Times New Roman" pitchFamily="18" charset="0"/>
                <a:cs typeface="Times New Roman" pitchFamily="18" charset="0"/>
              </a:rPr>
              <a:t>Dolgan</a:t>
            </a:r>
            <a:r>
              <a:rPr lang="en-US" sz="1900" i="1">
                <a:latin typeface="Times New Roman" pitchFamily="18" charset="0"/>
                <a:cs typeface="Times New Roman" pitchFamily="18" charset="0"/>
              </a:rPr>
              <a:t>. Her husband </a:t>
            </a:r>
            <a:r>
              <a:rPr lang="en-US" sz="1900">
                <a:latin typeface="Times New Roman" pitchFamily="18" charset="0"/>
                <a:cs typeface="Times New Roman" pitchFamily="18" charset="0"/>
              </a:rPr>
              <a:t>&lt;my father&gt; </a:t>
            </a:r>
            <a:r>
              <a:rPr lang="en-US" sz="1900" i="1">
                <a:latin typeface="Times New Roman" pitchFamily="18" charset="0"/>
                <a:cs typeface="Times New Roman" pitchFamily="18" charset="0"/>
              </a:rPr>
              <a:t>was </a:t>
            </a:r>
            <a:r>
              <a:rPr lang="en-US" sz="1900" i="1" err="1">
                <a:latin typeface="Times New Roman" pitchFamily="18" charset="0"/>
                <a:cs typeface="Times New Roman" pitchFamily="18" charset="0"/>
              </a:rPr>
              <a:t>Dolgan</a:t>
            </a:r>
            <a:r>
              <a:rPr lang="en-US" sz="1900" i="1">
                <a:latin typeface="Times New Roman" pitchFamily="18" charset="0"/>
                <a:cs typeface="Times New Roman" pitchFamily="18" charset="0"/>
              </a:rPr>
              <a:t>, </a:t>
            </a:r>
            <a:r>
              <a:rPr lang="en-US" sz="1900" i="1" err="1">
                <a:latin typeface="Times New Roman" pitchFamily="18" charset="0"/>
                <a:cs typeface="Times New Roman" pitchFamily="18" charset="0"/>
              </a:rPr>
              <a:t>Yarotskiy</a:t>
            </a:r>
            <a:r>
              <a:rPr lang="en-US" sz="1900" i="1">
                <a:latin typeface="Times New Roman" pitchFamily="18" charset="0"/>
                <a:cs typeface="Times New Roman" pitchFamily="18" charset="0"/>
              </a:rPr>
              <a:t>. That’s why we knew nothing, </a:t>
            </a:r>
            <a:r>
              <a:rPr lang="en-US" sz="1900" b="1" i="1">
                <a:latin typeface="Times New Roman" pitchFamily="18" charset="0"/>
                <a:cs typeface="Times New Roman" pitchFamily="18" charset="0"/>
              </a:rPr>
              <a:t>they were speaking all secrets in another language </a:t>
            </a:r>
            <a:r>
              <a:rPr lang="en-US" sz="1900">
                <a:latin typeface="Times New Roman" pitchFamily="18" charset="0"/>
                <a:cs typeface="Times New Roman" pitchFamily="18" charset="0"/>
              </a:rPr>
              <a:t>&lt;not in Tundra </a:t>
            </a:r>
            <a:r>
              <a:rPr lang="en-US" sz="1900" err="1">
                <a:latin typeface="Times New Roman" pitchFamily="18" charset="0"/>
                <a:cs typeface="Times New Roman" pitchFamily="18" charset="0"/>
              </a:rPr>
              <a:t>Nenets</a:t>
            </a:r>
            <a:r>
              <a:rPr lang="en-US" sz="1900">
                <a:latin typeface="Times New Roman" pitchFamily="18" charset="0"/>
                <a:cs typeface="Times New Roman" pitchFamily="18" charset="0"/>
              </a:rPr>
              <a:t>&gt; </a:t>
            </a:r>
            <a:r>
              <a:rPr lang="de-DE" sz="1900">
                <a:latin typeface="Times New Roman" pitchFamily="18" charset="0"/>
                <a:cs typeface="Times New Roman" pitchFamily="18" charset="0"/>
              </a:rPr>
              <a:t>― </a:t>
            </a:r>
            <a:r>
              <a:rPr lang="de-DE" sz="1900" i="1">
                <a:latin typeface="Times New Roman" pitchFamily="18" charset="0"/>
                <a:cs typeface="Times New Roman" pitchFamily="18" charset="0"/>
              </a:rPr>
              <a:t>in </a:t>
            </a:r>
            <a:r>
              <a:rPr lang="de-DE" sz="1900" i="1" err="1">
                <a:latin typeface="Times New Roman" pitchFamily="18" charset="0"/>
                <a:cs typeface="Times New Roman" pitchFamily="18" charset="0"/>
              </a:rPr>
              <a:t>Enets</a:t>
            </a:r>
            <a:r>
              <a:rPr lang="de-DE" sz="1900" i="1">
                <a:latin typeface="Times New Roman" pitchFamily="18" charset="0"/>
                <a:cs typeface="Times New Roman" pitchFamily="18" charset="0"/>
              </a:rPr>
              <a:t> </a:t>
            </a:r>
            <a:r>
              <a:rPr lang="de-DE" sz="1900">
                <a:latin typeface="Times New Roman" pitchFamily="18" charset="0"/>
                <a:cs typeface="Times New Roman" pitchFamily="18" charset="0"/>
              </a:rPr>
              <a:t>&lt;Tundra </a:t>
            </a:r>
            <a:r>
              <a:rPr lang="de-DE" sz="1900" err="1">
                <a:latin typeface="Times New Roman" pitchFamily="18" charset="0"/>
                <a:cs typeface="Times New Roman" pitchFamily="18" charset="0"/>
              </a:rPr>
              <a:t>Enets</a:t>
            </a:r>
            <a:r>
              <a:rPr lang="de-DE" sz="1900">
                <a:latin typeface="Times New Roman" pitchFamily="18" charset="0"/>
                <a:cs typeface="Times New Roman" pitchFamily="18" charset="0"/>
              </a:rPr>
              <a:t>&gt; </a:t>
            </a:r>
            <a:r>
              <a:rPr lang="de-DE" sz="1900" i="1" err="1">
                <a:latin typeface="Times New Roman" pitchFamily="18" charset="0"/>
                <a:cs typeface="Times New Roman" pitchFamily="18" charset="0"/>
              </a:rPr>
              <a:t>and</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Dolgan</a:t>
            </a:r>
            <a:r>
              <a:rPr lang="de-DE" sz="1900" i="1">
                <a:latin typeface="Times New Roman" pitchFamily="18" charset="0"/>
                <a:cs typeface="Times New Roman" pitchFamily="18" charset="0"/>
              </a:rPr>
              <a:t>. </a:t>
            </a:r>
            <a:r>
              <a:rPr lang="de-DE" sz="1900">
                <a:latin typeface="Times New Roman" pitchFamily="18" charset="0"/>
                <a:cs typeface="Times New Roman" pitchFamily="18" charset="0"/>
              </a:rPr>
              <a:t>&lt;…&gt; </a:t>
            </a:r>
            <a:r>
              <a:rPr lang="de-DE" sz="1900" i="1" err="1">
                <a:latin typeface="Times New Roman" pitchFamily="18" charset="0"/>
                <a:cs typeface="Times New Roman" pitchFamily="18" charset="0"/>
              </a:rPr>
              <a:t>And</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we</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never</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knew</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what</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bad</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things</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had</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been</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taking</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place</a:t>
            </a:r>
            <a:r>
              <a:rPr lang="de-DE" sz="1900" i="1">
                <a:latin typeface="Times New Roman" pitchFamily="18" charset="0"/>
                <a:cs typeface="Times New Roman" pitchFamily="18" charset="0"/>
              </a:rPr>
              <a:t> </a:t>
            </a:r>
            <a:r>
              <a:rPr lang="de-DE" sz="1900">
                <a:latin typeface="Times New Roman" pitchFamily="18" charset="0"/>
                <a:cs typeface="Times New Roman" pitchFamily="18" charset="0"/>
              </a:rPr>
              <a:t>&lt;…&gt;. </a:t>
            </a:r>
            <a:r>
              <a:rPr lang="de-DE" sz="1900" i="1" err="1">
                <a:latin typeface="Times New Roman" pitchFamily="18" charset="0"/>
                <a:cs typeface="Times New Roman" pitchFamily="18" charset="0"/>
              </a:rPr>
              <a:t>And</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our</a:t>
            </a:r>
            <a:r>
              <a:rPr lang="de-DE" sz="1900" i="1">
                <a:latin typeface="Times New Roman" pitchFamily="18" charset="0"/>
                <a:cs typeface="Times New Roman" pitchFamily="18" charset="0"/>
              </a:rPr>
              <a:t> </a:t>
            </a:r>
            <a:r>
              <a:rPr lang="de-DE" sz="1900">
                <a:latin typeface="Times New Roman" pitchFamily="18" charset="0"/>
                <a:cs typeface="Times New Roman" pitchFamily="18" charset="0"/>
              </a:rPr>
              <a:t>&lt;</a:t>
            </a:r>
            <a:r>
              <a:rPr lang="de-DE" sz="1900" err="1">
                <a:latin typeface="Times New Roman" pitchFamily="18" charset="0"/>
                <a:cs typeface="Times New Roman" pitchFamily="18" charset="0"/>
              </a:rPr>
              <a:t>elder</a:t>
            </a:r>
            <a:r>
              <a:rPr lang="de-DE" sz="1900">
                <a:latin typeface="Times New Roman" pitchFamily="18" charset="0"/>
                <a:cs typeface="Times New Roman" pitchFamily="18" charset="0"/>
              </a:rPr>
              <a:t>&gt; </a:t>
            </a:r>
            <a:r>
              <a:rPr lang="de-DE" sz="1900" i="1" err="1">
                <a:latin typeface="Times New Roman" pitchFamily="18" charset="0"/>
                <a:cs typeface="Times New Roman" pitchFamily="18" charset="0"/>
              </a:rPr>
              <a:t>brothers</a:t>
            </a:r>
            <a:r>
              <a:rPr lang="de-DE" sz="1900" i="1">
                <a:latin typeface="Times New Roman" pitchFamily="18" charset="0"/>
                <a:cs typeface="Times New Roman" pitchFamily="18" charset="0"/>
              </a:rPr>
              <a:t> </a:t>
            </a:r>
            <a:r>
              <a:rPr lang="de-DE" sz="1900">
                <a:latin typeface="Times New Roman" pitchFamily="18" charset="0"/>
                <a:cs typeface="Times New Roman" pitchFamily="18" charset="0"/>
              </a:rPr>
              <a:t>― </a:t>
            </a:r>
            <a:r>
              <a:rPr lang="de-DE" sz="1900" i="1" err="1">
                <a:latin typeface="Times New Roman" pitchFamily="18" charset="0"/>
                <a:cs typeface="Times New Roman" pitchFamily="18" charset="0"/>
              </a:rPr>
              <a:t>they</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always</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were</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good</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because</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they</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did</a:t>
            </a:r>
            <a:r>
              <a:rPr lang="de-DE" sz="1900" i="1">
                <a:latin typeface="Times New Roman" pitchFamily="18" charset="0"/>
                <a:cs typeface="Times New Roman" pitchFamily="18" charset="0"/>
              </a:rPr>
              <a:t> not </a:t>
            </a:r>
            <a:r>
              <a:rPr lang="de-DE" sz="1900" i="1" err="1">
                <a:latin typeface="Times New Roman" pitchFamily="18" charset="0"/>
                <a:cs typeface="Times New Roman" pitchFamily="18" charset="0"/>
              </a:rPr>
              <a:t>tell</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us</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anything</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bad</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If</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there</a:t>
            </a:r>
            <a:r>
              <a:rPr lang="de-DE" sz="1900" i="1">
                <a:latin typeface="Times New Roman" pitchFamily="18" charset="0"/>
                <a:cs typeface="Times New Roman" pitchFamily="18" charset="0"/>
              </a:rPr>
              <a:t> was </a:t>
            </a:r>
            <a:r>
              <a:rPr lang="de-DE" sz="1900" i="1" err="1">
                <a:latin typeface="Times New Roman" pitchFamily="18" charset="0"/>
                <a:cs typeface="Times New Roman" pitchFamily="18" charset="0"/>
              </a:rPr>
              <a:t>something</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bad</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they</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could</a:t>
            </a:r>
            <a:r>
              <a:rPr lang="de-DE" sz="1900" i="1">
                <a:latin typeface="Times New Roman" pitchFamily="18" charset="0"/>
                <a:cs typeface="Times New Roman" pitchFamily="18" charset="0"/>
              </a:rPr>
              <a:t> </a:t>
            </a:r>
            <a:r>
              <a:rPr lang="de-DE" sz="1900">
                <a:latin typeface="Times New Roman" pitchFamily="18" charset="0"/>
                <a:cs typeface="Times New Roman" pitchFamily="18" charset="0"/>
              </a:rPr>
              <a:t>&lt;</a:t>
            </a:r>
            <a:r>
              <a:rPr lang="de-DE" sz="1900" err="1">
                <a:latin typeface="Times New Roman" pitchFamily="18" charset="0"/>
                <a:cs typeface="Times New Roman" pitchFamily="18" charset="0"/>
              </a:rPr>
              <a:t>speak</a:t>
            </a:r>
            <a:r>
              <a:rPr lang="de-DE" sz="1900">
                <a:latin typeface="Times New Roman" pitchFamily="18" charset="0"/>
                <a:cs typeface="Times New Roman" pitchFamily="18" charset="0"/>
              </a:rPr>
              <a:t>&gt; </a:t>
            </a:r>
            <a:r>
              <a:rPr lang="de-DE" sz="1900" i="1">
                <a:latin typeface="Times New Roman" pitchFamily="18" charset="0"/>
                <a:cs typeface="Times New Roman" pitchFamily="18" charset="0"/>
              </a:rPr>
              <a:t>in </a:t>
            </a:r>
            <a:r>
              <a:rPr lang="de-DE" sz="1900" i="1" err="1">
                <a:latin typeface="Times New Roman" pitchFamily="18" charset="0"/>
                <a:cs typeface="Times New Roman" pitchFamily="18" charset="0"/>
              </a:rPr>
              <a:t>another</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language</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only</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with</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adults</a:t>
            </a:r>
            <a:r>
              <a:rPr lang="de-DE" sz="1900" i="1">
                <a:latin typeface="Times New Roman" pitchFamily="18" charset="0"/>
                <a:cs typeface="Times New Roman" pitchFamily="18" charset="0"/>
              </a:rPr>
              <a:t> </a:t>
            </a:r>
            <a:r>
              <a:rPr lang="de-DE" sz="1900">
                <a:latin typeface="Times New Roman" pitchFamily="18" charset="0"/>
                <a:cs typeface="Times New Roman" pitchFamily="18" charset="0"/>
              </a:rPr>
              <a:t>― </a:t>
            </a:r>
            <a:r>
              <a:rPr lang="de-DE" sz="1900" i="1" err="1">
                <a:latin typeface="Times New Roman" pitchFamily="18" charset="0"/>
                <a:cs typeface="Times New Roman" pitchFamily="18" charset="0"/>
              </a:rPr>
              <a:t>to</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discuss</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something</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this</a:t>
            </a:r>
            <a:r>
              <a:rPr lang="de-DE" sz="1900" i="1">
                <a:latin typeface="Times New Roman" pitchFamily="18" charset="0"/>
                <a:cs typeface="Times New Roman" pitchFamily="18" charset="0"/>
              </a:rPr>
              <a:t> </a:t>
            </a:r>
            <a:r>
              <a:rPr lang="de-DE" sz="1900" i="1" err="1">
                <a:latin typeface="Times New Roman" pitchFamily="18" charset="0"/>
                <a:cs typeface="Times New Roman" pitchFamily="18" charset="0"/>
              </a:rPr>
              <a:t>way</a:t>
            </a:r>
            <a:r>
              <a:rPr lang="en-US" sz="1900" i="1">
                <a:latin typeface="Times New Roman" pitchFamily="18" charset="0"/>
                <a:cs typeface="Times New Roman" pitchFamily="18" charset="0"/>
              </a:rPr>
              <a:t>”</a:t>
            </a:r>
            <a:r>
              <a:rPr lang="en-US" sz="1900">
                <a:latin typeface="Times New Roman" pitchFamily="18" charset="0"/>
                <a:cs typeface="Times New Roman" pitchFamily="18" charset="0"/>
              </a:rPr>
              <a:t>.</a:t>
            </a:r>
            <a:r>
              <a:rPr lang="en-US" sz="1900" i="1">
                <a:latin typeface="Times New Roman" pitchFamily="18" charset="0"/>
                <a:cs typeface="Times New Roman" pitchFamily="18" charset="0"/>
              </a:rPr>
              <a:t> </a:t>
            </a:r>
            <a:r>
              <a:rPr lang="en-US" sz="1900">
                <a:latin typeface="Times New Roman" pitchFamily="18" charset="0"/>
                <a:cs typeface="Times New Roman" pitchFamily="18" charset="0"/>
              </a:rPr>
              <a:t> </a:t>
            </a:r>
            <a:endParaRPr lang="ru-RU" sz="1900">
              <a:latin typeface="Times New Roman" pitchFamily="18" charset="0"/>
              <a:cs typeface="Times New Roman" pitchFamily="18" charset="0"/>
            </a:endParaRPr>
          </a:p>
          <a:p>
            <a:pPr algn="just"/>
            <a:endParaRPr lang="ru-RU" sz="1900">
              <a:latin typeface="Times New Roman" pitchFamily="18" charset="0"/>
              <a:cs typeface="Times New Roman" pitchFamily="18" charset="0"/>
            </a:endParaRPr>
          </a:p>
          <a:p>
            <a:pPr algn="just"/>
            <a:r>
              <a:rPr lang="en-US" sz="1900">
                <a:latin typeface="Times New Roman" pitchFamily="18" charset="0"/>
                <a:cs typeface="Times New Roman" pitchFamily="18" charset="0"/>
              </a:rPr>
              <a:t>[Respondent </a:t>
            </a:r>
            <a:r>
              <a:rPr lang="en-US" sz="1900" err="1">
                <a:latin typeface="Times New Roman" pitchFamily="18" charset="0"/>
                <a:cs typeface="Times New Roman" pitchFamily="18" charset="0"/>
              </a:rPr>
              <a:t>YaRA</a:t>
            </a:r>
            <a:r>
              <a:rPr lang="en-US" sz="1900">
                <a:latin typeface="Times New Roman" pitchFamily="18" charset="0"/>
                <a:cs typeface="Times New Roman" pitchFamily="18" charset="0"/>
              </a:rPr>
              <a:t> (D+TN)]:</a:t>
            </a:r>
            <a:r>
              <a:rPr lang="ru-RU" sz="1900">
                <a:latin typeface="Times New Roman" pitchFamily="18" charset="0"/>
                <a:cs typeface="Times New Roman" pitchFamily="18" charset="0"/>
              </a:rPr>
              <a:t> </a:t>
            </a:r>
            <a:r>
              <a:rPr lang="ru-RU" sz="1900" i="1">
                <a:latin typeface="Times New Roman" pitchFamily="18" charset="0"/>
                <a:cs typeface="Times New Roman" pitchFamily="18" charset="0"/>
              </a:rPr>
              <a:t>«</a:t>
            </a:r>
            <a:r>
              <a:rPr lang="ru-RU" sz="1900" i="1" u="sng">
                <a:latin typeface="Times New Roman" pitchFamily="18" charset="0"/>
                <a:cs typeface="Times New Roman" pitchFamily="18" charset="0"/>
              </a:rPr>
              <a:t>Когда что-то тайное от детей надо сказать, она могла и </a:t>
            </a:r>
            <a:r>
              <a:rPr lang="ru-RU" sz="1900" i="1" u="sng" err="1">
                <a:latin typeface="Times New Roman" pitchFamily="18" charset="0"/>
                <a:cs typeface="Times New Roman" pitchFamily="18" charset="0"/>
              </a:rPr>
              <a:t>по-долгански</a:t>
            </a:r>
            <a:r>
              <a:rPr lang="ru-RU" sz="1900" i="1" u="sng">
                <a:latin typeface="Times New Roman" pitchFamily="18" charset="0"/>
                <a:cs typeface="Times New Roman" pitchFamily="18" charset="0"/>
              </a:rPr>
              <a:t> говорить</a:t>
            </a:r>
            <a:r>
              <a:rPr lang="ru-RU" sz="1900" i="1">
                <a:latin typeface="Times New Roman" pitchFamily="18" charset="0"/>
                <a:cs typeface="Times New Roman" pitchFamily="18" charset="0"/>
              </a:rPr>
              <a:t>. </a:t>
            </a:r>
            <a:r>
              <a:rPr lang="ru-RU" sz="1900">
                <a:latin typeface="Times New Roman" pitchFamily="18" charset="0"/>
                <a:cs typeface="Times New Roman" pitchFamily="18" charset="0"/>
              </a:rPr>
              <a:t>(Смеётся). </a:t>
            </a:r>
            <a:r>
              <a:rPr lang="ru-RU" sz="1900" i="1">
                <a:latin typeface="Times New Roman" pitchFamily="18" charset="0"/>
                <a:cs typeface="Times New Roman" pitchFamily="18" charset="0"/>
              </a:rPr>
              <a:t>У ней же муж</a:t>
            </a:r>
            <a:r>
              <a:rPr lang="ru-RU" sz="1900">
                <a:latin typeface="Times New Roman" pitchFamily="18" charset="0"/>
                <a:cs typeface="Times New Roman" pitchFamily="18" charset="0"/>
              </a:rPr>
              <a:t> &lt;мой отец&gt; </a:t>
            </a:r>
            <a:r>
              <a:rPr lang="ru-RU" sz="1900" i="1">
                <a:latin typeface="Times New Roman" pitchFamily="18" charset="0"/>
                <a:cs typeface="Times New Roman" pitchFamily="18" charset="0"/>
              </a:rPr>
              <a:t>был </a:t>
            </a:r>
            <a:r>
              <a:rPr lang="ru-RU" sz="1900" i="1" err="1">
                <a:latin typeface="Times New Roman" pitchFamily="18" charset="0"/>
                <a:cs typeface="Times New Roman" pitchFamily="18" charset="0"/>
              </a:rPr>
              <a:t>долганин</a:t>
            </a:r>
            <a:r>
              <a:rPr lang="ru-RU" sz="1900" i="1">
                <a:latin typeface="Times New Roman" pitchFamily="18" charset="0"/>
                <a:cs typeface="Times New Roman" pitchFamily="18" charset="0"/>
              </a:rPr>
              <a:t>, </a:t>
            </a:r>
            <a:r>
              <a:rPr lang="ru-RU" sz="1900" i="1" err="1">
                <a:latin typeface="Times New Roman" pitchFamily="18" charset="0"/>
                <a:cs typeface="Times New Roman" pitchFamily="18" charset="0"/>
              </a:rPr>
              <a:t>Яроцкий</a:t>
            </a:r>
            <a:r>
              <a:rPr lang="ru-RU" sz="1900" i="1">
                <a:latin typeface="Times New Roman" pitchFamily="18" charset="0"/>
                <a:cs typeface="Times New Roman" pitchFamily="18" charset="0"/>
              </a:rPr>
              <a:t>. И мы поэтому ничего не знали, </a:t>
            </a:r>
            <a:r>
              <a:rPr lang="ru-RU" sz="1900" i="1" u="sng">
                <a:latin typeface="Times New Roman" pitchFamily="18" charset="0"/>
                <a:cs typeface="Times New Roman" pitchFamily="18" charset="0"/>
              </a:rPr>
              <a:t>они всё тайное говорили на другом языке. На </a:t>
            </a:r>
            <a:r>
              <a:rPr lang="ru-RU" sz="1900" i="1" u="sng" err="1">
                <a:latin typeface="Times New Roman" pitchFamily="18" charset="0"/>
                <a:cs typeface="Times New Roman" pitchFamily="18" charset="0"/>
              </a:rPr>
              <a:t>энецком</a:t>
            </a:r>
            <a:r>
              <a:rPr lang="ru-RU" sz="1900" i="1" u="sng">
                <a:latin typeface="Times New Roman" pitchFamily="18" charset="0"/>
                <a:cs typeface="Times New Roman" pitchFamily="18" charset="0"/>
              </a:rPr>
              <a:t> и на </a:t>
            </a:r>
            <a:r>
              <a:rPr lang="ru-RU" sz="1900" i="1" u="sng" err="1">
                <a:latin typeface="Times New Roman" pitchFamily="18" charset="0"/>
                <a:cs typeface="Times New Roman" pitchFamily="18" charset="0"/>
              </a:rPr>
              <a:t>долганском</a:t>
            </a:r>
            <a:r>
              <a:rPr lang="ru-RU" sz="1900" i="1">
                <a:latin typeface="Times New Roman" pitchFamily="18" charset="0"/>
                <a:cs typeface="Times New Roman" pitchFamily="18" charset="0"/>
              </a:rPr>
              <a:t>. </a:t>
            </a:r>
            <a:r>
              <a:rPr lang="en-US" sz="1900" i="1">
                <a:latin typeface="Times New Roman" pitchFamily="18" charset="0"/>
                <a:cs typeface="Times New Roman" pitchFamily="18" charset="0"/>
              </a:rPr>
              <a:t>&lt;…&gt; </a:t>
            </a:r>
            <a:r>
              <a:rPr lang="ru-RU" sz="1900" i="1">
                <a:latin typeface="Times New Roman" pitchFamily="18" charset="0"/>
                <a:cs typeface="Times New Roman" pitchFamily="18" charset="0"/>
              </a:rPr>
              <a:t>Старшие, вот эти братья́ наши, могли </a:t>
            </a:r>
            <a:r>
              <a:rPr lang="ru-RU" sz="1900" i="1" err="1">
                <a:latin typeface="Times New Roman" pitchFamily="18" charset="0"/>
                <a:cs typeface="Times New Roman" pitchFamily="18" charset="0"/>
              </a:rPr>
              <a:t>по-долгански</a:t>
            </a:r>
            <a:r>
              <a:rPr lang="ru-RU" sz="1900" i="1">
                <a:latin typeface="Times New Roman" pitchFamily="18" charset="0"/>
                <a:cs typeface="Times New Roman" pitchFamily="18" charset="0"/>
              </a:rPr>
              <a:t> говорить, а мы, младшие, никогда </a:t>
            </a:r>
            <a:r>
              <a:rPr lang="ru-RU" sz="1900" i="1" err="1">
                <a:latin typeface="Times New Roman" pitchFamily="18" charset="0"/>
                <a:cs typeface="Times New Roman" pitchFamily="18" charset="0"/>
              </a:rPr>
              <a:t>ничё</a:t>
            </a:r>
            <a:r>
              <a:rPr lang="ru-RU" sz="1900">
                <a:latin typeface="Times New Roman" pitchFamily="18" charset="0"/>
                <a:cs typeface="Times New Roman" pitchFamily="18" charset="0"/>
              </a:rPr>
              <a:t> &lt;ничего&gt; </a:t>
            </a:r>
            <a:r>
              <a:rPr lang="ru-RU" sz="1900" i="1">
                <a:latin typeface="Times New Roman" pitchFamily="18" charset="0"/>
                <a:cs typeface="Times New Roman" pitchFamily="18" charset="0"/>
              </a:rPr>
              <a:t>не понимали. Поэтому </a:t>
            </a:r>
            <a:r>
              <a:rPr lang="ru-RU" sz="1900" i="1" u="sng">
                <a:latin typeface="Times New Roman" pitchFamily="18" charset="0"/>
                <a:cs typeface="Times New Roman" pitchFamily="18" charset="0"/>
              </a:rPr>
              <a:t>они всё тайно, тайное, всё говорили на другом языке</a:t>
            </a:r>
            <a:r>
              <a:rPr lang="ru-RU" sz="1900" i="1">
                <a:latin typeface="Times New Roman" pitchFamily="18" charset="0"/>
                <a:cs typeface="Times New Roman" pitchFamily="18" charset="0"/>
              </a:rPr>
              <a:t>. И мы никогда не знали, что плохое происходит, кто там кого чего… И для нас вот эти вот братья́, они были всегда хорошими, потому что они никогда плохое нам не говорили. То, что плохое, они могли на другом языке только со взрослыми, так вот пообщаться». </a:t>
            </a:r>
            <a:endParaRPr lang="ru-RU" sz="1900"/>
          </a:p>
        </p:txBody>
      </p:sp>
    </p:spTree>
    <p:extLst>
      <p:ext uri="{BB962C8B-B14F-4D97-AF65-F5344CB8AC3E}">
        <p14:creationId xmlns:p14="http://schemas.microsoft.com/office/powerpoint/2010/main" val="3781444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844824"/>
            <a:ext cx="8712968" cy="4896544"/>
          </a:xfrm>
        </p:spPr>
        <p:txBody>
          <a:bodyPr>
            <a:noAutofit/>
          </a:bodyPr>
          <a:lstStyle/>
          <a:p>
            <a:pPr marL="0" indent="0" algn="just">
              <a:buNone/>
            </a:pPr>
            <a:r>
              <a:rPr lang="ru-RU" sz="2400" err="1">
                <a:latin typeface="Times New Roman" pitchFamily="18" charset="0"/>
                <a:cs typeface="Times New Roman" pitchFamily="18" charset="0"/>
              </a:rPr>
              <a:t>Т</a:t>
            </a:r>
            <a:r>
              <a:rPr lang="ru-RU" sz="2400" err="1" smtClean="0">
                <a:latin typeface="Times New Roman" pitchFamily="18" charset="0"/>
                <a:cs typeface="Times New Roman" pitchFamily="18" charset="0"/>
              </a:rPr>
              <a:t>ухардские</a:t>
            </a:r>
            <a:r>
              <a:rPr lang="ru-RU" sz="2400" smtClean="0">
                <a:latin typeface="Times New Roman" pitchFamily="18" charset="0"/>
                <a:cs typeface="Times New Roman" pitchFamily="18" charset="0"/>
              </a:rPr>
              <a:t> </a:t>
            </a:r>
            <a:r>
              <a:rPr lang="ru-RU" sz="2400">
                <a:latin typeface="Times New Roman" pitchFamily="18" charset="0"/>
                <a:cs typeface="Times New Roman" pitchFamily="18" charset="0"/>
              </a:rPr>
              <a:t>ненцы (носители тундрового ненецкого языка как родного) часто соотносят факт усвоения ТН языка «пришлыми» долганами с овладением реалиями ненецкой традиционной материальной культуры. Так, в социолингвистических интервью информанты неоднократно отмечали, что </a:t>
            </a:r>
            <a:r>
              <a:rPr lang="ru-RU" sz="2400" err="1">
                <a:latin typeface="Times New Roman" pitchFamily="18" charset="0"/>
                <a:cs typeface="Times New Roman" pitchFamily="18" charset="0"/>
              </a:rPr>
              <a:t>долганки</a:t>
            </a:r>
            <a:r>
              <a:rPr lang="ru-RU" sz="2400">
                <a:latin typeface="Times New Roman" pitchFamily="18" charset="0"/>
                <a:cs typeface="Times New Roman" pitchFamily="18" charset="0"/>
              </a:rPr>
              <a:t> Аграфена Николаевна и Татьяна Николаевна не только стали говорить на тундровом ненецком языке, но и </a:t>
            </a:r>
            <a:endParaRPr lang="ru-RU" sz="2400" smtClean="0">
              <a:latin typeface="Times New Roman" pitchFamily="18" charset="0"/>
              <a:cs typeface="Times New Roman" pitchFamily="18" charset="0"/>
            </a:endParaRPr>
          </a:p>
          <a:p>
            <a:pPr marL="457200" indent="-457200" algn="just">
              <a:buAutoNum type="arabicParenR"/>
            </a:pPr>
            <a:r>
              <a:rPr lang="ru-RU" sz="2400" smtClean="0">
                <a:latin typeface="Times New Roman" pitchFamily="18" charset="0"/>
                <a:cs typeface="Times New Roman" pitchFamily="18" charset="0"/>
              </a:rPr>
              <a:t>стали </a:t>
            </a:r>
            <a:r>
              <a:rPr lang="ru-RU" sz="2400">
                <a:latin typeface="Times New Roman" pitchFamily="18" charset="0"/>
                <a:cs typeface="Times New Roman" pitchFamily="18" charset="0"/>
              </a:rPr>
              <a:t>шить и / или носить одежду не </a:t>
            </a:r>
            <a:r>
              <a:rPr lang="ru-RU" sz="2400" err="1">
                <a:latin typeface="Times New Roman" pitchFamily="18" charset="0"/>
                <a:cs typeface="Times New Roman" pitchFamily="18" charset="0"/>
              </a:rPr>
              <a:t>долганского</a:t>
            </a:r>
            <a:r>
              <a:rPr lang="ru-RU" sz="2400">
                <a:latin typeface="Times New Roman" pitchFamily="18" charset="0"/>
                <a:cs typeface="Times New Roman" pitchFamily="18" charset="0"/>
              </a:rPr>
              <a:t>, а ненецкого покроя, </a:t>
            </a:r>
            <a:endParaRPr lang="ru-RU" sz="2400" smtClean="0">
              <a:latin typeface="Times New Roman" pitchFamily="18" charset="0"/>
              <a:cs typeface="Times New Roman" pitchFamily="18" charset="0"/>
            </a:endParaRPr>
          </a:p>
          <a:p>
            <a:pPr marL="457200" indent="-457200" algn="just">
              <a:buAutoNum type="arabicParenR"/>
            </a:pPr>
            <a:r>
              <a:rPr lang="ru-RU" sz="2400" smtClean="0">
                <a:latin typeface="Times New Roman" pitchFamily="18" charset="0"/>
                <a:cs typeface="Times New Roman" pitchFamily="18" charset="0"/>
              </a:rPr>
              <a:t>стали </a:t>
            </a:r>
            <a:r>
              <a:rPr lang="ru-RU" sz="2400">
                <a:latin typeface="Times New Roman" pitchFamily="18" charset="0"/>
                <a:cs typeface="Times New Roman" pitchFamily="18" charset="0"/>
              </a:rPr>
              <a:t>ездить, запрягая оленей в упряжку ненецкого </a:t>
            </a:r>
            <a:r>
              <a:rPr lang="ru-RU" sz="2400" smtClean="0">
                <a:latin typeface="Times New Roman" pitchFamily="18" charset="0"/>
                <a:cs typeface="Times New Roman" pitchFamily="18" charset="0"/>
              </a:rPr>
              <a:t>типа, </a:t>
            </a:r>
            <a:r>
              <a:rPr lang="ru-RU" sz="2400">
                <a:latin typeface="Times New Roman" pitchFamily="18" charset="0"/>
                <a:cs typeface="Times New Roman" pitchFamily="18" charset="0"/>
              </a:rPr>
              <a:t>а не навьючивая груз на оленей сверху на </a:t>
            </a:r>
            <a:r>
              <a:rPr lang="ru-RU" sz="2400" err="1">
                <a:latin typeface="Times New Roman" pitchFamily="18" charset="0"/>
                <a:cs typeface="Times New Roman" pitchFamily="18" charset="0"/>
              </a:rPr>
              <a:t>долганский</a:t>
            </a:r>
            <a:r>
              <a:rPr lang="ru-RU" sz="2400">
                <a:latin typeface="Times New Roman" pitchFamily="18" charset="0"/>
                <a:cs typeface="Times New Roman" pitchFamily="18" charset="0"/>
              </a:rPr>
              <a:t> манер. </a:t>
            </a:r>
            <a:endParaRPr lang="en-US" sz="1900">
              <a:latin typeface="Times New Roman" pitchFamily="18" charset="0"/>
              <a:cs typeface="Times New Roman" pitchFamily="18" charset="0"/>
            </a:endParaRPr>
          </a:p>
        </p:txBody>
      </p:sp>
      <p:sp>
        <p:nvSpPr>
          <p:cNvPr id="4" name="Заголовок 1"/>
          <p:cNvSpPr>
            <a:spLocks noGrp="1"/>
          </p:cNvSpPr>
          <p:nvPr>
            <p:ph type="title"/>
          </p:nvPr>
        </p:nvSpPr>
        <p:spPr>
          <a:xfrm>
            <a:off x="323528" y="188640"/>
            <a:ext cx="8496944" cy="1440160"/>
          </a:xfrm>
        </p:spPr>
        <p:txBody>
          <a:bodyPr>
            <a:noAutofit/>
          </a:bodyPr>
          <a:lstStyle/>
          <a:p>
            <a:r>
              <a:rPr lang="en-US" sz="2200" b="1" smtClean="0">
                <a:solidFill>
                  <a:schemeClr val="accent6"/>
                </a:solidFill>
                <a:latin typeface="Times New Roman" pitchFamily="18" charset="0"/>
                <a:cs typeface="Times New Roman" pitchFamily="18" charset="0"/>
              </a:rPr>
              <a:t>III. </a:t>
            </a:r>
            <a:r>
              <a:rPr lang="ru-RU" sz="2200" b="1" smtClean="0">
                <a:solidFill>
                  <a:schemeClr val="accent6"/>
                </a:solidFill>
                <a:latin typeface="Times New Roman" pitchFamily="18" charset="0"/>
                <a:cs typeface="Times New Roman" pitchFamily="18" charset="0"/>
              </a:rPr>
              <a:t>Языковые </a:t>
            </a:r>
            <a:r>
              <a:rPr lang="ru-RU" sz="2200" b="1">
                <a:solidFill>
                  <a:schemeClr val="accent6"/>
                </a:solidFill>
                <a:latin typeface="Times New Roman" pitchFamily="18" charset="0"/>
                <a:cs typeface="Times New Roman" pitchFamily="18" charset="0"/>
              </a:rPr>
              <a:t>(лингвистические) идеологии, «нейтральные» по отношению к сохранению многоязычия  </a:t>
            </a:r>
            <a:r>
              <a:rPr lang="ru-RU" sz="2200">
                <a:solidFill>
                  <a:schemeClr val="accent6"/>
                </a:solidFill>
                <a:latin typeface="Times New Roman" pitchFamily="18" charset="0"/>
                <a:cs typeface="Times New Roman" pitchFamily="18" charset="0"/>
              </a:rPr>
              <a:t/>
            </a:r>
            <a:br>
              <a:rPr lang="ru-RU" sz="2200">
                <a:solidFill>
                  <a:schemeClr val="accent6"/>
                </a:solidFill>
                <a:latin typeface="Times New Roman" pitchFamily="18" charset="0"/>
                <a:cs typeface="Times New Roman" pitchFamily="18" charset="0"/>
              </a:rPr>
            </a:br>
            <a:r>
              <a:rPr lang="ru-RU" sz="2200" b="1" smtClean="0">
                <a:solidFill>
                  <a:schemeClr val="accent3">
                    <a:lumMod val="75000"/>
                  </a:schemeClr>
                </a:solidFill>
                <a:latin typeface="Times New Roman" pitchFamily="18" charset="0"/>
                <a:cs typeface="Times New Roman" pitchFamily="18" charset="0"/>
              </a:rPr>
              <a:t>1</a:t>
            </a:r>
            <a:r>
              <a:rPr lang="ru-RU" sz="2200" b="1">
                <a:solidFill>
                  <a:schemeClr val="accent3">
                    <a:lumMod val="75000"/>
                  </a:schemeClr>
                </a:solidFill>
                <a:latin typeface="Times New Roman" pitchFamily="18" charset="0"/>
                <a:cs typeface="Times New Roman" pitchFamily="18" charset="0"/>
              </a:rPr>
              <a:t>. Усвоение чужого языка как аспект культурной адаптации</a:t>
            </a:r>
            <a:r>
              <a:rPr lang="ru-RU" sz="2200">
                <a:solidFill>
                  <a:schemeClr val="accent3">
                    <a:lumMod val="75000"/>
                  </a:schemeClr>
                </a:solidFill>
                <a:latin typeface="Times New Roman" pitchFamily="18" charset="0"/>
                <a:cs typeface="Times New Roman" pitchFamily="18" charset="0"/>
              </a:rPr>
              <a:t/>
            </a:r>
            <a:br>
              <a:rPr lang="ru-RU" sz="2200">
                <a:solidFill>
                  <a:schemeClr val="accent3">
                    <a:lumMod val="75000"/>
                  </a:schemeClr>
                </a:solidFill>
                <a:latin typeface="Times New Roman" pitchFamily="18" charset="0"/>
                <a:cs typeface="Times New Roman" pitchFamily="18" charset="0"/>
              </a:rPr>
            </a:br>
            <a:r>
              <a:rPr lang="en-US" sz="2200" smtClean="0">
                <a:solidFill>
                  <a:schemeClr val="accent3">
                    <a:lumMod val="75000"/>
                  </a:schemeClr>
                </a:solidFill>
                <a:latin typeface="Times New Roman" pitchFamily="18" charset="0"/>
                <a:cs typeface="Times New Roman" pitchFamily="18" charset="0"/>
              </a:rPr>
              <a:t>(</a:t>
            </a:r>
            <a:r>
              <a:rPr lang="en-US" sz="2200" b="1" smtClean="0">
                <a:solidFill>
                  <a:schemeClr val="accent3">
                    <a:lumMod val="75000"/>
                  </a:schemeClr>
                </a:solidFill>
                <a:latin typeface="Times New Roman" pitchFamily="18" charset="0"/>
                <a:cs typeface="Times New Roman" pitchFamily="18" charset="0"/>
              </a:rPr>
              <a:t>language </a:t>
            </a:r>
            <a:r>
              <a:rPr lang="en-US" sz="2200" b="1">
                <a:solidFill>
                  <a:schemeClr val="accent3">
                    <a:lumMod val="75000"/>
                  </a:schemeClr>
                </a:solidFill>
                <a:latin typeface="Times New Roman" pitchFamily="18" charset="0"/>
                <a:cs typeface="Times New Roman" pitchFamily="18" charset="0"/>
              </a:rPr>
              <a:t>learning as an aspect of “cultural adaptation</a:t>
            </a:r>
            <a:r>
              <a:rPr lang="en-US" sz="2200" b="1" smtClean="0">
                <a:solidFill>
                  <a:schemeClr val="accent3">
                    <a:lumMod val="75000"/>
                  </a:schemeClr>
                </a:solidFill>
                <a:latin typeface="Times New Roman" pitchFamily="18" charset="0"/>
                <a:cs typeface="Times New Roman" pitchFamily="18" charset="0"/>
              </a:rPr>
              <a:t>”)</a:t>
            </a:r>
            <a:endParaRPr lang="ru-RU" sz="2200" b="1">
              <a:solidFill>
                <a:schemeClr val="accent3">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4400163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6336704"/>
          </a:xfrm>
        </p:spPr>
        <p:txBody>
          <a:bodyPr>
            <a:normAutofit fontScale="70000" lnSpcReduction="20000"/>
          </a:bodyPr>
          <a:lstStyle/>
          <a:p>
            <a:pPr algn="just"/>
            <a:r>
              <a:rPr lang="ru-RU" sz="3100">
                <a:latin typeface="Times New Roman" pitchFamily="18" charset="0"/>
                <a:cs typeface="Times New Roman" pitchFamily="18" charset="0"/>
              </a:rPr>
              <a:t>[Интервьюер:] </a:t>
            </a:r>
            <a:r>
              <a:rPr lang="ru-RU" sz="3100" i="1">
                <a:latin typeface="Times New Roman" pitchFamily="18" charset="0"/>
                <a:cs typeface="Times New Roman" pitchFamily="18" charset="0"/>
              </a:rPr>
              <a:t>«А Татьяна Николаевна </a:t>
            </a:r>
            <a:r>
              <a:rPr lang="ru-RU" sz="3100" i="1" u="sng">
                <a:latin typeface="Times New Roman" pitchFamily="18" charset="0"/>
                <a:cs typeface="Times New Roman" pitchFamily="18" charset="0"/>
              </a:rPr>
              <a:t>хорошо </a:t>
            </a:r>
            <a:r>
              <a:rPr lang="ru-RU" sz="3100" i="1" u="sng" err="1">
                <a:latin typeface="Times New Roman" pitchFamily="18" charset="0"/>
                <a:cs typeface="Times New Roman" pitchFamily="18" charset="0"/>
              </a:rPr>
              <a:t>по-ненецки</a:t>
            </a:r>
            <a:r>
              <a:rPr lang="ru-RU" sz="3100" i="1" u="sng">
                <a:latin typeface="Times New Roman" pitchFamily="18" charset="0"/>
                <a:cs typeface="Times New Roman" pitchFamily="18" charset="0"/>
              </a:rPr>
              <a:t> говорила</a:t>
            </a:r>
            <a:r>
              <a:rPr lang="ru-RU" sz="3100" i="1">
                <a:latin typeface="Times New Roman" pitchFamily="18" charset="0"/>
                <a:cs typeface="Times New Roman" pitchFamily="18" charset="0"/>
              </a:rPr>
              <a:t>?»</a:t>
            </a:r>
            <a:endParaRPr lang="ru-RU" sz="3100">
              <a:latin typeface="Times New Roman" pitchFamily="18" charset="0"/>
              <a:cs typeface="Times New Roman" pitchFamily="18" charset="0"/>
            </a:endParaRPr>
          </a:p>
          <a:p>
            <a:pPr algn="just"/>
            <a:r>
              <a:rPr lang="ru-RU" sz="3100">
                <a:latin typeface="Times New Roman" pitchFamily="18" charset="0"/>
                <a:cs typeface="Times New Roman" pitchFamily="18" charset="0"/>
              </a:rPr>
              <a:t>[Инф. СГХ:] </a:t>
            </a:r>
            <a:r>
              <a:rPr lang="ru-RU" sz="3100" i="1">
                <a:latin typeface="Times New Roman" pitchFamily="18" charset="0"/>
                <a:cs typeface="Times New Roman" pitchFamily="18" charset="0"/>
              </a:rPr>
              <a:t>«</a:t>
            </a:r>
            <a:r>
              <a:rPr lang="ru-RU" sz="3100" i="1" u="sng">
                <a:latin typeface="Times New Roman" pitchFamily="18" charset="0"/>
                <a:cs typeface="Times New Roman" pitchFamily="18" charset="0"/>
              </a:rPr>
              <a:t>Хорошо. И </a:t>
            </a:r>
            <a:r>
              <a:rPr lang="ru-RU" sz="3100" i="1" u="sng" err="1">
                <a:latin typeface="Times New Roman" pitchFamily="18" charset="0"/>
                <a:cs typeface="Times New Roman" pitchFamily="18" charset="0"/>
              </a:rPr>
              <a:t>сокуи</a:t>
            </a:r>
            <a:r>
              <a:rPr lang="ru-RU" sz="3100" i="1" u="sng">
                <a:latin typeface="Times New Roman" pitchFamily="18" charset="0"/>
                <a:cs typeface="Times New Roman" pitchFamily="18" charset="0"/>
              </a:rPr>
              <a:t>́</a:t>
            </a:r>
            <a:r>
              <a:rPr lang="ru-RU" sz="3100" u="sng">
                <a:latin typeface="Times New Roman" pitchFamily="18" charset="0"/>
                <a:cs typeface="Times New Roman" pitchFamily="18" charset="0"/>
              </a:rPr>
              <a:t> </a:t>
            </a:r>
            <a:r>
              <a:rPr lang="ru-RU" sz="3100" i="1" u="sng">
                <a:latin typeface="Times New Roman" pitchFamily="18" charset="0"/>
                <a:cs typeface="Times New Roman" pitchFamily="18" charset="0"/>
              </a:rPr>
              <a:t>шила. Одежду нашу</a:t>
            </a:r>
            <a:r>
              <a:rPr lang="ru-RU" sz="3100" i="1">
                <a:latin typeface="Times New Roman" pitchFamily="18" charset="0"/>
                <a:cs typeface="Times New Roman" pitchFamily="18" charset="0"/>
              </a:rPr>
              <a:t>. Как научилась?! &lt;…&gt; Когда они вместе работали, </a:t>
            </a:r>
            <a:r>
              <a:rPr lang="ru-RU" sz="3100" i="1" u="sng">
                <a:latin typeface="Times New Roman" pitchFamily="18" charset="0"/>
                <a:cs typeface="Times New Roman" pitchFamily="18" charset="0"/>
              </a:rPr>
              <a:t>перешли на мальцы</a:t>
            </a:r>
            <a:r>
              <a:rPr lang="ru-RU" sz="3100" i="1">
                <a:latin typeface="Times New Roman" pitchFamily="18" charset="0"/>
                <a:cs typeface="Times New Roman" pitchFamily="18" charset="0"/>
              </a:rPr>
              <a:t>… носить».</a:t>
            </a:r>
            <a:r>
              <a:rPr lang="ru-RU" sz="3100">
                <a:latin typeface="Times New Roman" pitchFamily="18" charset="0"/>
                <a:cs typeface="Times New Roman" pitchFamily="18" charset="0"/>
              </a:rPr>
              <a:t> </a:t>
            </a:r>
          </a:p>
          <a:p>
            <a:pPr algn="just"/>
            <a:r>
              <a:rPr lang="ru-RU" sz="3100">
                <a:latin typeface="Times New Roman" pitchFamily="18" charset="0"/>
                <a:cs typeface="Times New Roman" pitchFamily="18" charset="0"/>
              </a:rPr>
              <a:t>[Интервьюер:] </a:t>
            </a:r>
            <a:r>
              <a:rPr lang="ru-RU" sz="3100" i="1">
                <a:latin typeface="Times New Roman" pitchFamily="18" charset="0"/>
                <a:cs typeface="Times New Roman" pitchFamily="18" charset="0"/>
              </a:rPr>
              <a:t>«А раньше они что носили?»</a:t>
            </a:r>
            <a:r>
              <a:rPr lang="ru-RU" sz="3100">
                <a:latin typeface="Times New Roman" pitchFamily="18" charset="0"/>
                <a:cs typeface="Times New Roman" pitchFamily="18" charset="0"/>
              </a:rPr>
              <a:t> </a:t>
            </a:r>
          </a:p>
          <a:p>
            <a:pPr algn="just"/>
            <a:r>
              <a:rPr lang="ru-RU" sz="3100">
                <a:latin typeface="Times New Roman" pitchFamily="18" charset="0"/>
                <a:cs typeface="Times New Roman" pitchFamily="18" charset="0"/>
              </a:rPr>
              <a:t>[Инф. СГХ:] </a:t>
            </a:r>
            <a:r>
              <a:rPr lang="ru-RU" sz="3100" i="1">
                <a:latin typeface="Times New Roman" pitchFamily="18" charset="0"/>
                <a:cs typeface="Times New Roman" pitchFamily="18" charset="0"/>
              </a:rPr>
              <a:t>«</a:t>
            </a:r>
            <a:r>
              <a:rPr lang="ru-RU" sz="3100" i="1" err="1">
                <a:latin typeface="Times New Roman" pitchFamily="18" charset="0"/>
                <a:cs typeface="Times New Roman" pitchFamily="18" charset="0"/>
              </a:rPr>
              <a:t>Долганский</a:t>
            </a:r>
            <a:r>
              <a:rPr lang="ru-RU" sz="3100" i="1">
                <a:latin typeface="Times New Roman" pitchFamily="18" charset="0"/>
                <a:cs typeface="Times New Roman" pitchFamily="18" charset="0"/>
              </a:rPr>
              <a:t>… одежду. И </a:t>
            </a:r>
            <a:r>
              <a:rPr lang="ru-RU" sz="3100" i="1" err="1">
                <a:latin typeface="Times New Roman" pitchFamily="18" charset="0"/>
                <a:cs typeface="Times New Roman" pitchFamily="18" charset="0"/>
              </a:rPr>
              <a:t>долганские</a:t>
            </a:r>
            <a:r>
              <a:rPr lang="ru-RU" sz="3100" i="1">
                <a:latin typeface="Times New Roman" pitchFamily="18" charset="0"/>
                <a:cs typeface="Times New Roman" pitchFamily="18" charset="0"/>
              </a:rPr>
              <a:t> шапки носили. &lt;…&gt; И бабка моя</a:t>
            </a:r>
            <a:r>
              <a:rPr lang="ru-RU" sz="3100">
                <a:latin typeface="Times New Roman" pitchFamily="18" charset="0"/>
                <a:cs typeface="Times New Roman" pitchFamily="18" charset="0"/>
              </a:rPr>
              <a:t> &lt;свекровь, Аграфена Николаевна&gt; </a:t>
            </a:r>
            <a:r>
              <a:rPr lang="ru-RU" sz="3100" i="1" u="sng">
                <a:latin typeface="Times New Roman" pitchFamily="18" charset="0"/>
                <a:cs typeface="Times New Roman" pitchFamily="18" charset="0"/>
              </a:rPr>
              <a:t>знала </a:t>
            </a:r>
            <a:r>
              <a:rPr lang="ru-RU" sz="3100" i="1" u="sng" err="1">
                <a:latin typeface="Times New Roman" pitchFamily="18" charset="0"/>
                <a:cs typeface="Times New Roman" pitchFamily="18" charset="0"/>
              </a:rPr>
              <a:t>по-ненéцки</a:t>
            </a:r>
            <a:r>
              <a:rPr lang="ru-RU" sz="3100" i="1" u="sng">
                <a:latin typeface="Times New Roman" pitchFamily="18" charset="0"/>
                <a:cs typeface="Times New Roman" pitchFamily="18" charset="0"/>
              </a:rPr>
              <a:t>. </a:t>
            </a:r>
            <a:r>
              <a:rPr lang="ru-RU" sz="3100" i="1" u="sng" err="1">
                <a:latin typeface="Times New Roman" pitchFamily="18" charset="0"/>
                <a:cs typeface="Times New Roman" pitchFamily="18" charset="0"/>
              </a:rPr>
              <a:t>Сокуи</a:t>
            </a:r>
            <a:r>
              <a:rPr lang="ru-RU" sz="3100" i="1" u="sng">
                <a:latin typeface="Times New Roman" pitchFamily="18" charset="0"/>
                <a:cs typeface="Times New Roman" pitchFamily="18" charset="0"/>
              </a:rPr>
              <a:t>́</a:t>
            </a:r>
            <a:r>
              <a:rPr lang="ru-RU" sz="3100" b="1" i="1" u="sng">
                <a:latin typeface="Times New Roman" pitchFamily="18" charset="0"/>
                <a:cs typeface="Times New Roman" pitchFamily="18" charset="0"/>
              </a:rPr>
              <a:t> </a:t>
            </a:r>
            <a:r>
              <a:rPr lang="ru-RU" sz="3100" i="1" u="sng">
                <a:latin typeface="Times New Roman" pitchFamily="18" charset="0"/>
                <a:cs typeface="Times New Roman" pitchFamily="18" charset="0"/>
              </a:rPr>
              <a:t>шила </a:t>
            </a:r>
            <a:r>
              <a:rPr lang="ru-RU" sz="3100" i="1" u="sng" err="1">
                <a:latin typeface="Times New Roman" pitchFamily="18" charset="0"/>
                <a:cs typeface="Times New Roman" pitchFamily="18" charset="0"/>
              </a:rPr>
              <a:t>ненéцкие</a:t>
            </a:r>
            <a:r>
              <a:rPr lang="ru-RU" sz="3100" i="1">
                <a:latin typeface="Times New Roman" pitchFamily="18" charset="0"/>
                <a:cs typeface="Times New Roman" pitchFamily="18" charset="0"/>
              </a:rPr>
              <a:t>. А вторая-то, Татьяна Николаевна, она </a:t>
            </a:r>
            <a:r>
              <a:rPr lang="ru-RU" sz="3100" i="1" u="sng">
                <a:latin typeface="Times New Roman" pitchFamily="18" charset="0"/>
                <a:cs typeface="Times New Roman" pitchFamily="18" charset="0"/>
              </a:rPr>
              <a:t>нашу</a:t>
            </a:r>
            <a:r>
              <a:rPr lang="ru-RU" sz="3100" i="1">
                <a:latin typeface="Times New Roman" pitchFamily="18" charset="0"/>
                <a:cs typeface="Times New Roman" pitchFamily="18" charset="0"/>
              </a:rPr>
              <a:t> </a:t>
            </a:r>
            <a:r>
              <a:rPr lang="ru-RU" sz="3100">
                <a:latin typeface="Times New Roman" pitchFamily="18" charset="0"/>
                <a:cs typeface="Times New Roman" pitchFamily="18" charset="0"/>
              </a:rPr>
              <a:t>&lt;ненецкую&gt;</a:t>
            </a:r>
            <a:r>
              <a:rPr lang="ru-RU" sz="3100" i="1">
                <a:latin typeface="Times New Roman" pitchFamily="18" charset="0"/>
                <a:cs typeface="Times New Roman" pitchFamily="18" charset="0"/>
              </a:rPr>
              <a:t> </a:t>
            </a:r>
            <a:r>
              <a:rPr lang="ru-RU" sz="3100" i="1" u="sng">
                <a:latin typeface="Times New Roman" pitchFamily="18" charset="0"/>
                <a:cs typeface="Times New Roman" pitchFamily="18" charset="0"/>
              </a:rPr>
              <a:t>одежду носила, </a:t>
            </a:r>
            <a:r>
              <a:rPr lang="ru-RU" sz="3100" i="1" u="sng" err="1">
                <a:latin typeface="Times New Roman" pitchFamily="18" charset="0"/>
                <a:cs typeface="Times New Roman" pitchFamily="18" charset="0"/>
              </a:rPr>
              <a:t>пáрку</a:t>
            </a:r>
            <a:r>
              <a:rPr lang="ru-RU" sz="3100" u="sng">
                <a:latin typeface="Times New Roman" pitchFamily="18" charset="0"/>
                <a:cs typeface="Times New Roman" pitchFamily="18" charset="0"/>
              </a:rPr>
              <a:t>, </a:t>
            </a:r>
            <a:r>
              <a:rPr lang="ru-RU" sz="3100" i="1" u="sng" err="1">
                <a:latin typeface="Times New Roman" pitchFamily="18" charset="0"/>
                <a:cs typeface="Times New Roman" pitchFamily="18" charset="0"/>
              </a:rPr>
              <a:t>бокари</a:t>
            </a:r>
            <a:r>
              <a:rPr lang="ru-RU" sz="3100" i="1">
                <a:latin typeface="Times New Roman" pitchFamily="18" charset="0"/>
                <a:cs typeface="Times New Roman" pitchFamily="18" charset="0"/>
              </a:rPr>
              <a:t>. А моя бабка </a:t>
            </a:r>
            <a:r>
              <a:rPr lang="ru-RU" sz="3100">
                <a:latin typeface="Times New Roman" pitchFamily="18" charset="0"/>
                <a:cs typeface="Times New Roman" pitchFamily="18" charset="0"/>
              </a:rPr>
              <a:t>&lt;свекровь, Аграфена Николаевна&gt; </a:t>
            </a:r>
            <a:r>
              <a:rPr lang="de-DE" sz="3100">
                <a:latin typeface="Times New Roman" pitchFamily="18" charset="0"/>
                <a:cs typeface="Times New Roman" pitchFamily="18" charset="0"/>
              </a:rPr>
              <a:t>― </a:t>
            </a:r>
            <a:r>
              <a:rPr lang="ru-RU" sz="3100" i="1" err="1">
                <a:latin typeface="Times New Roman" pitchFamily="18" charset="0"/>
                <a:cs typeface="Times New Roman" pitchFamily="18" charset="0"/>
              </a:rPr>
              <a:t>долганское</a:t>
            </a:r>
            <a:r>
              <a:rPr lang="ru-RU" sz="3100" i="1">
                <a:latin typeface="Times New Roman" pitchFamily="18" charset="0"/>
                <a:cs typeface="Times New Roman" pitchFamily="18" charset="0"/>
              </a:rPr>
              <a:t>, своё. Не хотела менять одежду. У ней &lt;…&gt;</a:t>
            </a:r>
            <a:r>
              <a:rPr lang="ru-RU" sz="3100">
                <a:latin typeface="Times New Roman" pitchFamily="18" charset="0"/>
                <a:cs typeface="Times New Roman" pitchFamily="18" charset="0"/>
              </a:rPr>
              <a:t> [</a:t>
            </a:r>
            <a:r>
              <a:rPr lang="en-US" sz="3100">
                <a:latin typeface="Times New Roman" pitchFamily="18" charset="0"/>
                <a:cs typeface="Times New Roman" pitchFamily="18" charset="0"/>
              </a:rPr>
              <a:t>j</a:t>
            </a:r>
            <a:r>
              <a:rPr lang="ru-RU" sz="3100">
                <a:latin typeface="Times New Roman" pitchFamily="18" charset="0"/>
                <a:cs typeface="Times New Roman" pitchFamily="18" charset="0"/>
              </a:rPr>
              <a:t>ī́</a:t>
            </a:r>
            <a:r>
              <a:rPr lang="en-US" sz="3100">
                <a:latin typeface="Times New Roman" pitchFamily="18" charset="0"/>
                <a:cs typeface="Times New Roman" pitchFamily="18" charset="0"/>
              </a:rPr>
              <a:t>k</a:t>
            </a:r>
            <a:r>
              <a:rPr lang="ru-RU" sz="3100" baseline="30000">
                <a:latin typeface="Times New Roman" pitchFamily="18" charset="0"/>
                <a:cs typeface="Times New Roman" pitchFamily="18" charset="0"/>
              </a:rPr>
              <a:t>ə</a:t>
            </a:r>
            <a:r>
              <a:rPr lang="en-US" sz="3100">
                <a:latin typeface="Times New Roman" pitchFamily="18" charset="0"/>
                <a:cs typeface="Times New Roman" pitchFamily="18" charset="0"/>
              </a:rPr>
              <a:t>d</a:t>
            </a:r>
            <a:r>
              <a:rPr lang="ru-RU" sz="3100">
                <a:latin typeface="Times New Roman" pitchFamily="18" charset="0"/>
                <a:cs typeface="Times New Roman" pitchFamily="18" charset="0"/>
              </a:rPr>
              <a:t>ə</a:t>
            </a:r>
            <a:r>
              <a:rPr lang="en-US" sz="3100">
                <a:latin typeface="Times New Roman" pitchFamily="18" charset="0"/>
                <a:cs typeface="Times New Roman" pitchFamily="18" charset="0"/>
              </a:rPr>
              <a:t>d</a:t>
            </a:r>
            <a:r>
              <a:rPr lang="ru-RU" sz="3100">
                <a:latin typeface="Times New Roman" pitchFamily="18" charset="0"/>
                <a:cs typeface="Times New Roman" pitchFamily="18" charset="0"/>
              </a:rPr>
              <a:t>] &lt;ТН </a:t>
            </a:r>
            <a:r>
              <a:rPr lang="en-US" sz="3100" i="1">
                <a:latin typeface="Times New Roman" pitchFamily="18" charset="0"/>
                <a:cs typeface="Times New Roman" pitchFamily="18" charset="0"/>
              </a:rPr>
              <a:t>j</a:t>
            </a:r>
            <a:r>
              <a:rPr lang="ru-RU" sz="3100" i="1">
                <a:latin typeface="Times New Roman" pitchFamily="18" charset="0"/>
                <a:cs typeface="Times New Roman" pitchFamily="18" charset="0"/>
              </a:rPr>
              <a:t>ī</a:t>
            </a:r>
            <a:r>
              <a:rPr lang="en-US" sz="3100" i="1">
                <a:latin typeface="Times New Roman" pitchFamily="18" charset="0"/>
                <a:cs typeface="Times New Roman" pitchFamily="18" charset="0"/>
              </a:rPr>
              <a:t>k</a:t>
            </a:r>
            <a:r>
              <a:rPr lang="ru-RU" sz="3100" i="1">
                <a:latin typeface="Times New Roman" pitchFamily="18" charset="0"/>
                <a:cs typeface="Times New Roman" pitchFamily="18" charset="0"/>
              </a:rPr>
              <a:t>ə</a:t>
            </a:r>
            <a:r>
              <a:rPr lang="en-US" sz="3100" i="1">
                <a:latin typeface="Times New Roman" pitchFamily="18" charset="0"/>
                <a:cs typeface="Times New Roman" pitchFamily="18" charset="0"/>
              </a:rPr>
              <a:t>d</a:t>
            </a:r>
            <a:r>
              <a:rPr lang="ru-RU" sz="3100" i="1">
                <a:latin typeface="Times New Roman" pitchFamily="18" charset="0"/>
                <a:cs typeface="Times New Roman" pitchFamily="18" charset="0"/>
              </a:rPr>
              <a:t>°ʔ </a:t>
            </a:r>
            <a:r>
              <a:rPr lang="ru-RU" sz="3100">
                <a:latin typeface="Times New Roman" pitchFamily="18" charset="0"/>
                <a:cs typeface="Times New Roman" pitchFamily="18" charset="0"/>
              </a:rPr>
              <a:t>‘воротник’&gt; </a:t>
            </a:r>
            <a:r>
              <a:rPr lang="ru-RU" sz="3100" i="1">
                <a:latin typeface="Times New Roman" pitchFamily="18" charset="0"/>
                <a:cs typeface="Times New Roman" pitchFamily="18" charset="0"/>
              </a:rPr>
              <a:t>до лица бывает, </a:t>
            </a:r>
            <a:r>
              <a:rPr lang="ru-RU" sz="3100" i="1" err="1">
                <a:latin typeface="Times New Roman" pitchFamily="18" charset="0"/>
                <a:cs typeface="Times New Roman" pitchFamily="18" charset="0"/>
              </a:rPr>
              <a:t>по-долгански</a:t>
            </a:r>
            <a:r>
              <a:rPr lang="ru-RU" sz="3100" i="1">
                <a:latin typeface="Times New Roman" pitchFamily="18" charset="0"/>
                <a:cs typeface="Times New Roman" pitchFamily="18" charset="0"/>
              </a:rPr>
              <a:t>, </a:t>
            </a:r>
            <a:r>
              <a:rPr lang="ru-RU" sz="3100" i="1" err="1">
                <a:latin typeface="Times New Roman" pitchFamily="18" charset="0"/>
                <a:cs typeface="Times New Roman" pitchFamily="18" charset="0"/>
              </a:rPr>
              <a:t>долганский</a:t>
            </a:r>
            <a:r>
              <a:rPr lang="ru-RU" sz="3100" i="1">
                <a:latin typeface="Times New Roman" pitchFamily="18" charset="0"/>
                <a:cs typeface="Times New Roman" pitchFamily="18" charset="0"/>
              </a:rPr>
              <a:t>. Шитая парка. Как расклешённое пальто» </a:t>
            </a:r>
            <a:r>
              <a:rPr lang="ru-RU" sz="3100">
                <a:latin typeface="Times New Roman" pitchFamily="18" charset="0"/>
                <a:cs typeface="Times New Roman" pitchFamily="18" charset="0"/>
              </a:rPr>
              <a:t>[Инф. СГХ: аудио № 3, с. 4</a:t>
            </a:r>
            <a:r>
              <a:rPr lang="de-DE" sz="3100">
                <a:latin typeface="Times New Roman" pitchFamily="18" charset="0"/>
                <a:cs typeface="Times New Roman" pitchFamily="18" charset="0"/>
              </a:rPr>
              <a:t>―</a:t>
            </a:r>
            <a:r>
              <a:rPr lang="ru-RU" sz="3100">
                <a:latin typeface="Times New Roman" pitchFamily="18" charset="0"/>
                <a:cs typeface="Times New Roman" pitchFamily="18" charset="0"/>
              </a:rPr>
              <a:t>5]</a:t>
            </a:r>
            <a:r>
              <a:rPr lang="ru-RU" sz="3100" i="1">
                <a:latin typeface="Times New Roman" pitchFamily="18" charset="0"/>
                <a:cs typeface="Times New Roman" pitchFamily="18" charset="0"/>
              </a:rPr>
              <a:t>.</a:t>
            </a:r>
            <a:r>
              <a:rPr lang="ru-RU" sz="3100">
                <a:latin typeface="Times New Roman" pitchFamily="18" charset="0"/>
                <a:cs typeface="Times New Roman" pitchFamily="18" charset="0"/>
              </a:rPr>
              <a:t> </a:t>
            </a:r>
          </a:p>
          <a:p>
            <a:pPr marL="0" indent="0" algn="just">
              <a:buNone/>
            </a:pPr>
            <a:endParaRPr lang="ru-RU" sz="2600" smtClean="0">
              <a:latin typeface="Times New Roman" pitchFamily="18" charset="0"/>
              <a:cs typeface="Times New Roman" pitchFamily="18" charset="0"/>
            </a:endParaRPr>
          </a:p>
          <a:p>
            <a:pPr marL="0" indent="0" algn="just">
              <a:buNone/>
            </a:pPr>
            <a:endParaRPr lang="ru-RU" sz="2600">
              <a:latin typeface="Times New Roman" pitchFamily="18" charset="0"/>
              <a:cs typeface="Times New Roman" pitchFamily="18" charset="0"/>
            </a:endParaRPr>
          </a:p>
          <a:p>
            <a:pPr marL="0" indent="0" algn="just">
              <a:buNone/>
            </a:pPr>
            <a:endParaRPr lang="ru-RU" sz="2400" smtClean="0">
              <a:latin typeface="Times New Roman" pitchFamily="18" charset="0"/>
              <a:cs typeface="Times New Roman" pitchFamily="18" charset="0"/>
            </a:endParaRPr>
          </a:p>
          <a:p>
            <a:pPr marL="0" indent="0" algn="just">
              <a:buNone/>
            </a:pPr>
            <a:r>
              <a:rPr lang="ru-RU" sz="2400" smtClean="0">
                <a:latin typeface="Times New Roman" pitchFamily="18" charset="0"/>
                <a:cs typeface="Times New Roman" pitchFamily="18" charset="0"/>
              </a:rPr>
              <a:t>б</a:t>
            </a:r>
            <a:r>
              <a:rPr lang="ru-RU" sz="2400">
                <a:latin typeface="Times New Roman" pitchFamily="18" charset="0"/>
                <a:cs typeface="Times New Roman" pitchFamily="18" charset="0"/>
              </a:rPr>
              <a:t>.-з., </a:t>
            </a:r>
            <a:r>
              <a:rPr lang="ru-RU" sz="2400" err="1">
                <a:latin typeface="Times New Roman" pitchFamily="18" charset="0"/>
                <a:cs typeface="Times New Roman" pitchFamily="18" charset="0"/>
              </a:rPr>
              <a:t>зап.</a:t>
            </a:r>
            <a:r>
              <a:rPr lang="ru-RU" sz="2400">
                <a:latin typeface="Times New Roman" pitchFamily="18" charset="0"/>
                <a:cs typeface="Times New Roman" pitchFamily="18" charset="0"/>
              </a:rPr>
              <a:t> </a:t>
            </a:r>
            <a:r>
              <a:rPr lang="ru-RU" sz="2400" i="1" err="1">
                <a:latin typeface="Times New Roman" pitchFamily="18" charset="0"/>
                <a:cs typeface="Times New Roman" pitchFamily="18" charset="0"/>
              </a:rPr>
              <a:t>сăвăк</a:t>
            </a:r>
            <a:r>
              <a:rPr lang="ru-RU" sz="2400" i="1">
                <a:latin typeface="Times New Roman" pitchFamily="18" charset="0"/>
                <a:cs typeface="Times New Roman" pitchFamily="18" charset="0"/>
              </a:rPr>
              <a:t> </a:t>
            </a:r>
            <a:r>
              <a:rPr lang="ru-RU" sz="2400">
                <a:latin typeface="Times New Roman" pitchFamily="18" charset="0"/>
                <a:cs typeface="Times New Roman" pitchFamily="18" charset="0"/>
              </a:rPr>
              <a:t>[Терещенко 1965: 518] ~ тайм. </a:t>
            </a:r>
            <a:r>
              <a:rPr lang="ru-RU" sz="2400" i="1">
                <a:latin typeface="Times New Roman" pitchFamily="18" charset="0"/>
                <a:cs typeface="Times New Roman" pitchFamily="18" charset="0"/>
              </a:rPr>
              <a:t>сок </a:t>
            </a:r>
            <a:r>
              <a:rPr lang="ru-RU" sz="2400">
                <a:latin typeface="Times New Roman" pitchFamily="18" charset="0"/>
                <a:cs typeface="Times New Roman" pitchFamily="18" charset="0"/>
              </a:rPr>
              <a:t>[там же: 566] ~ </a:t>
            </a:r>
            <a:r>
              <a:rPr lang="ru-RU" sz="2400" err="1">
                <a:latin typeface="Times New Roman" pitchFamily="18" charset="0"/>
                <a:cs typeface="Times New Roman" pitchFamily="18" charset="0"/>
              </a:rPr>
              <a:t>ямал</a:t>
            </a:r>
            <a:r>
              <a:rPr lang="ru-RU" sz="2400">
                <a:latin typeface="Times New Roman" pitchFamily="18" charset="0"/>
                <a:cs typeface="Times New Roman" pitchFamily="18" charset="0"/>
              </a:rPr>
              <a:t>. </a:t>
            </a:r>
            <a:r>
              <a:rPr lang="ru-RU" sz="2400" i="1" err="1">
                <a:latin typeface="Times New Roman" pitchFamily="18" charset="0"/>
                <a:cs typeface="Times New Roman" pitchFamily="18" charset="0"/>
              </a:rPr>
              <a:t>сōк</a:t>
            </a:r>
            <a:r>
              <a:rPr lang="ru-RU" sz="2400">
                <a:latin typeface="Times New Roman" pitchFamily="18" charset="0"/>
                <a:cs typeface="Times New Roman" pitchFamily="18" charset="0"/>
              </a:rPr>
              <a:t> [там же: </a:t>
            </a:r>
            <a:r>
              <a:rPr lang="ru-RU" sz="2400" smtClean="0">
                <a:latin typeface="Times New Roman" pitchFamily="18" charset="0"/>
                <a:cs typeface="Times New Roman" pitchFamily="18" charset="0"/>
              </a:rPr>
              <a:t>566</a:t>
            </a:r>
            <a:r>
              <a:rPr lang="ru-RU" sz="2400">
                <a:latin typeface="Times New Roman" pitchFamily="18" charset="0"/>
                <a:cs typeface="Times New Roman" pitchFamily="18" charset="0"/>
              </a:rPr>
              <a:t>], б.-з., </a:t>
            </a:r>
            <a:r>
              <a:rPr lang="ru-RU" sz="2400" err="1">
                <a:latin typeface="Times New Roman" pitchFamily="18" charset="0"/>
                <a:cs typeface="Times New Roman" pitchFamily="18" charset="0"/>
              </a:rPr>
              <a:t>зап.</a:t>
            </a:r>
            <a:r>
              <a:rPr lang="ru-RU" sz="2400">
                <a:latin typeface="Times New Roman" pitchFamily="18" charset="0"/>
                <a:cs typeface="Times New Roman" pitchFamily="18" charset="0"/>
              </a:rPr>
              <a:t> </a:t>
            </a:r>
            <a:r>
              <a:rPr lang="en-US" sz="2400" i="1">
                <a:latin typeface="Times New Roman" pitchFamily="18" charset="0"/>
                <a:cs typeface="Times New Roman" pitchFamily="18" charset="0"/>
              </a:rPr>
              <a:t>s</a:t>
            </a:r>
            <a:r>
              <a:rPr lang="ru-RU" sz="2400" i="1">
                <a:latin typeface="Times New Roman" pitchFamily="18" charset="0"/>
                <a:cs typeface="Times New Roman" pitchFamily="18" charset="0"/>
              </a:rPr>
              <a:t>ø</a:t>
            </a:r>
            <a:r>
              <a:rPr lang="en-US" sz="2400" i="1">
                <a:latin typeface="Times New Roman" pitchFamily="18" charset="0"/>
                <a:cs typeface="Times New Roman" pitchFamily="18" charset="0"/>
              </a:rPr>
              <a:t>w</a:t>
            </a:r>
            <a:r>
              <a:rPr lang="ru-RU" sz="2400" i="1">
                <a:latin typeface="Times New Roman" pitchFamily="18" charset="0"/>
                <a:cs typeface="Times New Roman" pitchFamily="18" charset="0"/>
              </a:rPr>
              <a:t>ø</a:t>
            </a:r>
            <a:r>
              <a:rPr lang="en-US" sz="2400" i="1">
                <a:latin typeface="Times New Roman" pitchFamily="18" charset="0"/>
                <a:cs typeface="Times New Roman" pitchFamily="18" charset="0"/>
              </a:rPr>
              <a:t>k</a:t>
            </a:r>
            <a:r>
              <a:rPr lang="ru-RU" sz="2400" i="1">
                <a:latin typeface="Times New Roman" pitchFamily="18" charset="0"/>
                <a:cs typeface="Times New Roman" pitchFamily="18" charset="0"/>
              </a:rPr>
              <a:t>° </a:t>
            </a:r>
            <a:r>
              <a:rPr lang="ru-RU" sz="2400">
                <a:latin typeface="Times New Roman" pitchFamily="18" charset="0"/>
                <a:cs typeface="Times New Roman" pitchFamily="18" charset="0"/>
              </a:rPr>
              <a:t>[</a:t>
            </a:r>
            <a:r>
              <a:rPr lang="en-US" sz="2400" err="1">
                <a:latin typeface="Times New Roman" pitchFamily="18" charset="0"/>
                <a:cs typeface="Times New Roman" pitchFamily="18" charset="0"/>
              </a:rPr>
              <a:t>Salminen</a:t>
            </a:r>
            <a:r>
              <a:rPr lang="ru-RU" sz="2400">
                <a:latin typeface="Times New Roman" pitchFamily="18" charset="0"/>
                <a:cs typeface="Times New Roman" pitchFamily="18" charset="0"/>
              </a:rPr>
              <a:t> 1998: 60] ~ </a:t>
            </a:r>
            <a:r>
              <a:rPr lang="ru-RU" sz="2400" err="1">
                <a:latin typeface="Times New Roman" pitchFamily="18" charset="0"/>
                <a:cs typeface="Times New Roman" pitchFamily="18" charset="0"/>
              </a:rPr>
              <a:t>ямал</a:t>
            </a:r>
            <a:r>
              <a:rPr lang="ru-RU" sz="2400">
                <a:latin typeface="Times New Roman" pitchFamily="18" charset="0"/>
                <a:cs typeface="Times New Roman" pitchFamily="18" charset="0"/>
              </a:rPr>
              <a:t>. </a:t>
            </a:r>
            <a:r>
              <a:rPr lang="en-US" sz="2400" i="1">
                <a:latin typeface="Times New Roman" pitchFamily="18" charset="0"/>
                <a:cs typeface="Times New Roman" pitchFamily="18" charset="0"/>
              </a:rPr>
              <a:t>so</a:t>
            </a:r>
            <a:r>
              <a:rPr lang="ru-RU" sz="2400" i="1">
                <a:latin typeface="Times New Roman" pitchFamily="18" charset="0"/>
                <a:cs typeface="Times New Roman" pitchFamily="18" charset="0"/>
              </a:rPr>
              <a:t>ø</a:t>
            </a:r>
            <a:r>
              <a:rPr lang="en-US" sz="2400" i="1">
                <a:latin typeface="Times New Roman" pitchFamily="18" charset="0"/>
                <a:cs typeface="Times New Roman" pitchFamily="18" charset="0"/>
              </a:rPr>
              <a:t>k</a:t>
            </a:r>
            <a:r>
              <a:rPr lang="ru-RU" sz="2400" i="1">
                <a:latin typeface="Times New Roman" pitchFamily="18" charset="0"/>
                <a:cs typeface="Times New Roman" pitchFamily="18" charset="0"/>
              </a:rPr>
              <a:t>° </a:t>
            </a:r>
            <a:r>
              <a:rPr lang="ru-RU" sz="2400">
                <a:latin typeface="Times New Roman" pitchFamily="18" charset="0"/>
                <a:cs typeface="Times New Roman" pitchFamily="18" charset="0"/>
              </a:rPr>
              <a:t>[там же: 60</a:t>
            </a:r>
            <a:r>
              <a:rPr lang="ru-RU" sz="2400" smtClean="0">
                <a:latin typeface="Times New Roman" pitchFamily="18" charset="0"/>
                <a:cs typeface="Times New Roman" pitchFamily="18" charset="0"/>
              </a:rPr>
              <a:t>]</a:t>
            </a:r>
            <a:endParaRPr lang="ru-RU" sz="2400">
              <a:latin typeface="Times New Roman" pitchFamily="18" charset="0"/>
              <a:cs typeface="Times New Roman" pitchFamily="18" charset="0"/>
            </a:endParaRPr>
          </a:p>
        </p:txBody>
      </p:sp>
    </p:spTree>
    <p:extLst>
      <p:ext uri="{BB962C8B-B14F-4D97-AF65-F5344CB8AC3E}">
        <p14:creationId xmlns:p14="http://schemas.microsoft.com/office/powerpoint/2010/main" val="16711545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435280" cy="778098"/>
          </a:xfrm>
        </p:spPr>
        <p:txBody>
          <a:bodyPr>
            <a:noAutofit/>
          </a:bodyPr>
          <a:lstStyle/>
          <a:p>
            <a:r>
              <a:rPr lang="ru-RU" sz="2000">
                <a:latin typeface="Times New Roman" pitchFamily="18" charset="0"/>
                <a:cs typeface="Times New Roman" pitchFamily="18" charset="0"/>
              </a:rPr>
              <a:t>Мальчик в ненецкой верхней одежде «совик» («гусь», «</a:t>
            </a:r>
            <a:r>
              <a:rPr lang="ru-RU" sz="2000" err="1">
                <a:latin typeface="Times New Roman" pitchFamily="18" charset="0"/>
                <a:cs typeface="Times New Roman" pitchFamily="18" charset="0"/>
              </a:rPr>
              <a:t>сокуй</a:t>
            </a:r>
            <a:r>
              <a:rPr lang="ru-RU" sz="2000">
                <a:latin typeface="Times New Roman" pitchFamily="18" charset="0"/>
                <a:cs typeface="Times New Roman" pitchFamily="18" charset="0"/>
              </a:rPr>
              <a:t>»). </a:t>
            </a:r>
            <a:r>
              <a:rPr lang="ru-RU" sz="2000" smtClean="0">
                <a:latin typeface="Times New Roman" pitchFamily="18" charset="0"/>
                <a:cs typeface="Times New Roman" pitchFamily="18" charset="0"/>
              </a:rPr>
              <a:t/>
            </a:r>
            <a:br>
              <a:rPr lang="ru-RU" sz="2000" smtClean="0">
                <a:latin typeface="Times New Roman" pitchFamily="18" charset="0"/>
                <a:cs typeface="Times New Roman" pitchFamily="18" charset="0"/>
              </a:rPr>
            </a:br>
            <a:r>
              <a:rPr lang="ru-RU" sz="2000" smtClean="0">
                <a:latin typeface="Times New Roman" pitchFamily="18" charset="0"/>
                <a:cs typeface="Times New Roman" pitchFamily="18" charset="0"/>
              </a:rPr>
              <a:t>Село </a:t>
            </a:r>
            <a:r>
              <a:rPr lang="ru-RU" sz="2000">
                <a:latin typeface="Times New Roman" pitchFamily="18" charset="0"/>
                <a:cs typeface="Times New Roman" pitchFamily="18" charset="0"/>
              </a:rPr>
              <a:t>Сё-</a:t>
            </a:r>
            <a:r>
              <a:rPr lang="ru-RU" sz="2000" err="1">
                <a:latin typeface="Times New Roman" pitchFamily="18" charset="0"/>
                <a:cs typeface="Times New Roman" pitchFamily="18" charset="0"/>
              </a:rPr>
              <a:t>Яха</a:t>
            </a:r>
            <a:r>
              <a:rPr lang="ru-RU" sz="2000">
                <a:latin typeface="Times New Roman" pitchFamily="18" charset="0"/>
                <a:cs typeface="Times New Roman" pitchFamily="18" charset="0"/>
              </a:rPr>
              <a:t> </a:t>
            </a:r>
            <a:r>
              <a:rPr lang="ru-RU" sz="2000" err="1">
                <a:latin typeface="Times New Roman" pitchFamily="18" charset="0"/>
                <a:cs typeface="Times New Roman" pitchFamily="18" charset="0"/>
              </a:rPr>
              <a:t>Ямальского</a:t>
            </a:r>
            <a:r>
              <a:rPr lang="ru-RU" sz="2000">
                <a:latin typeface="Times New Roman" pitchFamily="18" charset="0"/>
                <a:cs typeface="Times New Roman" pitchFamily="18" charset="0"/>
              </a:rPr>
              <a:t> района ЯНАО, апрель 2010 г. Фото автора.</a:t>
            </a:r>
            <a:br>
              <a:rPr lang="ru-RU" sz="2000">
                <a:latin typeface="Times New Roman" pitchFamily="18" charset="0"/>
                <a:cs typeface="Times New Roman" pitchFamily="18" charset="0"/>
              </a:rPr>
            </a:br>
            <a:endParaRPr lang="ru-RU" sz="2000">
              <a:latin typeface="Times New Roman" pitchFamily="18" charset="0"/>
              <a:cs typeface="Times New Roman" pitchFamily="18" charset="0"/>
            </a:endParaRPr>
          </a:p>
        </p:txBody>
      </p:sp>
      <p:pic>
        <p:nvPicPr>
          <p:cNvPr id="10242" name="Picture 2" descr="D:\Nenets\статьи\статья про лингвистические идеологии Тухардской тундры УАИ 2019\иллюстрации\Рис. 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908720"/>
            <a:ext cx="8383859" cy="558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7900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0"/>
            <a:ext cx="8784976" cy="1052736"/>
          </a:xfrm>
        </p:spPr>
        <p:txBody>
          <a:bodyPr>
            <a:noAutofit/>
          </a:bodyPr>
          <a:lstStyle/>
          <a:p>
            <a:r>
              <a:rPr lang="ru-RU" sz="2000">
                <a:latin typeface="Times New Roman" pitchFamily="18" charset="0"/>
                <a:cs typeface="Times New Roman" pitchFamily="18" charset="0"/>
              </a:rPr>
              <a:t>Дети в малицах (под разноцветными «сорочками» с узорами) и «</a:t>
            </a:r>
            <a:r>
              <a:rPr lang="ru-RU" sz="2000" err="1">
                <a:latin typeface="Times New Roman" pitchFamily="18" charset="0"/>
                <a:cs typeface="Times New Roman" pitchFamily="18" charset="0"/>
              </a:rPr>
              <a:t>бокарях</a:t>
            </a:r>
            <a:r>
              <a:rPr lang="ru-RU" sz="2000">
                <a:latin typeface="Times New Roman" pitchFamily="18" charset="0"/>
                <a:cs typeface="Times New Roman" pitchFamily="18" charset="0"/>
              </a:rPr>
              <a:t>» у жилого балка на стойбище </a:t>
            </a:r>
            <a:r>
              <a:rPr lang="ru-RU" sz="2000" err="1">
                <a:latin typeface="Times New Roman" pitchFamily="18" charset="0"/>
                <a:cs typeface="Times New Roman" pitchFamily="18" charset="0"/>
              </a:rPr>
              <a:t>Яптунэ</a:t>
            </a:r>
            <a:r>
              <a:rPr lang="ru-RU" sz="2000">
                <a:latin typeface="Times New Roman" pitchFamily="18" charset="0"/>
                <a:cs typeface="Times New Roman" pitchFamily="18" charset="0"/>
              </a:rPr>
              <a:t> и </a:t>
            </a:r>
            <a:r>
              <a:rPr lang="ru-RU" sz="2000" err="1">
                <a:latin typeface="Times New Roman" pitchFamily="18" charset="0"/>
                <a:cs typeface="Times New Roman" pitchFamily="18" charset="0"/>
              </a:rPr>
              <a:t>Вэнго</a:t>
            </a:r>
            <a:r>
              <a:rPr lang="ru-RU" sz="2000">
                <a:latin typeface="Times New Roman" pitchFamily="18" charset="0"/>
                <a:cs typeface="Times New Roman" pitchFamily="18" charset="0"/>
              </a:rPr>
              <a:t>. </a:t>
            </a:r>
            <a:r>
              <a:rPr lang="ru-RU" sz="2000" smtClean="0">
                <a:latin typeface="Times New Roman" pitchFamily="18" charset="0"/>
                <a:cs typeface="Times New Roman" pitchFamily="18" charset="0"/>
              </a:rPr>
              <a:t/>
            </a:r>
            <a:br>
              <a:rPr lang="ru-RU" sz="2000" smtClean="0">
                <a:latin typeface="Times New Roman" pitchFamily="18" charset="0"/>
                <a:cs typeface="Times New Roman" pitchFamily="18" charset="0"/>
              </a:rPr>
            </a:br>
            <a:r>
              <a:rPr lang="ru-RU" sz="2000" err="1" smtClean="0">
                <a:latin typeface="Times New Roman" pitchFamily="18" charset="0"/>
                <a:cs typeface="Times New Roman" pitchFamily="18" charset="0"/>
              </a:rPr>
              <a:t>Тухардская</a:t>
            </a:r>
            <a:r>
              <a:rPr lang="ru-RU" sz="2000" smtClean="0">
                <a:latin typeface="Times New Roman" pitchFamily="18" charset="0"/>
                <a:cs typeface="Times New Roman" pitchFamily="18" charset="0"/>
              </a:rPr>
              <a:t> </a:t>
            </a:r>
            <a:r>
              <a:rPr lang="ru-RU" sz="2000">
                <a:latin typeface="Times New Roman" pitchFamily="18" charset="0"/>
                <a:cs typeface="Times New Roman" pitchFamily="18" charset="0"/>
              </a:rPr>
              <a:t>тундра, конец ноября 2017 г. Фото автора.</a:t>
            </a:r>
          </a:p>
        </p:txBody>
      </p:sp>
      <p:pic>
        <p:nvPicPr>
          <p:cNvPr id="11266" name="Picture 2" descr="D:\Nenets\статьи\статья про лингвистические идеологии Тухардской тундры УАИ 2019\иллюстрации\Рис. 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980728"/>
            <a:ext cx="8496944" cy="5664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5609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793507"/>
          </a:xfrm>
        </p:spPr>
        <p:txBody>
          <a:bodyPr>
            <a:normAutofit/>
          </a:bodyPr>
          <a:lstStyle/>
          <a:p>
            <a:pPr algn="just"/>
            <a:r>
              <a:rPr lang="ru-RU">
                <a:latin typeface="Times New Roman" pitchFamily="18" charset="0"/>
                <a:cs typeface="Times New Roman" pitchFamily="18" charset="0"/>
              </a:rPr>
              <a:t>[Инф. СГХ:] </a:t>
            </a:r>
            <a:r>
              <a:rPr lang="ru-RU" i="1">
                <a:latin typeface="Times New Roman" pitchFamily="18" charset="0"/>
                <a:cs typeface="Times New Roman" pitchFamily="18" charset="0"/>
              </a:rPr>
              <a:t>«А </a:t>
            </a:r>
            <a:r>
              <a:rPr lang="ru-RU" i="1" err="1">
                <a:latin typeface="Times New Roman" pitchFamily="18" charset="0"/>
                <a:cs typeface="Times New Roman" pitchFamily="18" charset="0"/>
              </a:rPr>
              <a:t>аргишили</a:t>
            </a:r>
            <a:r>
              <a:rPr lang="ru-RU" i="1">
                <a:latin typeface="Times New Roman" pitchFamily="18" charset="0"/>
                <a:cs typeface="Times New Roman" pitchFamily="18" charset="0"/>
              </a:rPr>
              <a:t> как кони, как, ну, сверху </a:t>
            </a:r>
            <a:r>
              <a:rPr lang="ru-RU" i="1" err="1">
                <a:latin typeface="Times New Roman" pitchFamily="18" charset="0"/>
                <a:cs typeface="Times New Roman" pitchFamily="18" charset="0"/>
              </a:rPr>
              <a:t>оленéй</a:t>
            </a:r>
            <a:r>
              <a:rPr lang="ru-RU" i="1">
                <a:latin typeface="Times New Roman" pitchFamily="18" charset="0"/>
                <a:cs typeface="Times New Roman" pitchFamily="18" charset="0"/>
              </a:rPr>
              <a:t>. </a:t>
            </a:r>
            <a:r>
              <a:rPr lang="ru-RU" i="1" err="1">
                <a:latin typeface="Times New Roman" pitchFamily="18" charset="0"/>
                <a:cs typeface="Times New Roman" pitchFamily="18" charset="0"/>
              </a:rPr>
              <a:t>Аргишили</a:t>
            </a:r>
            <a:r>
              <a:rPr lang="ru-RU" i="1">
                <a:latin typeface="Times New Roman" pitchFamily="18" charset="0"/>
                <a:cs typeface="Times New Roman" pitchFamily="18" charset="0"/>
              </a:rPr>
              <a:t>, кочевали. Говорят, у них мешки были, </a:t>
            </a:r>
            <a:r>
              <a:rPr lang="ru-RU" i="1" err="1">
                <a:latin typeface="Times New Roman" pitchFamily="18" charset="0"/>
                <a:cs typeface="Times New Roman" pitchFamily="18" charset="0"/>
              </a:rPr>
              <a:t>долганские</a:t>
            </a:r>
            <a:r>
              <a:rPr lang="ru-RU" i="1">
                <a:latin typeface="Times New Roman" pitchFamily="18" charset="0"/>
                <a:cs typeface="Times New Roman" pitchFamily="18" charset="0"/>
              </a:rPr>
              <a:t>. Например, мука, половина, половина с той стороны мешком, в мешках. И специально завязывали, чтоб на одну сторону тяжёлый не был. </a:t>
            </a:r>
            <a:r>
              <a:rPr lang="ru-RU" i="1" u="sng">
                <a:latin typeface="Times New Roman" pitchFamily="18" charset="0"/>
                <a:cs typeface="Times New Roman" pitchFamily="18" charset="0"/>
              </a:rPr>
              <a:t>Потом вот… начали сани</a:t>
            </a:r>
            <a:r>
              <a:rPr lang="ru-RU" i="1">
                <a:latin typeface="Times New Roman" pitchFamily="18" charset="0"/>
                <a:cs typeface="Times New Roman" pitchFamily="18" charset="0"/>
              </a:rPr>
              <a:t>» </a:t>
            </a:r>
            <a:r>
              <a:rPr lang="ru-RU">
                <a:latin typeface="Times New Roman" pitchFamily="18" charset="0"/>
                <a:cs typeface="Times New Roman" pitchFamily="18" charset="0"/>
              </a:rPr>
              <a:t>[Инф. СГХ: аудио № 2, с. 21]</a:t>
            </a:r>
            <a:r>
              <a:rPr lang="ru-RU" i="1">
                <a:latin typeface="Times New Roman" pitchFamily="18" charset="0"/>
                <a:cs typeface="Times New Roman" pitchFamily="18" charset="0"/>
              </a:rPr>
              <a:t>. </a:t>
            </a:r>
            <a:endParaRPr lang="ru-RU">
              <a:latin typeface="Times New Roman" pitchFamily="18" charset="0"/>
              <a:cs typeface="Times New Roman" pitchFamily="18" charset="0"/>
            </a:endParaRPr>
          </a:p>
          <a:p>
            <a:pPr algn="just"/>
            <a:endParaRPr lang="ru-RU">
              <a:latin typeface="Times New Roman" pitchFamily="18" charset="0"/>
              <a:cs typeface="Times New Roman" pitchFamily="18" charset="0"/>
            </a:endParaRPr>
          </a:p>
        </p:txBody>
      </p:sp>
    </p:spTree>
    <p:extLst>
      <p:ext uri="{BB962C8B-B14F-4D97-AF65-F5344CB8AC3E}">
        <p14:creationId xmlns:p14="http://schemas.microsoft.com/office/powerpoint/2010/main" val="35863166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792088"/>
          </a:xfrm>
        </p:spPr>
        <p:txBody>
          <a:bodyPr>
            <a:noAutofit/>
          </a:bodyPr>
          <a:lstStyle/>
          <a:p>
            <a:r>
              <a:rPr lang="ru-RU" sz="2000">
                <a:latin typeface="Times New Roman" pitchFamily="18" charset="0"/>
                <a:cs typeface="Times New Roman" pitchFamily="18" charset="0"/>
              </a:rPr>
              <a:t>Ездовая мужская нарта</a:t>
            </a:r>
            <a:r>
              <a:rPr lang="ru-RU" sz="2000" smtClean="0">
                <a:latin typeface="Times New Roman" pitchFamily="18" charset="0"/>
                <a:cs typeface="Times New Roman" pitchFamily="18" charset="0"/>
              </a:rPr>
              <a:t>. </a:t>
            </a:r>
            <a:br>
              <a:rPr lang="ru-RU" sz="2000" smtClean="0">
                <a:latin typeface="Times New Roman" pitchFamily="18" charset="0"/>
                <a:cs typeface="Times New Roman" pitchFamily="18" charset="0"/>
              </a:rPr>
            </a:br>
            <a:r>
              <a:rPr lang="ru-RU" sz="2000" err="1" smtClean="0">
                <a:latin typeface="Times New Roman" pitchFamily="18" charset="0"/>
                <a:cs typeface="Times New Roman" pitchFamily="18" charset="0"/>
              </a:rPr>
              <a:t>Тухардская</a:t>
            </a:r>
            <a:r>
              <a:rPr lang="ru-RU" sz="2000" smtClean="0">
                <a:latin typeface="Times New Roman" pitchFamily="18" charset="0"/>
                <a:cs typeface="Times New Roman" pitchFamily="18" charset="0"/>
              </a:rPr>
              <a:t> </a:t>
            </a:r>
            <a:r>
              <a:rPr lang="ru-RU" sz="2000">
                <a:latin typeface="Times New Roman" pitchFamily="18" charset="0"/>
                <a:cs typeface="Times New Roman" pitchFamily="18" charset="0"/>
              </a:rPr>
              <a:t>тундра, конец ноября 2017 г. Фото автора.</a:t>
            </a:r>
            <a:br>
              <a:rPr lang="ru-RU" sz="2000">
                <a:latin typeface="Times New Roman" pitchFamily="18" charset="0"/>
                <a:cs typeface="Times New Roman" pitchFamily="18" charset="0"/>
              </a:rPr>
            </a:br>
            <a:endParaRPr lang="ru-RU" sz="2000">
              <a:latin typeface="Times New Roman" pitchFamily="18" charset="0"/>
              <a:cs typeface="Times New Roman" pitchFamily="18" charset="0"/>
            </a:endParaRPr>
          </a:p>
        </p:txBody>
      </p:sp>
      <p:pic>
        <p:nvPicPr>
          <p:cNvPr id="12290" name="Picture 2" descr="D:\Nenets\статьи\статья про лингвистические идеологии Тухардской тундры УАИ 2019\иллюстрации\Рис. 7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745" y="692696"/>
            <a:ext cx="8892480" cy="5928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0220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Autofit/>
          </a:bodyPr>
          <a:lstStyle/>
          <a:p>
            <a:r>
              <a:rPr lang="ru-RU" sz="2000" err="1">
                <a:latin typeface="Times New Roman" pitchFamily="18" charset="0"/>
                <a:cs typeface="Times New Roman" pitchFamily="18" charset="0"/>
              </a:rPr>
              <a:t>Яптунэ</a:t>
            </a:r>
            <a:r>
              <a:rPr lang="ru-RU" sz="2000">
                <a:latin typeface="Times New Roman" pitchFamily="18" charset="0"/>
                <a:cs typeface="Times New Roman" pitchFamily="18" charset="0"/>
              </a:rPr>
              <a:t> Сергей (</a:t>
            </a:r>
            <a:r>
              <a:rPr lang="ru-RU" sz="2000" err="1">
                <a:latin typeface="Times New Roman" pitchFamily="18" charset="0"/>
                <a:cs typeface="Times New Roman" pitchFamily="18" charset="0"/>
              </a:rPr>
              <a:t>Вадалик</a:t>
            </a:r>
            <a:r>
              <a:rPr lang="ru-RU" sz="2000">
                <a:latin typeface="Times New Roman" pitchFamily="18" charset="0"/>
                <a:cs typeface="Times New Roman" pitchFamily="18" charset="0"/>
              </a:rPr>
              <a:t>) Алексеевич запрягает упряжных оленей в ездовую мужскую нарту. </a:t>
            </a:r>
            <a:r>
              <a:rPr lang="ru-RU" sz="2000" err="1">
                <a:latin typeface="Times New Roman" pitchFamily="18" charset="0"/>
                <a:cs typeface="Times New Roman" pitchFamily="18" charset="0"/>
              </a:rPr>
              <a:t>Тухардская</a:t>
            </a:r>
            <a:r>
              <a:rPr lang="ru-RU" sz="2000">
                <a:latin typeface="Times New Roman" pitchFamily="18" charset="0"/>
                <a:cs typeface="Times New Roman" pitchFamily="18" charset="0"/>
              </a:rPr>
              <a:t> тундра, конец ноября 2017 г. </a:t>
            </a:r>
            <a:r>
              <a:rPr lang="ru-RU" sz="2000" smtClean="0">
                <a:latin typeface="Times New Roman" pitchFamily="18" charset="0"/>
                <a:cs typeface="Times New Roman" pitchFamily="18" charset="0"/>
              </a:rPr>
              <a:t/>
            </a:r>
            <a:br>
              <a:rPr lang="ru-RU" sz="2000" smtClean="0">
                <a:latin typeface="Times New Roman" pitchFamily="18" charset="0"/>
                <a:cs typeface="Times New Roman" pitchFamily="18" charset="0"/>
              </a:rPr>
            </a:br>
            <a:r>
              <a:rPr lang="ru-RU" sz="2000" smtClean="0">
                <a:latin typeface="Times New Roman" pitchFamily="18" charset="0"/>
                <a:cs typeface="Times New Roman" pitchFamily="18" charset="0"/>
              </a:rPr>
              <a:t>Фото </a:t>
            </a:r>
            <a:r>
              <a:rPr lang="ru-RU" sz="2000">
                <a:latin typeface="Times New Roman" pitchFamily="18" charset="0"/>
                <a:cs typeface="Times New Roman" pitchFamily="18" charset="0"/>
              </a:rPr>
              <a:t>автора.</a:t>
            </a:r>
            <a:br>
              <a:rPr lang="ru-RU" sz="2000">
                <a:latin typeface="Times New Roman" pitchFamily="18" charset="0"/>
                <a:cs typeface="Times New Roman" pitchFamily="18" charset="0"/>
              </a:rPr>
            </a:br>
            <a:endParaRPr lang="ru-RU" sz="2000">
              <a:latin typeface="Times New Roman" pitchFamily="18" charset="0"/>
              <a:cs typeface="Times New Roman" pitchFamily="18" charset="0"/>
            </a:endParaRPr>
          </a:p>
        </p:txBody>
      </p:sp>
      <p:pic>
        <p:nvPicPr>
          <p:cNvPr id="13315" name="Picture 3" descr="D:\Nenets\статьи\статья про лингвистические идеологии Тухардской тундры УАИ 2019\иллюстрации\Рис. 7b.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908720"/>
            <a:ext cx="8640959"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2674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92500" lnSpcReduction="10000"/>
          </a:bodyPr>
          <a:lstStyle/>
          <a:p>
            <a:pPr marL="0" indent="0" algn="just">
              <a:buNone/>
            </a:pPr>
            <a:r>
              <a:rPr lang="ru-RU" sz="2800">
                <a:latin typeface="Times New Roman" pitchFamily="18" charset="0"/>
                <a:cs typeface="Times New Roman" pitchFamily="18" charset="0"/>
              </a:rPr>
              <a:t>С</a:t>
            </a:r>
            <a:r>
              <a:rPr lang="ru-RU" sz="2800" smtClean="0">
                <a:latin typeface="Times New Roman" pitchFamily="18" charset="0"/>
                <a:cs typeface="Times New Roman" pitchFamily="18" charset="0"/>
              </a:rPr>
              <a:t>уществует </a:t>
            </a:r>
            <a:r>
              <a:rPr lang="ru-RU" sz="2800">
                <a:latin typeface="Times New Roman" pitchFamily="18" charset="0"/>
                <a:cs typeface="Times New Roman" pitchFamily="18" charset="0"/>
              </a:rPr>
              <a:t>представление о том, что если человек знает родной язык (например, тундровый ненецкий, тундровый </a:t>
            </a:r>
            <a:r>
              <a:rPr lang="ru-RU" sz="2800" err="1">
                <a:latin typeface="Times New Roman" pitchFamily="18" charset="0"/>
                <a:cs typeface="Times New Roman" pitchFamily="18" charset="0"/>
              </a:rPr>
              <a:t>энецкий</a:t>
            </a:r>
            <a:r>
              <a:rPr lang="ru-RU" sz="2800">
                <a:latin typeface="Times New Roman" pitchFamily="18" charset="0"/>
                <a:cs typeface="Times New Roman" pitchFamily="18" charset="0"/>
              </a:rPr>
              <a:t>), то он обладает и традиционными хозяйственными умениями; </a:t>
            </a:r>
            <a:endParaRPr lang="ru-RU" sz="2800" smtClean="0">
              <a:latin typeface="Times New Roman" pitchFamily="18" charset="0"/>
              <a:cs typeface="Times New Roman" pitchFamily="18" charset="0"/>
            </a:endParaRPr>
          </a:p>
          <a:p>
            <a:pPr marL="0" indent="0" algn="just">
              <a:buNone/>
            </a:pPr>
            <a:r>
              <a:rPr lang="ru-RU" sz="2800" smtClean="0">
                <a:latin typeface="Times New Roman" pitchFamily="18" charset="0"/>
                <a:cs typeface="Times New Roman" pitchFamily="18" charset="0"/>
              </a:rPr>
              <a:t>если </a:t>
            </a:r>
            <a:r>
              <a:rPr lang="ru-RU" sz="2800">
                <a:latin typeface="Times New Roman" pitchFamily="18" charset="0"/>
                <a:cs typeface="Times New Roman" pitchFamily="18" charset="0"/>
              </a:rPr>
              <a:t>человек не знает родной язык (например, тундровый ненецкий, тундровый </a:t>
            </a:r>
            <a:r>
              <a:rPr lang="ru-RU" sz="2800" err="1">
                <a:latin typeface="Times New Roman" pitchFamily="18" charset="0"/>
                <a:cs typeface="Times New Roman" pitchFamily="18" charset="0"/>
              </a:rPr>
              <a:t>энецкий</a:t>
            </a:r>
            <a:r>
              <a:rPr lang="ru-RU" sz="2800">
                <a:latin typeface="Times New Roman" pitchFamily="18" charset="0"/>
                <a:cs typeface="Times New Roman" pitchFamily="18" charset="0"/>
              </a:rPr>
              <a:t>), то он не обладает и традиционными хозяйственными умениями (1); </a:t>
            </a:r>
            <a:endParaRPr lang="ru-RU" sz="2800" smtClean="0">
              <a:latin typeface="Times New Roman" pitchFamily="18" charset="0"/>
              <a:cs typeface="Times New Roman" pitchFamily="18" charset="0"/>
            </a:endParaRPr>
          </a:p>
          <a:p>
            <a:pPr marL="0" indent="0" algn="just">
              <a:buNone/>
            </a:pPr>
            <a:r>
              <a:rPr lang="ru-RU" sz="2800" smtClean="0">
                <a:latin typeface="Times New Roman" pitchFamily="18" charset="0"/>
                <a:cs typeface="Times New Roman" pitchFamily="18" charset="0"/>
              </a:rPr>
              <a:t>если </a:t>
            </a:r>
            <a:r>
              <a:rPr lang="ru-RU" sz="2800">
                <a:latin typeface="Times New Roman" pitchFamily="18" charset="0"/>
                <a:cs typeface="Times New Roman" pitchFamily="18" charset="0"/>
              </a:rPr>
              <a:t>человек живёт в тундре, занимаясь оленеводством и другой традиционной хозяйственной деятельностью, то, с большой вероятностью, он знает и родной язык (2). </a:t>
            </a:r>
          </a:p>
          <a:p>
            <a:endParaRPr lang="ru-RU"/>
          </a:p>
        </p:txBody>
      </p:sp>
      <p:sp>
        <p:nvSpPr>
          <p:cNvPr id="4" name="Заголовок 1"/>
          <p:cNvSpPr>
            <a:spLocks noGrp="1"/>
          </p:cNvSpPr>
          <p:nvPr>
            <p:ph type="title"/>
          </p:nvPr>
        </p:nvSpPr>
        <p:spPr/>
        <p:txBody>
          <a:bodyPr>
            <a:noAutofit/>
          </a:bodyPr>
          <a:lstStyle/>
          <a:p>
            <a:r>
              <a:rPr lang="en-US" sz="2200" b="1" smtClean="0">
                <a:solidFill>
                  <a:schemeClr val="accent6"/>
                </a:solidFill>
                <a:latin typeface="Times New Roman" pitchFamily="18" charset="0"/>
                <a:cs typeface="Times New Roman" pitchFamily="18" charset="0"/>
              </a:rPr>
              <a:t>III. </a:t>
            </a:r>
            <a:r>
              <a:rPr lang="ru-RU" sz="2200" b="1" smtClean="0">
                <a:solidFill>
                  <a:schemeClr val="accent6"/>
                </a:solidFill>
                <a:latin typeface="Times New Roman" pitchFamily="18" charset="0"/>
                <a:cs typeface="Times New Roman" pitchFamily="18" charset="0"/>
              </a:rPr>
              <a:t>Языковые </a:t>
            </a:r>
            <a:r>
              <a:rPr lang="ru-RU" sz="2200" b="1">
                <a:solidFill>
                  <a:schemeClr val="accent6"/>
                </a:solidFill>
                <a:latin typeface="Times New Roman" pitchFamily="18" charset="0"/>
                <a:cs typeface="Times New Roman" pitchFamily="18" charset="0"/>
              </a:rPr>
              <a:t>(лингвистические) идеологии, «нейтральные» по отношению к сохранению многоязычия  </a:t>
            </a:r>
            <a:r>
              <a:rPr lang="ru-RU" sz="2200">
                <a:solidFill>
                  <a:schemeClr val="accent6"/>
                </a:solidFill>
                <a:latin typeface="Times New Roman" pitchFamily="18" charset="0"/>
                <a:cs typeface="Times New Roman" pitchFamily="18" charset="0"/>
              </a:rPr>
              <a:t/>
            </a:r>
            <a:br>
              <a:rPr lang="ru-RU" sz="2200">
                <a:solidFill>
                  <a:schemeClr val="accent6"/>
                </a:solidFill>
                <a:latin typeface="Times New Roman" pitchFamily="18" charset="0"/>
                <a:cs typeface="Times New Roman" pitchFamily="18" charset="0"/>
              </a:rPr>
            </a:br>
            <a:r>
              <a:rPr lang="ru-RU" sz="2200" b="1">
                <a:solidFill>
                  <a:schemeClr val="accent3">
                    <a:lumMod val="75000"/>
                  </a:schemeClr>
                </a:solidFill>
                <a:latin typeface="Times New Roman" pitchFamily="18" charset="0"/>
                <a:cs typeface="Times New Roman" pitchFamily="18" charset="0"/>
              </a:rPr>
              <a:t>2</a:t>
            </a:r>
            <a:r>
              <a:rPr lang="ru-RU" sz="2200" b="1" smtClean="0">
                <a:solidFill>
                  <a:schemeClr val="accent3">
                    <a:lumMod val="75000"/>
                  </a:schemeClr>
                </a:solidFill>
                <a:latin typeface="Times New Roman" pitchFamily="18" charset="0"/>
                <a:cs typeface="Times New Roman" pitchFamily="18" charset="0"/>
              </a:rPr>
              <a:t>. </a:t>
            </a:r>
            <a:r>
              <a:rPr lang="ru-RU" sz="2200" b="1">
                <a:solidFill>
                  <a:schemeClr val="accent3">
                    <a:lumMod val="75000"/>
                  </a:schemeClr>
                </a:solidFill>
                <a:latin typeface="Times New Roman" pitchFamily="18" charset="0"/>
                <a:cs typeface="Times New Roman" pitchFamily="18" charset="0"/>
              </a:rPr>
              <a:t>Знание родного языка и </a:t>
            </a:r>
            <a:r>
              <a:rPr lang="ru-RU" sz="2200" b="1" smtClean="0">
                <a:solidFill>
                  <a:schemeClr val="accent3">
                    <a:lumMod val="75000"/>
                  </a:schemeClr>
                </a:solidFill>
                <a:latin typeface="Times New Roman" pitchFamily="18" charset="0"/>
                <a:cs typeface="Times New Roman" pitchFamily="18" charset="0"/>
              </a:rPr>
              <a:t/>
            </a:r>
            <a:br>
              <a:rPr lang="ru-RU" sz="2200" b="1" smtClean="0">
                <a:solidFill>
                  <a:schemeClr val="accent3">
                    <a:lumMod val="75000"/>
                  </a:schemeClr>
                </a:solidFill>
                <a:latin typeface="Times New Roman" pitchFamily="18" charset="0"/>
                <a:cs typeface="Times New Roman" pitchFamily="18" charset="0"/>
              </a:rPr>
            </a:br>
            <a:r>
              <a:rPr lang="ru-RU" sz="2200" b="1" smtClean="0">
                <a:solidFill>
                  <a:schemeClr val="accent3">
                    <a:lumMod val="75000"/>
                  </a:schemeClr>
                </a:solidFill>
                <a:latin typeface="Times New Roman" pitchFamily="18" charset="0"/>
                <a:cs typeface="Times New Roman" pitchFamily="18" charset="0"/>
              </a:rPr>
              <a:t>традиционная </a:t>
            </a:r>
            <a:r>
              <a:rPr lang="ru-RU" sz="2200" b="1">
                <a:solidFill>
                  <a:schemeClr val="accent3">
                    <a:lumMod val="75000"/>
                  </a:schemeClr>
                </a:solidFill>
                <a:latin typeface="Times New Roman" pitchFamily="18" charset="0"/>
                <a:cs typeface="Times New Roman" pitchFamily="18" charset="0"/>
              </a:rPr>
              <a:t>хозяйственная деятельность</a:t>
            </a:r>
          </a:p>
        </p:txBody>
      </p:sp>
    </p:spTree>
    <p:extLst>
      <p:ext uri="{BB962C8B-B14F-4D97-AF65-F5344CB8AC3E}">
        <p14:creationId xmlns:p14="http://schemas.microsoft.com/office/powerpoint/2010/main" val="16782883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76672"/>
            <a:ext cx="8229600" cy="5649491"/>
          </a:xfrm>
        </p:spPr>
        <p:txBody>
          <a:bodyPr>
            <a:normAutofit lnSpcReduction="10000"/>
          </a:bodyPr>
          <a:lstStyle/>
          <a:p>
            <a:pPr algn="just"/>
            <a:r>
              <a:rPr lang="ru-RU" sz="2800">
                <a:latin typeface="Times New Roman" pitchFamily="18" charset="0"/>
                <a:cs typeface="Times New Roman" pitchFamily="18" charset="0"/>
              </a:rPr>
              <a:t>1) [Интервьюер:] </a:t>
            </a:r>
            <a:r>
              <a:rPr lang="ru-RU" sz="2800" i="1">
                <a:latin typeface="Times New Roman" pitchFamily="18" charset="0"/>
                <a:cs typeface="Times New Roman" pitchFamily="18" charset="0"/>
              </a:rPr>
              <a:t>«А он </a:t>
            </a:r>
            <a:r>
              <a:rPr lang="ru-RU" sz="2800" i="1" err="1">
                <a:latin typeface="Times New Roman" pitchFamily="18" charset="0"/>
                <a:cs typeface="Times New Roman" pitchFamily="18" charset="0"/>
              </a:rPr>
              <a:t>по-ненецки</a:t>
            </a:r>
            <a:r>
              <a:rPr lang="ru-RU" sz="2800" i="1">
                <a:latin typeface="Times New Roman" pitchFamily="18" charset="0"/>
                <a:cs typeface="Times New Roman" pitchFamily="18" charset="0"/>
              </a:rPr>
              <a:t> как? Понимает?»</a:t>
            </a:r>
            <a:r>
              <a:rPr lang="ru-RU" sz="2800">
                <a:latin typeface="Times New Roman" pitchFamily="18" charset="0"/>
                <a:cs typeface="Times New Roman" pitchFamily="18" charset="0"/>
              </a:rPr>
              <a:t> [Инф. АЗВ:] </a:t>
            </a:r>
            <a:r>
              <a:rPr lang="ru-RU" sz="2800" i="1">
                <a:latin typeface="Times New Roman" pitchFamily="18" charset="0"/>
                <a:cs typeface="Times New Roman" pitchFamily="18" charset="0"/>
              </a:rPr>
              <a:t>«Он это... Не понимай! Он как-то так это… </a:t>
            </a:r>
            <a:r>
              <a:rPr lang="ru-RU" sz="2800" i="1" err="1">
                <a:latin typeface="Times New Roman" pitchFamily="18" charset="0"/>
                <a:cs typeface="Times New Roman" pitchFamily="18" charset="0"/>
              </a:rPr>
              <a:t>Неа</a:t>
            </a:r>
            <a:r>
              <a:rPr lang="ru-RU" sz="2800" i="1">
                <a:latin typeface="Times New Roman" pitchFamily="18" charset="0"/>
                <a:cs typeface="Times New Roman" pitchFamily="18" charset="0"/>
              </a:rPr>
              <a:t>. Вообще, </a:t>
            </a:r>
            <a:r>
              <a:rPr lang="ru-RU" sz="2800" i="1" u="sng">
                <a:latin typeface="Times New Roman" pitchFamily="18" charset="0"/>
                <a:cs typeface="Times New Roman" pitchFamily="18" charset="0"/>
              </a:rPr>
              <a:t>мне кажется, ноль на </a:t>
            </a:r>
            <a:r>
              <a:rPr lang="ru-RU" sz="2800" i="1" u="sng" err="1">
                <a:latin typeface="Times New Roman" pitchFamily="18" charset="0"/>
                <a:cs typeface="Times New Roman" pitchFamily="18" charset="0"/>
              </a:rPr>
              <a:t>ненéцком</a:t>
            </a:r>
            <a:r>
              <a:rPr lang="ru-RU" sz="2800" i="1">
                <a:latin typeface="Times New Roman" pitchFamily="18" charset="0"/>
                <a:cs typeface="Times New Roman" pitchFamily="18" charset="0"/>
              </a:rPr>
              <a:t>. &lt;…&gt; </a:t>
            </a:r>
            <a:r>
              <a:rPr lang="ru-RU" sz="2800" i="1" u="sng">
                <a:latin typeface="Times New Roman" pitchFamily="18" charset="0"/>
                <a:cs typeface="Times New Roman" pitchFamily="18" charset="0"/>
              </a:rPr>
              <a:t>Он вообще ни рыбалку, ни охоту</a:t>
            </a:r>
            <a:r>
              <a:rPr lang="ru-RU" sz="2800" i="1">
                <a:latin typeface="Times New Roman" pitchFamily="18" charset="0"/>
                <a:cs typeface="Times New Roman" pitchFamily="18" charset="0"/>
              </a:rPr>
              <a:t>… Возьмёшь его на рыбалку </a:t>
            </a:r>
            <a:r>
              <a:rPr lang="de-DE" sz="2800">
                <a:latin typeface="Times New Roman" pitchFamily="18" charset="0"/>
                <a:cs typeface="Times New Roman" pitchFamily="18" charset="0"/>
              </a:rPr>
              <a:t>―</a:t>
            </a:r>
            <a:r>
              <a:rPr lang="ru-RU" sz="2800" i="1">
                <a:latin typeface="Times New Roman" pitchFamily="18" charset="0"/>
                <a:cs typeface="Times New Roman" pitchFamily="18" charset="0"/>
              </a:rPr>
              <a:t> он будет, как старый дед, с одной лунки в другую лунку ползти»</a:t>
            </a:r>
            <a:r>
              <a:rPr lang="ru-RU" sz="2800">
                <a:latin typeface="Times New Roman" pitchFamily="18" charset="0"/>
                <a:cs typeface="Times New Roman" pitchFamily="18" charset="0"/>
              </a:rPr>
              <a:t> [Инф. АЗВ: аудио № 4, с. 11</a:t>
            </a:r>
            <a:r>
              <a:rPr lang="ru-RU" sz="2800" smtClean="0">
                <a:latin typeface="Times New Roman" pitchFamily="18" charset="0"/>
                <a:cs typeface="Times New Roman" pitchFamily="18" charset="0"/>
              </a:rPr>
              <a:t>].</a:t>
            </a:r>
          </a:p>
          <a:p>
            <a:pPr algn="just"/>
            <a:endParaRPr lang="ru-RU" sz="2800">
              <a:latin typeface="Times New Roman" pitchFamily="18" charset="0"/>
              <a:cs typeface="Times New Roman" pitchFamily="18" charset="0"/>
            </a:endParaRPr>
          </a:p>
          <a:p>
            <a:pPr algn="just"/>
            <a:r>
              <a:rPr lang="ru-RU" sz="2800">
                <a:latin typeface="Times New Roman" pitchFamily="18" charset="0"/>
                <a:cs typeface="Times New Roman" pitchFamily="18" charset="0"/>
              </a:rPr>
              <a:t>2) [Инф. КРВ:] </a:t>
            </a:r>
            <a:r>
              <a:rPr lang="ru-RU" sz="2800" i="1">
                <a:latin typeface="Times New Roman" pitchFamily="18" charset="0"/>
                <a:cs typeface="Times New Roman" pitchFamily="18" charset="0"/>
              </a:rPr>
              <a:t>«Он </a:t>
            </a:r>
            <a:r>
              <a:rPr lang="ru-RU" sz="2800" i="1" err="1">
                <a:latin typeface="Times New Roman" pitchFamily="18" charset="0"/>
                <a:cs typeface="Times New Roman" pitchFamily="18" charset="0"/>
              </a:rPr>
              <a:t>энец</a:t>
            </a:r>
            <a:r>
              <a:rPr lang="ru-RU" sz="2800">
                <a:latin typeface="Times New Roman" pitchFamily="18" charset="0"/>
                <a:cs typeface="Times New Roman" pitchFamily="18" charset="0"/>
              </a:rPr>
              <a:t> &lt;ЛЭ&gt;</a:t>
            </a:r>
            <a:r>
              <a:rPr lang="ru-RU" sz="2800" i="1">
                <a:latin typeface="Times New Roman" pitchFamily="18" charset="0"/>
                <a:cs typeface="Times New Roman" pitchFamily="18" charset="0"/>
              </a:rPr>
              <a:t>».</a:t>
            </a:r>
            <a:r>
              <a:rPr lang="ru-RU" sz="2800">
                <a:latin typeface="Times New Roman" pitchFamily="18" charset="0"/>
                <a:cs typeface="Times New Roman" pitchFamily="18" charset="0"/>
              </a:rPr>
              <a:t> [Интервьюер:] </a:t>
            </a:r>
            <a:r>
              <a:rPr lang="ru-RU" sz="2800" i="1">
                <a:latin typeface="Times New Roman" pitchFamily="18" charset="0"/>
                <a:cs typeface="Times New Roman" pitchFamily="18" charset="0"/>
              </a:rPr>
              <a:t>«А он </a:t>
            </a:r>
            <a:r>
              <a:rPr lang="ru-RU" sz="2800" i="1" err="1">
                <a:latin typeface="Times New Roman" pitchFamily="18" charset="0"/>
                <a:cs typeface="Times New Roman" pitchFamily="18" charset="0"/>
              </a:rPr>
              <a:t>по-энецки</a:t>
            </a:r>
            <a:r>
              <a:rPr lang="ru-RU" sz="2800" i="1">
                <a:latin typeface="Times New Roman" pitchFamily="18" charset="0"/>
                <a:cs typeface="Times New Roman" pitchFamily="18" charset="0"/>
              </a:rPr>
              <a:t> говорит?»</a:t>
            </a:r>
            <a:r>
              <a:rPr lang="ru-RU" sz="2800">
                <a:latin typeface="Times New Roman" pitchFamily="18" charset="0"/>
                <a:cs typeface="Times New Roman" pitchFamily="18" charset="0"/>
              </a:rPr>
              <a:t> [Инф. КРВ:] </a:t>
            </a:r>
            <a:r>
              <a:rPr lang="ru-RU" sz="2800" i="1">
                <a:latin typeface="Times New Roman" pitchFamily="18" charset="0"/>
                <a:cs typeface="Times New Roman" pitchFamily="18" charset="0"/>
              </a:rPr>
              <a:t>«Я даже не знаю, </a:t>
            </a:r>
            <a:r>
              <a:rPr lang="ru-RU" sz="2800" i="1" u="sng">
                <a:latin typeface="Times New Roman" pitchFamily="18" charset="0"/>
                <a:cs typeface="Times New Roman" pitchFamily="18" charset="0"/>
              </a:rPr>
              <a:t>скорее всего, конечно, говорит, если жил в тундре</a:t>
            </a:r>
            <a:r>
              <a:rPr lang="ru-RU" sz="2800" i="1">
                <a:latin typeface="Times New Roman" pitchFamily="18" charset="0"/>
                <a:cs typeface="Times New Roman" pitchFamily="18" charset="0"/>
              </a:rPr>
              <a:t>, жил вот. </a:t>
            </a:r>
            <a:r>
              <a:rPr lang="ru-RU" sz="2800" i="1" u="sng">
                <a:latin typeface="Times New Roman" pitchFamily="18" charset="0"/>
                <a:cs typeface="Times New Roman" pitchFamily="18" charset="0"/>
              </a:rPr>
              <a:t>Мне кажется, язык сохраняется тогда, если человек живет в тундре</a:t>
            </a:r>
            <a:r>
              <a:rPr lang="ru-RU" sz="2800" i="1">
                <a:latin typeface="Times New Roman" pitchFamily="18" charset="0"/>
                <a:cs typeface="Times New Roman" pitchFamily="18" charset="0"/>
              </a:rPr>
              <a:t>»</a:t>
            </a:r>
            <a:r>
              <a:rPr lang="ru-RU" sz="2800">
                <a:latin typeface="Times New Roman" pitchFamily="18" charset="0"/>
                <a:cs typeface="Times New Roman" pitchFamily="18" charset="0"/>
              </a:rPr>
              <a:t> [Инф. КРВ: аудио № 1, с. 13].</a:t>
            </a:r>
            <a:endParaRPr lang="ru-RU" sz="2800">
              <a:effectLst/>
              <a:latin typeface="Times New Roman" pitchFamily="18" charset="0"/>
              <a:cs typeface="Times New Roman" pitchFamily="18" charset="0"/>
            </a:endParaRPr>
          </a:p>
        </p:txBody>
      </p:sp>
    </p:spTree>
    <p:extLst>
      <p:ext uri="{BB962C8B-B14F-4D97-AF65-F5344CB8AC3E}">
        <p14:creationId xmlns:p14="http://schemas.microsoft.com/office/powerpoint/2010/main" val="147889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8" descr="Изображение выглядит как текст, карта&#10;&#10;Описание создано с очень высокой степенью достоверности">
            <a:extLst>
              <a:ext uri="{FF2B5EF4-FFF2-40B4-BE49-F238E27FC236}">
                <a16:creationId xmlns:a16="http://schemas.microsoft.com/office/drawing/2014/main" xmlns="" id="{B7CE482A-94B2-4923-9EF8-CF244BE409DD}"/>
              </a:ext>
            </a:extLst>
          </p:cNvPr>
          <p:cNvPicPr>
            <a:picLocks noGrp="1" noChangeAspect="1"/>
          </p:cNvPicPr>
          <p:nvPr>
            <p:ph idx="1"/>
          </p:nvPr>
        </p:nvPicPr>
        <p:blipFill>
          <a:blip r:embed="rId2"/>
          <a:stretch>
            <a:fillRect/>
          </a:stretch>
        </p:blipFill>
        <p:spPr>
          <a:xfrm>
            <a:off x="617" y="967597"/>
            <a:ext cx="9171519" cy="5158567"/>
          </a:xfrm>
        </p:spPr>
      </p:pic>
    </p:spTree>
    <p:extLst>
      <p:ext uri="{BB962C8B-B14F-4D97-AF65-F5344CB8AC3E}">
        <p14:creationId xmlns:p14="http://schemas.microsoft.com/office/powerpoint/2010/main" val="3084495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772816"/>
            <a:ext cx="8784976" cy="4896544"/>
          </a:xfrm>
        </p:spPr>
        <p:txBody>
          <a:bodyPr>
            <a:normAutofit/>
          </a:bodyPr>
          <a:lstStyle/>
          <a:p>
            <a:pPr algn="just"/>
            <a:r>
              <a:rPr lang="de-DE" sz="2400" err="1">
                <a:latin typeface="Times New Roman" pitchFamily="18" charset="0"/>
                <a:cs typeface="Times New Roman" pitchFamily="18" charset="0"/>
              </a:rPr>
              <a:t>One</a:t>
            </a:r>
            <a:r>
              <a:rPr lang="en-US" sz="2400">
                <a:latin typeface="Times New Roman" pitchFamily="18" charset="0"/>
                <a:cs typeface="Times New Roman" pitchFamily="18" charset="0"/>
              </a:rPr>
              <a:t>’s </a:t>
            </a:r>
            <a:r>
              <a:rPr lang="de-DE" sz="2400" b="1" err="1">
                <a:latin typeface="Times New Roman" pitchFamily="18" charset="0"/>
                <a:cs typeface="Times New Roman" pitchFamily="18" charset="0"/>
              </a:rPr>
              <a:t>ethnic</a:t>
            </a:r>
            <a:r>
              <a:rPr lang="de-DE" sz="2400" b="1">
                <a:latin typeface="Times New Roman" pitchFamily="18" charset="0"/>
                <a:cs typeface="Times New Roman" pitchFamily="18" charset="0"/>
              </a:rPr>
              <a:t> </a:t>
            </a:r>
            <a:r>
              <a:rPr lang="de-DE" sz="2400" b="1" err="1">
                <a:latin typeface="Times New Roman" pitchFamily="18" charset="0"/>
                <a:cs typeface="Times New Roman" pitchFamily="18" charset="0"/>
              </a:rPr>
              <a:t>identity</a:t>
            </a:r>
            <a:r>
              <a:rPr lang="de-DE" sz="2400">
                <a:latin typeface="Times New Roman" pitchFamily="18" charset="0"/>
                <a:cs typeface="Times New Roman" pitchFamily="18" charset="0"/>
              </a:rPr>
              <a:t> was </a:t>
            </a:r>
            <a:r>
              <a:rPr lang="de-DE" sz="2400" err="1">
                <a:latin typeface="Times New Roman" pitchFamily="18" charset="0"/>
                <a:cs typeface="Times New Roman" pitchFamily="18" charset="0"/>
              </a:rPr>
              <a:t>considered</a:t>
            </a:r>
            <a:r>
              <a:rPr lang="de-DE" sz="2400">
                <a:latin typeface="Times New Roman" pitchFamily="18" charset="0"/>
                <a:cs typeface="Times New Roman" pitchFamily="18" charset="0"/>
              </a:rPr>
              <a:t> </a:t>
            </a:r>
            <a:r>
              <a:rPr lang="de-DE" sz="2400" err="1">
                <a:latin typeface="Times New Roman" pitchFamily="18" charset="0"/>
                <a:cs typeface="Times New Roman" pitchFamily="18" charset="0"/>
              </a:rPr>
              <a:t>to</a:t>
            </a:r>
            <a:r>
              <a:rPr lang="de-DE" sz="2400">
                <a:latin typeface="Times New Roman" pitchFamily="18" charset="0"/>
                <a:cs typeface="Times New Roman" pitchFamily="18" charset="0"/>
              </a:rPr>
              <a:t> </a:t>
            </a:r>
            <a:r>
              <a:rPr lang="de-DE" sz="2400" err="1">
                <a:latin typeface="Times New Roman" pitchFamily="18" charset="0"/>
                <a:cs typeface="Times New Roman" pitchFamily="18" charset="0"/>
              </a:rPr>
              <a:t>be</a:t>
            </a:r>
            <a:r>
              <a:rPr lang="de-DE" sz="2400">
                <a:latin typeface="Times New Roman" pitchFamily="18" charset="0"/>
                <a:cs typeface="Times New Roman" pitchFamily="18" charset="0"/>
              </a:rPr>
              <a:t> </a:t>
            </a:r>
            <a:r>
              <a:rPr lang="de-DE" sz="2400" b="1" err="1">
                <a:latin typeface="Times New Roman" pitchFamily="18" charset="0"/>
                <a:cs typeface="Times New Roman" pitchFamily="18" charset="0"/>
              </a:rPr>
              <a:t>inherited</a:t>
            </a:r>
            <a:r>
              <a:rPr lang="de-DE" sz="2400" b="1">
                <a:latin typeface="Times New Roman" pitchFamily="18" charset="0"/>
                <a:cs typeface="Times New Roman" pitchFamily="18" charset="0"/>
              </a:rPr>
              <a:t> </a:t>
            </a:r>
            <a:r>
              <a:rPr lang="de-DE" sz="2400" b="1" err="1">
                <a:latin typeface="Times New Roman" pitchFamily="18" charset="0"/>
                <a:cs typeface="Times New Roman" pitchFamily="18" charset="0"/>
              </a:rPr>
              <a:t>from</a:t>
            </a:r>
            <a:r>
              <a:rPr lang="de-DE" sz="2400" b="1">
                <a:latin typeface="Times New Roman" pitchFamily="18" charset="0"/>
                <a:cs typeface="Times New Roman" pitchFamily="18" charset="0"/>
              </a:rPr>
              <a:t> </a:t>
            </a:r>
            <a:r>
              <a:rPr lang="de-DE" sz="2400" b="1" err="1">
                <a:latin typeface="Times New Roman" pitchFamily="18" charset="0"/>
                <a:cs typeface="Times New Roman" pitchFamily="18" charset="0"/>
              </a:rPr>
              <a:t>his</a:t>
            </a:r>
            <a:r>
              <a:rPr lang="en-US" sz="2400" b="1">
                <a:latin typeface="Times New Roman" pitchFamily="18" charset="0"/>
                <a:cs typeface="Times New Roman" pitchFamily="18" charset="0"/>
              </a:rPr>
              <a:t> / her father (“by male line”) </a:t>
            </a:r>
            <a:r>
              <a:rPr lang="en-US" sz="2400">
                <a:latin typeface="Times New Roman" pitchFamily="18" charset="0"/>
                <a:cs typeface="Times New Roman" pitchFamily="18" charset="0"/>
              </a:rPr>
              <a:t>even if one’s native language was a language of one’s mother and he / she even did not know his / her father’s language. </a:t>
            </a:r>
          </a:p>
          <a:p>
            <a:pPr algn="just"/>
            <a:endParaRPr lang="en-US" sz="2400">
              <a:latin typeface="Times New Roman" pitchFamily="18" charset="0"/>
              <a:cs typeface="Times New Roman" pitchFamily="18" charset="0"/>
            </a:endParaRPr>
          </a:p>
          <a:p>
            <a:pPr algn="just"/>
            <a:r>
              <a:rPr lang="en-US" sz="2400">
                <a:latin typeface="Times New Roman" pitchFamily="18" charset="0"/>
                <a:cs typeface="Times New Roman" pitchFamily="18" charset="0"/>
              </a:rPr>
              <a:t>Even in these cases </a:t>
            </a:r>
            <a:r>
              <a:rPr lang="en-US" sz="2400" b="1">
                <a:latin typeface="Times New Roman" pitchFamily="18" charset="0"/>
                <a:cs typeface="Times New Roman" pitchFamily="18" charset="0"/>
              </a:rPr>
              <a:t>one’s “own language” was </a:t>
            </a:r>
            <a:r>
              <a:rPr lang="de-DE" sz="2400" b="1" err="1">
                <a:latin typeface="Times New Roman" pitchFamily="18" charset="0"/>
                <a:cs typeface="Times New Roman" pitchFamily="18" charset="0"/>
              </a:rPr>
              <a:t>considered</a:t>
            </a:r>
            <a:r>
              <a:rPr lang="de-DE" sz="2400" b="1">
                <a:latin typeface="Times New Roman" pitchFamily="18" charset="0"/>
                <a:cs typeface="Times New Roman" pitchFamily="18" charset="0"/>
              </a:rPr>
              <a:t> </a:t>
            </a:r>
            <a:r>
              <a:rPr lang="en-US" sz="2400" b="1">
                <a:latin typeface="Times New Roman" pitchFamily="18" charset="0"/>
                <a:cs typeface="Times New Roman" pitchFamily="18" charset="0"/>
              </a:rPr>
              <a:t>to mean ‘a language I inherited from my father with my ethnic identity </a:t>
            </a:r>
            <a:r>
              <a:rPr lang="en-US" sz="2400">
                <a:latin typeface="Times New Roman" pitchFamily="18" charset="0"/>
                <a:cs typeface="Times New Roman" pitchFamily="18" charset="0"/>
              </a:rPr>
              <a:t>(even if I do not know it at all)’, for example: </a:t>
            </a:r>
          </a:p>
          <a:p>
            <a:pPr marL="0" indent="0" algn="just">
              <a:buNone/>
            </a:pPr>
            <a:r>
              <a:rPr lang="en-US" sz="2400" i="1">
                <a:latin typeface="Times New Roman" pitchFamily="18" charset="0"/>
                <a:cs typeface="Times New Roman" pitchFamily="18" charset="0"/>
              </a:rPr>
              <a:t>‘the “own” language of my children is Tundra </a:t>
            </a:r>
            <a:r>
              <a:rPr lang="en-US" sz="2400" i="1" err="1">
                <a:latin typeface="Times New Roman" pitchFamily="18" charset="0"/>
                <a:cs typeface="Times New Roman" pitchFamily="18" charset="0"/>
              </a:rPr>
              <a:t>Enets</a:t>
            </a:r>
            <a:r>
              <a:rPr lang="en-US" sz="2400" i="1">
                <a:latin typeface="Times New Roman" pitchFamily="18" charset="0"/>
                <a:cs typeface="Times New Roman" pitchFamily="18" charset="0"/>
              </a:rPr>
              <a:t>, because their father is Tundra </a:t>
            </a:r>
            <a:r>
              <a:rPr lang="en-US" sz="2400" i="1" err="1">
                <a:latin typeface="Times New Roman" pitchFamily="18" charset="0"/>
                <a:cs typeface="Times New Roman" pitchFamily="18" charset="0"/>
              </a:rPr>
              <a:t>Enets</a:t>
            </a:r>
            <a:r>
              <a:rPr lang="en-US" sz="2400" i="1">
                <a:latin typeface="Times New Roman" pitchFamily="18" charset="0"/>
                <a:cs typeface="Times New Roman" pitchFamily="18" charset="0"/>
              </a:rPr>
              <a:t>, nevertheless they do not know Tundra </a:t>
            </a:r>
            <a:r>
              <a:rPr lang="en-US" sz="2400" i="1" err="1">
                <a:latin typeface="Times New Roman" pitchFamily="18" charset="0"/>
                <a:cs typeface="Times New Roman" pitchFamily="18" charset="0"/>
              </a:rPr>
              <a:t>Enets</a:t>
            </a:r>
            <a:r>
              <a:rPr lang="en-US" sz="2400" i="1">
                <a:latin typeface="Times New Roman" pitchFamily="18" charset="0"/>
                <a:cs typeface="Times New Roman" pitchFamily="18" charset="0"/>
              </a:rPr>
              <a:t> and speak Tundra </a:t>
            </a:r>
            <a:r>
              <a:rPr lang="en-US" sz="2400" i="1" err="1">
                <a:latin typeface="Times New Roman" pitchFamily="18" charset="0"/>
                <a:cs typeface="Times New Roman" pitchFamily="18" charset="0"/>
              </a:rPr>
              <a:t>Nenets</a:t>
            </a:r>
            <a:r>
              <a:rPr lang="en-US" sz="2400" i="1">
                <a:latin typeface="Times New Roman" pitchFamily="18" charset="0"/>
                <a:cs typeface="Times New Roman" pitchFamily="18" charset="0"/>
              </a:rPr>
              <a:t> as a native language and I (their mother) am Tundra </a:t>
            </a:r>
            <a:r>
              <a:rPr lang="en-US" sz="2400" i="1" err="1">
                <a:latin typeface="Times New Roman" pitchFamily="18" charset="0"/>
                <a:cs typeface="Times New Roman" pitchFamily="18" charset="0"/>
              </a:rPr>
              <a:t>Nenets</a:t>
            </a:r>
            <a:r>
              <a:rPr lang="en-US" sz="2400" i="1">
                <a:latin typeface="Times New Roman" pitchFamily="18" charset="0"/>
                <a:cs typeface="Times New Roman" pitchFamily="18" charset="0"/>
              </a:rPr>
              <a:t>’</a:t>
            </a:r>
            <a:r>
              <a:rPr lang="en-US" sz="2400">
                <a:latin typeface="Times New Roman" pitchFamily="18" charset="0"/>
                <a:cs typeface="Times New Roman" pitchFamily="18" charset="0"/>
              </a:rPr>
              <a:t> [respondent </a:t>
            </a:r>
            <a:r>
              <a:rPr lang="en-US" sz="2400" err="1">
                <a:latin typeface="Times New Roman" pitchFamily="18" charset="0"/>
                <a:cs typeface="Times New Roman" pitchFamily="18" charset="0"/>
              </a:rPr>
              <a:t>SGKh</a:t>
            </a:r>
            <a:r>
              <a:rPr lang="en-US" sz="2400">
                <a:latin typeface="Times New Roman" pitchFamily="18" charset="0"/>
                <a:cs typeface="Times New Roman" pitchFamily="18" charset="0"/>
              </a:rPr>
              <a:t>]. </a:t>
            </a:r>
          </a:p>
          <a:p>
            <a:pPr algn="just"/>
            <a:endParaRPr lang="ru-RU" sz="2400">
              <a:latin typeface="Times New Roman" pitchFamily="18" charset="0"/>
              <a:cs typeface="Times New Roman" pitchFamily="18" charset="0"/>
            </a:endParaRPr>
          </a:p>
        </p:txBody>
      </p:sp>
      <p:sp>
        <p:nvSpPr>
          <p:cNvPr id="7" name="Заголовок 1"/>
          <p:cNvSpPr>
            <a:spLocks noGrp="1"/>
          </p:cNvSpPr>
          <p:nvPr>
            <p:ph type="title"/>
          </p:nvPr>
        </p:nvSpPr>
        <p:spPr>
          <a:xfrm>
            <a:off x="250825" y="188912"/>
            <a:ext cx="8713788" cy="1439887"/>
          </a:xfrm>
        </p:spPr>
        <p:txBody>
          <a:bodyPr>
            <a:noAutofit/>
          </a:bodyPr>
          <a:lstStyle/>
          <a:p>
            <a:r>
              <a:rPr lang="en-US" sz="2200" b="1" smtClean="0">
                <a:solidFill>
                  <a:schemeClr val="accent6"/>
                </a:solidFill>
                <a:latin typeface="Times New Roman" pitchFamily="18" charset="0"/>
                <a:cs typeface="Times New Roman" pitchFamily="18" charset="0"/>
              </a:rPr>
              <a:t>III. </a:t>
            </a:r>
            <a:r>
              <a:rPr lang="ru-RU" sz="2200" b="1" smtClean="0">
                <a:solidFill>
                  <a:schemeClr val="accent6"/>
                </a:solidFill>
                <a:latin typeface="Times New Roman" pitchFamily="18" charset="0"/>
                <a:cs typeface="Times New Roman" pitchFamily="18" charset="0"/>
              </a:rPr>
              <a:t>Языковые </a:t>
            </a:r>
            <a:r>
              <a:rPr lang="ru-RU" sz="2200" b="1">
                <a:solidFill>
                  <a:schemeClr val="accent6"/>
                </a:solidFill>
                <a:latin typeface="Times New Roman" pitchFamily="18" charset="0"/>
                <a:cs typeface="Times New Roman" pitchFamily="18" charset="0"/>
              </a:rPr>
              <a:t>(лингвистические) идеологии, «нейтральные» по отношению к сохранению многоязычия  </a:t>
            </a:r>
            <a:r>
              <a:rPr lang="ru-RU" sz="2200">
                <a:solidFill>
                  <a:schemeClr val="accent6"/>
                </a:solidFill>
                <a:latin typeface="Times New Roman" pitchFamily="18" charset="0"/>
                <a:cs typeface="Times New Roman" pitchFamily="18" charset="0"/>
              </a:rPr>
              <a:t/>
            </a:r>
            <a:br>
              <a:rPr lang="ru-RU" sz="2200">
                <a:solidFill>
                  <a:schemeClr val="accent6"/>
                </a:solidFill>
                <a:latin typeface="Times New Roman" pitchFamily="18" charset="0"/>
                <a:cs typeface="Times New Roman" pitchFamily="18" charset="0"/>
              </a:rPr>
            </a:br>
            <a:r>
              <a:rPr lang="ru-RU" sz="2200" b="1" smtClean="0">
                <a:solidFill>
                  <a:schemeClr val="accent3">
                    <a:lumMod val="75000"/>
                  </a:schemeClr>
                </a:solidFill>
                <a:latin typeface="Times New Roman" pitchFamily="18" charset="0"/>
                <a:cs typeface="Times New Roman" pitchFamily="18" charset="0"/>
              </a:rPr>
              <a:t>3. </a:t>
            </a:r>
            <a:r>
              <a:rPr lang="ru-RU" sz="2200" b="1">
                <a:solidFill>
                  <a:schemeClr val="accent3">
                    <a:lumMod val="75000"/>
                  </a:schemeClr>
                </a:solidFill>
                <a:latin typeface="Times New Roman" pitchFamily="18" charset="0"/>
                <a:cs typeface="Times New Roman" pitchFamily="18" charset="0"/>
              </a:rPr>
              <a:t>«Наследование» этнической принадлежности по мужской линии и родной язык</a:t>
            </a:r>
            <a:endParaRPr lang="ru-RU" sz="2200" b="1">
              <a:solidFill>
                <a:schemeClr val="accent3">
                  <a:lumMod val="75000"/>
                </a:schemeClr>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4481706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476672"/>
            <a:ext cx="8640960" cy="6120680"/>
          </a:xfrm>
        </p:spPr>
        <p:txBody>
          <a:bodyPr>
            <a:normAutofit/>
          </a:bodyPr>
          <a:lstStyle/>
          <a:p>
            <a:pPr algn="just"/>
            <a:r>
              <a:rPr lang="ru-RU" sz="2400">
                <a:latin typeface="Times New Roman" pitchFamily="18" charset="0"/>
                <a:cs typeface="Times New Roman" pitchFamily="18" charset="0"/>
              </a:rPr>
              <a:t>[</a:t>
            </a:r>
            <a:r>
              <a:rPr lang="en-US" sz="2400">
                <a:latin typeface="Times New Roman" pitchFamily="18" charset="0"/>
                <a:cs typeface="Times New Roman" pitchFamily="18" charset="0"/>
              </a:rPr>
              <a:t>Int</a:t>
            </a:r>
            <a:r>
              <a:rPr lang="ru-RU" sz="2400">
                <a:latin typeface="Times New Roman" pitchFamily="18" charset="0"/>
                <a:cs typeface="Times New Roman" pitchFamily="18" charset="0"/>
              </a:rPr>
              <a:t>.:] </a:t>
            </a:r>
            <a:r>
              <a:rPr lang="ru-RU" sz="2400" i="1">
                <a:latin typeface="Times New Roman" pitchFamily="18" charset="0"/>
                <a:cs typeface="Times New Roman" pitchFamily="18" charset="0"/>
              </a:rPr>
              <a:t>«А Вы с Юрием Пуяковичем между собой как обычно говорили?</a:t>
            </a:r>
            <a:r>
              <a:rPr lang="ru-RU" sz="2400">
                <a:latin typeface="Times New Roman" pitchFamily="18" charset="0"/>
                <a:cs typeface="Times New Roman" pitchFamily="18" charset="0"/>
              </a:rPr>
              <a:t> </a:t>
            </a:r>
            <a:endParaRPr lang="en-US" sz="2400">
              <a:latin typeface="Times New Roman" pitchFamily="18" charset="0"/>
              <a:cs typeface="Times New Roman" pitchFamily="18" charset="0"/>
            </a:endParaRPr>
          </a:p>
          <a:p>
            <a:pPr algn="just"/>
            <a:r>
              <a:rPr lang="ru-RU" sz="2400">
                <a:latin typeface="Times New Roman" pitchFamily="18" charset="0"/>
                <a:cs typeface="Times New Roman" pitchFamily="18" charset="0"/>
              </a:rPr>
              <a:t>[</a:t>
            </a:r>
            <a:r>
              <a:rPr lang="en-US" sz="2400">
                <a:latin typeface="Times New Roman" pitchFamily="18" charset="0"/>
                <a:cs typeface="Times New Roman" pitchFamily="18" charset="0"/>
              </a:rPr>
              <a:t>SGKh (TN) wife of (TE+D)</a:t>
            </a:r>
            <a:r>
              <a:rPr lang="ru-RU" sz="2400">
                <a:latin typeface="Times New Roman" pitchFamily="18" charset="0"/>
                <a:cs typeface="Times New Roman" pitchFamily="18" charset="0"/>
              </a:rPr>
              <a:t>:] </a:t>
            </a:r>
            <a:r>
              <a:rPr lang="ru-RU" sz="2400" i="1" u="sng">
                <a:latin typeface="Times New Roman" pitchFamily="18" charset="0"/>
                <a:cs typeface="Times New Roman" pitchFamily="18" charset="0"/>
              </a:rPr>
              <a:t>По-ненéцки</a:t>
            </a:r>
            <a:r>
              <a:rPr lang="ru-RU" sz="2400" i="1">
                <a:latin typeface="Times New Roman" pitchFamily="18" charset="0"/>
                <a:cs typeface="Times New Roman" pitchFamily="18" charset="0"/>
              </a:rPr>
              <a:t>.</a:t>
            </a:r>
            <a:r>
              <a:rPr lang="ru-RU" sz="2400">
                <a:latin typeface="Times New Roman" pitchFamily="18" charset="0"/>
                <a:cs typeface="Times New Roman" pitchFamily="18" charset="0"/>
              </a:rPr>
              <a:t> </a:t>
            </a:r>
            <a:endParaRPr lang="en-US" sz="2400">
              <a:latin typeface="Times New Roman" pitchFamily="18" charset="0"/>
              <a:cs typeface="Times New Roman" pitchFamily="18" charset="0"/>
            </a:endParaRPr>
          </a:p>
          <a:p>
            <a:pPr algn="just"/>
            <a:r>
              <a:rPr lang="ru-RU" sz="2400">
                <a:latin typeface="Times New Roman" pitchFamily="18" charset="0"/>
                <a:cs typeface="Times New Roman" pitchFamily="18" charset="0"/>
              </a:rPr>
              <a:t>[</a:t>
            </a:r>
            <a:r>
              <a:rPr lang="en-US" sz="2400">
                <a:latin typeface="Times New Roman" pitchFamily="18" charset="0"/>
                <a:cs typeface="Times New Roman" pitchFamily="18" charset="0"/>
              </a:rPr>
              <a:t>Int</a:t>
            </a:r>
            <a:r>
              <a:rPr lang="ru-RU" sz="2400">
                <a:latin typeface="Times New Roman" pitchFamily="18" charset="0"/>
                <a:cs typeface="Times New Roman" pitchFamily="18" charset="0"/>
              </a:rPr>
              <a:t>.:] </a:t>
            </a:r>
            <a:r>
              <a:rPr lang="ru-RU" sz="2400" i="1">
                <a:latin typeface="Times New Roman" pitchFamily="18" charset="0"/>
                <a:cs typeface="Times New Roman" pitchFamily="18" charset="0"/>
              </a:rPr>
              <a:t>А с детьми?</a:t>
            </a:r>
            <a:r>
              <a:rPr lang="ru-RU" sz="2400">
                <a:latin typeface="Times New Roman" pitchFamily="18" charset="0"/>
                <a:cs typeface="Times New Roman" pitchFamily="18" charset="0"/>
              </a:rPr>
              <a:t> </a:t>
            </a:r>
            <a:endParaRPr lang="en-US" sz="2400">
              <a:latin typeface="Times New Roman" pitchFamily="18" charset="0"/>
              <a:cs typeface="Times New Roman" pitchFamily="18" charset="0"/>
            </a:endParaRPr>
          </a:p>
          <a:p>
            <a:pPr algn="just"/>
            <a:r>
              <a:rPr lang="ru-RU" sz="2400">
                <a:latin typeface="Times New Roman" pitchFamily="18" charset="0"/>
                <a:cs typeface="Times New Roman" pitchFamily="18" charset="0"/>
              </a:rPr>
              <a:t>[</a:t>
            </a:r>
            <a:r>
              <a:rPr lang="en-US" sz="2400">
                <a:latin typeface="Times New Roman" pitchFamily="18" charset="0"/>
                <a:cs typeface="Times New Roman" pitchFamily="18" charset="0"/>
              </a:rPr>
              <a:t>SGKh (TN) wife of (TE+D)</a:t>
            </a:r>
            <a:r>
              <a:rPr lang="ru-RU" sz="2400">
                <a:latin typeface="Times New Roman" pitchFamily="18" charset="0"/>
                <a:cs typeface="Times New Roman" pitchFamily="18" charset="0"/>
              </a:rPr>
              <a:t>:] </a:t>
            </a:r>
            <a:r>
              <a:rPr lang="ru-RU" sz="2400" i="1">
                <a:latin typeface="Times New Roman" pitchFamily="18" charset="0"/>
                <a:cs typeface="Times New Roman" pitchFamily="18" charset="0"/>
              </a:rPr>
              <a:t>С детьми тоже </a:t>
            </a:r>
            <a:r>
              <a:rPr lang="de-DE" sz="2400">
                <a:latin typeface="Times New Roman" pitchFamily="18" charset="0"/>
                <a:cs typeface="Times New Roman" pitchFamily="18" charset="0"/>
              </a:rPr>
              <a:t>―</a:t>
            </a:r>
            <a:r>
              <a:rPr lang="de-DE" sz="2400" i="1">
                <a:latin typeface="Times New Roman" pitchFamily="18" charset="0"/>
                <a:cs typeface="Times New Roman" pitchFamily="18" charset="0"/>
              </a:rPr>
              <a:t> </a:t>
            </a:r>
            <a:r>
              <a:rPr lang="ru-RU" sz="2400" i="1" u="sng">
                <a:latin typeface="Times New Roman" pitchFamily="18" charset="0"/>
                <a:cs typeface="Times New Roman" pitchFamily="18" charset="0"/>
              </a:rPr>
              <a:t>по-ненéцки</a:t>
            </a:r>
            <a:r>
              <a:rPr lang="ru-RU" sz="2400" i="1">
                <a:latin typeface="Times New Roman" pitchFamily="18" charset="0"/>
                <a:cs typeface="Times New Roman" pitchFamily="18" charset="0"/>
              </a:rPr>
              <a:t>. Поэтому они </a:t>
            </a:r>
            <a:r>
              <a:rPr lang="ru-RU" sz="2400" i="1" u="sng">
                <a:latin typeface="Times New Roman" pitchFamily="18" charset="0"/>
                <a:cs typeface="Times New Roman" pitchFamily="18" charset="0"/>
              </a:rPr>
              <a:t>свой язык не знают</a:t>
            </a:r>
            <a:r>
              <a:rPr lang="ru-RU" sz="2400" i="1">
                <a:latin typeface="Times New Roman" pitchFamily="18" charset="0"/>
                <a:cs typeface="Times New Roman" pitchFamily="18" charset="0"/>
              </a:rPr>
              <a:t>.</a:t>
            </a:r>
            <a:endParaRPr lang="en-US" sz="2400" i="1">
              <a:latin typeface="Times New Roman" pitchFamily="18" charset="0"/>
              <a:cs typeface="Times New Roman" pitchFamily="18" charset="0"/>
            </a:endParaRPr>
          </a:p>
          <a:p>
            <a:pPr algn="just"/>
            <a:endParaRPr lang="en-US" sz="2400" i="1">
              <a:latin typeface="Times New Roman" pitchFamily="18" charset="0"/>
              <a:cs typeface="Times New Roman" pitchFamily="18" charset="0"/>
            </a:endParaRPr>
          </a:p>
          <a:p>
            <a:pPr algn="just"/>
            <a:r>
              <a:rPr lang="ru-RU" sz="2400">
                <a:latin typeface="Times New Roman" pitchFamily="18" charset="0"/>
                <a:cs typeface="Times New Roman" pitchFamily="18" charset="0"/>
              </a:rPr>
              <a:t>[</a:t>
            </a:r>
            <a:r>
              <a:rPr lang="en-US" sz="2400">
                <a:latin typeface="Times New Roman" pitchFamily="18" charset="0"/>
                <a:cs typeface="Times New Roman" pitchFamily="18" charset="0"/>
              </a:rPr>
              <a:t>SGKh (TN) wife of (TE+D), about their children</a:t>
            </a:r>
            <a:r>
              <a:rPr lang="ru-RU" sz="2400">
                <a:latin typeface="Times New Roman" pitchFamily="18" charset="0"/>
                <a:cs typeface="Times New Roman" pitchFamily="18" charset="0"/>
              </a:rPr>
              <a:t>:]</a:t>
            </a:r>
            <a:endParaRPr lang="en-US" sz="2400">
              <a:latin typeface="Times New Roman" pitchFamily="18" charset="0"/>
              <a:cs typeface="Times New Roman" pitchFamily="18" charset="0"/>
            </a:endParaRPr>
          </a:p>
          <a:p>
            <a:pPr marL="0" indent="0" algn="just">
              <a:buNone/>
            </a:pPr>
            <a:r>
              <a:rPr lang="ru-RU" sz="2400" i="1" u="sng">
                <a:latin typeface="Times New Roman" pitchFamily="18" charset="0"/>
                <a:cs typeface="Times New Roman" pitchFamily="18" charset="0"/>
              </a:rPr>
              <a:t>«Какой энец?!</a:t>
            </a:r>
            <a:r>
              <a:rPr lang="ru-RU" sz="2400" u="sng">
                <a:latin typeface="Times New Roman" pitchFamily="18" charset="0"/>
                <a:cs typeface="Times New Roman" pitchFamily="18" charset="0"/>
              </a:rPr>
              <a:t> </a:t>
            </a:r>
            <a:r>
              <a:rPr lang="ru-RU" sz="2400" i="1" u="sng">
                <a:latin typeface="Times New Roman" pitchFamily="18" charset="0"/>
                <a:cs typeface="Times New Roman" pitchFamily="18" charset="0"/>
              </a:rPr>
              <a:t>Áпы</a:t>
            </a:r>
            <a:r>
              <a:rPr lang="ru-RU" sz="2400" u="sng">
                <a:latin typeface="Times New Roman" pitchFamily="18" charset="0"/>
                <a:cs typeface="Times New Roman" pitchFamily="18" charset="0"/>
              </a:rPr>
              <a:t> &lt;‘мама’&gt; </a:t>
            </a:r>
            <a:r>
              <a:rPr lang="ru-RU" sz="2400" i="1" u="sng">
                <a:latin typeface="Times New Roman" pitchFamily="18" charset="0"/>
                <a:cs typeface="Times New Roman" pitchFamily="18" charset="0"/>
              </a:rPr>
              <a:t>не знает по-энéцки».</a:t>
            </a:r>
          </a:p>
          <a:p>
            <a:pPr algn="just"/>
            <a:endParaRPr lang="ru-RU" sz="2400" i="1" u="sng">
              <a:latin typeface="Times New Roman" pitchFamily="18" charset="0"/>
              <a:cs typeface="Times New Roman" pitchFamily="18" charset="0"/>
            </a:endParaRPr>
          </a:p>
          <a:p>
            <a:pPr algn="just"/>
            <a:r>
              <a:rPr lang="ru-RU" sz="2400">
                <a:latin typeface="Times New Roman" pitchFamily="18" charset="0"/>
                <a:cs typeface="Times New Roman" pitchFamily="18" charset="0"/>
              </a:rPr>
              <a:t> [КЕА</a:t>
            </a:r>
            <a:r>
              <a:rPr lang="en-US" sz="2400">
                <a:latin typeface="Times New Roman" pitchFamily="18" charset="0"/>
                <a:cs typeface="Times New Roman" pitchFamily="18" charset="0"/>
              </a:rPr>
              <a:t> b. 1981 (D+TN)</a:t>
            </a:r>
            <a:r>
              <a:rPr lang="ru-RU" sz="2400">
                <a:latin typeface="Times New Roman" pitchFamily="18" charset="0"/>
                <a:cs typeface="Times New Roman" pitchFamily="18" charset="0"/>
              </a:rPr>
              <a:t>:] </a:t>
            </a:r>
            <a:r>
              <a:rPr lang="ru-RU" sz="2400" i="1">
                <a:latin typeface="Times New Roman" pitchFamily="18" charset="0"/>
                <a:cs typeface="Times New Roman" pitchFamily="18" charset="0"/>
              </a:rPr>
              <a:t>«Мы считаемся сейчас долганами. &lt;…&gt; Ну, нас так записали. Отца. А так мы себя считаем ненцами. То есть, если мы разговариваем по-ненецки, то мы считаем себя ненцами. Мы живем среди ненцев». </a:t>
            </a:r>
          </a:p>
        </p:txBody>
      </p:sp>
    </p:spTree>
    <p:extLst>
      <p:ext uri="{BB962C8B-B14F-4D97-AF65-F5344CB8AC3E}">
        <p14:creationId xmlns:p14="http://schemas.microsoft.com/office/powerpoint/2010/main" val="38935838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algn="just"/>
            <a:r>
              <a:rPr lang="en-US" sz="2600">
                <a:latin typeface="Times New Roman" pitchFamily="18" charset="0"/>
                <a:cs typeface="Times New Roman" pitchFamily="18" charset="0"/>
              </a:rPr>
              <a:t>[AZV (TN) b. 1971:]</a:t>
            </a:r>
            <a:r>
              <a:rPr lang="en-US" sz="2600" i="1">
                <a:latin typeface="Times New Roman" pitchFamily="18" charset="0"/>
                <a:cs typeface="Times New Roman" pitchFamily="18" charset="0"/>
              </a:rPr>
              <a:t> </a:t>
            </a:r>
          </a:p>
          <a:p>
            <a:pPr marL="0" indent="0" algn="just">
              <a:buNone/>
            </a:pPr>
            <a:r>
              <a:rPr lang="ru-RU" sz="2600" i="1">
                <a:latin typeface="Times New Roman" pitchFamily="18" charset="0"/>
                <a:cs typeface="Times New Roman" pitchFamily="18" charset="0"/>
              </a:rPr>
              <a:t>«Вот Роман Дегóлевич и Дмитрий Дегóлевич, </a:t>
            </a:r>
            <a:r>
              <a:rPr lang="ru-RU" sz="2600" i="1" u="sng">
                <a:latin typeface="Times New Roman" pitchFamily="18" charset="0"/>
                <a:cs typeface="Times New Roman" pitchFamily="18" charset="0"/>
              </a:rPr>
              <a:t>те не хотят быть ненцами, те хотят быть энцами</a:t>
            </a:r>
            <a:r>
              <a:rPr lang="ru-RU" sz="2600" i="1">
                <a:latin typeface="Times New Roman" pitchFamily="18" charset="0"/>
                <a:cs typeface="Times New Roman" pitchFamily="18" charset="0"/>
              </a:rPr>
              <a:t>. А вот самый старший брат у них, Семён Дегóлевич, а он скажет: “Мне без разницы. Все равно, </a:t>
            </a:r>
            <a:r>
              <a:rPr lang="de-DE" sz="2600">
                <a:latin typeface="Times New Roman" pitchFamily="18" charset="0"/>
                <a:cs typeface="Times New Roman" pitchFamily="18" charset="0"/>
              </a:rPr>
              <a:t>―</a:t>
            </a:r>
            <a:r>
              <a:rPr lang="ru-RU" sz="2600" i="1">
                <a:latin typeface="Times New Roman" pitchFamily="18" charset="0"/>
                <a:cs typeface="Times New Roman" pitchFamily="18" charset="0"/>
              </a:rPr>
              <a:t> говорит, </a:t>
            </a:r>
            <a:r>
              <a:rPr lang="de-DE" sz="2600">
                <a:latin typeface="Times New Roman" pitchFamily="18" charset="0"/>
                <a:cs typeface="Times New Roman" pitchFamily="18" charset="0"/>
              </a:rPr>
              <a:t>―</a:t>
            </a:r>
            <a:r>
              <a:rPr lang="de-DE" sz="2600" i="1">
                <a:latin typeface="Times New Roman" pitchFamily="18" charset="0"/>
                <a:cs typeface="Times New Roman" pitchFamily="18" charset="0"/>
              </a:rPr>
              <a:t> </a:t>
            </a:r>
            <a:r>
              <a:rPr lang="ru-RU" sz="2600" i="1" u="sng">
                <a:latin typeface="Times New Roman" pitchFamily="18" charset="0"/>
                <a:cs typeface="Times New Roman" pitchFamily="18" charset="0"/>
              </a:rPr>
              <a:t>мы женаты на ненках</a:t>
            </a:r>
            <a:r>
              <a:rPr lang="ru-RU" sz="2600" i="1">
                <a:latin typeface="Times New Roman" pitchFamily="18" charset="0"/>
                <a:cs typeface="Times New Roman" pitchFamily="18" charset="0"/>
              </a:rPr>
              <a:t>. Какая разница?! </a:t>
            </a:r>
            <a:r>
              <a:rPr lang="ru-RU" sz="2600" i="1" u="sng">
                <a:latin typeface="Times New Roman" pitchFamily="18" charset="0"/>
                <a:cs typeface="Times New Roman" pitchFamily="18" charset="0"/>
              </a:rPr>
              <a:t>Были энцами, останемся ненцами</a:t>
            </a:r>
            <a:r>
              <a:rPr lang="ru-RU" sz="2600" i="1">
                <a:latin typeface="Times New Roman" pitchFamily="18" charset="0"/>
                <a:cs typeface="Times New Roman" pitchFamily="18" charset="0"/>
              </a:rPr>
              <a:t>”».</a:t>
            </a:r>
            <a:endParaRPr lang="ru-RU" sz="2600">
              <a:latin typeface="Times New Roman" pitchFamily="18" charset="0"/>
              <a:cs typeface="Times New Roman" pitchFamily="18" charset="0"/>
            </a:endParaRPr>
          </a:p>
          <a:p>
            <a:endParaRPr lang="ru-RU"/>
          </a:p>
        </p:txBody>
      </p:sp>
    </p:spTree>
    <p:extLst>
      <p:ext uri="{BB962C8B-B14F-4D97-AF65-F5344CB8AC3E}">
        <p14:creationId xmlns:p14="http://schemas.microsoft.com/office/powerpoint/2010/main" val="41424935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620688"/>
            <a:ext cx="8229600" cy="5505475"/>
          </a:xfrm>
        </p:spPr>
        <p:txBody>
          <a:bodyPr>
            <a:normAutofit/>
          </a:bodyPr>
          <a:lstStyle/>
          <a:p>
            <a:pPr algn="just"/>
            <a:r>
              <a:rPr lang="ru-RU" sz="2600">
                <a:latin typeface="Times New Roman" pitchFamily="18" charset="0"/>
                <a:cs typeface="Times New Roman" pitchFamily="18" charset="0"/>
              </a:rPr>
              <a:t>[</a:t>
            </a:r>
            <a:r>
              <a:rPr lang="en-US" sz="2600">
                <a:latin typeface="Times New Roman" pitchFamily="18" charset="0"/>
                <a:cs typeface="Times New Roman" pitchFamily="18" charset="0"/>
              </a:rPr>
              <a:t>YaRA (D+TN) abour the boarding school in Dudinka:</a:t>
            </a:r>
            <a:r>
              <a:rPr lang="ru-RU" sz="2600">
                <a:latin typeface="Times New Roman" pitchFamily="18" charset="0"/>
                <a:cs typeface="Times New Roman" pitchFamily="18" charset="0"/>
              </a:rPr>
              <a:t>] </a:t>
            </a:r>
            <a:r>
              <a:rPr lang="ru-RU" sz="2600" i="1">
                <a:latin typeface="Times New Roman" pitchFamily="18" charset="0"/>
                <a:cs typeface="Times New Roman" pitchFamily="18" charset="0"/>
              </a:rPr>
              <a:t>Мы виду не показывали, что знаем ненецкий язык. Если там некоторые по-ненецки про нас говорили, они думали, что если мы учимся с усть-авамскими, значит, мы долгане. Там же были тоже ненцы. Когда они говорили на ненецком, мы вот так вот подслушивали, что про нас это говорят. Надо опасаться! Может, они нас побьют. </a:t>
            </a:r>
            <a:r>
              <a:rPr lang="en-US" sz="2600" i="1">
                <a:latin typeface="Times New Roman" pitchFamily="18" charset="0"/>
                <a:cs typeface="Times New Roman" pitchFamily="18" charset="0"/>
              </a:rPr>
              <a:t>&lt;…&gt; </a:t>
            </a:r>
            <a:r>
              <a:rPr lang="ru-RU" sz="2600" i="1">
                <a:latin typeface="Times New Roman" pitchFamily="18" charset="0"/>
                <a:cs typeface="Times New Roman" pitchFamily="18" charset="0"/>
              </a:rPr>
              <a:t>Потому что у нас фамилия – Яроцкие. Не ненецкая фамилия. Они думали, что мы долгане. Ну, мы были немножко похитрее, наверное, если мы знали ненецкий язык тайком. </a:t>
            </a:r>
          </a:p>
          <a:p>
            <a:pPr marL="0" indent="0">
              <a:buNone/>
            </a:pPr>
            <a:endParaRPr lang="ru-RU" sz="2600" i="1"/>
          </a:p>
        </p:txBody>
      </p:sp>
    </p:spTree>
    <p:extLst>
      <p:ext uri="{BB962C8B-B14F-4D97-AF65-F5344CB8AC3E}">
        <p14:creationId xmlns:p14="http://schemas.microsoft.com/office/powerpoint/2010/main" val="12844202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74638"/>
            <a:ext cx="8856984" cy="1642194"/>
          </a:xfrm>
        </p:spPr>
        <p:txBody>
          <a:bodyPr>
            <a:normAutofit fontScale="90000"/>
          </a:bodyPr>
          <a:lstStyle/>
          <a:p>
            <a:r>
              <a:rPr lang="ru-RU" sz="3000" b="1" smtClean="0">
                <a:solidFill>
                  <a:schemeClr val="accent3">
                    <a:lumMod val="75000"/>
                  </a:schemeClr>
                </a:solidFill>
                <a:latin typeface="Times New Roman" pitchFamily="18" charset="0"/>
                <a:cs typeface="Times New Roman" pitchFamily="18" charset="0"/>
              </a:rPr>
              <a:t>4. </a:t>
            </a:r>
            <a:r>
              <a:rPr lang="en-US" sz="3000" b="1" err="1" smtClean="0">
                <a:solidFill>
                  <a:schemeClr val="accent3">
                    <a:lumMod val="75000"/>
                  </a:schemeClr>
                </a:solidFill>
                <a:latin typeface="Times New Roman" pitchFamily="18" charset="0"/>
                <a:cs typeface="Times New Roman" pitchFamily="18" charset="0"/>
              </a:rPr>
              <a:t>Tukhard</a:t>
            </a:r>
            <a:r>
              <a:rPr lang="en-US" sz="3000" b="1" smtClean="0">
                <a:solidFill>
                  <a:schemeClr val="accent3">
                    <a:lumMod val="75000"/>
                  </a:schemeClr>
                </a:solidFill>
                <a:latin typeface="Times New Roman" pitchFamily="18" charset="0"/>
                <a:cs typeface="Times New Roman" pitchFamily="18" charset="0"/>
              </a:rPr>
              <a:t> </a:t>
            </a:r>
            <a:r>
              <a:rPr lang="en-US" sz="3000" b="1">
                <a:solidFill>
                  <a:schemeClr val="accent3">
                    <a:lumMod val="75000"/>
                  </a:schemeClr>
                </a:solidFill>
                <a:latin typeface="Times New Roman" pitchFamily="18" charset="0"/>
                <a:cs typeface="Times New Roman" pitchFamily="18" charset="0"/>
              </a:rPr>
              <a:t>Tundra </a:t>
            </a:r>
            <a:r>
              <a:rPr lang="en-US" sz="3000" b="1" err="1">
                <a:solidFill>
                  <a:schemeClr val="accent3">
                    <a:lumMod val="75000"/>
                  </a:schemeClr>
                </a:solidFill>
                <a:latin typeface="Times New Roman" pitchFamily="18" charset="0"/>
                <a:cs typeface="Times New Roman" pitchFamily="18" charset="0"/>
              </a:rPr>
              <a:t>Nenets</a:t>
            </a:r>
            <a:r>
              <a:rPr lang="en-US" sz="3000" b="1">
                <a:solidFill>
                  <a:schemeClr val="accent3">
                    <a:lumMod val="75000"/>
                  </a:schemeClr>
                </a:solidFill>
                <a:latin typeface="Times New Roman" pitchFamily="18" charset="0"/>
                <a:cs typeface="Times New Roman" pitchFamily="18" charset="0"/>
              </a:rPr>
              <a:t> language as not </a:t>
            </a:r>
            <a:r>
              <a:rPr lang="en-US" sz="3000" b="1" smtClean="0">
                <a:solidFill>
                  <a:schemeClr val="accent3">
                    <a:lumMod val="75000"/>
                  </a:schemeClr>
                </a:solidFill>
                <a:latin typeface="Times New Roman" pitchFamily="18" charset="0"/>
                <a:cs typeface="Times New Roman" pitchFamily="18" charset="0"/>
              </a:rPr>
              <a:t>pure</a:t>
            </a:r>
            <a:r>
              <a:rPr lang="ru-RU" sz="3000" b="1" smtClean="0">
                <a:solidFill>
                  <a:schemeClr val="accent3">
                    <a:lumMod val="75000"/>
                  </a:schemeClr>
                </a:solidFill>
                <a:latin typeface="Times New Roman" pitchFamily="18" charset="0"/>
                <a:cs typeface="Times New Roman" pitchFamily="18" charset="0"/>
              </a:rPr>
              <a:t/>
            </a:r>
            <a:br>
              <a:rPr lang="ru-RU" sz="3000" b="1" smtClean="0">
                <a:solidFill>
                  <a:schemeClr val="accent3">
                    <a:lumMod val="75000"/>
                  </a:schemeClr>
                </a:solidFill>
                <a:latin typeface="Times New Roman" pitchFamily="18" charset="0"/>
                <a:cs typeface="Times New Roman" pitchFamily="18" charset="0"/>
              </a:rPr>
            </a:br>
            <a:r>
              <a:rPr lang="ru-RU" sz="3000" b="1" smtClean="0">
                <a:solidFill>
                  <a:schemeClr val="accent3">
                    <a:lumMod val="75000"/>
                  </a:schemeClr>
                </a:solidFill>
                <a:latin typeface="Times New Roman" pitchFamily="18" charset="0"/>
                <a:cs typeface="Times New Roman" pitchFamily="18" charset="0"/>
              </a:rPr>
              <a:t>Отношение самих носителей к </a:t>
            </a:r>
            <a:r>
              <a:rPr lang="ru-RU" sz="3000" b="1" err="1" smtClean="0">
                <a:solidFill>
                  <a:schemeClr val="accent3">
                    <a:lumMod val="75000"/>
                  </a:schemeClr>
                </a:solidFill>
                <a:latin typeface="Times New Roman" pitchFamily="18" charset="0"/>
                <a:cs typeface="Times New Roman" pitchFamily="18" charset="0"/>
              </a:rPr>
              <a:t>тухардскому</a:t>
            </a:r>
            <a:r>
              <a:rPr lang="ru-RU" sz="3000" b="1" smtClean="0">
                <a:solidFill>
                  <a:schemeClr val="accent3">
                    <a:lumMod val="75000"/>
                  </a:schemeClr>
                </a:solidFill>
                <a:latin typeface="Times New Roman" pitchFamily="18" charset="0"/>
                <a:cs typeface="Times New Roman" pitchFamily="18" charset="0"/>
              </a:rPr>
              <a:t> говору таймырского диалекта тундрового ненецкого языка как к «нечистому»</a:t>
            </a:r>
            <a:endParaRPr lang="ru-RU" sz="3000" b="1">
              <a:solidFill>
                <a:schemeClr val="accent3">
                  <a:lumMod val="75000"/>
                </a:schemeClr>
              </a:solidFill>
              <a:latin typeface="Times New Roman" pitchFamily="18" charset="0"/>
              <a:cs typeface="Times New Roman" pitchFamily="18" charset="0"/>
            </a:endParaRPr>
          </a:p>
        </p:txBody>
      </p:sp>
      <p:sp>
        <p:nvSpPr>
          <p:cNvPr id="3" name="Объект 2"/>
          <p:cNvSpPr>
            <a:spLocks noGrp="1"/>
          </p:cNvSpPr>
          <p:nvPr>
            <p:ph idx="1"/>
          </p:nvPr>
        </p:nvSpPr>
        <p:spPr>
          <a:xfrm>
            <a:off x="251520" y="1916832"/>
            <a:ext cx="8712968" cy="4752528"/>
          </a:xfrm>
        </p:spPr>
        <p:txBody>
          <a:bodyPr>
            <a:normAutofit fontScale="92500" lnSpcReduction="10000"/>
          </a:bodyPr>
          <a:lstStyle/>
          <a:p>
            <a:pPr marL="0" indent="0" algn="just">
              <a:buNone/>
            </a:pPr>
            <a:r>
              <a:rPr lang="en-US" sz="2400">
                <a:latin typeface="Times New Roman" pitchFamily="18" charset="0"/>
                <a:cs typeface="Times New Roman" pitchFamily="18" charset="0"/>
              </a:rPr>
              <a:t>Local </a:t>
            </a:r>
            <a:r>
              <a:rPr lang="en-US" sz="2400" err="1">
                <a:latin typeface="Times New Roman" pitchFamily="18" charset="0"/>
                <a:cs typeface="Times New Roman" pitchFamily="18" charset="0"/>
              </a:rPr>
              <a:t>Tukhard</a:t>
            </a:r>
            <a:r>
              <a:rPr lang="en-US" sz="2400">
                <a:latin typeface="Times New Roman" pitchFamily="18" charset="0"/>
                <a:cs typeface="Times New Roman" pitchFamily="18" charset="0"/>
              </a:rPr>
              <a:t> Tundra </a:t>
            </a:r>
            <a:r>
              <a:rPr lang="en-US" sz="2400" err="1">
                <a:latin typeface="Times New Roman" pitchFamily="18" charset="0"/>
                <a:cs typeface="Times New Roman" pitchFamily="18" charset="0"/>
              </a:rPr>
              <a:t>Nenets</a:t>
            </a:r>
            <a:r>
              <a:rPr lang="en-US" sz="2400">
                <a:latin typeface="Times New Roman" pitchFamily="18" charset="0"/>
                <a:cs typeface="Times New Roman" pitchFamily="18" charset="0"/>
              </a:rPr>
              <a:t> group, speaking the </a:t>
            </a:r>
            <a:r>
              <a:rPr lang="en-US" sz="2400" err="1">
                <a:latin typeface="Times New Roman" pitchFamily="18" charset="0"/>
                <a:cs typeface="Times New Roman" pitchFamily="18" charset="0"/>
              </a:rPr>
              <a:t>Tukhard</a:t>
            </a:r>
            <a:r>
              <a:rPr lang="en-US" sz="2400">
                <a:latin typeface="Times New Roman" pitchFamily="18" charset="0"/>
                <a:cs typeface="Times New Roman" pitchFamily="18" charset="0"/>
              </a:rPr>
              <a:t> variety of the Yenisey (Taimyr) dialect of Tundra </a:t>
            </a:r>
            <a:r>
              <a:rPr lang="en-US" sz="2400" err="1">
                <a:latin typeface="Times New Roman" pitchFamily="18" charset="0"/>
                <a:cs typeface="Times New Roman" pitchFamily="18" charset="0"/>
              </a:rPr>
              <a:t>Nenets</a:t>
            </a:r>
            <a:r>
              <a:rPr lang="en-US" sz="2400">
                <a:latin typeface="Times New Roman" pitchFamily="18" charset="0"/>
                <a:cs typeface="Times New Roman" pitchFamily="18" charset="0"/>
              </a:rPr>
              <a:t> and calling themselves</a:t>
            </a:r>
            <a:r>
              <a:rPr lang="en-US" sz="2400" i="1">
                <a:latin typeface="Times New Roman" pitchFamily="18" charset="0"/>
                <a:cs typeface="Times New Roman" pitchFamily="18" charset="0"/>
              </a:rPr>
              <a:t> </a:t>
            </a:r>
            <a:r>
              <a:rPr lang="en-US" sz="2400">
                <a:latin typeface="Times New Roman" pitchFamily="18" charset="0"/>
                <a:cs typeface="Times New Roman" pitchFamily="18" charset="0"/>
              </a:rPr>
              <a:t>[</a:t>
            </a:r>
            <a:r>
              <a:rPr lang="en-US" sz="2400" err="1">
                <a:latin typeface="Times New Roman" pitchFamily="18" charset="0"/>
                <a:cs typeface="Times New Roman" pitchFamily="18" charset="0"/>
              </a:rPr>
              <a:t>jʊ̈rákʰʔ</a:t>
            </a:r>
            <a:r>
              <a:rPr lang="en-US" sz="2400">
                <a:latin typeface="Times New Roman" pitchFamily="18" charset="0"/>
                <a:cs typeface="Times New Roman" pitchFamily="18" charset="0"/>
              </a:rPr>
              <a:t>]</a:t>
            </a:r>
            <a:r>
              <a:rPr lang="en-US" sz="2400" i="1">
                <a:latin typeface="Times New Roman" pitchFamily="18" charset="0"/>
                <a:cs typeface="Times New Roman" pitchFamily="18" charset="0"/>
              </a:rPr>
              <a:t> </a:t>
            </a:r>
            <a:r>
              <a:rPr lang="en-US" sz="2400">
                <a:latin typeface="Times New Roman" pitchFamily="18" charset="0"/>
                <a:cs typeface="Times New Roman" pitchFamily="18" charset="0"/>
              </a:rPr>
              <a:t>/ </a:t>
            </a:r>
            <a:r>
              <a:rPr lang="en-US" sz="2400" i="1" err="1">
                <a:latin typeface="Times New Roman" pitchFamily="18" charset="0"/>
                <a:cs typeface="Times New Roman" pitchFamily="18" charset="0"/>
              </a:rPr>
              <a:t>jurak°ʔ</a:t>
            </a:r>
            <a:r>
              <a:rPr lang="en-US" sz="2400" i="1">
                <a:latin typeface="Times New Roman" pitchFamily="18" charset="0"/>
                <a:cs typeface="Times New Roman" pitchFamily="18" charset="0"/>
              </a:rPr>
              <a:t> </a:t>
            </a:r>
            <a:r>
              <a:rPr lang="en-US" sz="2400">
                <a:latin typeface="Times New Roman" pitchFamily="18" charset="0"/>
                <a:cs typeface="Times New Roman" pitchFamily="18" charset="0"/>
              </a:rPr>
              <a:t>/ </a:t>
            </a:r>
            <a:r>
              <a:rPr lang="ru-RU" sz="2400" i="1" err="1">
                <a:latin typeface="Times New Roman" pitchFamily="18" charset="0"/>
                <a:cs typeface="Times New Roman" pitchFamily="18" charset="0"/>
              </a:rPr>
              <a:t>юрак</a:t>
            </a:r>
            <a:r>
              <a:rPr lang="en-US" sz="2400" i="1">
                <a:latin typeface="Times New Roman" pitchFamily="18" charset="0"/>
                <a:cs typeface="Times New Roman" pitchFamily="18" charset="0"/>
              </a:rPr>
              <a:t>”</a:t>
            </a:r>
            <a:r>
              <a:rPr lang="ru-RU" sz="2400" i="1">
                <a:latin typeface="Times New Roman" pitchFamily="18" charset="0"/>
                <a:cs typeface="Times New Roman" pitchFamily="18" charset="0"/>
              </a:rPr>
              <a:t> </a:t>
            </a:r>
            <a:r>
              <a:rPr lang="en-US" sz="2400" baseline="-25000">
                <a:latin typeface="Times New Roman" pitchFamily="18" charset="0"/>
                <a:cs typeface="Times New Roman" pitchFamily="18" charset="0"/>
              </a:rPr>
              <a:t>NOM.PL</a:t>
            </a:r>
            <a:r>
              <a:rPr lang="en-US" sz="2400">
                <a:latin typeface="Times New Roman" pitchFamily="18" charset="0"/>
                <a:cs typeface="Times New Roman" pitchFamily="18" charset="0"/>
              </a:rPr>
              <a:t> and </a:t>
            </a:r>
            <a:r>
              <a:rPr lang="ru-RU" sz="2400" i="1">
                <a:latin typeface="Times New Roman" pitchFamily="18" charset="0"/>
                <a:cs typeface="Times New Roman" pitchFamily="18" charset="0"/>
              </a:rPr>
              <a:t>«</a:t>
            </a:r>
            <a:r>
              <a:rPr lang="ru-RU" sz="2400" i="1" err="1">
                <a:latin typeface="Times New Roman" pitchFamily="18" charset="0"/>
                <a:cs typeface="Times New Roman" pitchFamily="18" charset="0"/>
              </a:rPr>
              <a:t>тухардские</a:t>
            </a:r>
            <a:r>
              <a:rPr lang="ru-RU" sz="2400" i="1">
                <a:latin typeface="Times New Roman" pitchFamily="18" charset="0"/>
                <a:cs typeface="Times New Roman" pitchFamily="18" charset="0"/>
              </a:rPr>
              <a:t>» = «</a:t>
            </a:r>
            <a:r>
              <a:rPr lang="ru-RU" sz="2400" i="1" err="1">
                <a:latin typeface="Times New Roman" pitchFamily="18" charset="0"/>
                <a:cs typeface="Times New Roman" pitchFamily="18" charset="0"/>
              </a:rPr>
              <a:t>факельские</a:t>
            </a:r>
            <a:r>
              <a:rPr lang="ru-RU" sz="2400" i="1">
                <a:latin typeface="Times New Roman" pitchFamily="18" charset="0"/>
                <a:cs typeface="Times New Roman" pitchFamily="18" charset="0"/>
              </a:rPr>
              <a:t>» = «</a:t>
            </a:r>
            <a:r>
              <a:rPr lang="ru-RU" sz="2400" i="1" err="1">
                <a:latin typeface="Times New Roman" pitchFamily="18" charset="0"/>
                <a:cs typeface="Times New Roman" pitchFamily="18" charset="0"/>
              </a:rPr>
              <a:t>нахетские</a:t>
            </a:r>
            <a:r>
              <a:rPr lang="ru-RU" sz="2400" i="1">
                <a:latin typeface="Times New Roman" pitchFamily="18" charset="0"/>
                <a:cs typeface="Times New Roman" pitchFamily="18" charset="0"/>
              </a:rPr>
              <a:t>»</a:t>
            </a:r>
            <a:r>
              <a:rPr lang="en-US" sz="2400">
                <a:latin typeface="Times New Roman" pitchFamily="18" charset="0"/>
                <a:cs typeface="Times New Roman" pitchFamily="18" charset="0"/>
              </a:rPr>
              <a:t>, consider their own Tundra </a:t>
            </a:r>
            <a:r>
              <a:rPr lang="en-US" sz="2400" err="1">
                <a:latin typeface="Times New Roman" pitchFamily="18" charset="0"/>
                <a:cs typeface="Times New Roman" pitchFamily="18" charset="0"/>
              </a:rPr>
              <a:t>Nenets</a:t>
            </a:r>
            <a:r>
              <a:rPr lang="en-US" sz="2400">
                <a:latin typeface="Times New Roman" pitchFamily="18" charset="0"/>
                <a:cs typeface="Times New Roman" pitchFamily="18" charset="0"/>
              </a:rPr>
              <a:t> variety to be not “clean”, “pure” (contrary to more Western “Tyumen” dialect).</a:t>
            </a:r>
          </a:p>
          <a:p>
            <a:pPr marL="0" indent="0" algn="just">
              <a:buNone/>
            </a:pPr>
            <a:endParaRPr lang="en-US" sz="2400">
              <a:latin typeface="Times New Roman" pitchFamily="18" charset="0"/>
              <a:cs typeface="Times New Roman" pitchFamily="18" charset="0"/>
            </a:endParaRPr>
          </a:p>
          <a:p>
            <a:pPr marL="0" indent="0" algn="just">
              <a:buNone/>
            </a:pPr>
            <a:r>
              <a:rPr lang="en-US" sz="2400">
                <a:latin typeface="Times New Roman" pitchFamily="18" charset="0"/>
                <a:cs typeface="Times New Roman" pitchFamily="18" charset="0"/>
              </a:rPr>
              <a:t>[Informant (D + TN):] </a:t>
            </a:r>
            <a:r>
              <a:rPr lang="ru-RU" sz="2400" i="1">
                <a:latin typeface="Times New Roman" pitchFamily="18" charset="0"/>
                <a:cs typeface="Times New Roman" pitchFamily="18" charset="0"/>
              </a:rPr>
              <a:t>«Я же не ненка, Вы спросите ненцев. Вам надо в </a:t>
            </a:r>
            <a:r>
              <a:rPr lang="ru-RU" sz="2400" i="1" err="1">
                <a:latin typeface="Times New Roman" pitchFamily="18" charset="0"/>
                <a:cs typeface="Times New Roman" pitchFamily="18" charset="0"/>
              </a:rPr>
              <a:t>Носковскую</a:t>
            </a:r>
            <a:r>
              <a:rPr lang="ru-RU" sz="2400" i="1">
                <a:latin typeface="Times New Roman" pitchFamily="18" charset="0"/>
                <a:cs typeface="Times New Roman" pitchFamily="18" charset="0"/>
              </a:rPr>
              <a:t> тундру».</a:t>
            </a:r>
            <a:r>
              <a:rPr lang="en-US" sz="2400" i="1">
                <a:latin typeface="Times New Roman" pitchFamily="18" charset="0"/>
                <a:cs typeface="Times New Roman" pitchFamily="18" charset="0"/>
              </a:rPr>
              <a:t>   </a:t>
            </a:r>
          </a:p>
          <a:p>
            <a:pPr marL="0" indent="0">
              <a:buNone/>
            </a:pPr>
            <a:r>
              <a:rPr lang="en-US" sz="2400">
                <a:latin typeface="Times New Roman" pitchFamily="18" charset="0"/>
                <a:cs typeface="Times New Roman" pitchFamily="18" charset="0"/>
              </a:rPr>
              <a:t> </a:t>
            </a:r>
          </a:p>
          <a:p>
            <a:pPr marL="0" indent="0">
              <a:buNone/>
            </a:pPr>
            <a:r>
              <a:rPr lang="en-US" sz="2400">
                <a:latin typeface="Times New Roman" pitchFamily="18" charset="0"/>
                <a:cs typeface="Times New Roman" pitchFamily="18" charset="0"/>
              </a:rPr>
              <a:t>[KEA:] </a:t>
            </a:r>
            <a:r>
              <a:rPr lang="ru-RU" sz="2400" i="1">
                <a:latin typeface="Times New Roman" pitchFamily="18" charset="0"/>
                <a:cs typeface="Times New Roman" pitchFamily="18" charset="0"/>
              </a:rPr>
              <a:t>«Мы же </a:t>
            </a:r>
            <a:r>
              <a:rPr lang="ru-RU" sz="2400" b="1" i="1">
                <a:latin typeface="Times New Roman" pitchFamily="18" charset="0"/>
                <a:cs typeface="Times New Roman" pitchFamily="18" charset="0"/>
              </a:rPr>
              <a:t>смешанные ненцы</a:t>
            </a:r>
            <a:r>
              <a:rPr lang="ru-RU" sz="2400" i="1">
                <a:latin typeface="Times New Roman" pitchFamily="18" charset="0"/>
                <a:cs typeface="Times New Roman" pitchFamily="18" charset="0"/>
              </a:rPr>
              <a:t>» </a:t>
            </a:r>
            <a:r>
              <a:rPr lang="ru-RU" sz="2400">
                <a:latin typeface="Times New Roman" pitchFamily="18" charset="0"/>
                <a:cs typeface="Times New Roman" pitchFamily="18" charset="0"/>
              </a:rPr>
              <a:t>(</a:t>
            </a:r>
            <a:r>
              <a:rPr lang="en-US" sz="2400">
                <a:latin typeface="Times New Roman" pitchFamily="18" charset="0"/>
                <a:cs typeface="Times New Roman" pitchFamily="18" charset="0"/>
              </a:rPr>
              <a:t>contrary to</a:t>
            </a:r>
            <a:r>
              <a:rPr lang="ru-RU" sz="2400">
                <a:latin typeface="Times New Roman" pitchFamily="18" charset="0"/>
                <a:cs typeface="Times New Roman" pitchFamily="18" charset="0"/>
              </a:rPr>
              <a:t> </a:t>
            </a:r>
            <a:r>
              <a:rPr lang="ru-RU" sz="2400" b="1" i="1">
                <a:latin typeface="Times New Roman" pitchFamily="18" charset="0"/>
                <a:cs typeface="Times New Roman" pitchFamily="18" charset="0"/>
              </a:rPr>
              <a:t>чистые ненцы</a:t>
            </a:r>
            <a:r>
              <a:rPr lang="en-US" sz="2400" b="1">
                <a:latin typeface="Times New Roman" pitchFamily="18" charset="0"/>
                <a:cs typeface="Times New Roman" pitchFamily="18" charset="0"/>
              </a:rPr>
              <a:t> </a:t>
            </a:r>
            <a:r>
              <a:rPr lang="en-US" sz="2400">
                <a:latin typeface="Times New Roman" pitchFamily="18" charset="0"/>
                <a:cs typeface="Times New Roman" pitchFamily="18" charset="0"/>
              </a:rPr>
              <a:t>“pure </a:t>
            </a:r>
            <a:r>
              <a:rPr lang="en-US" sz="2400" err="1">
                <a:latin typeface="Times New Roman" pitchFamily="18" charset="0"/>
                <a:cs typeface="Times New Roman" pitchFamily="18" charset="0"/>
              </a:rPr>
              <a:t>Nenets</a:t>
            </a:r>
            <a:r>
              <a:rPr lang="en-US" sz="2400">
                <a:latin typeface="Times New Roman" pitchFamily="18" charset="0"/>
                <a:cs typeface="Times New Roman" pitchFamily="18" charset="0"/>
              </a:rPr>
              <a:t>” = “Tyumen”). </a:t>
            </a:r>
            <a:endParaRPr lang="ru-RU" sz="2400" smtClean="0">
              <a:latin typeface="Times New Roman" pitchFamily="18" charset="0"/>
              <a:cs typeface="Times New Roman" pitchFamily="18" charset="0"/>
            </a:endParaRPr>
          </a:p>
          <a:p>
            <a:pPr marL="0" indent="0">
              <a:buNone/>
            </a:pPr>
            <a:endParaRPr lang="ru-RU" sz="2400">
              <a:latin typeface="Times New Roman" pitchFamily="18" charset="0"/>
              <a:cs typeface="Times New Roman" pitchFamily="18" charset="0"/>
            </a:endParaRPr>
          </a:p>
          <a:p>
            <a:pPr marL="0" indent="0" algn="just">
              <a:buNone/>
            </a:pPr>
            <a:r>
              <a:rPr lang="ru-RU" sz="2400" i="1">
                <a:latin typeface="Times New Roman" pitchFamily="18" charset="0"/>
                <a:cs typeface="Times New Roman" pitchFamily="18" charset="0"/>
              </a:rPr>
              <a:t>«я не знаю, это Вам надо настоящих ненцев спросить» </a:t>
            </a:r>
            <a:r>
              <a:rPr lang="ru-RU" sz="2400">
                <a:latin typeface="Times New Roman" pitchFamily="18" charset="0"/>
                <a:cs typeface="Times New Roman" pitchFamily="18" charset="0"/>
              </a:rPr>
              <a:t>[Инф. ЯРА]</a:t>
            </a:r>
          </a:p>
          <a:p>
            <a:pPr marL="0" indent="0">
              <a:buNone/>
            </a:pP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30604707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Autofit/>
          </a:bodyPr>
          <a:lstStyle/>
          <a:p>
            <a:r>
              <a:rPr lang="ru-RU" sz="2600" b="1">
                <a:solidFill>
                  <a:schemeClr val="accent3">
                    <a:lumMod val="75000"/>
                  </a:schemeClr>
                </a:solidFill>
                <a:latin typeface="Times New Roman" pitchFamily="18" charset="0"/>
                <a:cs typeface="Times New Roman" pitchFamily="18" charset="0"/>
              </a:rPr>
              <a:t>Термины родства и тундрово-</a:t>
            </a:r>
            <a:r>
              <a:rPr lang="ru-RU" sz="2600" b="1" err="1">
                <a:solidFill>
                  <a:schemeClr val="accent3">
                    <a:lumMod val="75000"/>
                  </a:schemeClr>
                </a:solidFill>
                <a:latin typeface="Times New Roman" pitchFamily="18" charset="0"/>
                <a:cs typeface="Times New Roman" pitchFamily="18" charset="0"/>
              </a:rPr>
              <a:t>энецкие</a:t>
            </a:r>
            <a:r>
              <a:rPr lang="ru-RU" sz="2600" b="1">
                <a:solidFill>
                  <a:schemeClr val="accent3">
                    <a:lumMod val="75000"/>
                  </a:schemeClr>
                </a:solidFill>
                <a:latin typeface="Times New Roman" pitchFamily="18" charset="0"/>
                <a:cs typeface="Times New Roman" pitchFamily="18" charset="0"/>
              </a:rPr>
              <a:t> «ярлыки»</a:t>
            </a:r>
            <a:r>
              <a:rPr lang="ru-RU" sz="2600">
                <a:solidFill>
                  <a:schemeClr val="accent3">
                    <a:lumMod val="75000"/>
                  </a:schemeClr>
                </a:solidFill>
                <a:latin typeface="Times New Roman" pitchFamily="18" charset="0"/>
                <a:cs typeface="Times New Roman" pitchFamily="18" charset="0"/>
              </a:rPr>
              <a:t/>
            </a:r>
            <a:br>
              <a:rPr lang="ru-RU" sz="2600">
                <a:solidFill>
                  <a:schemeClr val="accent3">
                    <a:lumMod val="75000"/>
                  </a:schemeClr>
                </a:solidFill>
                <a:latin typeface="Times New Roman" pitchFamily="18" charset="0"/>
                <a:cs typeface="Times New Roman" pitchFamily="18" charset="0"/>
              </a:rPr>
            </a:br>
            <a:endParaRPr lang="ru-RU" sz="2600">
              <a:solidFill>
                <a:schemeClr val="accent3">
                  <a:lumMod val="75000"/>
                </a:schemeClr>
              </a:solidFill>
              <a:latin typeface="Times New Roman" pitchFamily="18" charset="0"/>
              <a:cs typeface="Times New Roman" pitchFamily="18" charset="0"/>
            </a:endParaRPr>
          </a:p>
        </p:txBody>
      </p:sp>
      <p:sp>
        <p:nvSpPr>
          <p:cNvPr id="3" name="Объект 2"/>
          <p:cNvSpPr>
            <a:spLocks noGrp="1"/>
          </p:cNvSpPr>
          <p:nvPr>
            <p:ph idx="1"/>
          </p:nvPr>
        </p:nvSpPr>
        <p:spPr>
          <a:xfrm>
            <a:off x="457200" y="908720"/>
            <a:ext cx="8229600" cy="5616624"/>
          </a:xfrm>
        </p:spPr>
        <p:txBody>
          <a:bodyPr>
            <a:normAutofit fontScale="85000" lnSpcReduction="10000"/>
          </a:bodyPr>
          <a:lstStyle/>
          <a:p>
            <a:pPr algn="just"/>
            <a:r>
              <a:rPr lang="ru-RU" b="1">
                <a:solidFill>
                  <a:schemeClr val="accent6"/>
                </a:solidFill>
                <a:latin typeface="Times New Roman" pitchFamily="18" charset="0"/>
                <a:cs typeface="Times New Roman" pitchFamily="18" charset="0"/>
              </a:rPr>
              <a:t>‘Отец’, ‘папа’</a:t>
            </a:r>
            <a:endParaRPr lang="ru-RU">
              <a:solidFill>
                <a:schemeClr val="accent6"/>
              </a:solidFill>
              <a:latin typeface="Times New Roman" pitchFamily="18" charset="0"/>
              <a:cs typeface="Times New Roman" pitchFamily="18" charset="0"/>
            </a:endParaRPr>
          </a:p>
          <a:p>
            <a:pPr marL="0" indent="0" algn="just">
              <a:buNone/>
            </a:pPr>
            <a:r>
              <a:rPr lang="ru-RU">
                <a:latin typeface="Times New Roman" pitchFamily="18" charset="0"/>
                <a:cs typeface="Times New Roman" pitchFamily="18" charset="0"/>
              </a:rPr>
              <a:t>При ответе на вопрос, каким словом выражается понятие ‘отец’ (‘папа’), Галина </a:t>
            </a:r>
            <a:r>
              <a:rPr lang="ru-RU" err="1">
                <a:latin typeface="Times New Roman" pitchFamily="18" charset="0"/>
                <a:cs typeface="Times New Roman" pitchFamily="18" charset="0"/>
              </a:rPr>
              <a:t>Хольчовна</a:t>
            </a:r>
            <a:r>
              <a:rPr lang="ru-RU">
                <a:latin typeface="Times New Roman" pitchFamily="18" charset="0"/>
                <a:cs typeface="Times New Roman" pitchFamily="18" charset="0"/>
              </a:rPr>
              <a:t> приводит в первую очередь тундрово-</a:t>
            </a:r>
            <a:r>
              <a:rPr lang="ru-RU" err="1">
                <a:latin typeface="Times New Roman" pitchFamily="18" charset="0"/>
                <a:cs typeface="Times New Roman" pitchFamily="18" charset="0"/>
              </a:rPr>
              <a:t>энецкое</a:t>
            </a:r>
            <a:r>
              <a:rPr lang="ru-RU">
                <a:latin typeface="Times New Roman" pitchFamily="18" charset="0"/>
                <a:cs typeface="Times New Roman" pitchFamily="18" charset="0"/>
              </a:rPr>
              <a:t> слово </a:t>
            </a:r>
            <a:r>
              <a:rPr lang="en-US" i="1" err="1">
                <a:latin typeface="Times New Roman" pitchFamily="18" charset="0"/>
                <a:cs typeface="Times New Roman" pitchFamily="18" charset="0"/>
              </a:rPr>
              <a:t>aja</a:t>
            </a:r>
            <a:r>
              <a:rPr lang="en-US" i="1">
                <a:latin typeface="Times New Roman" pitchFamily="18" charset="0"/>
                <a:cs typeface="Times New Roman" pitchFamily="18" charset="0"/>
              </a:rPr>
              <a:t> </a:t>
            </a:r>
            <a:r>
              <a:rPr lang="ru-RU">
                <a:latin typeface="Times New Roman" pitchFamily="18" charset="0"/>
                <a:cs typeface="Times New Roman" pitchFamily="18" charset="0"/>
              </a:rPr>
              <a:t>‘папа’ и лишь затем поясняет, как это понятие выражается на тундровом ненецком языке (ТН [á</a:t>
            </a:r>
            <a:r>
              <a:rPr lang="en-US">
                <a:latin typeface="Times New Roman" pitchFamily="18" charset="0"/>
                <a:cs typeface="Times New Roman" pitchFamily="18" charset="0"/>
              </a:rPr>
              <a:t>t</a:t>
            </a:r>
            <a:r>
              <a:rPr lang="ru-RU">
                <a:latin typeface="Times New Roman" pitchFamily="18" charset="0"/>
                <a:cs typeface="Times New Roman" pitchFamily="18" charset="0"/>
              </a:rPr>
              <a:t>͡</a:t>
            </a:r>
            <a:r>
              <a:rPr lang="ru-RU" err="1">
                <a:latin typeface="Times New Roman" pitchFamily="18" charset="0"/>
                <a:cs typeface="Times New Roman" pitchFamily="18" charset="0"/>
              </a:rPr>
              <a:t>ɕɪ</a:t>
            </a:r>
            <a:r>
              <a:rPr lang="ru-RU">
                <a:latin typeface="Times New Roman" pitchFamily="18" charset="0"/>
                <a:cs typeface="Times New Roman" pitchFamily="18" charset="0"/>
              </a:rPr>
              <a:t>]</a:t>
            </a:r>
            <a:r>
              <a:rPr lang="ru-RU" i="1">
                <a:latin typeface="Times New Roman" pitchFamily="18" charset="0"/>
                <a:cs typeface="Times New Roman" pitchFamily="18" charset="0"/>
              </a:rPr>
              <a:t> </a:t>
            </a:r>
            <a:r>
              <a:rPr lang="ru-RU">
                <a:latin typeface="Times New Roman" pitchFamily="18" charset="0"/>
                <a:cs typeface="Times New Roman" pitchFamily="18" charset="0"/>
              </a:rPr>
              <a:t>‘папа’; ТН [</a:t>
            </a:r>
            <a:r>
              <a:rPr lang="en-US">
                <a:latin typeface="Times New Roman" pitchFamily="18" charset="0"/>
                <a:cs typeface="Times New Roman" pitchFamily="18" charset="0"/>
              </a:rPr>
              <a:t>n</a:t>
            </a:r>
            <a:r>
              <a:rPr lang="ru-RU" err="1">
                <a:latin typeface="Times New Roman" pitchFamily="18" charset="0"/>
                <a:cs typeface="Times New Roman" pitchFamily="18" charset="0"/>
              </a:rPr>
              <a:t>ʲī</a:t>
            </a:r>
            <a:r>
              <a:rPr lang="en-US">
                <a:latin typeface="Times New Roman" pitchFamily="18" charset="0"/>
                <a:cs typeface="Times New Roman" pitchFamily="18" charset="0"/>
              </a:rPr>
              <a:t>s</a:t>
            </a:r>
            <a:r>
              <a:rPr lang="ru-RU" err="1">
                <a:latin typeface="Times New Roman" pitchFamily="18" charset="0"/>
                <a:cs typeface="Times New Roman" pitchFamily="18" charset="0"/>
              </a:rPr>
              <a:t>ʲá</a:t>
            </a:r>
            <a:r>
              <a:rPr lang="en-US">
                <a:latin typeface="Times New Roman" pitchFamily="18" charset="0"/>
                <a:cs typeface="Times New Roman" pitchFamily="18" charset="0"/>
              </a:rPr>
              <a:t>r</a:t>
            </a:r>
            <a:r>
              <a:rPr lang="ru-RU">
                <a:latin typeface="Times New Roman" pitchFamily="18" charset="0"/>
                <a:cs typeface="Times New Roman" pitchFamily="18" charset="0"/>
              </a:rPr>
              <a:t>] </a:t>
            </a:r>
            <a:r>
              <a:rPr lang="en-US" i="1">
                <a:latin typeface="Times New Roman" pitchFamily="18" charset="0"/>
                <a:cs typeface="Times New Roman" pitchFamily="18" charset="0"/>
              </a:rPr>
              <a:t>n</a:t>
            </a:r>
            <a:r>
              <a:rPr lang="ru-RU" i="1" err="1">
                <a:latin typeface="Times New Roman" pitchFamily="18" charset="0"/>
                <a:cs typeface="Times New Roman" pitchFamily="18" charset="0"/>
              </a:rPr>
              <a:t>ʲī</a:t>
            </a:r>
            <a:r>
              <a:rPr lang="en-US" i="1">
                <a:latin typeface="Times New Roman" pitchFamily="18" charset="0"/>
                <a:cs typeface="Times New Roman" pitchFamily="18" charset="0"/>
              </a:rPr>
              <a:t>s</a:t>
            </a:r>
            <a:r>
              <a:rPr lang="ru-RU" i="1">
                <a:latin typeface="Times New Roman" pitchFamily="18" charset="0"/>
                <a:cs typeface="Times New Roman" pitchFamily="18" charset="0"/>
              </a:rPr>
              <a:t>ʲ</a:t>
            </a:r>
            <a:r>
              <a:rPr lang="en-US" i="1">
                <a:latin typeface="Times New Roman" pitchFamily="18" charset="0"/>
                <a:cs typeface="Times New Roman" pitchFamily="18" charset="0"/>
              </a:rPr>
              <a:t>a</a:t>
            </a:r>
            <a:r>
              <a:rPr lang="ru-RU" i="1">
                <a:latin typeface="Times New Roman" pitchFamily="18" charset="0"/>
                <a:cs typeface="Times New Roman" pitchFamily="18" charset="0"/>
              </a:rPr>
              <a:t>-</a:t>
            </a:r>
            <a:r>
              <a:rPr lang="en-US" i="1">
                <a:latin typeface="Times New Roman" pitchFamily="18" charset="0"/>
                <a:cs typeface="Times New Roman" pitchFamily="18" charset="0"/>
              </a:rPr>
              <a:t>r</a:t>
            </a:r>
            <a:r>
              <a:rPr lang="ru-RU" i="1">
                <a:latin typeface="Times New Roman" pitchFamily="18" charset="0"/>
                <a:cs typeface="Times New Roman" pitchFamily="18" charset="0"/>
              </a:rPr>
              <a:t>° </a:t>
            </a:r>
            <a:r>
              <a:rPr lang="ru-RU">
                <a:latin typeface="Times New Roman" pitchFamily="18" charset="0"/>
                <a:cs typeface="Times New Roman" pitchFamily="18" charset="0"/>
              </a:rPr>
              <a:t>‘отец-</a:t>
            </a:r>
            <a:r>
              <a:rPr lang="en-US">
                <a:latin typeface="Times New Roman" pitchFamily="18" charset="0"/>
                <a:cs typeface="Times New Roman" pitchFamily="18" charset="0"/>
              </a:rPr>
              <a:t>NOM</a:t>
            </a:r>
            <a:r>
              <a:rPr lang="ru-RU">
                <a:latin typeface="Times New Roman" pitchFamily="18" charset="0"/>
                <a:cs typeface="Times New Roman" pitchFamily="18" charset="0"/>
              </a:rPr>
              <a:t>.</a:t>
            </a:r>
            <a:r>
              <a:rPr lang="en-US">
                <a:latin typeface="Times New Roman" pitchFamily="18" charset="0"/>
                <a:cs typeface="Times New Roman" pitchFamily="18" charset="0"/>
              </a:rPr>
              <a:t>SG</a:t>
            </a:r>
            <a:r>
              <a:rPr lang="ru-RU">
                <a:latin typeface="Times New Roman" pitchFamily="18" charset="0"/>
                <a:cs typeface="Times New Roman" pitchFamily="18" charset="0"/>
              </a:rPr>
              <a:t>.</a:t>
            </a:r>
            <a:r>
              <a:rPr lang="en-US">
                <a:latin typeface="Times New Roman" pitchFamily="18" charset="0"/>
                <a:cs typeface="Times New Roman" pitchFamily="18" charset="0"/>
              </a:rPr>
              <a:t>POSS</a:t>
            </a:r>
            <a:r>
              <a:rPr lang="ru-RU">
                <a:latin typeface="Times New Roman" pitchFamily="18" charset="0"/>
                <a:cs typeface="Times New Roman" pitchFamily="18" charset="0"/>
              </a:rPr>
              <a:t>2</a:t>
            </a:r>
            <a:r>
              <a:rPr lang="en-US">
                <a:latin typeface="Times New Roman" pitchFamily="18" charset="0"/>
                <a:cs typeface="Times New Roman" pitchFamily="18" charset="0"/>
              </a:rPr>
              <a:t>SG</a:t>
            </a:r>
            <a:r>
              <a:rPr lang="ru-RU">
                <a:latin typeface="Times New Roman" pitchFamily="18" charset="0"/>
                <a:cs typeface="Times New Roman" pitchFamily="18" charset="0"/>
              </a:rPr>
              <a:t>’, ‘отец-твой’), при этом противопоставляя, как будет «у нас </a:t>
            </a:r>
            <a:r>
              <a:rPr lang="ru-RU" err="1">
                <a:latin typeface="Times New Roman" pitchFamily="18" charset="0"/>
                <a:cs typeface="Times New Roman" pitchFamily="18" charset="0"/>
              </a:rPr>
              <a:t>по-энецки</a:t>
            </a:r>
            <a:r>
              <a:rPr lang="ru-RU">
                <a:latin typeface="Times New Roman" pitchFamily="18" charset="0"/>
                <a:cs typeface="Times New Roman" pitchFamily="18" charset="0"/>
              </a:rPr>
              <a:t>», ставя себя таким образом на «</a:t>
            </a:r>
            <a:r>
              <a:rPr lang="ru-RU" err="1">
                <a:latin typeface="Times New Roman" pitchFamily="18" charset="0"/>
                <a:cs typeface="Times New Roman" pitchFamily="18" charset="0"/>
              </a:rPr>
              <a:t>энецкую</a:t>
            </a:r>
            <a:r>
              <a:rPr lang="ru-RU">
                <a:latin typeface="Times New Roman" pitchFamily="18" charset="0"/>
                <a:cs typeface="Times New Roman" pitchFamily="18" charset="0"/>
              </a:rPr>
              <a:t> сторону». Отец детей Галины </a:t>
            </a:r>
            <a:r>
              <a:rPr lang="ru-RU" err="1">
                <a:latin typeface="Times New Roman" pitchFamily="18" charset="0"/>
                <a:cs typeface="Times New Roman" pitchFamily="18" charset="0"/>
              </a:rPr>
              <a:t>Хольчовны</a:t>
            </a:r>
            <a:r>
              <a:rPr lang="ru-RU">
                <a:latin typeface="Times New Roman" pitchFamily="18" charset="0"/>
                <a:cs typeface="Times New Roman" pitchFamily="18" charset="0"/>
              </a:rPr>
              <a:t> </a:t>
            </a:r>
            <a:r>
              <a:rPr lang="de-DE">
                <a:latin typeface="Times New Roman" pitchFamily="18" charset="0"/>
                <a:cs typeface="Times New Roman" pitchFamily="18" charset="0"/>
              </a:rPr>
              <a:t>―</a:t>
            </a:r>
            <a:r>
              <a:rPr lang="ru-RU">
                <a:latin typeface="Times New Roman" pitchFamily="18" charset="0"/>
                <a:cs typeface="Times New Roman" pitchFamily="18" charset="0"/>
              </a:rPr>
              <a:t> тундровый </a:t>
            </a:r>
            <a:r>
              <a:rPr lang="ru-RU" err="1">
                <a:latin typeface="Times New Roman" pitchFamily="18" charset="0"/>
                <a:cs typeface="Times New Roman" pitchFamily="18" charset="0"/>
              </a:rPr>
              <a:t>энец</a:t>
            </a:r>
            <a:r>
              <a:rPr lang="ru-RU">
                <a:latin typeface="Times New Roman" pitchFamily="18" charset="0"/>
                <a:cs typeface="Times New Roman" pitchFamily="18" charset="0"/>
              </a:rPr>
              <a:t>, поэтому и слово для обозначения отца в их семье использовалось именно тундрово-</a:t>
            </a:r>
            <a:r>
              <a:rPr lang="ru-RU" err="1">
                <a:latin typeface="Times New Roman" pitchFamily="18" charset="0"/>
                <a:cs typeface="Times New Roman" pitchFamily="18" charset="0"/>
              </a:rPr>
              <a:t>энецкое</a:t>
            </a:r>
            <a:r>
              <a:rPr lang="ru-RU">
                <a:latin typeface="Times New Roman" pitchFamily="18" charset="0"/>
                <a:cs typeface="Times New Roman" pitchFamily="18" charset="0"/>
              </a:rPr>
              <a:t>, а не ненецкое (причем как самими детьми, так и их матерью, родной язык которой </a:t>
            </a:r>
            <a:r>
              <a:rPr lang="de-DE">
                <a:latin typeface="Times New Roman" pitchFamily="18" charset="0"/>
                <a:cs typeface="Times New Roman" pitchFamily="18" charset="0"/>
              </a:rPr>
              <a:t>―</a:t>
            </a:r>
            <a:r>
              <a:rPr lang="ru-RU">
                <a:latin typeface="Times New Roman" pitchFamily="18" charset="0"/>
                <a:cs typeface="Times New Roman" pitchFamily="18" charset="0"/>
              </a:rPr>
              <a:t> ТН).</a:t>
            </a:r>
          </a:p>
          <a:p>
            <a:endParaRPr lang="ru-RU"/>
          </a:p>
        </p:txBody>
      </p:sp>
    </p:spTree>
    <p:extLst>
      <p:ext uri="{BB962C8B-B14F-4D97-AF65-F5344CB8AC3E}">
        <p14:creationId xmlns:p14="http://schemas.microsoft.com/office/powerpoint/2010/main" val="13285304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60648"/>
            <a:ext cx="8229600" cy="6597352"/>
          </a:xfrm>
        </p:spPr>
        <p:txBody>
          <a:bodyPr>
            <a:normAutofit fontScale="70000" lnSpcReduction="20000"/>
          </a:bodyPr>
          <a:lstStyle/>
          <a:p>
            <a:r>
              <a:rPr lang="ru-RU">
                <a:latin typeface="Times New Roman" pitchFamily="18" charset="0"/>
                <a:cs typeface="Times New Roman" pitchFamily="18" charset="0"/>
              </a:rPr>
              <a:t>[Интервьюер:] </a:t>
            </a:r>
            <a:r>
              <a:rPr lang="ru-RU" i="1">
                <a:latin typeface="Times New Roman" pitchFamily="18" charset="0"/>
                <a:cs typeface="Times New Roman" pitchFamily="18" charset="0"/>
              </a:rPr>
              <a:t>«Как будет </a:t>
            </a:r>
            <a:r>
              <a:rPr lang="ru-RU">
                <a:latin typeface="Times New Roman" pitchFamily="18" charset="0"/>
                <a:cs typeface="Times New Roman" pitchFamily="18" charset="0"/>
              </a:rPr>
              <a:t>‘отец’</a:t>
            </a:r>
            <a:r>
              <a:rPr lang="ru-RU" i="1">
                <a:latin typeface="Times New Roman" pitchFamily="18" charset="0"/>
                <a:cs typeface="Times New Roman" pitchFamily="18" charset="0"/>
              </a:rPr>
              <a:t>?»</a:t>
            </a:r>
            <a:r>
              <a:rPr lang="ru-RU">
                <a:latin typeface="Times New Roman" pitchFamily="18" charset="0"/>
                <a:cs typeface="Times New Roman" pitchFamily="18" charset="0"/>
              </a:rPr>
              <a:t> </a:t>
            </a:r>
          </a:p>
          <a:p>
            <a:r>
              <a:rPr lang="ru-RU">
                <a:latin typeface="Times New Roman" pitchFamily="18" charset="0"/>
                <a:cs typeface="Times New Roman" pitchFamily="18" charset="0"/>
              </a:rPr>
              <a:t>[Инф. СГХ:] </a:t>
            </a:r>
            <a:r>
              <a:rPr lang="ru-RU" i="1">
                <a:latin typeface="Times New Roman" pitchFamily="18" charset="0"/>
                <a:cs typeface="Times New Roman" pitchFamily="18" charset="0"/>
              </a:rPr>
              <a:t>«</a:t>
            </a:r>
            <a:r>
              <a:rPr lang="en-US" b="1" i="1" err="1">
                <a:latin typeface="Times New Roman" pitchFamily="18" charset="0"/>
                <a:cs typeface="Times New Roman" pitchFamily="18" charset="0"/>
              </a:rPr>
              <a:t>Aja</a:t>
            </a:r>
            <a:r>
              <a:rPr lang="ru-RU">
                <a:latin typeface="Times New Roman" pitchFamily="18" charset="0"/>
                <a:cs typeface="Times New Roman" pitchFamily="18" charset="0"/>
              </a:rPr>
              <a:t> &lt;ТЭ&gt;. </a:t>
            </a:r>
            <a:r>
              <a:rPr lang="ru-RU" i="1" err="1">
                <a:latin typeface="Times New Roman" pitchFamily="18" charset="0"/>
                <a:cs typeface="Times New Roman" pitchFamily="18" charset="0"/>
              </a:rPr>
              <a:t>По-энéцки</a:t>
            </a:r>
            <a:r>
              <a:rPr lang="ru-RU" i="1">
                <a:latin typeface="Times New Roman" pitchFamily="18" charset="0"/>
                <a:cs typeface="Times New Roman" pitchFamily="18" charset="0"/>
              </a:rPr>
              <a:t> </a:t>
            </a:r>
            <a:r>
              <a:rPr lang="de-DE">
                <a:latin typeface="Times New Roman" pitchFamily="18" charset="0"/>
                <a:cs typeface="Times New Roman" pitchFamily="18" charset="0"/>
              </a:rPr>
              <a:t>―</a:t>
            </a:r>
            <a:r>
              <a:rPr lang="de-DE" i="1">
                <a:latin typeface="Times New Roman" pitchFamily="18" charset="0"/>
                <a:cs typeface="Times New Roman" pitchFamily="18" charset="0"/>
              </a:rPr>
              <a:t> </a:t>
            </a:r>
            <a:r>
              <a:rPr lang="en-US" b="1" i="1" err="1">
                <a:latin typeface="Times New Roman" pitchFamily="18" charset="0"/>
                <a:cs typeface="Times New Roman" pitchFamily="18" charset="0"/>
              </a:rPr>
              <a:t>aja</a:t>
            </a:r>
            <a:r>
              <a:rPr lang="ru-RU">
                <a:latin typeface="Times New Roman" pitchFamily="18" charset="0"/>
                <a:cs typeface="Times New Roman" pitchFamily="18" charset="0"/>
              </a:rPr>
              <a:t>. </a:t>
            </a:r>
            <a:r>
              <a:rPr lang="ru-RU" i="1" err="1">
                <a:latin typeface="Times New Roman" pitchFamily="18" charset="0"/>
                <a:cs typeface="Times New Roman" pitchFamily="18" charset="0"/>
              </a:rPr>
              <a:t>Ненэй</a:t>
            </a:r>
            <a:r>
              <a:rPr lang="ru-RU" i="1">
                <a:latin typeface="Times New Roman" pitchFamily="18" charset="0"/>
                <a:cs typeface="Times New Roman" pitchFamily="18" charset="0"/>
              </a:rPr>
              <a:t> </a:t>
            </a:r>
            <a:r>
              <a:rPr lang="ru-RU" i="1" err="1">
                <a:latin typeface="Times New Roman" pitchFamily="18" charset="0"/>
                <a:cs typeface="Times New Roman" pitchFamily="18" charset="0"/>
              </a:rPr>
              <a:t>вадавна</a:t>
            </a:r>
            <a:r>
              <a:rPr lang="en-US">
                <a:latin typeface="Times New Roman" pitchFamily="18" charset="0"/>
                <a:cs typeface="Times New Roman" pitchFamily="18" charset="0"/>
              </a:rPr>
              <a:t> </a:t>
            </a:r>
            <a:r>
              <a:rPr lang="de-DE">
                <a:latin typeface="Times New Roman" pitchFamily="18" charset="0"/>
                <a:cs typeface="Times New Roman" pitchFamily="18" charset="0"/>
              </a:rPr>
              <a:t>―</a:t>
            </a:r>
            <a:r>
              <a:rPr lang="ru-RU">
                <a:latin typeface="Times New Roman" pitchFamily="18" charset="0"/>
                <a:cs typeface="Times New Roman" pitchFamily="18" charset="0"/>
              </a:rPr>
              <a:t> [á</a:t>
            </a:r>
            <a:r>
              <a:rPr lang="en-US">
                <a:latin typeface="Times New Roman" pitchFamily="18" charset="0"/>
                <a:cs typeface="Times New Roman" pitchFamily="18" charset="0"/>
              </a:rPr>
              <a:t>t</a:t>
            </a:r>
            <a:r>
              <a:rPr lang="ru-RU">
                <a:latin typeface="Times New Roman" pitchFamily="18" charset="0"/>
                <a:cs typeface="Times New Roman" pitchFamily="18" charset="0"/>
              </a:rPr>
              <a:t>͡</a:t>
            </a:r>
            <a:r>
              <a:rPr lang="ru-RU" err="1">
                <a:latin typeface="Times New Roman" pitchFamily="18" charset="0"/>
                <a:cs typeface="Times New Roman" pitchFamily="18" charset="0"/>
              </a:rPr>
              <a:t>ɕɪ</a:t>
            </a:r>
            <a:r>
              <a:rPr lang="ru-RU">
                <a:latin typeface="Times New Roman" pitchFamily="18" charset="0"/>
                <a:cs typeface="Times New Roman" pitchFamily="18" charset="0"/>
              </a:rPr>
              <a:t>] &lt;ТН&gt; </a:t>
            </a:r>
            <a:r>
              <a:rPr lang="ru-RU" i="1">
                <a:latin typeface="Times New Roman" pitchFamily="18" charset="0"/>
                <a:cs typeface="Times New Roman" pitchFamily="18" charset="0"/>
              </a:rPr>
              <a:t>или</a:t>
            </a:r>
            <a:r>
              <a:rPr lang="ru-RU">
                <a:latin typeface="Times New Roman" pitchFamily="18" charset="0"/>
                <a:cs typeface="Times New Roman" pitchFamily="18" charset="0"/>
              </a:rPr>
              <a:t> [</a:t>
            </a:r>
            <a:r>
              <a:rPr lang="en-US">
                <a:latin typeface="Times New Roman" pitchFamily="18" charset="0"/>
                <a:cs typeface="Times New Roman" pitchFamily="18" charset="0"/>
              </a:rPr>
              <a:t>n</a:t>
            </a:r>
            <a:r>
              <a:rPr lang="ru-RU" err="1">
                <a:latin typeface="Times New Roman" pitchFamily="18" charset="0"/>
                <a:cs typeface="Times New Roman" pitchFamily="18" charset="0"/>
              </a:rPr>
              <a:t>ʲī</a:t>
            </a:r>
            <a:r>
              <a:rPr lang="en-US">
                <a:latin typeface="Times New Roman" pitchFamily="18" charset="0"/>
                <a:cs typeface="Times New Roman" pitchFamily="18" charset="0"/>
              </a:rPr>
              <a:t>s</a:t>
            </a:r>
            <a:r>
              <a:rPr lang="ru-RU" err="1">
                <a:latin typeface="Times New Roman" pitchFamily="18" charset="0"/>
                <a:cs typeface="Times New Roman" pitchFamily="18" charset="0"/>
              </a:rPr>
              <a:t>ʲá</a:t>
            </a:r>
            <a:r>
              <a:rPr lang="en-US">
                <a:latin typeface="Times New Roman" pitchFamily="18" charset="0"/>
                <a:cs typeface="Times New Roman" pitchFamily="18" charset="0"/>
              </a:rPr>
              <a:t>r</a:t>
            </a:r>
            <a:r>
              <a:rPr lang="ru-RU">
                <a:latin typeface="Times New Roman" pitchFamily="18" charset="0"/>
                <a:cs typeface="Times New Roman" pitchFamily="18" charset="0"/>
              </a:rPr>
              <a:t>] &lt;ТН </a:t>
            </a:r>
            <a:r>
              <a:rPr lang="en-US" i="1">
                <a:latin typeface="Times New Roman" pitchFamily="18" charset="0"/>
                <a:cs typeface="Times New Roman" pitchFamily="18" charset="0"/>
              </a:rPr>
              <a:t>n</a:t>
            </a:r>
            <a:r>
              <a:rPr lang="ru-RU" i="1" err="1">
                <a:latin typeface="Times New Roman" pitchFamily="18" charset="0"/>
                <a:cs typeface="Times New Roman" pitchFamily="18" charset="0"/>
              </a:rPr>
              <a:t>ʲī</a:t>
            </a:r>
            <a:r>
              <a:rPr lang="en-US" i="1">
                <a:latin typeface="Times New Roman" pitchFamily="18" charset="0"/>
                <a:cs typeface="Times New Roman" pitchFamily="18" charset="0"/>
              </a:rPr>
              <a:t>s</a:t>
            </a:r>
            <a:r>
              <a:rPr lang="ru-RU" i="1">
                <a:latin typeface="Times New Roman" pitchFamily="18" charset="0"/>
                <a:cs typeface="Times New Roman" pitchFamily="18" charset="0"/>
              </a:rPr>
              <a:t>ʲ</a:t>
            </a:r>
            <a:r>
              <a:rPr lang="en-US" i="1">
                <a:latin typeface="Times New Roman" pitchFamily="18" charset="0"/>
                <a:cs typeface="Times New Roman" pitchFamily="18" charset="0"/>
              </a:rPr>
              <a:t>a</a:t>
            </a:r>
            <a:r>
              <a:rPr lang="ru-RU" i="1">
                <a:latin typeface="Times New Roman" pitchFamily="18" charset="0"/>
                <a:cs typeface="Times New Roman" pitchFamily="18" charset="0"/>
              </a:rPr>
              <a:t>-</a:t>
            </a:r>
            <a:r>
              <a:rPr lang="en-US" i="1">
                <a:latin typeface="Times New Roman" pitchFamily="18" charset="0"/>
                <a:cs typeface="Times New Roman" pitchFamily="18" charset="0"/>
              </a:rPr>
              <a:t>r</a:t>
            </a:r>
            <a:r>
              <a:rPr lang="ru-RU" i="1">
                <a:latin typeface="Times New Roman" pitchFamily="18" charset="0"/>
                <a:cs typeface="Times New Roman" pitchFamily="18" charset="0"/>
              </a:rPr>
              <a:t>° </a:t>
            </a:r>
            <a:r>
              <a:rPr lang="ru-RU">
                <a:latin typeface="Times New Roman" pitchFamily="18" charset="0"/>
                <a:cs typeface="Times New Roman" pitchFamily="18" charset="0"/>
              </a:rPr>
              <a:t>‘отец-</a:t>
            </a:r>
            <a:r>
              <a:rPr lang="en-US">
                <a:latin typeface="Times New Roman" pitchFamily="18" charset="0"/>
                <a:cs typeface="Times New Roman" pitchFamily="18" charset="0"/>
              </a:rPr>
              <a:t>NOM</a:t>
            </a:r>
            <a:r>
              <a:rPr lang="ru-RU">
                <a:latin typeface="Times New Roman" pitchFamily="18" charset="0"/>
                <a:cs typeface="Times New Roman" pitchFamily="18" charset="0"/>
              </a:rPr>
              <a:t>.</a:t>
            </a:r>
            <a:r>
              <a:rPr lang="en-US">
                <a:latin typeface="Times New Roman" pitchFamily="18" charset="0"/>
                <a:cs typeface="Times New Roman" pitchFamily="18" charset="0"/>
              </a:rPr>
              <a:t>SG</a:t>
            </a:r>
            <a:r>
              <a:rPr lang="ru-RU">
                <a:latin typeface="Times New Roman" pitchFamily="18" charset="0"/>
                <a:cs typeface="Times New Roman" pitchFamily="18" charset="0"/>
              </a:rPr>
              <a:t>.</a:t>
            </a:r>
            <a:r>
              <a:rPr lang="en-US">
                <a:latin typeface="Times New Roman" pitchFamily="18" charset="0"/>
                <a:cs typeface="Times New Roman" pitchFamily="18" charset="0"/>
              </a:rPr>
              <a:t>POSS</a:t>
            </a:r>
            <a:r>
              <a:rPr lang="ru-RU">
                <a:latin typeface="Times New Roman" pitchFamily="18" charset="0"/>
                <a:cs typeface="Times New Roman" pitchFamily="18" charset="0"/>
              </a:rPr>
              <a:t>2</a:t>
            </a:r>
            <a:r>
              <a:rPr lang="en-US">
                <a:latin typeface="Times New Roman" pitchFamily="18" charset="0"/>
                <a:cs typeface="Times New Roman" pitchFamily="18" charset="0"/>
              </a:rPr>
              <a:t>SG</a:t>
            </a:r>
            <a:r>
              <a:rPr lang="ru-RU">
                <a:latin typeface="Times New Roman" pitchFamily="18" charset="0"/>
                <a:cs typeface="Times New Roman" pitchFamily="18" charset="0"/>
              </a:rPr>
              <a:t>’, ‘отец-твой’&gt;. &lt;…&gt; </a:t>
            </a:r>
            <a:r>
              <a:rPr lang="ru-RU" i="1">
                <a:latin typeface="Times New Roman" pitchFamily="18" charset="0"/>
                <a:cs typeface="Times New Roman" pitchFamily="18" charset="0"/>
              </a:rPr>
              <a:t>А у нас </a:t>
            </a:r>
            <a:r>
              <a:rPr lang="ru-RU" i="1" err="1">
                <a:latin typeface="Times New Roman" pitchFamily="18" charset="0"/>
                <a:cs typeface="Times New Roman" pitchFamily="18" charset="0"/>
              </a:rPr>
              <a:t>по-энéцки</a:t>
            </a:r>
            <a:r>
              <a:rPr lang="ru-RU">
                <a:latin typeface="Times New Roman" pitchFamily="18" charset="0"/>
                <a:cs typeface="Times New Roman" pitchFamily="18" charset="0"/>
              </a:rPr>
              <a:t> </a:t>
            </a:r>
            <a:r>
              <a:rPr lang="de-DE">
                <a:latin typeface="Times New Roman" pitchFamily="18" charset="0"/>
                <a:cs typeface="Times New Roman" pitchFamily="18" charset="0"/>
              </a:rPr>
              <a:t>― </a:t>
            </a:r>
            <a:r>
              <a:rPr lang="ru-RU" i="1">
                <a:latin typeface="Times New Roman" pitchFamily="18" charset="0"/>
                <a:cs typeface="Times New Roman" pitchFamily="18" charset="0"/>
              </a:rPr>
              <a:t>это</a:t>
            </a:r>
            <a:r>
              <a:rPr lang="ru-RU">
                <a:latin typeface="Times New Roman" pitchFamily="18" charset="0"/>
                <a:cs typeface="Times New Roman" pitchFamily="18" charset="0"/>
              </a:rPr>
              <a:t> </a:t>
            </a:r>
            <a:r>
              <a:rPr lang="en-US" b="1" i="1" err="1">
                <a:latin typeface="Times New Roman" pitchFamily="18" charset="0"/>
                <a:cs typeface="Times New Roman" pitchFamily="18" charset="0"/>
              </a:rPr>
              <a:t>aja</a:t>
            </a:r>
            <a:r>
              <a:rPr lang="ru-RU" i="1">
                <a:latin typeface="Times New Roman" pitchFamily="18" charset="0"/>
                <a:cs typeface="Times New Roman" pitchFamily="18" charset="0"/>
              </a:rPr>
              <a:t>».</a:t>
            </a:r>
            <a:r>
              <a:rPr lang="ru-RU">
                <a:latin typeface="Times New Roman" pitchFamily="18" charset="0"/>
                <a:cs typeface="Times New Roman" pitchFamily="18" charset="0"/>
              </a:rPr>
              <a:t> </a:t>
            </a:r>
          </a:p>
          <a:p>
            <a:r>
              <a:rPr lang="ru-RU">
                <a:latin typeface="Times New Roman" pitchFamily="18" charset="0"/>
                <a:cs typeface="Times New Roman" pitchFamily="18" charset="0"/>
              </a:rPr>
              <a:t>[Интервьюер:] </a:t>
            </a:r>
            <a:r>
              <a:rPr lang="ru-RU" i="1">
                <a:latin typeface="Times New Roman" pitchFamily="18" charset="0"/>
                <a:cs typeface="Times New Roman" pitchFamily="18" charset="0"/>
              </a:rPr>
              <a:t>«И Ваши дети так говорили?»</a:t>
            </a:r>
            <a:r>
              <a:rPr lang="ru-RU">
                <a:latin typeface="Times New Roman" pitchFamily="18" charset="0"/>
                <a:cs typeface="Times New Roman" pitchFamily="18" charset="0"/>
              </a:rPr>
              <a:t> </a:t>
            </a:r>
          </a:p>
          <a:p>
            <a:r>
              <a:rPr lang="ru-RU">
                <a:latin typeface="Times New Roman" pitchFamily="18" charset="0"/>
                <a:cs typeface="Times New Roman" pitchFamily="18" charset="0"/>
              </a:rPr>
              <a:t>[Инф. СГХ:] </a:t>
            </a:r>
            <a:r>
              <a:rPr lang="ru-RU" i="1">
                <a:latin typeface="Times New Roman" pitchFamily="18" charset="0"/>
                <a:cs typeface="Times New Roman" pitchFamily="18" charset="0"/>
              </a:rPr>
              <a:t>«Так говорили</a:t>
            </a:r>
            <a:r>
              <a:rPr lang="ru-RU">
                <a:latin typeface="Times New Roman" pitchFamily="18" charset="0"/>
                <a:cs typeface="Times New Roman" pitchFamily="18" charset="0"/>
              </a:rPr>
              <a:t> </a:t>
            </a:r>
            <a:r>
              <a:rPr lang="de-DE">
                <a:latin typeface="Times New Roman" pitchFamily="18" charset="0"/>
                <a:cs typeface="Times New Roman" pitchFamily="18" charset="0"/>
              </a:rPr>
              <a:t>― </a:t>
            </a:r>
            <a:r>
              <a:rPr lang="en-US" b="1" i="1" err="1">
                <a:latin typeface="Times New Roman" pitchFamily="18" charset="0"/>
                <a:cs typeface="Times New Roman" pitchFamily="18" charset="0"/>
              </a:rPr>
              <a:t>aja</a:t>
            </a:r>
            <a:r>
              <a:rPr lang="ru-RU" i="1">
                <a:latin typeface="Times New Roman" pitchFamily="18" charset="0"/>
                <a:cs typeface="Times New Roman" pitchFamily="18" charset="0"/>
              </a:rPr>
              <a:t>». </a:t>
            </a:r>
            <a:endParaRPr lang="ru-RU">
              <a:latin typeface="Times New Roman" pitchFamily="18" charset="0"/>
              <a:cs typeface="Times New Roman" pitchFamily="18" charset="0"/>
            </a:endParaRPr>
          </a:p>
          <a:p>
            <a:r>
              <a:rPr lang="ru-RU">
                <a:latin typeface="Times New Roman" pitchFamily="18" charset="0"/>
                <a:cs typeface="Times New Roman" pitchFamily="18" charset="0"/>
              </a:rPr>
              <a:t>[Интервьюер:] </a:t>
            </a:r>
            <a:r>
              <a:rPr lang="ru-RU" i="1">
                <a:latin typeface="Times New Roman" pitchFamily="18" charset="0"/>
                <a:cs typeface="Times New Roman" pitchFamily="18" charset="0"/>
              </a:rPr>
              <a:t>«А Вы про своего мужа обычно как говорили?»</a:t>
            </a:r>
            <a:r>
              <a:rPr lang="ru-RU">
                <a:latin typeface="Times New Roman" pitchFamily="18" charset="0"/>
                <a:cs typeface="Times New Roman" pitchFamily="18" charset="0"/>
              </a:rPr>
              <a:t> </a:t>
            </a:r>
          </a:p>
          <a:p>
            <a:r>
              <a:rPr lang="ru-RU">
                <a:latin typeface="Times New Roman" pitchFamily="18" charset="0"/>
                <a:cs typeface="Times New Roman" pitchFamily="18" charset="0"/>
              </a:rPr>
              <a:t>[Инф. СГХ:] 	</a:t>
            </a:r>
          </a:p>
          <a:p>
            <a:pPr marL="0" indent="0">
              <a:buNone/>
            </a:pPr>
            <a:r>
              <a:rPr lang="ru-RU">
                <a:latin typeface="Times New Roman" pitchFamily="18" charset="0"/>
                <a:cs typeface="Times New Roman" pitchFamily="18" charset="0"/>
              </a:rPr>
              <a:t>[</a:t>
            </a:r>
            <a:r>
              <a:rPr lang="en-US" err="1">
                <a:latin typeface="Times New Roman" pitchFamily="18" charset="0"/>
                <a:cs typeface="Times New Roman" pitchFamily="18" charset="0"/>
              </a:rPr>
              <a:t>aj</a:t>
            </a:r>
            <a:r>
              <a:rPr lang="ru-RU">
                <a:latin typeface="Times New Roman" pitchFamily="18" charset="0"/>
                <a:cs typeface="Times New Roman" pitchFamily="18" charset="0"/>
              </a:rPr>
              <a:t>á</a:t>
            </a:r>
            <a:r>
              <a:rPr lang="en-US">
                <a:latin typeface="Times New Roman" pitchFamily="18" charset="0"/>
                <a:cs typeface="Times New Roman" pitchFamily="18" charset="0"/>
              </a:rPr>
              <a:t>r</a:t>
            </a:r>
            <a:r>
              <a:rPr lang="ru-RU" err="1">
                <a:latin typeface="Times New Roman" pitchFamily="18" charset="0"/>
                <a:cs typeface="Times New Roman" pitchFamily="18" charset="0"/>
              </a:rPr>
              <a:t>ʲɪŋ</a:t>
            </a:r>
            <a:r>
              <a:rPr lang="en-US">
                <a:latin typeface="Times New Roman" pitchFamily="18" charset="0"/>
                <a:cs typeface="Times New Roman" pitchFamily="18" charset="0"/>
              </a:rPr>
              <a:t>e</a:t>
            </a:r>
            <a:r>
              <a:rPr lang="ru-RU">
                <a:latin typeface="Times New Roman" pitchFamily="18" charset="0"/>
                <a:cs typeface="Times New Roman" pitchFamily="18" charset="0"/>
              </a:rPr>
              <a:t> 			</a:t>
            </a:r>
            <a:r>
              <a:rPr lang="en-US" smtClean="0">
                <a:latin typeface="Times New Roman" pitchFamily="18" charset="0"/>
                <a:cs typeface="Times New Roman" pitchFamily="18" charset="0"/>
              </a:rPr>
              <a:t>p</a:t>
            </a:r>
            <a:r>
              <a:rPr lang="ru-RU">
                <a:latin typeface="Times New Roman" pitchFamily="18" charset="0"/>
                <a:cs typeface="Times New Roman" pitchFamily="18" charset="0"/>
              </a:rPr>
              <a:t>æ̀</a:t>
            </a:r>
            <a:r>
              <a:rPr lang="en-US" err="1">
                <a:latin typeface="Times New Roman" pitchFamily="18" charset="0"/>
                <a:cs typeface="Times New Roman" pitchFamily="18" charset="0"/>
              </a:rPr>
              <a:t>rt</a:t>
            </a:r>
            <a:r>
              <a:rPr lang="ru-RU">
                <a:latin typeface="Times New Roman" pitchFamily="18" charset="0"/>
                <a:cs typeface="Times New Roman" pitchFamily="18" charset="0"/>
              </a:rPr>
              <a:t>͡ɕ</a:t>
            </a:r>
            <a:r>
              <a:rPr lang="en-US">
                <a:latin typeface="Times New Roman" pitchFamily="18" charset="0"/>
                <a:cs typeface="Times New Roman" pitchFamily="18" charset="0"/>
              </a:rPr>
              <a:t>et</a:t>
            </a:r>
            <a:r>
              <a:rPr lang="ru-RU">
                <a:latin typeface="Times New Roman" pitchFamily="18" charset="0"/>
                <a:cs typeface="Times New Roman" pitchFamily="18" charset="0"/>
              </a:rPr>
              <a:t>ɨ́</a:t>
            </a:r>
            <a:r>
              <a:rPr lang="en-US">
                <a:latin typeface="Times New Roman" pitchFamily="18" charset="0"/>
                <a:cs typeface="Times New Roman" pitchFamily="18" charset="0"/>
              </a:rPr>
              <a:t>w</a:t>
            </a:r>
            <a:r>
              <a:rPr lang="ru-RU" err="1">
                <a:latin typeface="Times New Roman" pitchFamily="18" charset="0"/>
                <a:cs typeface="Times New Roman" pitchFamily="18" charset="0"/>
              </a:rPr>
              <a:t>ɐʔ</a:t>
            </a:r>
            <a:r>
              <a:rPr lang="ru-RU">
                <a:latin typeface="Times New Roman" pitchFamily="18" charset="0"/>
                <a:cs typeface="Times New Roman" pitchFamily="18" charset="0"/>
              </a:rPr>
              <a:t>] 		 	</a:t>
            </a:r>
            <a:r>
              <a:rPr lang="ru-RU" i="1">
                <a:latin typeface="Times New Roman" pitchFamily="18" charset="0"/>
                <a:cs typeface="Times New Roman" pitchFamily="18" charset="0"/>
              </a:rPr>
              <a:t> </a:t>
            </a:r>
            <a:endParaRPr lang="ru-RU">
              <a:latin typeface="Times New Roman" pitchFamily="18" charset="0"/>
              <a:cs typeface="Times New Roman" pitchFamily="18" charset="0"/>
            </a:endParaRPr>
          </a:p>
          <a:p>
            <a:pPr marL="0" indent="0">
              <a:buNone/>
            </a:pPr>
            <a:r>
              <a:rPr lang="en-US" b="1" i="1" err="1">
                <a:latin typeface="Times New Roman" pitchFamily="18" charset="0"/>
                <a:cs typeface="Times New Roman" pitchFamily="18" charset="0"/>
              </a:rPr>
              <a:t>aja</a:t>
            </a:r>
            <a:r>
              <a:rPr lang="ru-RU" i="1">
                <a:latin typeface="Times New Roman" pitchFamily="18" charset="0"/>
                <a:cs typeface="Times New Roman" pitchFamily="18" charset="0"/>
              </a:rPr>
              <a:t>-</a:t>
            </a:r>
            <a:r>
              <a:rPr lang="en-US" i="1">
                <a:latin typeface="Times New Roman" pitchFamily="18" charset="0"/>
                <a:cs typeface="Times New Roman" pitchFamily="18" charset="0"/>
              </a:rPr>
              <a:t>r</a:t>
            </a:r>
            <a:r>
              <a:rPr lang="ru-RU" i="1">
                <a:latin typeface="Times New Roman" pitchFamily="18" charset="0"/>
                <a:cs typeface="Times New Roman" pitchFamily="18" charset="0"/>
              </a:rPr>
              <a:t>ʲ</a:t>
            </a:r>
            <a:r>
              <a:rPr lang="en-US" i="1">
                <a:latin typeface="Times New Roman" pitchFamily="18" charset="0"/>
                <a:cs typeface="Times New Roman" pitchFamily="18" charset="0"/>
              </a:rPr>
              <a:t>i</a:t>
            </a:r>
            <a:r>
              <a:rPr lang="ru-RU" i="1">
                <a:latin typeface="Times New Roman" pitchFamily="18" charset="0"/>
                <a:cs typeface="Times New Roman" pitchFamily="18" charset="0"/>
              </a:rPr>
              <a:t>-ŋ</a:t>
            </a:r>
            <a:r>
              <a:rPr lang="en-US" i="1">
                <a:latin typeface="Times New Roman" pitchFamily="18" charset="0"/>
                <a:cs typeface="Times New Roman" pitchFamily="18" charset="0"/>
              </a:rPr>
              <a:t>e</a:t>
            </a:r>
            <a:r>
              <a:rPr lang="ru-RU" i="1">
                <a:latin typeface="Times New Roman" pitchFamily="18" charset="0"/>
                <a:cs typeface="Times New Roman" pitchFamily="18" charset="0"/>
              </a:rPr>
              <a:t>° </a:t>
            </a:r>
            <a:r>
              <a:rPr lang="ru-RU">
                <a:latin typeface="Times New Roman" pitchFamily="18" charset="0"/>
                <a:cs typeface="Times New Roman" pitchFamily="18" charset="0"/>
              </a:rPr>
              <a:t>			</a:t>
            </a:r>
            <a:r>
              <a:rPr lang="en-US" i="1" smtClean="0">
                <a:latin typeface="Times New Roman" pitchFamily="18" charset="0"/>
                <a:cs typeface="Times New Roman" pitchFamily="18" charset="0"/>
              </a:rPr>
              <a:t>p</a:t>
            </a:r>
            <a:r>
              <a:rPr lang="ru-RU" i="1">
                <a:latin typeface="Times New Roman" pitchFamily="18" charset="0"/>
                <a:cs typeface="Times New Roman" pitchFamily="18" charset="0"/>
              </a:rPr>
              <a:t>æ°</a:t>
            </a:r>
            <a:r>
              <a:rPr lang="en-US" i="1">
                <a:latin typeface="Times New Roman" pitchFamily="18" charset="0"/>
                <a:cs typeface="Times New Roman" pitchFamily="18" charset="0"/>
              </a:rPr>
              <a:t>r</a:t>
            </a:r>
            <a:r>
              <a:rPr lang="ru-RU" i="1">
                <a:latin typeface="Times New Roman" pitchFamily="18" charset="0"/>
                <a:cs typeface="Times New Roman" pitchFamily="18" charset="0"/>
              </a:rPr>
              <a:t>-</a:t>
            </a:r>
            <a:r>
              <a:rPr lang="en-US" i="1">
                <a:latin typeface="Times New Roman" pitchFamily="18" charset="0"/>
                <a:cs typeface="Times New Roman" pitchFamily="18" charset="0"/>
              </a:rPr>
              <a:t>c</a:t>
            </a:r>
            <a:r>
              <a:rPr lang="ru-RU" i="1">
                <a:latin typeface="Times New Roman" pitchFamily="18" charset="0"/>
                <a:cs typeface="Times New Roman" pitchFamily="18" charset="0"/>
              </a:rPr>
              <a:t>ʲ°</a:t>
            </a:r>
            <a:r>
              <a:rPr lang="en-US" i="1" err="1">
                <a:latin typeface="Times New Roman" pitchFamily="18" charset="0"/>
                <a:cs typeface="Times New Roman" pitchFamily="18" charset="0"/>
              </a:rPr>
              <a:t>ti</a:t>
            </a:r>
            <a:r>
              <a:rPr lang="ru-RU" i="1">
                <a:latin typeface="Times New Roman" pitchFamily="18" charset="0"/>
                <a:cs typeface="Times New Roman" pitchFamily="18" charset="0"/>
              </a:rPr>
              <a:t>-</a:t>
            </a:r>
            <a:r>
              <a:rPr lang="en-US" i="1" err="1">
                <a:latin typeface="Times New Roman" pitchFamily="18" charset="0"/>
                <a:cs typeface="Times New Roman" pitchFamily="18" charset="0"/>
              </a:rPr>
              <a:t>wa</a:t>
            </a:r>
            <a:r>
              <a:rPr lang="ru-RU" i="1">
                <a:latin typeface="Times New Roman" pitchFamily="18" charset="0"/>
                <a:cs typeface="Times New Roman" pitchFamily="18" charset="0"/>
              </a:rPr>
              <a:t>ʔ			</a:t>
            </a:r>
            <a:endParaRPr lang="ru-RU">
              <a:latin typeface="Times New Roman" pitchFamily="18" charset="0"/>
              <a:cs typeface="Times New Roman" pitchFamily="18" charset="0"/>
            </a:endParaRPr>
          </a:p>
          <a:p>
            <a:pPr marL="0" indent="0">
              <a:buNone/>
            </a:pPr>
            <a:r>
              <a:rPr lang="ru-RU">
                <a:latin typeface="Times New Roman" pitchFamily="18" charset="0"/>
                <a:cs typeface="Times New Roman" pitchFamily="18" charset="0"/>
              </a:rPr>
              <a:t>‘</a:t>
            </a:r>
            <a:r>
              <a:rPr lang="ru-RU" err="1">
                <a:latin typeface="Times New Roman" pitchFamily="18" charset="0"/>
                <a:cs typeface="Times New Roman" pitchFamily="18" charset="0"/>
              </a:rPr>
              <a:t>папа_ТЭ</a:t>
            </a:r>
            <a:r>
              <a:rPr lang="ru-RU">
                <a:latin typeface="Times New Roman" pitchFamily="18" charset="0"/>
                <a:cs typeface="Times New Roman" pitchFamily="18" charset="0"/>
              </a:rPr>
              <a:t>’-</a:t>
            </a:r>
            <a:r>
              <a:rPr lang="en-US">
                <a:latin typeface="Times New Roman" pitchFamily="18" charset="0"/>
                <a:cs typeface="Times New Roman" pitchFamily="18" charset="0"/>
              </a:rPr>
              <a:t>LIM</a:t>
            </a:r>
            <a:r>
              <a:rPr lang="ru-RU">
                <a:latin typeface="Times New Roman" pitchFamily="18" charset="0"/>
                <a:cs typeface="Times New Roman" pitchFamily="18" charset="0"/>
              </a:rPr>
              <a:t>-</a:t>
            </a:r>
            <a:r>
              <a:rPr lang="en-US">
                <a:latin typeface="Times New Roman" pitchFamily="18" charset="0"/>
                <a:cs typeface="Times New Roman" pitchFamily="18" charset="0"/>
              </a:rPr>
              <a:t>ESS</a:t>
            </a:r>
            <a:r>
              <a:rPr lang="ru-RU">
                <a:latin typeface="Times New Roman" pitchFamily="18" charset="0"/>
                <a:cs typeface="Times New Roman" pitchFamily="18" charset="0"/>
              </a:rPr>
              <a:t>		</a:t>
            </a:r>
            <a:r>
              <a:rPr lang="ru-RU" smtClean="0">
                <a:latin typeface="Times New Roman" pitchFamily="18" charset="0"/>
                <a:cs typeface="Times New Roman" pitchFamily="18" charset="0"/>
              </a:rPr>
              <a:t>‘</a:t>
            </a:r>
            <a:r>
              <a:rPr lang="ru-RU">
                <a:latin typeface="Times New Roman" pitchFamily="18" charset="0"/>
                <a:cs typeface="Times New Roman" pitchFamily="18" charset="0"/>
              </a:rPr>
              <a:t>звать, называть’-</a:t>
            </a:r>
            <a:r>
              <a:rPr lang="en-US">
                <a:latin typeface="Times New Roman" pitchFamily="18" charset="0"/>
                <a:cs typeface="Times New Roman" pitchFamily="18" charset="0"/>
              </a:rPr>
              <a:t>HAB</a:t>
            </a:r>
            <a:r>
              <a:rPr lang="ru-RU" smtClean="0">
                <a:latin typeface="Times New Roman" pitchFamily="18" charset="0"/>
                <a:cs typeface="Times New Roman" pitchFamily="18" charset="0"/>
              </a:rPr>
              <a:t>-					</a:t>
            </a:r>
            <a:r>
              <a:rPr lang="en-US" smtClean="0">
                <a:latin typeface="Times New Roman" pitchFamily="18" charset="0"/>
                <a:cs typeface="Times New Roman" pitchFamily="18" charset="0"/>
              </a:rPr>
              <a:t>IND</a:t>
            </a:r>
            <a:r>
              <a:rPr lang="ru-RU">
                <a:latin typeface="Times New Roman" pitchFamily="18" charset="0"/>
                <a:cs typeface="Times New Roman" pitchFamily="18" charset="0"/>
              </a:rPr>
              <a:t>.</a:t>
            </a:r>
            <a:r>
              <a:rPr lang="en-US">
                <a:latin typeface="Times New Roman" pitchFamily="18" charset="0"/>
                <a:cs typeface="Times New Roman" pitchFamily="18" charset="0"/>
              </a:rPr>
              <a:t>PRES</a:t>
            </a:r>
            <a:r>
              <a:rPr lang="ru-RU">
                <a:latin typeface="Times New Roman" pitchFamily="18" charset="0"/>
                <a:cs typeface="Times New Roman" pitchFamily="18" charset="0"/>
              </a:rPr>
              <a:t>/</a:t>
            </a:r>
            <a:r>
              <a:rPr lang="en-US">
                <a:latin typeface="Times New Roman" pitchFamily="18" charset="0"/>
                <a:cs typeface="Times New Roman" pitchFamily="18" charset="0"/>
              </a:rPr>
              <a:t>AOR</a:t>
            </a:r>
            <a:r>
              <a:rPr lang="ru-RU">
                <a:latin typeface="Times New Roman" pitchFamily="18" charset="0"/>
                <a:cs typeface="Times New Roman" pitchFamily="18" charset="0"/>
              </a:rPr>
              <a:t>.</a:t>
            </a:r>
            <a:r>
              <a:rPr lang="en-US">
                <a:latin typeface="Times New Roman" pitchFamily="18" charset="0"/>
                <a:cs typeface="Times New Roman" pitchFamily="18" charset="0"/>
              </a:rPr>
              <a:t>OBJ</a:t>
            </a:r>
            <a:r>
              <a:rPr lang="ru-RU">
                <a:latin typeface="Times New Roman" pitchFamily="18" charset="0"/>
                <a:cs typeface="Times New Roman" pitchFamily="18" charset="0"/>
              </a:rPr>
              <a:t>(</a:t>
            </a:r>
            <a:r>
              <a:rPr lang="en-US">
                <a:latin typeface="Times New Roman" pitchFamily="18" charset="0"/>
                <a:cs typeface="Times New Roman" pitchFamily="18" charset="0"/>
              </a:rPr>
              <a:t>SG</a:t>
            </a:r>
            <a:r>
              <a:rPr lang="ru-RU">
                <a:latin typeface="Times New Roman" pitchFamily="18" charset="0"/>
                <a:cs typeface="Times New Roman" pitchFamily="18" charset="0"/>
              </a:rPr>
              <a:t>).1</a:t>
            </a:r>
            <a:r>
              <a:rPr lang="en-US">
                <a:latin typeface="Times New Roman" pitchFamily="18" charset="0"/>
                <a:cs typeface="Times New Roman" pitchFamily="18" charset="0"/>
              </a:rPr>
              <a:t>PL</a:t>
            </a:r>
            <a:endParaRPr lang="ru-RU">
              <a:latin typeface="Times New Roman" pitchFamily="18" charset="0"/>
              <a:cs typeface="Times New Roman" pitchFamily="18" charset="0"/>
            </a:endParaRPr>
          </a:p>
          <a:p>
            <a:pPr marL="0" indent="0">
              <a:buNone/>
            </a:pPr>
            <a:r>
              <a:rPr lang="ru-RU">
                <a:latin typeface="Times New Roman" pitchFamily="18" charset="0"/>
                <a:cs typeface="Times New Roman" pitchFamily="18" charset="0"/>
              </a:rPr>
              <a:t>‘Только </a:t>
            </a:r>
            <a:r>
              <a:rPr lang="en-US" i="1" err="1">
                <a:latin typeface="Times New Roman" pitchFamily="18" charset="0"/>
                <a:cs typeface="Times New Roman" pitchFamily="18" charset="0"/>
              </a:rPr>
              <a:t>aja</a:t>
            </a:r>
            <a:r>
              <a:rPr lang="en-US" i="1">
                <a:latin typeface="Times New Roman" pitchFamily="18" charset="0"/>
                <a:cs typeface="Times New Roman" pitchFamily="18" charset="0"/>
              </a:rPr>
              <a:t> </a:t>
            </a:r>
            <a:r>
              <a:rPr lang="ru-RU">
                <a:latin typeface="Times New Roman" pitchFamily="18" charset="0"/>
                <a:cs typeface="Times New Roman" pitchFamily="18" charset="0"/>
              </a:rPr>
              <a:t>&lt;ТЭ&gt;</a:t>
            </a:r>
            <a:r>
              <a:rPr lang="ru-RU" i="1">
                <a:latin typeface="Times New Roman" pitchFamily="18" charset="0"/>
                <a:cs typeface="Times New Roman" pitchFamily="18" charset="0"/>
              </a:rPr>
              <a:t> </a:t>
            </a:r>
            <a:r>
              <a:rPr lang="ru-RU">
                <a:latin typeface="Times New Roman" pitchFamily="18" charset="0"/>
                <a:cs typeface="Times New Roman" pitchFamily="18" charset="0"/>
              </a:rPr>
              <a:t>мы называли’.</a:t>
            </a:r>
          </a:p>
          <a:p>
            <a:endParaRPr lang="ru-RU">
              <a:latin typeface="Times New Roman" pitchFamily="18" charset="0"/>
              <a:cs typeface="Times New Roman" pitchFamily="18" charset="0"/>
            </a:endParaRPr>
          </a:p>
          <a:p>
            <a:pPr marL="0" indent="0">
              <a:buNone/>
            </a:pPr>
            <a:r>
              <a:rPr lang="en-US">
                <a:latin typeface="Times New Roman" pitchFamily="18" charset="0"/>
                <a:cs typeface="Times New Roman" pitchFamily="18" charset="0"/>
              </a:rPr>
              <a:t>[</a:t>
            </a:r>
            <a:r>
              <a:rPr lang="en-US" err="1">
                <a:latin typeface="Times New Roman" pitchFamily="18" charset="0"/>
                <a:cs typeface="Times New Roman" pitchFamily="18" charset="0"/>
              </a:rPr>
              <a:t>ajár</a:t>
            </a:r>
            <a:r>
              <a:rPr lang="en-US">
                <a:latin typeface="Times New Roman" pitchFamily="18" charset="0"/>
                <a:cs typeface="Times New Roman" pitchFamily="18" charset="0"/>
              </a:rPr>
              <a:t> 					</a:t>
            </a:r>
            <a:r>
              <a:rPr lang="en-US" err="1">
                <a:latin typeface="Times New Roman" pitchFamily="18" charset="0"/>
                <a:cs typeface="Times New Roman" pitchFamily="18" charset="0"/>
              </a:rPr>
              <a:t>tɔ</a:t>
            </a:r>
            <a:r>
              <a:rPr lang="en-US">
                <a:latin typeface="Times New Roman" pitchFamily="18" charset="0"/>
                <a:cs typeface="Times New Roman" pitchFamily="18" charset="0"/>
              </a:rPr>
              <a:t>]</a:t>
            </a:r>
            <a:r>
              <a:rPr lang="en-US" i="1">
                <a:latin typeface="Times New Roman" pitchFamily="18" charset="0"/>
                <a:cs typeface="Times New Roman" pitchFamily="18" charset="0"/>
              </a:rPr>
              <a:t>	</a:t>
            </a:r>
            <a:endParaRPr lang="ru-RU">
              <a:latin typeface="Times New Roman" pitchFamily="18" charset="0"/>
              <a:cs typeface="Times New Roman" pitchFamily="18" charset="0"/>
            </a:endParaRPr>
          </a:p>
          <a:p>
            <a:pPr marL="0" indent="0">
              <a:buNone/>
            </a:pPr>
            <a:r>
              <a:rPr lang="en-US" b="1" i="1" err="1">
                <a:latin typeface="Times New Roman" pitchFamily="18" charset="0"/>
                <a:cs typeface="Times New Roman" pitchFamily="18" charset="0"/>
              </a:rPr>
              <a:t>aja</a:t>
            </a:r>
            <a:r>
              <a:rPr lang="en-US" i="1">
                <a:latin typeface="Times New Roman" pitchFamily="18" charset="0"/>
                <a:cs typeface="Times New Roman" pitchFamily="18" charset="0"/>
              </a:rPr>
              <a:t>-r°					to°</a:t>
            </a:r>
            <a:endParaRPr lang="ru-RU">
              <a:latin typeface="Times New Roman" pitchFamily="18" charset="0"/>
              <a:cs typeface="Times New Roman" pitchFamily="18" charset="0"/>
            </a:endParaRPr>
          </a:p>
          <a:p>
            <a:pPr marL="0" indent="0">
              <a:buNone/>
            </a:pPr>
            <a:r>
              <a:rPr lang="en-US">
                <a:latin typeface="Times New Roman" pitchFamily="18" charset="0"/>
                <a:cs typeface="Times New Roman" pitchFamily="18" charset="0"/>
              </a:rPr>
              <a:t>‘</a:t>
            </a:r>
            <a:r>
              <a:rPr lang="ru-RU">
                <a:latin typeface="Times New Roman" pitchFamily="18" charset="0"/>
                <a:cs typeface="Times New Roman" pitchFamily="18" charset="0"/>
              </a:rPr>
              <a:t>папа</a:t>
            </a:r>
            <a:r>
              <a:rPr lang="en-US">
                <a:latin typeface="Times New Roman" pitchFamily="18" charset="0"/>
                <a:cs typeface="Times New Roman" pitchFamily="18" charset="0"/>
              </a:rPr>
              <a:t>_</a:t>
            </a:r>
            <a:r>
              <a:rPr lang="ru-RU">
                <a:latin typeface="Times New Roman" pitchFamily="18" charset="0"/>
                <a:cs typeface="Times New Roman" pitchFamily="18" charset="0"/>
              </a:rPr>
              <a:t>ТЭ</a:t>
            </a:r>
            <a:r>
              <a:rPr lang="en-US">
                <a:latin typeface="Times New Roman" pitchFamily="18" charset="0"/>
                <a:cs typeface="Times New Roman" pitchFamily="18" charset="0"/>
              </a:rPr>
              <a:t>’-</a:t>
            </a:r>
            <a:r>
              <a:rPr lang="en-US" smtClean="0">
                <a:latin typeface="Times New Roman" pitchFamily="18" charset="0"/>
                <a:cs typeface="Times New Roman" pitchFamily="18" charset="0"/>
              </a:rPr>
              <a:t>NOM.SG.POSS2SG</a:t>
            </a:r>
            <a:r>
              <a:rPr lang="ru-RU" i="1">
                <a:latin typeface="Times New Roman" pitchFamily="18" charset="0"/>
                <a:cs typeface="Times New Roman" pitchFamily="18" charset="0"/>
              </a:rPr>
              <a:t> </a:t>
            </a:r>
            <a:r>
              <a:rPr lang="en-US" smtClean="0">
                <a:latin typeface="Times New Roman" pitchFamily="18" charset="0"/>
                <a:cs typeface="Times New Roman" pitchFamily="18" charset="0"/>
              </a:rPr>
              <a:t>‘</a:t>
            </a:r>
            <a:r>
              <a:rPr lang="ru-RU">
                <a:latin typeface="Times New Roman" pitchFamily="18" charset="0"/>
                <a:cs typeface="Times New Roman" pitchFamily="18" charset="0"/>
              </a:rPr>
              <a:t>прийти</a:t>
            </a:r>
            <a:r>
              <a:rPr lang="en-US">
                <a:latin typeface="Times New Roman" pitchFamily="18" charset="0"/>
                <a:cs typeface="Times New Roman" pitchFamily="18" charset="0"/>
              </a:rPr>
              <a:t> / </a:t>
            </a:r>
            <a:r>
              <a:rPr lang="ru-RU">
                <a:latin typeface="Times New Roman" pitchFamily="18" charset="0"/>
                <a:cs typeface="Times New Roman" pitchFamily="18" charset="0"/>
              </a:rPr>
              <a:t>приехать</a:t>
            </a:r>
            <a:r>
              <a:rPr lang="en-US">
                <a:latin typeface="Times New Roman" pitchFamily="18" charset="0"/>
                <a:cs typeface="Times New Roman" pitchFamily="18" charset="0"/>
              </a:rPr>
              <a:t>’.IND.PRES/AOR.SUB.3SG</a:t>
            </a:r>
            <a:endParaRPr lang="ru-RU">
              <a:latin typeface="Times New Roman" pitchFamily="18" charset="0"/>
              <a:cs typeface="Times New Roman" pitchFamily="18" charset="0"/>
            </a:endParaRPr>
          </a:p>
          <a:p>
            <a:pPr marL="0" indent="0">
              <a:buNone/>
            </a:pPr>
            <a:r>
              <a:rPr lang="ru-RU">
                <a:latin typeface="Times New Roman" pitchFamily="18" charset="0"/>
                <a:cs typeface="Times New Roman" pitchFamily="18" charset="0"/>
              </a:rPr>
              <a:t>‘Твой </a:t>
            </a:r>
            <a:r>
              <a:rPr lang="en-US" i="1" err="1">
                <a:latin typeface="Times New Roman" pitchFamily="18" charset="0"/>
                <a:cs typeface="Times New Roman" pitchFamily="18" charset="0"/>
              </a:rPr>
              <a:t>aja</a:t>
            </a:r>
            <a:r>
              <a:rPr lang="en-US" i="1">
                <a:latin typeface="Times New Roman" pitchFamily="18" charset="0"/>
                <a:cs typeface="Times New Roman" pitchFamily="18" charset="0"/>
              </a:rPr>
              <a:t> </a:t>
            </a:r>
            <a:r>
              <a:rPr lang="ru-RU">
                <a:latin typeface="Times New Roman" pitchFamily="18" charset="0"/>
                <a:cs typeface="Times New Roman" pitchFamily="18" charset="0"/>
              </a:rPr>
              <a:t>&lt;ТЭ&gt;</a:t>
            </a:r>
            <a:r>
              <a:rPr lang="ru-RU" i="1">
                <a:latin typeface="Times New Roman" pitchFamily="18" charset="0"/>
                <a:cs typeface="Times New Roman" pitchFamily="18" charset="0"/>
              </a:rPr>
              <a:t> </a:t>
            </a:r>
            <a:r>
              <a:rPr lang="ru-RU">
                <a:latin typeface="Times New Roman" pitchFamily="18" charset="0"/>
                <a:cs typeface="Times New Roman" pitchFamily="18" charset="0"/>
              </a:rPr>
              <a:t>пришёл /</a:t>
            </a:r>
            <a:r>
              <a:rPr lang="en-US">
                <a:latin typeface="Times New Roman" pitchFamily="18" charset="0"/>
                <a:cs typeface="Times New Roman" pitchFamily="18" charset="0"/>
              </a:rPr>
              <a:t> </a:t>
            </a:r>
            <a:r>
              <a:rPr lang="ru-RU">
                <a:latin typeface="Times New Roman" pitchFamily="18" charset="0"/>
                <a:cs typeface="Times New Roman" pitchFamily="18" charset="0"/>
              </a:rPr>
              <a:t>приехал’.</a:t>
            </a:r>
          </a:p>
          <a:p>
            <a:pPr marL="0" indent="0">
              <a:buNone/>
            </a:pPr>
            <a:endParaRPr lang="ru-RU"/>
          </a:p>
          <a:p>
            <a:endParaRPr lang="ru-RU"/>
          </a:p>
        </p:txBody>
      </p:sp>
    </p:spTree>
    <p:extLst>
      <p:ext uri="{BB962C8B-B14F-4D97-AF65-F5344CB8AC3E}">
        <p14:creationId xmlns:p14="http://schemas.microsoft.com/office/powerpoint/2010/main" val="972065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r>
              <a:rPr lang="ru-RU" sz="2200" b="1">
                <a:solidFill>
                  <a:schemeClr val="accent6"/>
                </a:solidFill>
                <a:latin typeface="Times New Roman" pitchFamily="18" charset="0"/>
                <a:cs typeface="Times New Roman" pitchFamily="18" charset="0"/>
              </a:rPr>
              <a:t>‘Мать’, ‘мама’</a:t>
            </a:r>
            <a:endParaRPr lang="ru-RU" sz="2200">
              <a:solidFill>
                <a:schemeClr val="accent6"/>
              </a:solidFill>
              <a:latin typeface="Times New Roman" pitchFamily="18" charset="0"/>
              <a:cs typeface="Times New Roman" pitchFamily="18" charset="0"/>
            </a:endParaRPr>
          </a:p>
        </p:txBody>
      </p:sp>
      <p:sp>
        <p:nvSpPr>
          <p:cNvPr id="3" name="Объект 2"/>
          <p:cNvSpPr>
            <a:spLocks noGrp="1"/>
          </p:cNvSpPr>
          <p:nvPr>
            <p:ph idx="1"/>
          </p:nvPr>
        </p:nvSpPr>
        <p:spPr>
          <a:xfrm>
            <a:off x="251520" y="980728"/>
            <a:ext cx="8640960" cy="5616624"/>
          </a:xfrm>
        </p:spPr>
        <p:txBody>
          <a:bodyPr>
            <a:noAutofit/>
          </a:bodyPr>
          <a:lstStyle/>
          <a:p>
            <a:pPr algn="just"/>
            <a:r>
              <a:rPr lang="ru-RU" sz="2600">
                <a:latin typeface="Times New Roman" pitchFamily="18" charset="0"/>
                <a:cs typeface="Times New Roman" pitchFamily="18" charset="0"/>
              </a:rPr>
              <a:t>При ответе на вопрос, каким словом выражается понятие ‘мать’ (‘мама’), Галина </a:t>
            </a:r>
            <a:r>
              <a:rPr lang="ru-RU" sz="2600" err="1">
                <a:latin typeface="Times New Roman" pitchFamily="18" charset="0"/>
                <a:cs typeface="Times New Roman" pitchFamily="18" charset="0"/>
              </a:rPr>
              <a:t>Хольчовна</a:t>
            </a:r>
            <a:r>
              <a:rPr lang="ru-RU" sz="2600">
                <a:latin typeface="Times New Roman" pitchFamily="18" charset="0"/>
                <a:cs typeface="Times New Roman" pitchFamily="18" charset="0"/>
              </a:rPr>
              <a:t> также вначале приводит не ненецкие ТН </a:t>
            </a:r>
            <a:r>
              <a:rPr lang="en-US" sz="2600" i="1" err="1">
                <a:latin typeface="Times New Roman" pitchFamily="18" charset="0"/>
                <a:cs typeface="Times New Roman" pitchFamily="18" charset="0"/>
              </a:rPr>
              <a:t>ama</a:t>
            </a:r>
            <a:r>
              <a:rPr lang="en-US" sz="2600" i="1">
                <a:latin typeface="Times New Roman" pitchFamily="18" charset="0"/>
                <a:cs typeface="Times New Roman" pitchFamily="18" charset="0"/>
              </a:rPr>
              <a:t> </a:t>
            </a:r>
            <a:r>
              <a:rPr lang="ru-RU" sz="2600">
                <a:latin typeface="Times New Roman" pitchFamily="18" charset="0"/>
                <a:cs typeface="Times New Roman" pitchFamily="18" charset="0"/>
              </a:rPr>
              <a:t>‘мама’ и ТН </a:t>
            </a:r>
            <a:r>
              <a:rPr lang="en-US" sz="2600" i="1">
                <a:latin typeface="Times New Roman" pitchFamily="18" charset="0"/>
                <a:cs typeface="Times New Roman" pitchFamily="18" charset="0"/>
              </a:rPr>
              <a:t>n</a:t>
            </a:r>
            <a:r>
              <a:rPr lang="ru-RU" sz="2600" i="1">
                <a:latin typeface="Times New Roman" pitchFamily="18" charset="0"/>
                <a:cs typeface="Times New Roman" pitchFamily="18" charset="0"/>
              </a:rPr>
              <a:t>ʲ</a:t>
            </a:r>
            <a:r>
              <a:rPr lang="en-US" sz="2600" i="1" err="1">
                <a:latin typeface="Times New Roman" pitchFamily="18" charset="0"/>
                <a:cs typeface="Times New Roman" pitchFamily="18" charset="0"/>
              </a:rPr>
              <a:t>eb</a:t>
            </a:r>
            <a:r>
              <a:rPr lang="ru-RU" sz="2600" i="1">
                <a:latin typeface="Times New Roman" pitchFamily="18" charset="0"/>
                <a:cs typeface="Times New Roman" pitchFamily="18" charset="0"/>
              </a:rPr>
              <a:t>ʲ</a:t>
            </a:r>
            <a:r>
              <a:rPr lang="en-US" sz="2600" i="1">
                <a:latin typeface="Times New Roman" pitchFamily="18" charset="0"/>
                <a:cs typeface="Times New Roman" pitchFamily="18" charset="0"/>
              </a:rPr>
              <a:t>a </a:t>
            </a:r>
            <a:r>
              <a:rPr lang="ru-RU" sz="2600">
                <a:latin typeface="Times New Roman" pitchFamily="18" charset="0"/>
                <a:cs typeface="Times New Roman" pitchFamily="18" charset="0"/>
              </a:rPr>
              <a:t>‘мать’, а </a:t>
            </a:r>
            <a:r>
              <a:rPr lang="ru-RU" sz="2600" err="1">
                <a:latin typeface="Times New Roman" pitchFamily="18" charset="0"/>
                <a:cs typeface="Times New Roman" pitchFamily="18" charset="0"/>
              </a:rPr>
              <a:t>энецкое</a:t>
            </a:r>
            <a:r>
              <a:rPr lang="ru-RU" sz="2600">
                <a:latin typeface="Times New Roman" pitchFamily="18" charset="0"/>
                <a:cs typeface="Times New Roman" pitchFamily="18" charset="0"/>
              </a:rPr>
              <a:t> (ТЭ) существительное </a:t>
            </a:r>
            <a:r>
              <a:rPr lang="en-US" sz="2600" i="1">
                <a:latin typeface="Times New Roman" pitchFamily="18" charset="0"/>
                <a:cs typeface="Times New Roman" pitchFamily="18" charset="0"/>
              </a:rPr>
              <a:t>aba</a:t>
            </a:r>
            <a:r>
              <a:rPr lang="ru-RU" sz="2600">
                <a:latin typeface="Times New Roman" pitchFamily="18" charset="0"/>
                <a:cs typeface="Times New Roman" pitchFamily="18" charset="0"/>
              </a:rPr>
              <a:t>. При этом она отмечает, что дети называли её только «по-своему» </a:t>
            </a:r>
            <a:r>
              <a:rPr lang="de-DE" sz="2600">
                <a:latin typeface="Times New Roman" pitchFamily="18" charset="0"/>
                <a:cs typeface="Times New Roman" pitchFamily="18" charset="0"/>
              </a:rPr>
              <a:t>―</a:t>
            </a:r>
            <a:r>
              <a:rPr lang="ru-RU" sz="2600">
                <a:latin typeface="Times New Roman" pitchFamily="18" charset="0"/>
                <a:cs typeface="Times New Roman" pitchFamily="18" charset="0"/>
              </a:rPr>
              <a:t> только </a:t>
            </a:r>
            <a:r>
              <a:rPr lang="ru-RU" sz="2600" err="1">
                <a:latin typeface="Times New Roman" pitchFamily="18" charset="0"/>
                <a:cs typeface="Times New Roman" pitchFamily="18" charset="0"/>
              </a:rPr>
              <a:t>энецким</a:t>
            </a:r>
            <a:r>
              <a:rPr lang="ru-RU" sz="2600">
                <a:latin typeface="Times New Roman" pitchFamily="18" charset="0"/>
                <a:cs typeface="Times New Roman" pitchFamily="18" charset="0"/>
              </a:rPr>
              <a:t> (ТЭ) словом. </a:t>
            </a:r>
            <a:endParaRPr lang="ru-RU" sz="2600" smtClean="0">
              <a:latin typeface="Times New Roman" pitchFamily="18" charset="0"/>
              <a:cs typeface="Times New Roman" pitchFamily="18" charset="0"/>
            </a:endParaRPr>
          </a:p>
          <a:p>
            <a:pPr algn="just"/>
            <a:r>
              <a:rPr lang="ru-RU" sz="2600" smtClean="0">
                <a:latin typeface="Times New Roman" pitchFamily="18" charset="0"/>
                <a:cs typeface="Times New Roman" pitchFamily="18" charset="0"/>
              </a:rPr>
              <a:t>Кроме </a:t>
            </a:r>
            <a:r>
              <a:rPr lang="ru-RU" sz="2600">
                <a:latin typeface="Times New Roman" pitchFamily="18" charset="0"/>
                <a:cs typeface="Times New Roman" pitchFamily="18" charset="0"/>
              </a:rPr>
              <a:t>того, маленькая внучка Галины </a:t>
            </a:r>
            <a:r>
              <a:rPr lang="ru-RU" sz="2600" err="1">
                <a:latin typeface="Times New Roman" pitchFamily="18" charset="0"/>
                <a:cs typeface="Times New Roman" pitchFamily="18" charset="0"/>
              </a:rPr>
              <a:t>Хольчовны</a:t>
            </a:r>
            <a:r>
              <a:rPr lang="ru-RU" sz="2600">
                <a:latin typeface="Times New Roman" pitchFamily="18" charset="0"/>
                <a:cs typeface="Times New Roman" pitchFamily="18" charset="0"/>
              </a:rPr>
              <a:t> (дочь её дочери) также, услышав, как называет бабушку её мать (</a:t>
            </a:r>
            <a:r>
              <a:rPr lang="en-US" sz="2600" i="1">
                <a:latin typeface="Times New Roman" pitchFamily="18" charset="0"/>
                <a:cs typeface="Times New Roman" pitchFamily="18" charset="0"/>
              </a:rPr>
              <a:t>aba </a:t>
            </a:r>
            <a:r>
              <a:rPr lang="ru-RU" sz="2600">
                <a:latin typeface="Times New Roman" pitchFamily="18" charset="0"/>
                <a:cs typeface="Times New Roman" pitchFamily="18" charset="0"/>
              </a:rPr>
              <a:t>‘мама’), стала называть бабушку этим словом. Таким образом, тундрово-</a:t>
            </a:r>
            <a:r>
              <a:rPr lang="ru-RU" sz="2600" err="1">
                <a:latin typeface="Times New Roman" pitchFamily="18" charset="0"/>
                <a:cs typeface="Times New Roman" pitchFamily="18" charset="0"/>
              </a:rPr>
              <a:t>энецкое</a:t>
            </a:r>
            <a:r>
              <a:rPr lang="ru-RU" sz="2600">
                <a:latin typeface="Times New Roman" pitchFamily="18" charset="0"/>
                <a:cs typeface="Times New Roman" pitchFamily="18" charset="0"/>
              </a:rPr>
              <a:t> существительное </a:t>
            </a:r>
            <a:r>
              <a:rPr lang="en-US" sz="2600" i="1">
                <a:latin typeface="Times New Roman" pitchFamily="18" charset="0"/>
                <a:cs typeface="Times New Roman" pitchFamily="18" charset="0"/>
              </a:rPr>
              <a:t>aba </a:t>
            </a:r>
            <a:r>
              <a:rPr lang="ru-RU" sz="2600">
                <a:latin typeface="Times New Roman" pitchFamily="18" charset="0"/>
                <a:cs typeface="Times New Roman" pitchFamily="18" charset="0"/>
              </a:rPr>
              <a:t>в сознании внучки Галины </a:t>
            </a:r>
            <a:r>
              <a:rPr lang="ru-RU" sz="2600" err="1">
                <a:latin typeface="Times New Roman" pitchFamily="18" charset="0"/>
                <a:cs typeface="Times New Roman" pitchFamily="18" charset="0"/>
              </a:rPr>
              <a:t>Хольчовны</a:t>
            </a:r>
            <a:r>
              <a:rPr lang="ru-RU" sz="2600">
                <a:latin typeface="Times New Roman" pitchFamily="18" charset="0"/>
                <a:cs typeface="Times New Roman" pitchFamily="18" charset="0"/>
              </a:rPr>
              <a:t> и Юрия </a:t>
            </a:r>
            <a:r>
              <a:rPr lang="ru-RU" sz="2600" err="1">
                <a:latin typeface="Times New Roman" pitchFamily="18" charset="0"/>
                <a:cs typeface="Times New Roman" pitchFamily="18" charset="0"/>
              </a:rPr>
              <a:t>Пуяковича</a:t>
            </a:r>
            <a:r>
              <a:rPr lang="ru-RU" sz="2600">
                <a:latin typeface="Times New Roman" pitchFamily="18" charset="0"/>
                <a:cs typeface="Times New Roman" pitchFamily="18" charset="0"/>
              </a:rPr>
              <a:t> уже не имеет значения ‘мама’, а является своего рода «ярлыком» для обозначения именно Галины </a:t>
            </a:r>
            <a:r>
              <a:rPr lang="ru-RU" sz="2600" err="1">
                <a:latin typeface="Times New Roman" pitchFamily="18" charset="0"/>
                <a:cs typeface="Times New Roman" pitchFamily="18" charset="0"/>
              </a:rPr>
              <a:t>Хольчовны</a:t>
            </a:r>
            <a:r>
              <a:rPr lang="ru-RU" sz="2600">
                <a:latin typeface="Times New Roman" pitchFamily="18" charset="0"/>
                <a:cs typeface="Times New Roman" pitchFamily="18" charset="0"/>
              </a:rPr>
              <a:t>.    </a:t>
            </a:r>
          </a:p>
        </p:txBody>
      </p:sp>
    </p:spTree>
    <p:extLst>
      <p:ext uri="{BB962C8B-B14F-4D97-AF65-F5344CB8AC3E}">
        <p14:creationId xmlns:p14="http://schemas.microsoft.com/office/powerpoint/2010/main" val="5289209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6192688"/>
          </a:xfrm>
        </p:spPr>
        <p:txBody>
          <a:bodyPr>
            <a:normAutofit fontScale="85000" lnSpcReduction="10000"/>
          </a:bodyPr>
          <a:lstStyle/>
          <a:p>
            <a:pPr algn="just"/>
            <a:r>
              <a:rPr lang="ru-RU">
                <a:latin typeface="Times New Roman" pitchFamily="18" charset="0"/>
                <a:cs typeface="Times New Roman" pitchFamily="18" charset="0"/>
              </a:rPr>
              <a:t>[Интервьюер:] </a:t>
            </a:r>
            <a:r>
              <a:rPr lang="ru-RU" i="1">
                <a:latin typeface="Times New Roman" pitchFamily="18" charset="0"/>
                <a:cs typeface="Times New Roman" pitchFamily="18" charset="0"/>
              </a:rPr>
              <a:t>«А как мы скажем </a:t>
            </a:r>
            <a:r>
              <a:rPr lang="ru-RU">
                <a:latin typeface="Times New Roman" pitchFamily="18" charset="0"/>
                <a:cs typeface="Times New Roman" pitchFamily="18" charset="0"/>
              </a:rPr>
              <a:t>‘мать’</a:t>
            </a:r>
            <a:r>
              <a:rPr lang="ru-RU" i="1">
                <a:latin typeface="Times New Roman" pitchFamily="18" charset="0"/>
                <a:cs typeface="Times New Roman" pitchFamily="18" charset="0"/>
              </a:rPr>
              <a:t>?» </a:t>
            </a:r>
            <a:endParaRPr lang="ru-RU">
              <a:latin typeface="Times New Roman" pitchFamily="18" charset="0"/>
              <a:cs typeface="Times New Roman" pitchFamily="18" charset="0"/>
            </a:endParaRPr>
          </a:p>
          <a:p>
            <a:pPr algn="just"/>
            <a:r>
              <a:rPr lang="ru-RU">
                <a:latin typeface="Times New Roman" pitchFamily="18" charset="0"/>
                <a:cs typeface="Times New Roman" pitchFamily="18" charset="0"/>
              </a:rPr>
              <a:t>[Инф. СГХ:] </a:t>
            </a:r>
            <a:r>
              <a:rPr lang="ru-RU" i="1">
                <a:latin typeface="Times New Roman" pitchFamily="18" charset="0"/>
                <a:cs typeface="Times New Roman" pitchFamily="18" charset="0"/>
              </a:rPr>
              <a:t>«Ну,</a:t>
            </a:r>
            <a:r>
              <a:rPr lang="ru-RU">
                <a:latin typeface="Times New Roman" pitchFamily="18" charset="0"/>
                <a:cs typeface="Times New Roman" pitchFamily="18" charset="0"/>
              </a:rPr>
              <a:t> </a:t>
            </a:r>
            <a:r>
              <a:rPr lang="en-US" b="1" i="1">
                <a:latin typeface="Times New Roman" pitchFamily="18" charset="0"/>
                <a:cs typeface="Times New Roman" pitchFamily="18" charset="0"/>
              </a:rPr>
              <a:t>aba </a:t>
            </a:r>
            <a:r>
              <a:rPr lang="ru-RU">
                <a:latin typeface="Times New Roman" pitchFamily="18" charset="0"/>
                <a:cs typeface="Times New Roman" pitchFamily="18" charset="0"/>
              </a:rPr>
              <a:t>&lt;ТЭ&gt;. </a:t>
            </a:r>
            <a:r>
              <a:rPr lang="ru-RU" i="1">
                <a:latin typeface="Times New Roman" pitchFamily="18" charset="0"/>
                <a:cs typeface="Times New Roman" pitchFamily="18" charset="0"/>
              </a:rPr>
              <a:t>Это </a:t>
            </a:r>
            <a:r>
              <a:rPr lang="ru-RU" i="1" err="1">
                <a:latin typeface="Times New Roman" pitchFamily="18" charset="0"/>
                <a:cs typeface="Times New Roman" pitchFamily="18" charset="0"/>
              </a:rPr>
              <a:t>по-энéцки</a:t>
            </a:r>
            <a:r>
              <a:rPr lang="ru-RU" i="1">
                <a:latin typeface="Times New Roman" pitchFamily="18" charset="0"/>
                <a:cs typeface="Times New Roman" pitchFamily="18" charset="0"/>
              </a:rPr>
              <a:t>. А так скажут</a:t>
            </a:r>
            <a:r>
              <a:rPr lang="ru-RU">
                <a:latin typeface="Times New Roman" pitchFamily="18" charset="0"/>
                <a:cs typeface="Times New Roman" pitchFamily="18" charset="0"/>
              </a:rPr>
              <a:t> </a:t>
            </a:r>
            <a:r>
              <a:rPr lang="de-DE">
                <a:latin typeface="Times New Roman" pitchFamily="18" charset="0"/>
                <a:cs typeface="Times New Roman" pitchFamily="18" charset="0"/>
              </a:rPr>
              <a:t>―</a:t>
            </a:r>
            <a:r>
              <a:rPr lang="ru-RU">
                <a:latin typeface="Times New Roman" pitchFamily="18" charset="0"/>
                <a:cs typeface="Times New Roman" pitchFamily="18" charset="0"/>
              </a:rPr>
              <a:t> [</a:t>
            </a:r>
            <a:r>
              <a:rPr lang="en-US">
                <a:latin typeface="Times New Roman" pitchFamily="18" charset="0"/>
                <a:cs typeface="Times New Roman" pitchFamily="18" charset="0"/>
              </a:rPr>
              <a:t>n</a:t>
            </a:r>
            <a:r>
              <a:rPr lang="ru-RU">
                <a:latin typeface="Times New Roman" pitchFamily="18" charset="0"/>
                <a:cs typeface="Times New Roman" pitchFamily="18" charset="0"/>
              </a:rPr>
              <a:t>ʲ</a:t>
            </a:r>
            <a:r>
              <a:rPr lang="en-US" err="1">
                <a:latin typeface="Times New Roman" pitchFamily="18" charset="0"/>
                <a:cs typeface="Times New Roman" pitchFamily="18" charset="0"/>
              </a:rPr>
              <a:t>eb</a:t>
            </a:r>
            <a:r>
              <a:rPr lang="ru-RU" err="1">
                <a:latin typeface="Times New Roman" pitchFamily="18" charset="0"/>
                <a:cs typeface="Times New Roman" pitchFamily="18" charset="0"/>
              </a:rPr>
              <a:t>ʲá</a:t>
            </a:r>
            <a:r>
              <a:rPr lang="en-US">
                <a:latin typeface="Times New Roman" pitchFamily="18" charset="0"/>
                <a:cs typeface="Times New Roman" pitchFamily="18" charset="0"/>
              </a:rPr>
              <a:t>r</a:t>
            </a:r>
            <a:r>
              <a:rPr lang="ru-RU">
                <a:latin typeface="Times New Roman" pitchFamily="18" charset="0"/>
                <a:cs typeface="Times New Roman" pitchFamily="18" charset="0"/>
              </a:rPr>
              <a:t>] &lt;ТН </a:t>
            </a:r>
            <a:r>
              <a:rPr lang="en-US" i="1">
                <a:latin typeface="Times New Roman" pitchFamily="18" charset="0"/>
                <a:cs typeface="Times New Roman" pitchFamily="18" charset="0"/>
              </a:rPr>
              <a:t>n</a:t>
            </a:r>
            <a:r>
              <a:rPr lang="ru-RU" i="1" err="1">
                <a:latin typeface="Times New Roman" pitchFamily="18" charset="0"/>
                <a:cs typeface="Times New Roman" pitchFamily="18" charset="0"/>
              </a:rPr>
              <a:t>ʲe</a:t>
            </a:r>
            <a:r>
              <a:rPr lang="en-US" i="1">
                <a:latin typeface="Times New Roman" pitchFamily="18" charset="0"/>
                <a:cs typeface="Times New Roman" pitchFamily="18" charset="0"/>
              </a:rPr>
              <a:t>b</a:t>
            </a:r>
            <a:r>
              <a:rPr lang="ru-RU" i="1">
                <a:latin typeface="Times New Roman" pitchFamily="18" charset="0"/>
                <a:cs typeface="Times New Roman" pitchFamily="18" charset="0"/>
              </a:rPr>
              <a:t>ʲ</a:t>
            </a:r>
            <a:r>
              <a:rPr lang="en-US" i="1">
                <a:latin typeface="Times New Roman" pitchFamily="18" charset="0"/>
                <a:cs typeface="Times New Roman" pitchFamily="18" charset="0"/>
              </a:rPr>
              <a:t>a</a:t>
            </a:r>
            <a:r>
              <a:rPr lang="ru-RU" i="1">
                <a:latin typeface="Times New Roman" pitchFamily="18" charset="0"/>
                <a:cs typeface="Times New Roman" pitchFamily="18" charset="0"/>
              </a:rPr>
              <a:t>-</a:t>
            </a:r>
            <a:r>
              <a:rPr lang="en-US" i="1">
                <a:latin typeface="Times New Roman" pitchFamily="18" charset="0"/>
                <a:cs typeface="Times New Roman" pitchFamily="18" charset="0"/>
              </a:rPr>
              <a:t>r</a:t>
            </a:r>
            <a:r>
              <a:rPr lang="ru-RU" i="1">
                <a:latin typeface="Times New Roman" pitchFamily="18" charset="0"/>
                <a:cs typeface="Times New Roman" pitchFamily="18" charset="0"/>
              </a:rPr>
              <a:t>° </a:t>
            </a:r>
            <a:r>
              <a:rPr lang="ru-RU">
                <a:latin typeface="Times New Roman" pitchFamily="18" charset="0"/>
                <a:cs typeface="Times New Roman" pitchFamily="18" charset="0"/>
              </a:rPr>
              <a:t>‘мать-</a:t>
            </a:r>
            <a:r>
              <a:rPr lang="en-US">
                <a:latin typeface="Times New Roman" pitchFamily="18" charset="0"/>
                <a:cs typeface="Times New Roman" pitchFamily="18" charset="0"/>
              </a:rPr>
              <a:t>NOM</a:t>
            </a:r>
            <a:r>
              <a:rPr lang="ru-RU">
                <a:latin typeface="Times New Roman" pitchFamily="18" charset="0"/>
                <a:cs typeface="Times New Roman" pitchFamily="18" charset="0"/>
              </a:rPr>
              <a:t>.</a:t>
            </a:r>
            <a:r>
              <a:rPr lang="en-US">
                <a:latin typeface="Times New Roman" pitchFamily="18" charset="0"/>
                <a:cs typeface="Times New Roman" pitchFamily="18" charset="0"/>
              </a:rPr>
              <a:t>SG</a:t>
            </a:r>
            <a:r>
              <a:rPr lang="ru-RU">
                <a:latin typeface="Times New Roman" pitchFamily="18" charset="0"/>
                <a:cs typeface="Times New Roman" pitchFamily="18" charset="0"/>
              </a:rPr>
              <a:t>.</a:t>
            </a:r>
            <a:r>
              <a:rPr lang="en-US">
                <a:latin typeface="Times New Roman" pitchFamily="18" charset="0"/>
                <a:cs typeface="Times New Roman" pitchFamily="18" charset="0"/>
              </a:rPr>
              <a:t>POSS</a:t>
            </a:r>
            <a:r>
              <a:rPr lang="ru-RU">
                <a:latin typeface="Times New Roman" pitchFamily="18" charset="0"/>
                <a:cs typeface="Times New Roman" pitchFamily="18" charset="0"/>
              </a:rPr>
              <a:t>2</a:t>
            </a:r>
            <a:r>
              <a:rPr lang="en-US">
                <a:latin typeface="Times New Roman" pitchFamily="18" charset="0"/>
                <a:cs typeface="Times New Roman" pitchFamily="18" charset="0"/>
              </a:rPr>
              <a:t>SG</a:t>
            </a:r>
            <a:r>
              <a:rPr lang="ru-RU">
                <a:latin typeface="Times New Roman" pitchFamily="18" charset="0"/>
                <a:cs typeface="Times New Roman" pitchFamily="18" charset="0"/>
              </a:rPr>
              <a:t>’, ‘мать-твоя’&gt; </a:t>
            </a:r>
            <a:r>
              <a:rPr lang="ru-RU" i="1">
                <a:latin typeface="Times New Roman" pitchFamily="18" charset="0"/>
                <a:cs typeface="Times New Roman" pitchFamily="18" charset="0"/>
              </a:rPr>
              <a:t>или</a:t>
            </a:r>
            <a:r>
              <a:rPr lang="ru-RU">
                <a:latin typeface="Times New Roman" pitchFamily="18" charset="0"/>
                <a:cs typeface="Times New Roman" pitchFamily="18" charset="0"/>
              </a:rPr>
              <a:t> [á</a:t>
            </a:r>
            <a:r>
              <a:rPr lang="en-US">
                <a:latin typeface="Times New Roman" pitchFamily="18" charset="0"/>
                <a:cs typeface="Times New Roman" pitchFamily="18" charset="0"/>
              </a:rPr>
              <a:t>m</a:t>
            </a:r>
            <a:r>
              <a:rPr lang="ru-RU">
                <a:latin typeface="Times New Roman" pitchFamily="18" charset="0"/>
                <a:cs typeface="Times New Roman" pitchFamily="18" charset="0"/>
              </a:rPr>
              <a:t>ɐ] &lt;ТН </a:t>
            </a:r>
            <a:r>
              <a:rPr lang="ru-RU" i="1">
                <a:latin typeface="Times New Roman" pitchFamily="18" charset="0"/>
                <a:cs typeface="Times New Roman" pitchFamily="18" charset="0"/>
              </a:rPr>
              <a:t>а</a:t>
            </a:r>
            <a:r>
              <a:rPr lang="en-US" i="1">
                <a:latin typeface="Times New Roman" pitchFamily="18" charset="0"/>
                <a:cs typeface="Times New Roman" pitchFamily="18" charset="0"/>
              </a:rPr>
              <a:t>ma</a:t>
            </a:r>
            <a:r>
              <a:rPr lang="ru-RU">
                <a:latin typeface="Times New Roman" pitchFamily="18" charset="0"/>
                <a:cs typeface="Times New Roman" pitchFamily="18" charset="0"/>
              </a:rPr>
              <a:t> ‘мама’&gt;</a:t>
            </a:r>
            <a:r>
              <a:rPr lang="ru-RU" i="1">
                <a:latin typeface="Times New Roman" pitchFamily="18" charset="0"/>
                <a:cs typeface="Times New Roman" pitchFamily="18" charset="0"/>
              </a:rPr>
              <a:t>».</a:t>
            </a:r>
            <a:r>
              <a:rPr lang="ru-RU">
                <a:latin typeface="Times New Roman" pitchFamily="18" charset="0"/>
                <a:cs typeface="Times New Roman" pitchFamily="18" charset="0"/>
              </a:rPr>
              <a:t> </a:t>
            </a:r>
          </a:p>
          <a:p>
            <a:pPr algn="just"/>
            <a:r>
              <a:rPr lang="ru-RU">
                <a:latin typeface="Times New Roman" pitchFamily="18" charset="0"/>
                <a:cs typeface="Times New Roman" pitchFamily="18" charset="0"/>
              </a:rPr>
              <a:t>[Интервьюер:] </a:t>
            </a:r>
            <a:r>
              <a:rPr lang="ru-RU" i="1">
                <a:latin typeface="Times New Roman" pitchFamily="18" charset="0"/>
                <a:cs typeface="Times New Roman" pitchFamily="18" charset="0"/>
              </a:rPr>
              <a:t>«А Вас дети как называли?»</a:t>
            </a:r>
            <a:endParaRPr lang="ru-RU">
              <a:latin typeface="Times New Roman" pitchFamily="18" charset="0"/>
              <a:cs typeface="Times New Roman" pitchFamily="18" charset="0"/>
            </a:endParaRPr>
          </a:p>
          <a:p>
            <a:pPr algn="just"/>
            <a:r>
              <a:rPr lang="ru-RU">
                <a:latin typeface="Times New Roman" pitchFamily="18" charset="0"/>
                <a:cs typeface="Times New Roman" pitchFamily="18" charset="0"/>
              </a:rPr>
              <a:t>[Инф. СГХ:] </a:t>
            </a:r>
            <a:r>
              <a:rPr lang="ru-RU" i="1">
                <a:latin typeface="Times New Roman" pitchFamily="18" charset="0"/>
                <a:cs typeface="Times New Roman" pitchFamily="18" charset="0"/>
              </a:rPr>
              <a:t>«</a:t>
            </a:r>
            <a:r>
              <a:rPr lang="ru-RU" b="1" i="1">
                <a:latin typeface="Times New Roman" pitchFamily="18" charset="0"/>
                <a:cs typeface="Times New Roman" pitchFamily="18" charset="0"/>
              </a:rPr>
              <a:t>А</a:t>
            </a:r>
            <a:r>
              <a:rPr lang="en-US" b="1" i="1">
                <a:latin typeface="Times New Roman" pitchFamily="18" charset="0"/>
                <a:cs typeface="Times New Roman" pitchFamily="18" charset="0"/>
              </a:rPr>
              <a:t>b</a:t>
            </a:r>
            <a:r>
              <a:rPr lang="ru-RU" b="1" i="1">
                <a:latin typeface="Times New Roman" pitchFamily="18" charset="0"/>
                <a:cs typeface="Times New Roman" pitchFamily="18" charset="0"/>
              </a:rPr>
              <a:t>а</a:t>
            </a:r>
            <a:r>
              <a:rPr lang="ru-RU">
                <a:latin typeface="Times New Roman" pitchFamily="18" charset="0"/>
                <a:cs typeface="Times New Roman" pitchFamily="18" charset="0"/>
              </a:rPr>
              <a:t>. </a:t>
            </a:r>
            <a:r>
              <a:rPr lang="ru-RU" i="1">
                <a:latin typeface="Times New Roman" pitchFamily="18" charset="0"/>
                <a:cs typeface="Times New Roman" pitchFamily="18" charset="0"/>
              </a:rPr>
              <a:t>По-своему</a:t>
            </a:r>
            <a:r>
              <a:rPr lang="ru-RU">
                <a:latin typeface="Times New Roman" pitchFamily="18" charset="0"/>
                <a:cs typeface="Times New Roman" pitchFamily="18" charset="0"/>
              </a:rPr>
              <a:t> &lt;на тундровом </a:t>
            </a:r>
            <a:r>
              <a:rPr lang="ru-RU" err="1">
                <a:latin typeface="Times New Roman" pitchFamily="18" charset="0"/>
                <a:cs typeface="Times New Roman" pitchFamily="18" charset="0"/>
              </a:rPr>
              <a:t>энецком</a:t>
            </a:r>
            <a:r>
              <a:rPr lang="ru-RU">
                <a:latin typeface="Times New Roman" pitchFamily="18" charset="0"/>
                <a:cs typeface="Times New Roman" pitchFamily="18" charset="0"/>
              </a:rPr>
              <a:t>&gt;. </a:t>
            </a:r>
            <a:r>
              <a:rPr lang="ru-RU" i="1">
                <a:latin typeface="Times New Roman" pitchFamily="18" charset="0"/>
                <a:cs typeface="Times New Roman" pitchFamily="18" charset="0"/>
              </a:rPr>
              <a:t>Они никогда не скажут</a:t>
            </a:r>
            <a:r>
              <a:rPr lang="ru-RU">
                <a:latin typeface="Times New Roman" pitchFamily="18" charset="0"/>
                <a:cs typeface="Times New Roman" pitchFamily="18" charset="0"/>
              </a:rPr>
              <a:t> </a:t>
            </a:r>
            <a:r>
              <a:rPr lang="ru-RU" i="1">
                <a:latin typeface="Times New Roman" pitchFamily="18" charset="0"/>
                <a:cs typeface="Times New Roman" pitchFamily="18" charset="0"/>
              </a:rPr>
              <a:t>“а</a:t>
            </a:r>
            <a:r>
              <a:rPr lang="en-US" i="1">
                <a:latin typeface="Times New Roman" pitchFamily="18" charset="0"/>
                <a:cs typeface="Times New Roman" pitchFamily="18" charset="0"/>
              </a:rPr>
              <a:t>ma</a:t>
            </a:r>
            <a:r>
              <a:rPr lang="ru-RU" i="1">
                <a:latin typeface="Times New Roman" pitchFamily="18" charset="0"/>
                <a:cs typeface="Times New Roman" pitchFamily="18" charset="0"/>
              </a:rPr>
              <a:t>” </a:t>
            </a:r>
            <a:r>
              <a:rPr lang="ru-RU">
                <a:latin typeface="Times New Roman" pitchFamily="18" charset="0"/>
                <a:cs typeface="Times New Roman" pitchFamily="18" charset="0"/>
              </a:rPr>
              <a:t>&lt;ТН&gt;, </a:t>
            </a:r>
            <a:r>
              <a:rPr lang="ru-RU" i="1">
                <a:latin typeface="Times New Roman" pitchFamily="18" charset="0"/>
                <a:cs typeface="Times New Roman" pitchFamily="18" charset="0"/>
              </a:rPr>
              <a:t>“мама” </a:t>
            </a:r>
            <a:r>
              <a:rPr lang="ru-RU">
                <a:latin typeface="Times New Roman" pitchFamily="18" charset="0"/>
                <a:cs typeface="Times New Roman" pitchFamily="18" charset="0"/>
              </a:rPr>
              <a:t>&lt;рус.&gt; </a:t>
            </a:r>
            <a:r>
              <a:rPr lang="ru-RU" i="1">
                <a:latin typeface="Times New Roman" pitchFamily="18" charset="0"/>
                <a:cs typeface="Times New Roman" pitchFamily="18" charset="0"/>
              </a:rPr>
              <a:t>или </a:t>
            </a:r>
            <a:r>
              <a:rPr lang="ru-RU" i="1" err="1">
                <a:latin typeface="Times New Roman" pitchFamily="18" charset="0"/>
                <a:cs typeface="Times New Roman" pitchFamily="18" charset="0"/>
              </a:rPr>
              <a:t>чё-нибудь</a:t>
            </a:r>
            <a:r>
              <a:rPr lang="ru-RU">
                <a:latin typeface="Times New Roman" pitchFamily="18" charset="0"/>
                <a:cs typeface="Times New Roman" pitchFamily="18" charset="0"/>
              </a:rPr>
              <a:t> &lt;что-нибудь&gt;. </a:t>
            </a:r>
            <a:r>
              <a:rPr lang="ru-RU" i="1">
                <a:latin typeface="Times New Roman" pitchFamily="18" charset="0"/>
                <a:cs typeface="Times New Roman" pitchFamily="18" charset="0"/>
              </a:rPr>
              <a:t>Они всё время</a:t>
            </a:r>
            <a:r>
              <a:rPr lang="ru-RU">
                <a:latin typeface="Times New Roman" pitchFamily="18" charset="0"/>
                <a:cs typeface="Times New Roman" pitchFamily="18" charset="0"/>
              </a:rPr>
              <a:t> </a:t>
            </a:r>
            <a:r>
              <a:rPr lang="de-DE">
                <a:latin typeface="Times New Roman" pitchFamily="18" charset="0"/>
                <a:cs typeface="Times New Roman" pitchFamily="18" charset="0"/>
              </a:rPr>
              <a:t>― </a:t>
            </a:r>
            <a:r>
              <a:rPr lang="en-US" b="1" i="1">
                <a:latin typeface="Times New Roman" pitchFamily="18" charset="0"/>
                <a:cs typeface="Times New Roman" pitchFamily="18" charset="0"/>
              </a:rPr>
              <a:t>aba</a:t>
            </a:r>
            <a:r>
              <a:rPr lang="ru-RU">
                <a:latin typeface="Times New Roman" pitchFamily="18" charset="0"/>
                <a:cs typeface="Times New Roman" pitchFamily="18" charset="0"/>
              </a:rPr>
              <a:t>. </a:t>
            </a:r>
            <a:r>
              <a:rPr lang="ru-RU" i="1">
                <a:latin typeface="Times New Roman" pitchFamily="18" charset="0"/>
                <a:cs typeface="Times New Roman" pitchFamily="18" charset="0"/>
              </a:rPr>
              <a:t>Вот внучка Юлина </a:t>
            </a:r>
            <a:r>
              <a:rPr lang="ru-RU">
                <a:latin typeface="Times New Roman" pitchFamily="18" charset="0"/>
                <a:cs typeface="Times New Roman" pitchFamily="18" charset="0"/>
              </a:rPr>
              <a:t>&lt;внучка СГХ, дочь Юлии&gt;</a:t>
            </a:r>
            <a:r>
              <a:rPr lang="ru-RU" i="1">
                <a:latin typeface="Times New Roman" pitchFamily="18" charset="0"/>
                <a:cs typeface="Times New Roman" pitchFamily="18" charset="0"/>
              </a:rPr>
              <a:t> поэтому говорит. Она слышит это... мать, Юлю, вот и поэтому</a:t>
            </a:r>
            <a:r>
              <a:rPr lang="ru-RU">
                <a:latin typeface="Times New Roman" pitchFamily="18" charset="0"/>
                <a:cs typeface="Times New Roman" pitchFamily="18" charset="0"/>
              </a:rPr>
              <a:t> </a:t>
            </a:r>
            <a:r>
              <a:rPr lang="en-US" b="1" i="1">
                <a:latin typeface="Times New Roman" pitchFamily="18" charset="0"/>
                <a:cs typeface="Times New Roman" pitchFamily="18" charset="0"/>
              </a:rPr>
              <a:t>aba</a:t>
            </a:r>
            <a:r>
              <a:rPr lang="en-US">
                <a:latin typeface="Times New Roman" pitchFamily="18" charset="0"/>
                <a:cs typeface="Times New Roman" pitchFamily="18" charset="0"/>
              </a:rPr>
              <a:t> </a:t>
            </a:r>
            <a:r>
              <a:rPr lang="ru-RU" i="1">
                <a:latin typeface="Times New Roman" pitchFamily="18" charset="0"/>
                <a:cs typeface="Times New Roman" pitchFamily="18" charset="0"/>
              </a:rPr>
              <a:t>говорит.</a:t>
            </a:r>
            <a:r>
              <a:rPr lang="ru-RU">
                <a:latin typeface="Times New Roman" pitchFamily="18" charset="0"/>
                <a:cs typeface="Times New Roman" pitchFamily="18" charset="0"/>
              </a:rPr>
              <a:t> &lt;…&gt; </a:t>
            </a:r>
            <a:r>
              <a:rPr lang="ru-RU" i="1">
                <a:latin typeface="Times New Roman" pitchFamily="18" charset="0"/>
                <a:cs typeface="Times New Roman" pitchFamily="18" charset="0"/>
              </a:rPr>
              <a:t>Сейчас вот этот Юлин внучка говорит “бабка”</a:t>
            </a:r>
            <a:r>
              <a:rPr lang="ru-RU">
                <a:latin typeface="Times New Roman" pitchFamily="18" charset="0"/>
                <a:cs typeface="Times New Roman" pitchFamily="18" charset="0"/>
              </a:rPr>
              <a:t> </a:t>
            </a:r>
            <a:r>
              <a:rPr lang="de-DE">
                <a:latin typeface="Times New Roman" pitchFamily="18" charset="0"/>
                <a:cs typeface="Times New Roman" pitchFamily="18" charset="0"/>
              </a:rPr>
              <a:t>― </a:t>
            </a:r>
            <a:r>
              <a:rPr lang="en-US" b="1" i="1">
                <a:latin typeface="Times New Roman" pitchFamily="18" charset="0"/>
                <a:cs typeface="Times New Roman" pitchFamily="18" charset="0"/>
              </a:rPr>
              <a:t>aba</a:t>
            </a:r>
            <a:r>
              <a:rPr lang="ru-RU">
                <a:latin typeface="Times New Roman" pitchFamily="18" charset="0"/>
                <a:cs typeface="Times New Roman" pitchFamily="18" charset="0"/>
              </a:rPr>
              <a:t>. &lt;…&gt; </a:t>
            </a:r>
            <a:r>
              <a:rPr lang="ru-RU" i="1">
                <a:latin typeface="Times New Roman" pitchFamily="18" charset="0"/>
                <a:cs typeface="Times New Roman" pitchFamily="18" charset="0"/>
              </a:rPr>
              <a:t>Если</a:t>
            </a:r>
            <a:r>
              <a:rPr lang="ru-RU">
                <a:latin typeface="Times New Roman" pitchFamily="18" charset="0"/>
                <a:cs typeface="Times New Roman" pitchFamily="18" charset="0"/>
              </a:rPr>
              <a:t> </a:t>
            </a:r>
            <a:r>
              <a:rPr lang="en-US" b="1" i="1">
                <a:latin typeface="Times New Roman" pitchFamily="18" charset="0"/>
                <a:cs typeface="Times New Roman" pitchFamily="18" charset="0"/>
              </a:rPr>
              <a:t>aba</a:t>
            </a:r>
            <a:r>
              <a:rPr lang="en-US">
                <a:latin typeface="Times New Roman" pitchFamily="18" charset="0"/>
                <a:cs typeface="Times New Roman" pitchFamily="18" charset="0"/>
              </a:rPr>
              <a:t> </a:t>
            </a:r>
            <a:r>
              <a:rPr lang="ru-RU" i="1">
                <a:latin typeface="Times New Roman" pitchFamily="18" charset="0"/>
                <a:cs typeface="Times New Roman" pitchFamily="18" charset="0"/>
              </a:rPr>
              <a:t>говорит </a:t>
            </a:r>
            <a:r>
              <a:rPr lang="de-DE">
                <a:latin typeface="Times New Roman" pitchFamily="18" charset="0"/>
                <a:cs typeface="Times New Roman" pitchFamily="18" charset="0"/>
              </a:rPr>
              <a:t>― </a:t>
            </a:r>
            <a:r>
              <a:rPr lang="ru-RU" i="1">
                <a:latin typeface="Times New Roman" pitchFamily="18" charset="0"/>
                <a:cs typeface="Times New Roman" pitchFamily="18" charset="0"/>
              </a:rPr>
              <a:t>значит, меня говорит </a:t>
            </a:r>
            <a:r>
              <a:rPr lang="ru-RU">
                <a:latin typeface="Times New Roman" pitchFamily="18" charset="0"/>
                <a:cs typeface="Times New Roman" pitchFamily="18" charset="0"/>
              </a:rPr>
              <a:t>&lt;зовёт&gt;</a:t>
            </a:r>
            <a:r>
              <a:rPr lang="ru-RU" i="1">
                <a:latin typeface="Times New Roman" pitchFamily="18" charset="0"/>
                <a:cs typeface="Times New Roman" pitchFamily="18" charset="0"/>
              </a:rPr>
              <a:t>»</a:t>
            </a:r>
            <a:r>
              <a:rPr lang="ru-RU">
                <a:latin typeface="Times New Roman" pitchFamily="18" charset="0"/>
                <a:cs typeface="Times New Roman" pitchFamily="18" charset="0"/>
              </a:rPr>
              <a:t>.  </a:t>
            </a:r>
          </a:p>
          <a:p>
            <a:endParaRPr lang="ru-RU"/>
          </a:p>
        </p:txBody>
      </p:sp>
    </p:spTree>
    <p:extLst>
      <p:ext uri="{BB962C8B-B14F-4D97-AF65-F5344CB8AC3E}">
        <p14:creationId xmlns:p14="http://schemas.microsoft.com/office/powerpoint/2010/main" val="12812075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46050"/>
          </a:xfrm>
        </p:spPr>
        <p:txBody>
          <a:bodyPr>
            <a:normAutofit fontScale="90000"/>
          </a:bodyPr>
          <a:lstStyle/>
          <a:p>
            <a:r>
              <a:rPr lang="de-DE" b="1">
                <a:solidFill>
                  <a:schemeClr val="accent3">
                    <a:lumMod val="75000"/>
                  </a:schemeClr>
                </a:solidFill>
                <a:latin typeface="Times New Roman" pitchFamily="18" charset="0"/>
                <a:cs typeface="Times New Roman" pitchFamily="18" charset="0"/>
              </a:rPr>
              <a:t>Bibliography</a:t>
            </a:r>
            <a:endParaRPr lang="ru-RU" b="1">
              <a:solidFill>
                <a:schemeClr val="accent3">
                  <a:lumMod val="75000"/>
                </a:schemeClr>
              </a:solidFill>
              <a:latin typeface="Times New Roman" pitchFamily="18" charset="0"/>
              <a:cs typeface="Times New Roman" pitchFamily="18" charset="0"/>
            </a:endParaRPr>
          </a:p>
        </p:txBody>
      </p:sp>
      <p:sp>
        <p:nvSpPr>
          <p:cNvPr id="3" name="Объект 2"/>
          <p:cNvSpPr>
            <a:spLocks noGrp="1"/>
          </p:cNvSpPr>
          <p:nvPr>
            <p:ph idx="1"/>
          </p:nvPr>
        </p:nvSpPr>
        <p:spPr>
          <a:xfrm>
            <a:off x="179512" y="692696"/>
            <a:ext cx="8784976" cy="6048672"/>
          </a:xfrm>
        </p:spPr>
        <p:txBody>
          <a:bodyPr>
            <a:noAutofit/>
          </a:bodyPr>
          <a:lstStyle/>
          <a:p>
            <a:pPr algn="just"/>
            <a:r>
              <a:rPr lang="en-US" sz="1350">
                <a:latin typeface="Times New Roman" pitchFamily="18" charset="0"/>
                <a:cs typeface="Times New Roman" pitchFamily="18" charset="0"/>
              </a:rPr>
              <a:t>Amelina 2019 </a:t>
            </a:r>
            <a:r>
              <a:rPr lang="de-DE" sz="1350">
                <a:latin typeface="Times New Roman" pitchFamily="18" charset="0"/>
                <a:cs typeface="Times New Roman" pitchFamily="18" charset="0"/>
              </a:rPr>
              <a:t>― </a:t>
            </a:r>
            <a:r>
              <a:rPr lang="de-DE" sz="1350" i="1">
                <a:latin typeface="Times New Roman" pitchFamily="18" charset="0"/>
                <a:cs typeface="Times New Roman" pitchFamily="18" charset="0"/>
              </a:rPr>
              <a:t>Amelina</a:t>
            </a:r>
            <a:r>
              <a:rPr lang="de-DE" sz="1350">
                <a:latin typeface="Times New Roman" pitchFamily="18" charset="0"/>
                <a:cs typeface="Times New Roman" pitchFamily="18" charset="0"/>
              </a:rPr>
              <a:t>, </a:t>
            </a:r>
            <a:r>
              <a:rPr lang="de-DE" sz="1350" i="1">
                <a:latin typeface="Times New Roman" pitchFamily="18" charset="0"/>
                <a:cs typeface="Times New Roman" pitchFamily="18" charset="0"/>
              </a:rPr>
              <a:t>Maria. </a:t>
            </a:r>
            <a:r>
              <a:rPr lang="en-US" sz="1350">
                <a:latin typeface="Times New Roman" pitchFamily="18" charset="0"/>
                <a:cs typeface="Times New Roman" pitchFamily="18" charset="0"/>
              </a:rPr>
              <a:t>“</a:t>
            </a:r>
            <a:r>
              <a:rPr lang="de-DE" sz="1350">
                <a:latin typeface="Times New Roman" pitchFamily="18" charset="0"/>
                <a:cs typeface="Times New Roman" pitchFamily="18" charset="0"/>
              </a:rPr>
              <a:t>The big shift to Tundra Nenets</a:t>
            </a:r>
            <a:r>
              <a:rPr lang="en-US" sz="1350">
                <a:latin typeface="Times New Roman" pitchFamily="18" charset="0"/>
                <a:cs typeface="Times New Roman" pitchFamily="18" charset="0"/>
              </a:rPr>
              <a:t>”</a:t>
            </a:r>
            <a:r>
              <a:rPr lang="de-DE" sz="1350">
                <a:latin typeface="Times New Roman" pitchFamily="18" charset="0"/>
                <a:cs typeface="Times New Roman" pitchFamily="18" charset="0"/>
              </a:rPr>
              <a:t>: Reconstruction of the sociolinguistic situation in Tukhard tundra (Taimyrsky Dolgano-Nenetsky district) according to language biographies // Tomsk journal of linguistics and anthropology. 2019, 1 (23). Pp. 29–43.   </a:t>
            </a:r>
            <a:endParaRPr lang="ru-RU" sz="1350">
              <a:latin typeface="Times New Roman" pitchFamily="18" charset="0"/>
              <a:cs typeface="Times New Roman" pitchFamily="18" charset="0"/>
            </a:endParaRPr>
          </a:p>
          <a:p>
            <a:pPr algn="just"/>
            <a:r>
              <a:rPr lang="en-US" sz="1350">
                <a:latin typeface="Times New Roman" pitchFamily="18" charset="0"/>
                <a:cs typeface="Times New Roman" pitchFamily="18" charset="0"/>
              </a:rPr>
              <a:t>De Houwer 1999 </a:t>
            </a:r>
            <a:r>
              <a:rPr lang="de-DE" sz="1350">
                <a:latin typeface="Times New Roman" pitchFamily="18" charset="0"/>
                <a:cs typeface="Times New Roman" pitchFamily="18" charset="0"/>
              </a:rPr>
              <a:t>― </a:t>
            </a:r>
            <a:r>
              <a:rPr lang="en-US" sz="1350" i="1">
                <a:latin typeface="Times New Roman" pitchFamily="18" charset="0"/>
                <a:cs typeface="Times New Roman" pitchFamily="18" charset="0"/>
              </a:rPr>
              <a:t>De Houwer</a:t>
            </a:r>
            <a:r>
              <a:rPr lang="en-US" sz="1350">
                <a:latin typeface="Times New Roman" pitchFamily="18" charset="0"/>
                <a:cs typeface="Times New Roman" pitchFamily="18" charset="0"/>
              </a:rPr>
              <a:t>, </a:t>
            </a:r>
            <a:r>
              <a:rPr lang="en-US" sz="1350" i="1">
                <a:latin typeface="Times New Roman" pitchFamily="18" charset="0"/>
                <a:cs typeface="Times New Roman" pitchFamily="18" charset="0"/>
              </a:rPr>
              <a:t>Annick</a:t>
            </a:r>
            <a:r>
              <a:rPr lang="en-US" sz="1350">
                <a:latin typeface="Times New Roman" pitchFamily="18" charset="0"/>
                <a:cs typeface="Times New Roman" pitchFamily="18" charset="0"/>
              </a:rPr>
              <a:t>. Environmental factors in early bilingual development: The role of parental beliefs and attitudes // Bilingualism and Migration / Eds. </a:t>
            </a:r>
            <a:r>
              <a:rPr lang="en-US" sz="1350" i="1">
                <a:latin typeface="Times New Roman" pitchFamily="18" charset="0"/>
                <a:cs typeface="Times New Roman" pitchFamily="18" charset="0"/>
              </a:rPr>
              <a:t>Guus Extra</a:t>
            </a:r>
            <a:r>
              <a:rPr lang="en-US" sz="1350">
                <a:latin typeface="Times New Roman" pitchFamily="18" charset="0"/>
                <a:cs typeface="Times New Roman" pitchFamily="18" charset="0"/>
              </a:rPr>
              <a:t>, </a:t>
            </a:r>
            <a:r>
              <a:rPr lang="en-US" sz="1350" i="1">
                <a:latin typeface="Times New Roman" pitchFamily="18" charset="0"/>
                <a:cs typeface="Times New Roman" pitchFamily="18" charset="0"/>
              </a:rPr>
              <a:t>Ludo Verhoeven. </a:t>
            </a:r>
            <a:r>
              <a:rPr lang="en-US" sz="1350">
                <a:latin typeface="Times New Roman" pitchFamily="18" charset="0"/>
                <a:cs typeface="Times New Roman" pitchFamily="18" charset="0"/>
              </a:rPr>
              <a:t>Berlin: Mouton de Gruyter, 1999. Pp. 75–95. </a:t>
            </a:r>
            <a:endParaRPr lang="ru-RU" sz="1350">
              <a:latin typeface="Times New Roman" pitchFamily="18" charset="0"/>
              <a:cs typeface="Times New Roman" pitchFamily="18" charset="0"/>
            </a:endParaRPr>
          </a:p>
          <a:p>
            <a:pPr algn="just"/>
            <a:r>
              <a:rPr lang="en-US" sz="1350">
                <a:latin typeface="Times New Roman" pitchFamily="18" charset="0"/>
                <a:cs typeface="Times New Roman" pitchFamily="18" charset="0"/>
              </a:rPr>
              <a:t>Irvine 1989 </a:t>
            </a:r>
            <a:r>
              <a:rPr lang="de-DE" sz="1350">
                <a:latin typeface="Times New Roman" pitchFamily="18" charset="0"/>
                <a:cs typeface="Times New Roman" pitchFamily="18" charset="0"/>
              </a:rPr>
              <a:t>― </a:t>
            </a:r>
            <a:r>
              <a:rPr lang="en-US" sz="1350" i="1">
                <a:latin typeface="Times New Roman" pitchFamily="18" charset="0"/>
                <a:cs typeface="Times New Roman" pitchFamily="18" charset="0"/>
              </a:rPr>
              <a:t>Irvine</a:t>
            </a:r>
            <a:r>
              <a:rPr lang="en-US" sz="1350">
                <a:latin typeface="Times New Roman" pitchFamily="18" charset="0"/>
                <a:cs typeface="Times New Roman" pitchFamily="18" charset="0"/>
              </a:rPr>
              <a:t>, </a:t>
            </a:r>
            <a:r>
              <a:rPr lang="en-US" sz="1350" i="1">
                <a:latin typeface="Times New Roman" pitchFamily="18" charset="0"/>
                <a:cs typeface="Times New Roman" pitchFamily="18" charset="0"/>
              </a:rPr>
              <a:t>J.</a:t>
            </a:r>
            <a:r>
              <a:rPr lang="en-US" sz="1350">
                <a:latin typeface="Times New Roman" pitchFamily="18" charset="0"/>
                <a:cs typeface="Times New Roman" pitchFamily="18" charset="0"/>
              </a:rPr>
              <a:t> When talk isn’t cheap: Language and political economy // American Ethnologist. 1989, 16. Pp. 248–267.</a:t>
            </a:r>
            <a:endParaRPr lang="ru-RU" sz="1350">
              <a:latin typeface="Times New Roman" pitchFamily="18" charset="0"/>
              <a:cs typeface="Times New Roman" pitchFamily="18" charset="0"/>
            </a:endParaRPr>
          </a:p>
          <a:p>
            <a:pPr algn="just"/>
            <a:r>
              <a:rPr lang="en-US" sz="1350">
                <a:latin typeface="Times New Roman" pitchFamily="18" charset="0"/>
                <a:cs typeface="Times New Roman" pitchFamily="18" charset="0"/>
              </a:rPr>
              <a:t>Khanina 2019 </a:t>
            </a:r>
            <a:r>
              <a:rPr lang="de-DE" sz="1350">
                <a:latin typeface="Times New Roman" pitchFamily="18" charset="0"/>
                <a:cs typeface="Times New Roman" pitchFamily="18" charset="0"/>
              </a:rPr>
              <a:t>― </a:t>
            </a:r>
            <a:r>
              <a:rPr lang="de-DE" sz="1350" i="1">
                <a:latin typeface="Times New Roman" pitchFamily="18" charset="0"/>
                <a:cs typeface="Times New Roman" pitchFamily="18" charset="0"/>
              </a:rPr>
              <a:t>Khanina</a:t>
            </a:r>
            <a:r>
              <a:rPr lang="de-DE" sz="1350">
                <a:latin typeface="Times New Roman" pitchFamily="18" charset="0"/>
                <a:cs typeface="Times New Roman" pitchFamily="18" charset="0"/>
              </a:rPr>
              <a:t>,</a:t>
            </a:r>
            <a:r>
              <a:rPr lang="de-DE" sz="1350" i="1">
                <a:latin typeface="Times New Roman" pitchFamily="18" charset="0"/>
                <a:cs typeface="Times New Roman" pitchFamily="18" charset="0"/>
              </a:rPr>
              <a:t> Olesya.</a:t>
            </a:r>
            <a:r>
              <a:rPr lang="de-DE" sz="1350">
                <a:latin typeface="Times New Roman" pitchFamily="18" charset="0"/>
                <a:cs typeface="Times New Roman" pitchFamily="18" charset="0"/>
              </a:rPr>
              <a:t> Multilingual practices in the Lower Yenisei area: A sociolinguistic study of the past // Tomsk journal of linguistics and anthropology. 2019, 1 (23). Pp. 9–28.   </a:t>
            </a:r>
            <a:endParaRPr lang="ru-RU" sz="1350">
              <a:latin typeface="Times New Roman" pitchFamily="18" charset="0"/>
              <a:cs typeface="Times New Roman" pitchFamily="18" charset="0"/>
            </a:endParaRPr>
          </a:p>
          <a:p>
            <a:pPr algn="just"/>
            <a:r>
              <a:rPr lang="en-US" sz="1350">
                <a:latin typeface="Times New Roman" pitchFamily="18" charset="0"/>
                <a:cs typeface="Times New Roman" pitchFamily="18" charset="0"/>
              </a:rPr>
              <a:t>Kroskrity 2004 </a:t>
            </a:r>
            <a:r>
              <a:rPr lang="de-DE" sz="1350">
                <a:latin typeface="Times New Roman" pitchFamily="18" charset="0"/>
                <a:cs typeface="Times New Roman" pitchFamily="18" charset="0"/>
              </a:rPr>
              <a:t>― </a:t>
            </a:r>
            <a:r>
              <a:rPr lang="en-US" sz="1350" i="1">
                <a:latin typeface="Times New Roman" pitchFamily="18" charset="0"/>
                <a:cs typeface="Times New Roman" pitchFamily="18" charset="0"/>
              </a:rPr>
              <a:t>Kroskrity</a:t>
            </a:r>
            <a:r>
              <a:rPr lang="en-US" sz="1350">
                <a:latin typeface="Times New Roman" pitchFamily="18" charset="0"/>
                <a:cs typeface="Times New Roman" pitchFamily="18" charset="0"/>
              </a:rPr>
              <a:t>, </a:t>
            </a:r>
            <a:r>
              <a:rPr lang="en-US" sz="1350" i="1">
                <a:latin typeface="Times New Roman" pitchFamily="18" charset="0"/>
                <a:cs typeface="Times New Roman" pitchFamily="18" charset="0"/>
              </a:rPr>
              <a:t>Paul V.</a:t>
            </a:r>
            <a:r>
              <a:rPr lang="en-US" sz="1350">
                <a:latin typeface="Times New Roman" pitchFamily="18" charset="0"/>
                <a:cs typeface="Times New Roman" pitchFamily="18" charset="0"/>
              </a:rPr>
              <a:t> Language ideologies // A Companion to Linguistic Anthropology / Ed. </a:t>
            </a:r>
            <a:r>
              <a:rPr lang="en-US" sz="1350" i="1">
                <a:latin typeface="Times New Roman" pitchFamily="18" charset="0"/>
                <a:cs typeface="Times New Roman" pitchFamily="18" charset="0"/>
              </a:rPr>
              <a:t>Alessandro Duranti.</a:t>
            </a:r>
            <a:r>
              <a:rPr lang="en-US" sz="1350">
                <a:latin typeface="Times New Roman" pitchFamily="18" charset="0"/>
                <a:cs typeface="Times New Roman" pitchFamily="18" charset="0"/>
              </a:rPr>
              <a:t>  Oxford: Blackwell Publishing, 2004. Pp. 496–517. </a:t>
            </a:r>
            <a:endParaRPr lang="ru-RU" sz="1350">
              <a:latin typeface="Times New Roman" pitchFamily="18" charset="0"/>
              <a:cs typeface="Times New Roman" pitchFamily="18" charset="0"/>
            </a:endParaRPr>
          </a:p>
          <a:p>
            <a:pPr algn="just"/>
            <a:r>
              <a:rPr lang="en-US" sz="1350">
                <a:latin typeface="Times New Roman" pitchFamily="18" charset="0"/>
                <a:cs typeface="Times New Roman" pitchFamily="18" charset="0"/>
              </a:rPr>
              <a:t>Lanza 2007 </a:t>
            </a:r>
            <a:r>
              <a:rPr lang="de-DE" sz="1350">
                <a:latin typeface="Times New Roman" pitchFamily="18" charset="0"/>
                <a:cs typeface="Times New Roman" pitchFamily="18" charset="0"/>
              </a:rPr>
              <a:t>― </a:t>
            </a:r>
            <a:r>
              <a:rPr lang="de-DE" sz="1350" i="1">
                <a:latin typeface="Times New Roman" pitchFamily="18" charset="0"/>
                <a:cs typeface="Times New Roman" pitchFamily="18" charset="0"/>
              </a:rPr>
              <a:t>Lanza</a:t>
            </a:r>
            <a:r>
              <a:rPr lang="de-DE" sz="1350">
                <a:latin typeface="Times New Roman" pitchFamily="18" charset="0"/>
                <a:cs typeface="Times New Roman" pitchFamily="18" charset="0"/>
              </a:rPr>
              <a:t>, </a:t>
            </a:r>
            <a:r>
              <a:rPr lang="de-DE" sz="1350" i="1">
                <a:latin typeface="Times New Roman" pitchFamily="18" charset="0"/>
                <a:cs typeface="Times New Roman" pitchFamily="18" charset="0"/>
              </a:rPr>
              <a:t>Elizabeth. </a:t>
            </a:r>
            <a:r>
              <a:rPr lang="en-US" sz="1350">
                <a:latin typeface="Times New Roman" pitchFamily="18" charset="0"/>
                <a:cs typeface="Times New Roman" pitchFamily="18" charset="0"/>
              </a:rPr>
              <a:t>Multilingualism and the family // Handbook of Multilingualism and Multilingual Communication / Eds. </a:t>
            </a:r>
            <a:r>
              <a:rPr lang="en-US" sz="1350" i="1">
                <a:latin typeface="Times New Roman" pitchFamily="18" charset="0"/>
                <a:cs typeface="Times New Roman" pitchFamily="18" charset="0"/>
              </a:rPr>
              <a:t>Peter Auer</a:t>
            </a:r>
            <a:r>
              <a:rPr lang="en-US" sz="1350">
                <a:latin typeface="Times New Roman" pitchFamily="18" charset="0"/>
                <a:cs typeface="Times New Roman" pitchFamily="18" charset="0"/>
              </a:rPr>
              <a:t>, </a:t>
            </a:r>
            <a:r>
              <a:rPr lang="en-US" sz="1350" i="1">
                <a:latin typeface="Times New Roman" pitchFamily="18" charset="0"/>
                <a:cs typeface="Times New Roman" pitchFamily="18" charset="0"/>
              </a:rPr>
              <a:t>Li Wei. </a:t>
            </a:r>
            <a:r>
              <a:rPr lang="en-US" sz="1350">
                <a:latin typeface="Times New Roman" pitchFamily="18" charset="0"/>
                <a:cs typeface="Times New Roman" pitchFamily="18" charset="0"/>
              </a:rPr>
              <a:t>Berlin </a:t>
            </a:r>
            <a:r>
              <a:rPr lang="de-DE" sz="1350">
                <a:latin typeface="Times New Roman" pitchFamily="18" charset="0"/>
                <a:cs typeface="Times New Roman" pitchFamily="18" charset="0"/>
              </a:rPr>
              <a:t>― </a:t>
            </a:r>
            <a:r>
              <a:rPr lang="en-US" sz="1350">
                <a:latin typeface="Times New Roman" pitchFamily="18" charset="0"/>
                <a:cs typeface="Times New Roman" pitchFamily="18" charset="0"/>
              </a:rPr>
              <a:t>New York: Mouton de Gruyter, 2007. Pp. 45–67.</a:t>
            </a:r>
          </a:p>
          <a:p>
            <a:pPr algn="just"/>
            <a:r>
              <a:rPr lang="en-US" sz="1350">
                <a:latin typeface="Times New Roman" pitchFamily="18" charset="0"/>
                <a:cs typeface="Times New Roman" pitchFamily="18" charset="0"/>
              </a:rPr>
              <a:t>Rumsey 1990 </a:t>
            </a:r>
            <a:r>
              <a:rPr lang="de-DE" sz="1350">
                <a:latin typeface="Times New Roman" pitchFamily="18" charset="0"/>
                <a:cs typeface="Times New Roman" pitchFamily="18" charset="0"/>
              </a:rPr>
              <a:t>― </a:t>
            </a:r>
            <a:r>
              <a:rPr lang="en-US" sz="1350" i="1">
                <a:latin typeface="Times New Roman" pitchFamily="18" charset="0"/>
                <a:cs typeface="Times New Roman" pitchFamily="18" charset="0"/>
              </a:rPr>
              <a:t>Rumsey</a:t>
            </a:r>
            <a:r>
              <a:rPr lang="en-US" sz="1350">
                <a:latin typeface="Times New Roman" pitchFamily="18" charset="0"/>
                <a:cs typeface="Times New Roman" pitchFamily="18" charset="0"/>
              </a:rPr>
              <a:t>, </a:t>
            </a:r>
            <a:r>
              <a:rPr lang="en-US" sz="1350" i="1">
                <a:latin typeface="Times New Roman" pitchFamily="18" charset="0"/>
                <a:cs typeface="Times New Roman" pitchFamily="18" charset="0"/>
              </a:rPr>
              <a:t>A.</a:t>
            </a:r>
            <a:r>
              <a:rPr lang="en-US" sz="1350">
                <a:latin typeface="Times New Roman" pitchFamily="18" charset="0"/>
                <a:cs typeface="Times New Roman" pitchFamily="18" charset="0"/>
              </a:rPr>
              <a:t> Wording, meaning and linguistic ideology // American Anthropologist. 1990, 92. Pp. 346–361.</a:t>
            </a:r>
            <a:endParaRPr lang="ru-RU" sz="1350">
              <a:latin typeface="Times New Roman" pitchFamily="18" charset="0"/>
              <a:cs typeface="Times New Roman" pitchFamily="18" charset="0"/>
            </a:endParaRPr>
          </a:p>
          <a:p>
            <a:pPr algn="just"/>
            <a:r>
              <a:rPr lang="en-US" sz="1350">
                <a:latin typeface="Times New Roman" pitchFamily="18" charset="0"/>
                <a:cs typeface="Times New Roman" pitchFamily="18" charset="0"/>
              </a:rPr>
              <a:t>Silverstein 1979 </a:t>
            </a:r>
            <a:r>
              <a:rPr lang="de-DE" sz="1350">
                <a:latin typeface="Times New Roman" pitchFamily="18" charset="0"/>
                <a:cs typeface="Times New Roman" pitchFamily="18" charset="0"/>
              </a:rPr>
              <a:t>― </a:t>
            </a:r>
            <a:r>
              <a:rPr lang="en-US" sz="1350" i="1">
                <a:latin typeface="Times New Roman" pitchFamily="18" charset="0"/>
                <a:cs typeface="Times New Roman" pitchFamily="18" charset="0"/>
              </a:rPr>
              <a:t>Silverstein</a:t>
            </a:r>
            <a:r>
              <a:rPr lang="en-US" sz="1350">
                <a:latin typeface="Times New Roman" pitchFamily="18" charset="0"/>
                <a:cs typeface="Times New Roman" pitchFamily="18" charset="0"/>
              </a:rPr>
              <a:t>, </a:t>
            </a:r>
            <a:r>
              <a:rPr lang="en-US" sz="1350" i="1">
                <a:latin typeface="Times New Roman" pitchFamily="18" charset="0"/>
                <a:cs typeface="Times New Roman" pitchFamily="18" charset="0"/>
              </a:rPr>
              <a:t>Michael</a:t>
            </a:r>
            <a:r>
              <a:rPr lang="en-US" sz="1350">
                <a:latin typeface="Times New Roman" pitchFamily="18" charset="0"/>
                <a:cs typeface="Times New Roman" pitchFamily="18" charset="0"/>
              </a:rPr>
              <a:t>. Language structure and linguistic ideology // The Elements: A Parasession on Linguistic Units and Levels / Eds. </a:t>
            </a:r>
            <a:r>
              <a:rPr lang="en-US" sz="1350" i="1">
                <a:latin typeface="Times New Roman" pitchFamily="18" charset="0"/>
                <a:cs typeface="Times New Roman" pitchFamily="18" charset="0"/>
              </a:rPr>
              <a:t>Paul R. Clyne</a:t>
            </a:r>
            <a:r>
              <a:rPr lang="en-US" sz="1350">
                <a:latin typeface="Times New Roman" pitchFamily="18" charset="0"/>
                <a:cs typeface="Times New Roman" pitchFamily="18" charset="0"/>
              </a:rPr>
              <a:t>, </a:t>
            </a:r>
            <a:r>
              <a:rPr lang="en-US" sz="1350" i="1">
                <a:latin typeface="Times New Roman" pitchFamily="18" charset="0"/>
                <a:cs typeface="Times New Roman" pitchFamily="18" charset="0"/>
              </a:rPr>
              <a:t>William F. Hanks</a:t>
            </a:r>
            <a:r>
              <a:rPr lang="en-US" sz="1350">
                <a:latin typeface="Times New Roman" pitchFamily="18" charset="0"/>
                <a:cs typeface="Times New Roman" pitchFamily="18" charset="0"/>
              </a:rPr>
              <a:t>, </a:t>
            </a:r>
            <a:r>
              <a:rPr lang="en-US" sz="1350" i="1">
                <a:latin typeface="Times New Roman" pitchFamily="18" charset="0"/>
                <a:cs typeface="Times New Roman" pitchFamily="18" charset="0"/>
              </a:rPr>
              <a:t>Carol L. Hofbauer. </a:t>
            </a:r>
            <a:r>
              <a:rPr lang="en-US" sz="1350">
                <a:latin typeface="Times New Roman" pitchFamily="18" charset="0"/>
                <a:cs typeface="Times New Roman" pitchFamily="18" charset="0"/>
              </a:rPr>
              <a:t>Chicago: Chicago Linguistic Society, 1979. Pp. 193–247. </a:t>
            </a:r>
            <a:endParaRPr lang="ru-RU" sz="1350">
              <a:latin typeface="Times New Roman" pitchFamily="18" charset="0"/>
              <a:cs typeface="Times New Roman" pitchFamily="18" charset="0"/>
            </a:endParaRPr>
          </a:p>
          <a:p>
            <a:pPr algn="just"/>
            <a:r>
              <a:rPr lang="en-US" sz="1350">
                <a:latin typeface="Times New Roman" pitchFamily="18" charset="0"/>
                <a:cs typeface="Times New Roman" pitchFamily="18" charset="0"/>
              </a:rPr>
              <a:t>Singer, Harris 2016 </a:t>
            </a:r>
            <a:r>
              <a:rPr lang="de-DE" sz="1350">
                <a:latin typeface="Times New Roman" pitchFamily="18" charset="0"/>
                <a:cs typeface="Times New Roman" pitchFamily="18" charset="0"/>
              </a:rPr>
              <a:t>― </a:t>
            </a:r>
            <a:r>
              <a:rPr lang="en-US" sz="1350" i="1">
                <a:latin typeface="Times New Roman" pitchFamily="18" charset="0"/>
                <a:cs typeface="Times New Roman" pitchFamily="18" charset="0"/>
              </a:rPr>
              <a:t>Singer</a:t>
            </a:r>
            <a:r>
              <a:rPr lang="en-US" sz="1350">
                <a:latin typeface="Times New Roman" pitchFamily="18" charset="0"/>
                <a:cs typeface="Times New Roman" pitchFamily="18" charset="0"/>
              </a:rPr>
              <a:t>, </a:t>
            </a:r>
            <a:r>
              <a:rPr lang="en-US" sz="1350" i="1">
                <a:latin typeface="Times New Roman" pitchFamily="18" charset="0"/>
                <a:cs typeface="Times New Roman" pitchFamily="18" charset="0"/>
              </a:rPr>
              <a:t>Ruth</a:t>
            </a:r>
            <a:r>
              <a:rPr lang="en-US" sz="1350">
                <a:latin typeface="Times New Roman" pitchFamily="18" charset="0"/>
                <a:cs typeface="Times New Roman" pitchFamily="18" charset="0"/>
              </a:rPr>
              <a:t> and </a:t>
            </a:r>
            <a:r>
              <a:rPr lang="en-US" sz="1350" i="1">
                <a:latin typeface="Times New Roman" pitchFamily="18" charset="0"/>
                <a:cs typeface="Times New Roman" pitchFamily="18" charset="0"/>
              </a:rPr>
              <a:t>Harris</a:t>
            </a:r>
            <a:r>
              <a:rPr lang="en-US" sz="1350">
                <a:latin typeface="Times New Roman" pitchFamily="18" charset="0"/>
                <a:cs typeface="Times New Roman" pitchFamily="18" charset="0"/>
              </a:rPr>
              <a:t>, </a:t>
            </a:r>
            <a:r>
              <a:rPr lang="en-US" sz="1350" i="1">
                <a:latin typeface="Times New Roman" pitchFamily="18" charset="0"/>
                <a:cs typeface="Times New Roman" pitchFamily="18" charset="0"/>
              </a:rPr>
              <a:t>Salome</a:t>
            </a:r>
            <a:r>
              <a:rPr lang="en-US" sz="1350">
                <a:latin typeface="Times New Roman" pitchFamily="18" charset="0"/>
                <a:cs typeface="Times New Roman" pitchFamily="18" charset="0"/>
              </a:rPr>
              <a:t>. What practices and ideologies support small-scale multilingualism? A case study of Warruwi Community, northern Australia // IJSL. 2016, 241. Small languages and small language communities, 81 / Ed. </a:t>
            </a:r>
            <a:r>
              <a:rPr lang="en-US" sz="1350" i="1">
                <a:latin typeface="Times New Roman" pitchFamily="18" charset="0"/>
                <a:cs typeface="Times New Roman" pitchFamily="18" charset="0"/>
              </a:rPr>
              <a:t>Bernadette O’Rourke</a:t>
            </a:r>
            <a:r>
              <a:rPr lang="en-US" sz="1350">
                <a:latin typeface="Times New Roman" pitchFamily="18" charset="0"/>
                <a:cs typeface="Times New Roman" pitchFamily="18" charset="0"/>
              </a:rPr>
              <a:t>. Pp. 163–208.</a:t>
            </a:r>
            <a:endParaRPr lang="ru-RU" sz="1350">
              <a:latin typeface="Times New Roman" pitchFamily="18" charset="0"/>
              <a:cs typeface="Times New Roman" pitchFamily="18" charset="0"/>
            </a:endParaRPr>
          </a:p>
          <a:p>
            <a:pPr algn="just"/>
            <a:r>
              <a:rPr lang="en-US" sz="1350">
                <a:latin typeface="Times New Roman" pitchFamily="18" charset="0"/>
                <a:cs typeface="Times New Roman" pitchFamily="18" charset="0"/>
              </a:rPr>
              <a:t>Woolard 1998 </a:t>
            </a:r>
            <a:r>
              <a:rPr lang="de-DE" sz="1350">
                <a:latin typeface="Times New Roman" pitchFamily="18" charset="0"/>
                <a:cs typeface="Times New Roman" pitchFamily="18" charset="0"/>
              </a:rPr>
              <a:t>― </a:t>
            </a:r>
            <a:r>
              <a:rPr lang="en-US" sz="1350" i="1">
                <a:latin typeface="Times New Roman" pitchFamily="18" charset="0"/>
                <a:cs typeface="Times New Roman" pitchFamily="18" charset="0"/>
              </a:rPr>
              <a:t>Woolard</a:t>
            </a:r>
            <a:r>
              <a:rPr lang="en-US" sz="1350">
                <a:latin typeface="Times New Roman" pitchFamily="18" charset="0"/>
                <a:cs typeface="Times New Roman" pitchFamily="18" charset="0"/>
              </a:rPr>
              <a:t>,</a:t>
            </a:r>
            <a:r>
              <a:rPr lang="en-US" sz="1350" i="1">
                <a:latin typeface="Times New Roman" pitchFamily="18" charset="0"/>
                <a:cs typeface="Times New Roman" pitchFamily="18" charset="0"/>
              </a:rPr>
              <a:t> Kathryn</a:t>
            </a:r>
            <a:r>
              <a:rPr lang="en-US" sz="1350">
                <a:latin typeface="Times New Roman" pitchFamily="18" charset="0"/>
                <a:cs typeface="Times New Roman" pitchFamily="18" charset="0"/>
              </a:rPr>
              <a:t>. Language ideology as a field of inquiry // Language Ideologies. Practice and Theory</a:t>
            </a:r>
            <a:r>
              <a:rPr lang="en-US" sz="1350" i="1">
                <a:latin typeface="Times New Roman" pitchFamily="18" charset="0"/>
                <a:cs typeface="Times New Roman" pitchFamily="18" charset="0"/>
              </a:rPr>
              <a:t> </a:t>
            </a:r>
            <a:r>
              <a:rPr lang="en-US" sz="1350">
                <a:latin typeface="Times New Roman" pitchFamily="18" charset="0"/>
                <a:cs typeface="Times New Roman" pitchFamily="18" charset="0"/>
              </a:rPr>
              <a:t>/ Eds. </a:t>
            </a:r>
            <a:r>
              <a:rPr lang="en-US" sz="1350" i="1">
                <a:latin typeface="Times New Roman" pitchFamily="18" charset="0"/>
                <a:cs typeface="Times New Roman" pitchFamily="18" charset="0"/>
              </a:rPr>
              <a:t>Bambi Schieffelin</a:t>
            </a:r>
            <a:r>
              <a:rPr lang="en-US" sz="1350">
                <a:latin typeface="Times New Roman" pitchFamily="18" charset="0"/>
                <a:cs typeface="Times New Roman" pitchFamily="18" charset="0"/>
              </a:rPr>
              <a:t>, </a:t>
            </a:r>
            <a:r>
              <a:rPr lang="en-US" sz="1350" i="1">
                <a:latin typeface="Times New Roman" pitchFamily="18" charset="0"/>
                <a:cs typeface="Times New Roman" pitchFamily="18" charset="0"/>
              </a:rPr>
              <a:t>Kathryn Woolard</a:t>
            </a:r>
            <a:r>
              <a:rPr lang="en-US" sz="1350">
                <a:latin typeface="Times New Roman" pitchFamily="18" charset="0"/>
                <a:cs typeface="Times New Roman" pitchFamily="18" charset="0"/>
              </a:rPr>
              <a:t>, </a:t>
            </a:r>
            <a:r>
              <a:rPr lang="en-US" sz="1350" i="1">
                <a:latin typeface="Times New Roman" pitchFamily="18" charset="0"/>
                <a:cs typeface="Times New Roman" pitchFamily="18" charset="0"/>
              </a:rPr>
              <a:t>Paul Kroskrity</a:t>
            </a:r>
            <a:r>
              <a:rPr lang="en-US" sz="1350">
                <a:latin typeface="Times New Roman" pitchFamily="18" charset="0"/>
                <a:cs typeface="Times New Roman" pitchFamily="18" charset="0"/>
              </a:rPr>
              <a:t>. Oxford: Oxford University Press, 1998. Pp. 3–47. </a:t>
            </a:r>
            <a:endParaRPr lang="ru-RU" sz="1350">
              <a:latin typeface="Times New Roman" pitchFamily="18" charset="0"/>
              <a:cs typeface="Times New Roman" pitchFamily="18" charset="0"/>
            </a:endParaRPr>
          </a:p>
          <a:p>
            <a:pPr algn="just"/>
            <a:r>
              <a:rPr lang="en-US" sz="1350">
                <a:latin typeface="Times New Roman" pitchFamily="18" charset="0"/>
                <a:cs typeface="Times New Roman" pitchFamily="18" charset="0"/>
              </a:rPr>
              <a:t>Woolard 2004 </a:t>
            </a:r>
            <a:r>
              <a:rPr lang="de-DE" sz="1350">
                <a:latin typeface="Times New Roman" pitchFamily="18" charset="0"/>
                <a:cs typeface="Times New Roman" pitchFamily="18" charset="0"/>
              </a:rPr>
              <a:t>― </a:t>
            </a:r>
            <a:r>
              <a:rPr lang="en-US" sz="1350" i="1">
                <a:latin typeface="Times New Roman" pitchFamily="18" charset="0"/>
                <a:cs typeface="Times New Roman" pitchFamily="18" charset="0"/>
              </a:rPr>
              <a:t>Woolard</a:t>
            </a:r>
            <a:r>
              <a:rPr lang="en-US" sz="1350">
                <a:latin typeface="Times New Roman" pitchFamily="18" charset="0"/>
                <a:cs typeface="Times New Roman" pitchFamily="18" charset="0"/>
              </a:rPr>
              <a:t>, </a:t>
            </a:r>
            <a:r>
              <a:rPr lang="en-US" sz="1350" i="1">
                <a:latin typeface="Times New Roman" pitchFamily="18" charset="0"/>
                <a:cs typeface="Times New Roman" pitchFamily="18" charset="0"/>
              </a:rPr>
              <a:t>Kathryn</a:t>
            </a:r>
            <a:r>
              <a:rPr lang="en-US" sz="1350">
                <a:latin typeface="Times New Roman" pitchFamily="18" charset="0"/>
                <a:cs typeface="Times New Roman" pitchFamily="18" charset="0"/>
              </a:rPr>
              <a:t>. Is the past a foreign country? Time, language origins, and the nation in early modern Spain // Journal of Linguistic Anthropology. 2004, 14 (1). Pp. 57–80.  </a:t>
            </a:r>
            <a:endParaRPr lang="ru-RU" sz="1350">
              <a:latin typeface="Times New Roman" pitchFamily="18" charset="0"/>
              <a:cs typeface="Times New Roman" pitchFamily="18" charset="0"/>
            </a:endParaRPr>
          </a:p>
        </p:txBody>
      </p:sp>
    </p:spTree>
    <p:extLst>
      <p:ext uri="{BB962C8B-B14F-4D97-AF65-F5344CB8AC3E}">
        <p14:creationId xmlns:p14="http://schemas.microsoft.com/office/powerpoint/2010/main" val="3170987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descr="Изображение выглядит как текст&#10;&#10;Описание создано с очень высокой степенью достоверности">
            <a:extLst>
              <a:ext uri="{FF2B5EF4-FFF2-40B4-BE49-F238E27FC236}">
                <a16:creationId xmlns:a16="http://schemas.microsoft.com/office/drawing/2014/main" xmlns="" id="{DB8632A3-AF12-412B-95A1-A88C4F02C068}"/>
              </a:ext>
            </a:extLst>
          </p:cNvPr>
          <p:cNvPicPr>
            <a:picLocks noGrp="1" noChangeAspect="1"/>
          </p:cNvPicPr>
          <p:nvPr>
            <p:ph idx="1"/>
          </p:nvPr>
        </p:nvPicPr>
        <p:blipFill>
          <a:blip r:embed="rId2"/>
          <a:stretch>
            <a:fillRect/>
          </a:stretch>
        </p:blipFill>
        <p:spPr>
          <a:xfrm>
            <a:off x="58126" y="593786"/>
            <a:ext cx="9171519" cy="5158566"/>
          </a:xfrm>
        </p:spPr>
      </p:pic>
    </p:spTree>
    <p:extLst>
      <p:ext uri="{BB962C8B-B14F-4D97-AF65-F5344CB8AC3E}">
        <p14:creationId xmlns:p14="http://schemas.microsoft.com/office/powerpoint/2010/main" val="31341994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728192"/>
          </a:xfrm>
        </p:spPr>
        <p:txBody>
          <a:bodyPr>
            <a:noAutofit/>
          </a:bodyPr>
          <a:lstStyle/>
          <a:p>
            <a:r>
              <a:rPr lang="ru-RU" sz="4000" b="1" i="1">
                <a:solidFill>
                  <a:schemeClr val="bg1"/>
                </a:solidFill>
                <a:latin typeface="Times New Roman" pitchFamily="18" charset="0"/>
                <a:cs typeface="Times New Roman" pitchFamily="18" charset="0"/>
              </a:rPr>
              <a:t>Ӈарка вада 			</a:t>
            </a:r>
            <a:r>
              <a:rPr lang="en-US" sz="4000" b="1" i="1">
                <a:solidFill>
                  <a:schemeClr val="bg1"/>
                </a:solidFill>
                <a:latin typeface="Times New Roman" pitchFamily="18" charset="0"/>
                <a:cs typeface="Times New Roman" pitchFamily="18" charset="0"/>
              </a:rPr>
              <a:t>Thank you 			</a:t>
            </a:r>
            <a:r>
              <a:rPr lang="ru-RU" sz="4000" b="1" i="1">
                <a:solidFill>
                  <a:schemeClr val="bg1"/>
                </a:solidFill>
                <a:latin typeface="Times New Roman" pitchFamily="18" charset="0"/>
                <a:cs typeface="Times New Roman" pitchFamily="18" charset="0"/>
              </a:rPr>
              <a:t>Благодарю за внимание!</a:t>
            </a:r>
            <a:endParaRPr lang="ru-RU" sz="4000" b="1" i="1">
              <a:solidFill>
                <a:schemeClr val="bg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40807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600" b="1" smtClean="0">
                <a:solidFill>
                  <a:schemeClr val="accent3">
                    <a:lumMod val="75000"/>
                  </a:schemeClr>
                </a:solidFill>
                <a:latin typeface="Times New Roman" pitchFamily="18" charset="0"/>
                <a:cs typeface="Times New Roman" pitchFamily="18" charset="0"/>
              </a:rPr>
              <a:t>Посёлок Тухард</a:t>
            </a:r>
            <a:r>
              <a:rPr lang="en-US" sz="3600" b="1">
                <a:solidFill>
                  <a:schemeClr val="accent3">
                    <a:lumMod val="75000"/>
                  </a:schemeClr>
                </a:solidFill>
                <a:latin typeface="Times New Roman" pitchFamily="18" charset="0"/>
                <a:cs typeface="Times New Roman" pitchFamily="18" charset="0"/>
              </a:rPr>
              <a:t/>
            </a:r>
            <a:br>
              <a:rPr lang="en-US" sz="3600" b="1">
                <a:solidFill>
                  <a:schemeClr val="accent3">
                    <a:lumMod val="75000"/>
                  </a:schemeClr>
                </a:solidFill>
                <a:latin typeface="Times New Roman" pitchFamily="18" charset="0"/>
                <a:cs typeface="Times New Roman" pitchFamily="18" charset="0"/>
              </a:rPr>
            </a:br>
            <a:r>
              <a:rPr lang="ru-RU" sz="3600" b="1" i="1" smtClean="0">
                <a:solidFill>
                  <a:schemeClr val="accent3">
                    <a:lumMod val="75000"/>
                  </a:schemeClr>
                </a:solidFill>
                <a:latin typeface="Times New Roman" pitchFamily="18" charset="0"/>
                <a:cs typeface="Times New Roman" pitchFamily="18" charset="0"/>
              </a:rPr>
              <a:t>Где это</a:t>
            </a:r>
            <a:r>
              <a:rPr lang="en-US" sz="3600" b="1" i="1" smtClean="0">
                <a:solidFill>
                  <a:schemeClr val="accent3">
                    <a:lumMod val="75000"/>
                  </a:schemeClr>
                </a:solidFill>
                <a:latin typeface="Times New Roman" pitchFamily="18" charset="0"/>
                <a:cs typeface="Times New Roman" pitchFamily="18" charset="0"/>
              </a:rPr>
              <a:t>?</a:t>
            </a:r>
            <a:endParaRPr lang="ru-RU" sz="3600" b="1" i="1">
              <a:solidFill>
                <a:schemeClr val="accent3">
                  <a:lumMod val="75000"/>
                </a:schemeClr>
              </a:solidFill>
              <a:latin typeface="Times New Roman" pitchFamily="18" charset="0"/>
              <a:cs typeface="Times New Roman" pitchFamily="18" charset="0"/>
            </a:endParaRPr>
          </a:p>
        </p:txBody>
      </p:sp>
      <p:pic>
        <p:nvPicPr>
          <p:cNvPr id="4" name="Picture 2" descr="D:\Taimyr Nenets Expedition 2017\фото для фотовыставки Илир'\фото для фотовыставки\0 (5).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2033464"/>
            <a:ext cx="9128298"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798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Taimyr Nenets Expedition 2017\фото для фотовыставки Илир'\фото для фотовыставки\0 (6).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258" y="2060848"/>
            <a:ext cx="9045178" cy="4680520"/>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1"/>
          <p:cNvSpPr>
            <a:spLocks noGrp="1"/>
          </p:cNvSpPr>
          <p:nvPr>
            <p:ph type="title"/>
          </p:nvPr>
        </p:nvSpPr>
        <p:spPr>
          <a:xfrm>
            <a:off x="457200" y="548680"/>
            <a:ext cx="8579296" cy="1368152"/>
          </a:xfrm>
        </p:spPr>
        <p:txBody>
          <a:bodyPr>
            <a:normAutofit fontScale="90000"/>
          </a:bodyPr>
          <a:lstStyle/>
          <a:p>
            <a:pPr marL="0" indent="0"/>
            <a:r>
              <a:rPr lang="ru-RU" sz="2200" b="1" smtClean="0">
                <a:solidFill>
                  <a:schemeClr val="accent3">
                    <a:lumMod val="75000"/>
                  </a:schemeClr>
                </a:solidFill>
                <a:latin typeface="Times New Roman" pitchFamily="18" charset="0"/>
                <a:cs typeface="Times New Roman" pitchFamily="18" charset="0"/>
              </a:rPr>
              <a:t>Посёлок Тухард</a:t>
            </a:r>
            <a:r>
              <a:rPr lang="en-US" sz="2200" b="1" smtClean="0">
                <a:solidFill>
                  <a:schemeClr val="accent3">
                    <a:lumMod val="75000"/>
                  </a:schemeClr>
                </a:solidFill>
                <a:latin typeface="Times New Roman" pitchFamily="18" charset="0"/>
                <a:cs typeface="Times New Roman" pitchFamily="18" charset="0"/>
              </a:rPr>
              <a:t>: </a:t>
            </a:r>
            <a:r>
              <a:rPr lang="ru-RU" sz="2200" b="1" i="1" smtClean="0">
                <a:solidFill>
                  <a:schemeClr val="accent3">
                    <a:lumMod val="75000"/>
                  </a:schemeClr>
                </a:solidFill>
                <a:latin typeface="Times New Roman" pitchFamily="18" charset="0"/>
                <a:cs typeface="Times New Roman" pitchFamily="18" charset="0"/>
              </a:rPr>
              <a:t>где это</a:t>
            </a:r>
            <a:r>
              <a:rPr lang="en-US" sz="2200" b="1" i="1" smtClean="0">
                <a:solidFill>
                  <a:schemeClr val="accent3">
                    <a:lumMod val="75000"/>
                  </a:schemeClr>
                </a:solidFill>
                <a:latin typeface="Times New Roman" pitchFamily="18" charset="0"/>
                <a:cs typeface="Times New Roman" pitchFamily="18" charset="0"/>
              </a:rPr>
              <a:t>?</a:t>
            </a:r>
            <a:r>
              <a:rPr lang="en-US" sz="2200" b="1" i="1">
                <a:solidFill>
                  <a:schemeClr val="accent3">
                    <a:lumMod val="75000"/>
                  </a:schemeClr>
                </a:solidFill>
                <a:latin typeface="Times New Roman" pitchFamily="18" charset="0"/>
                <a:cs typeface="Times New Roman" pitchFamily="18" charset="0"/>
              </a:rPr>
              <a:t/>
            </a:r>
            <a:br>
              <a:rPr lang="en-US" sz="2200" b="1" i="1">
                <a:solidFill>
                  <a:schemeClr val="accent3">
                    <a:lumMod val="75000"/>
                  </a:schemeClr>
                </a:solidFill>
                <a:latin typeface="Times New Roman" pitchFamily="18" charset="0"/>
                <a:cs typeface="Times New Roman" pitchFamily="18" charset="0"/>
              </a:rPr>
            </a:br>
            <a:r>
              <a:rPr lang="ru-RU" sz="2200" smtClean="0">
                <a:solidFill>
                  <a:schemeClr val="accent6">
                    <a:lumMod val="75000"/>
                  </a:schemeClr>
                </a:solidFill>
                <a:latin typeface="Times New Roman" pitchFamily="18" charset="0"/>
                <a:cs typeface="Times New Roman" pitchFamily="18" charset="0"/>
              </a:rPr>
              <a:t>Тухард</a:t>
            </a:r>
            <a:r>
              <a:rPr lang="en-US" sz="2200" smtClean="0">
                <a:latin typeface="Times New Roman" pitchFamily="18" charset="0"/>
                <a:cs typeface="Times New Roman" pitchFamily="18" charset="0"/>
              </a:rPr>
              <a:t> </a:t>
            </a:r>
            <a:r>
              <a:rPr lang="en-US" sz="2200">
                <a:latin typeface="Times New Roman" pitchFamily="18" charset="0"/>
                <a:cs typeface="Times New Roman" pitchFamily="18" charset="0"/>
              </a:rPr>
              <a:t>= </a:t>
            </a:r>
            <a:r>
              <a:rPr lang="ru-RU" sz="2200" smtClean="0">
                <a:latin typeface="Times New Roman" pitchFamily="18" charset="0"/>
                <a:cs typeface="Times New Roman" pitchFamily="18" charset="0"/>
              </a:rPr>
              <a:t>Факел</a:t>
            </a:r>
            <a:r>
              <a:rPr lang="en-US" sz="2200" smtClean="0">
                <a:latin typeface="Times New Roman" pitchFamily="18" charset="0"/>
                <a:cs typeface="Times New Roman" pitchFamily="18" charset="0"/>
              </a:rPr>
              <a:t>,</a:t>
            </a:r>
            <a:r>
              <a:rPr lang="ru-RU" sz="2200" smtClean="0">
                <a:latin typeface="Times New Roman" pitchFamily="18" charset="0"/>
                <a:cs typeface="Times New Roman" pitchFamily="18" charset="0"/>
              </a:rPr>
              <a:t> на р.</a:t>
            </a:r>
            <a:r>
              <a:rPr lang="en-US" sz="2200" smtClean="0">
                <a:latin typeface="Times New Roman" pitchFamily="18" charset="0"/>
                <a:cs typeface="Times New Roman" pitchFamily="18" charset="0"/>
              </a:rPr>
              <a:t> </a:t>
            </a:r>
            <a:r>
              <a:rPr lang="ru-RU" sz="2200">
                <a:latin typeface="Times New Roman" pitchFamily="18" charset="0"/>
                <a:cs typeface="Times New Roman" pitchFamily="18" charset="0"/>
              </a:rPr>
              <a:t>Большая </a:t>
            </a:r>
            <a:r>
              <a:rPr lang="ru-RU" sz="2200" err="1">
                <a:latin typeface="Times New Roman" pitchFamily="18" charset="0"/>
                <a:cs typeface="Times New Roman" pitchFamily="18" charset="0"/>
              </a:rPr>
              <a:t>Хета</a:t>
            </a:r>
            <a:r>
              <a:rPr lang="en-US" sz="2200">
                <a:latin typeface="Times New Roman" pitchFamily="18" charset="0"/>
                <a:cs typeface="Times New Roman" pitchFamily="18" charset="0"/>
              </a:rPr>
              <a:t>, </a:t>
            </a:r>
            <a:br>
              <a:rPr lang="en-US" sz="2200">
                <a:latin typeface="Times New Roman" pitchFamily="18" charset="0"/>
                <a:cs typeface="Times New Roman" pitchFamily="18" charset="0"/>
              </a:rPr>
            </a:br>
            <a:r>
              <a:rPr lang="en-US" sz="2200">
                <a:latin typeface="Times New Roman" pitchFamily="18" charset="0"/>
                <a:cs typeface="Times New Roman" pitchFamily="18" charset="0"/>
              </a:rPr>
              <a:t>76 </a:t>
            </a:r>
            <a:r>
              <a:rPr lang="ru-RU" sz="2200" smtClean="0">
                <a:latin typeface="Times New Roman" pitchFamily="18" charset="0"/>
                <a:cs typeface="Times New Roman" pitchFamily="18" charset="0"/>
              </a:rPr>
              <a:t>км</a:t>
            </a:r>
            <a:r>
              <a:rPr lang="en-US" sz="2200" smtClean="0">
                <a:latin typeface="Times New Roman" pitchFamily="18" charset="0"/>
                <a:cs typeface="Times New Roman" pitchFamily="18" charset="0"/>
              </a:rPr>
              <a:t> </a:t>
            </a:r>
            <a:r>
              <a:rPr lang="ru-RU" sz="2200" smtClean="0">
                <a:latin typeface="Times New Roman" pitchFamily="18" charset="0"/>
                <a:cs typeface="Times New Roman" pitchFamily="18" charset="0"/>
              </a:rPr>
              <a:t>к западу от Дудинки</a:t>
            </a:r>
            <a:r>
              <a:rPr lang="en-US" sz="2200">
                <a:latin typeface="Times New Roman" pitchFamily="18" charset="0"/>
                <a:cs typeface="Times New Roman" pitchFamily="18" charset="0"/>
              </a:rPr>
              <a:t/>
            </a:r>
            <a:br>
              <a:rPr lang="en-US" sz="2200">
                <a:latin typeface="Times New Roman" pitchFamily="18" charset="0"/>
                <a:cs typeface="Times New Roman" pitchFamily="18" charset="0"/>
              </a:rPr>
            </a:br>
            <a:r>
              <a:rPr lang="ru-RU" sz="2200">
                <a:latin typeface="Times New Roman" pitchFamily="18" charset="0"/>
                <a:cs typeface="Times New Roman" pitchFamily="18" charset="0"/>
              </a:rPr>
              <a:t>п</a:t>
            </a:r>
            <a:r>
              <a:rPr lang="ru-RU" sz="2200" smtClean="0">
                <a:latin typeface="Times New Roman" pitchFamily="18" charset="0"/>
                <a:cs typeface="Times New Roman" pitchFamily="18" charset="0"/>
              </a:rPr>
              <a:t>осёлок Тухард с </a:t>
            </a:r>
            <a:r>
              <a:rPr lang="en-US" sz="2200" smtClean="0">
                <a:solidFill>
                  <a:schemeClr val="accent6">
                    <a:lumMod val="75000"/>
                  </a:schemeClr>
                </a:solidFill>
                <a:latin typeface="Times New Roman" pitchFamily="18" charset="0"/>
                <a:cs typeface="Times New Roman" pitchFamily="18" charset="0"/>
              </a:rPr>
              <a:t>1968</a:t>
            </a:r>
            <a:r>
              <a:rPr lang="ru-RU" sz="2200" smtClean="0">
                <a:solidFill>
                  <a:schemeClr val="accent6">
                    <a:lumMod val="75000"/>
                  </a:schemeClr>
                </a:solidFill>
                <a:latin typeface="Times New Roman" pitchFamily="18" charset="0"/>
                <a:cs typeface="Times New Roman" pitchFamily="18" charset="0"/>
              </a:rPr>
              <a:t> </a:t>
            </a:r>
            <a:r>
              <a:rPr lang="en-US" sz="2200">
                <a:latin typeface="Times New Roman" pitchFamily="18" charset="0"/>
                <a:cs typeface="Times New Roman" pitchFamily="18" charset="0"/>
              </a:rPr>
              <a:t>&lt; </a:t>
            </a:r>
            <a:r>
              <a:rPr lang="ru-RU" sz="2200" smtClean="0">
                <a:latin typeface="Times New Roman" pitchFamily="18" charset="0"/>
                <a:cs typeface="Times New Roman" pitchFamily="18" charset="0"/>
              </a:rPr>
              <a:t>газопровод «</a:t>
            </a:r>
            <a:r>
              <a:rPr lang="ru-RU" sz="2200" err="1" smtClean="0">
                <a:latin typeface="Times New Roman" pitchFamily="18" charset="0"/>
                <a:cs typeface="Times New Roman" pitchFamily="18" charset="0"/>
              </a:rPr>
              <a:t>НорильскГазПром</a:t>
            </a:r>
            <a:r>
              <a:rPr lang="ru-RU" sz="2200" smtClean="0">
                <a:latin typeface="Times New Roman" pitchFamily="18" charset="0"/>
                <a:cs typeface="Times New Roman" pitchFamily="18" charset="0"/>
              </a:rPr>
              <a:t>»</a:t>
            </a:r>
            <a:r>
              <a:rPr lang="en-US" sz="2200">
                <a:latin typeface="Times New Roman" pitchFamily="18" charset="0"/>
                <a:cs typeface="Times New Roman" pitchFamily="18" charset="0"/>
              </a:rPr>
              <a:t/>
            </a:r>
            <a:br>
              <a:rPr lang="en-US" sz="2200">
                <a:latin typeface="Times New Roman" pitchFamily="18" charset="0"/>
                <a:cs typeface="Times New Roman" pitchFamily="18" charset="0"/>
              </a:rPr>
            </a:br>
            <a:r>
              <a:rPr lang="en-US" sz="2200" smtClean="0">
                <a:latin typeface="Times New Roman" pitchFamily="18" charset="0"/>
                <a:cs typeface="Times New Roman" pitchFamily="18" charset="0"/>
              </a:rPr>
              <a:t>(</a:t>
            </a:r>
            <a:r>
              <a:rPr lang="ru-RU" sz="2200" err="1" smtClean="0">
                <a:latin typeface="Times New Roman" pitchFamily="18" charset="0"/>
                <a:cs typeface="Times New Roman" pitchFamily="18" charset="0"/>
              </a:rPr>
              <a:t>Мессо</a:t>
            </a:r>
            <a:r>
              <a:rPr lang="en-US" sz="2200" smtClean="0">
                <a:latin typeface="Times New Roman" pitchFamily="18" charset="0"/>
                <a:cs typeface="Times New Roman" pitchFamily="18" charset="0"/>
              </a:rPr>
              <a:t>-</a:t>
            </a:r>
            <a:r>
              <a:rPr lang="ru-RU" sz="2200" err="1" smtClean="0">
                <a:latin typeface="Times New Roman" pitchFamily="18" charset="0"/>
                <a:cs typeface="Times New Roman" pitchFamily="18" charset="0"/>
              </a:rPr>
              <a:t>Яха</a:t>
            </a:r>
            <a:r>
              <a:rPr lang="en-US" sz="2200" smtClean="0">
                <a:latin typeface="Times New Roman" pitchFamily="18" charset="0"/>
                <a:cs typeface="Times New Roman" pitchFamily="18" charset="0"/>
              </a:rPr>
              <a:t> </a:t>
            </a:r>
            <a:r>
              <a:rPr lang="en-US" sz="2200">
                <a:latin typeface="Times New Roman" pitchFamily="18" charset="0"/>
                <a:cs typeface="Times New Roman" pitchFamily="18" charset="0"/>
              </a:rPr>
              <a:t>&gt; </a:t>
            </a:r>
            <a:r>
              <a:rPr lang="ru-RU" sz="2200" smtClean="0">
                <a:latin typeface="Times New Roman" pitchFamily="18" charset="0"/>
                <a:cs typeface="Times New Roman" pitchFamily="18" charset="0"/>
              </a:rPr>
              <a:t>Дудинка</a:t>
            </a:r>
            <a:r>
              <a:rPr lang="en-US" sz="2200" smtClean="0">
                <a:latin typeface="Times New Roman" pitchFamily="18" charset="0"/>
                <a:cs typeface="Times New Roman" pitchFamily="18" charset="0"/>
              </a:rPr>
              <a:t> </a:t>
            </a:r>
            <a:r>
              <a:rPr lang="en-US" sz="2200">
                <a:latin typeface="Times New Roman" pitchFamily="18" charset="0"/>
                <a:cs typeface="Times New Roman" pitchFamily="18" charset="0"/>
              </a:rPr>
              <a:t>&gt; </a:t>
            </a:r>
            <a:r>
              <a:rPr lang="ru-RU" sz="2200" smtClean="0">
                <a:latin typeface="Times New Roman" pitchFamily="18" charset="0"/>
                <a:cs typeface="Times New Roman" pitchFamily="18" charset="0"/>
              </a:rPr>
              <a:t>Норильск</a:t>
            </a:r>
            <a:r>
              <a:rPr lang="en-US" sz="2200" smtClean="0">
                <a:latin typeface="Times New Roman" pitchFamily="18" charset="0"/>
                <a:cs typeface="Times New Roman" pitchFamily="18" charset="0"/>
              </a:rPr>
              <a:t>)</a:t>
            </a:r>
            <a:r>
              <a:rPr lang="ru-RU" sz="2200">
                <a:latin typeface="Times New Roman" pitchFamily="18" charset="0"/>
                <a:cs typeface="Times New Roman" pitchFamily="18" charset="0"/>
              </a:rPr>
              <a:t>,</a:t>
            </a:r>
            <a:r>
              <a:rPr lang="en-US" sz="2200" smtClean="0">
                <a:latin typeface="Times New Roman" pitchFamily="18" charset="0"/>
                <a:cs typeface="Times New Roman" pitchFamily="18" charset="0"/>
              </a:rPr>
              <a:t> </a:t>
            </a:r>
            <a:r>
              <a:rPr lang="ru-RU" sz="2200" smtClean="0">
                <a:latin typeface="Times New Roman" pitchFamily="18" charset="0"/>
                <a:cs typeface="Times New Roman" pitchFamily="18" charset="0"/>
              </a:rPr>
              <a:t>«</a:t>
            </a:r>
            <a:r>
              <a:rPr lang="ru-RU" sz="2200">
                <a:latin typeface="Times New Roman" pitchFamily="18" charset="0"/>
                <a:cs typeface="Times New Roman" pitchFamily="18" charset="0"/>
              </a:rPr>
              <a:t>вахтовый посёлок</a:t>
            </a:r>
            <a:r>
              <a:rPr lang="ru-RU" sz="2200" smtClean="0">
                <a:latin typeface="Times New Roman" pitchFamily="18" charset="0"/>
                <a:cs typeface="Times New Roman" pitchFamily="18" charset="0"/>
              </a:rPr>
              <a:t>»</a:t>
            </a:r>
            <a:r>
              <a:rPr lang="en-US" sz="3600">
                <a:latin typeface="Times New Roman" pitchFamily="18" charset="0"/>
                <a:cs typeface="Times New Roman" pitchFamily="18" charset="0"/>
              </a:rPr>
              <a:t/>
            </a:r>
            <a:br>
              <a:rPr lang="en-US" sz="3600">
                <a:latin typeface="Times New Roman" pitchFamily="18" charset="0"/>
                <a:cs typeface="Times New Roman" pitchFamily="18" charset="0"/>
              </a:rPr>
            </a:br>
            <a:endParaRPr lang="ru-RU" sz="3600" i="1">
              <a:solidFill>
                <a:schemeClr val="accent3">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95209717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2151</TotalTime>
  <Words>4506</Words>
  <Application>Microsoft Office PowerPoint</Application>
  <PresentationFormat>Экран (4:3)</PresentationFormat>
  <Paragraphs>354</Paragraphs>
  <Slides>70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70</vt:i4>
      </vt:variant>
    </vt:vector>
  </HeadingPairs>
  <TitlesOfParts>
    <vt:vector size="71" baseType="lpstr">
      <vt:lpstr>Тема Office</vt:lpstr>
      <vt:lpstr>Презентация PowerPoint</vt:lpstr>
      <vt:lpstr>language / linguistic ideology  What is it?</vt:lpstr>
      <vt:lpstr>language / linguistic ideology  What is it?</vt:lpstr>
      <vt:lpstr>language / linguistic ideology </vt:lpstr>
      <vt:lpstr>The data for the research</vt:lpstr>
      <vt:lpstr>Презентация PowerPoint</vt:lpstr>
      <vt:lpstr>Презентация PowerPoint</vt:lpstr>
      <vt:lpstr>Посёлок Тухард Где это?</vt:lpstr>
      <vt:lpstr>Посёлок Тухард: где это? Тухард = Факел, на р. Большая Хета,  76 км к западу от Дудинки посёлок Тухард с 1968 &lt; газопровод «НорильскГазПром» (Мессо-Яха &gt; Дудинка &gt; Норильск), «вахтовый посёлок» </vt:lpstr>
      <vt:lpstr>Презентация PowerPoint</vt:lpstr>
      <vt:lpstr>Вид на вертолётную площадку и «верхний посёлок» со стороны «нижнего посёлка» (пос. Тухард Таймырского Долгано-Ненецкого района Красноярского края, ноябрь 2017 г.) Фото автора.</vt:lpstr>
      <vt:lpstr>Тухардская тундра: где это? Условные границы Тухардской тундры и ее частей.  Автор карты ― Ю. Б. Коряков.</vt:lpstr>
      <vt:lpstr>Карта диалектов Т ненец. (автор – Ю. Б. Коряков).</vt:lpstr>
      <vt:lpstr>Презентация PowerPoint</vt:lpstr>
      <vt:lpstr>Презентация PowerPoint</vt:lpstr>
      <vt:lpstr>Информация, собираемая в ходе интервью  с целью выяснения  ретроспективной социолингвистической ситуации  в низовьях Енисея</vt:lpstr>
      <vt:lpstr>Презентация PowerPoint</vt:lpstr>
      <vt:lpstr>Презентация PowerPoint</vt:lpstr>
      <vt:lpstr>Основные трудности и проблемы метода социолингвистической реконструкции по данным языковых биографий</vt:lpstr>
      <vt:lpstr>Основные трудности и проблемы метода социолингвистической реконструкции по данным языковых биографий</vt:lpstr>
      <vt:lpstr>8. The problem of defining the proficiency language level Проблема определения уровня владения языком / языками</vt:lpstr>
      <vt:lpstr>8. The problem of defining the proficiency language level Проблема определения уровня владения языком / языками</vt:lpstr>
      <vt:lpstr>The local ethnic groups having language contacts in Tukhard Tundra and nearby areas during the XXth century were: </vt:lpstr>
      <vt:lpstr>Tundra Nenets dialects  The map was done by Yuri Koryakov.</vt:lpstr>
      <vt:lpstr>Презентация PowerPoint</vt:lpstr>
      <vt:lpstr>Презентация PowerPoint</vt:lpstr>
      <vt:lpstr>Вид на стойбище Яптунэ Юрия (Тыялика) и Сергея (Вадалика) Алексеевичей, Вэнго Андрея Няровича и его сына Игоря (Лямби) Андреевича: жилые и хозяйственные балки. Тухардская тундра, конец ноября 2017 г. Фото автора.</vt:lpstr>
      <vt:lpstr>Дети у жилого балка на стойбище Яптунэ и Вэнго.  Тухардская тундра, конец ноября 2017 г. Фото автора. </vt:lpstr>
      <vt:lpstr>Вид сбоку на жилой балок после пурги.  Тухардская тундра, конец ноября 2017 г. Фото автора. </vt:lpstr>
      <vt:lpstr>Презентация PowerPoint</vt:lpstr>
      <vt:lpstr>Презентация PowerPoint</vt:lpstr>
      <vt:lpstr>Mixed families</vt:lpstr>
      <vt:lpstr>Пути переселения и места кочёвок Яроцких и Силкиных в 1950–1970-е гг. Автор карты ― Ю. Б. Коряков. </vt:lpstr>
      <vt:lpstr>Презентация PowerPoint</vt:lpstr>
      <vt:lpstr>Презентация PowerPoint</vt:lpstr>
      <vt:lpstr>Презентация PowerPoint</vt:lpstr>
      <vt:lpstr>I. Языковые (лингвистические) идеологии, поддерживающие многоязычие:  языки общения для коммуникации в условиях общей хозяйственной деятельности, языки для «женского коллектива» / «мужского коллектива» </vt:lpstr>
      <vt:lpstr>Презентация PowerPoint</vt:lpstr>
      <vt:lpstr>Презентация PowerPoint</vt:lpstr>
      <vt:lpstr>Презентация PowerPoint</vt:lpstr>
      <vt:lpstr>Dolgan (m.) – Tundra Nenets (f.) [1 family] +    Tundra Enets (m.) – Dolgan (f.) [2 families]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II. Языковые (лингвистические) идеологии, не поддерживающие многоязычие и способствующие его утрате:  «тайные языки» взрослых (a “non-dominant” language as  “a secret language”, “an adults’ language”)</vt:lpstr>
      <vt:lpstr>Презентация PowerPoint</vt:lpstr>
      <vt:lpstr>III. Языковые (лингвистические) идеологии, «нейтральные» по отношению к сохранению многоязычия   1. Усвоение чужого языка как аспект культурной адаптации (language learning as an aspect of “cultural adaptation”)</vt:lpstr>
      <vt:lpstr>Презентация PowerPoint</vt:lpstr>
      <vt:lpstr>Мальчик в ненецкой верхней одежде «совик» («гусь», «сокуй»).  Село Сё-Яха Ямальского района ЯНАО, апрель 2010 г. Фото автора. </vt:lpstr>
      <vt:lpstr>Дети в малицах (под разноцветными «сорочками» с узорами) и «бокарях» у жилого балка на стойбище Яптунэ и Вэнго.  Тухардская тундра, конец ноября 2017 г. Фото автора.</vt:lpstr>
      <vt:lpstr>Презентация PowerPoint</vt:lpstr>
      <vt:lpstr>Ездовая мужская нарта.  Тухардская тундра, конец ноября 2017 г. Фото автора. </vt:lpstr>
      <vt:lpstr>Яптунэ Сергей (Вадалик) Алексеевич запрягает упряжных оленей в ездовую мужскую нарту. Тухардская тундра, конец ноября 2017 г.  Фото автора. </vt:lpstr>
      <vt:lpstr>III. Языковые (лингвистические) идеологии, «нейтральные» по отношению к сохранению многоязычия   2. Знание родного языка и  традиционная хозяйственная деятельность</vt:lpstr>
      <vt:lpstr>Презентация PowerPoint</vt:lpstr>
      <vt:lpstr>III. Языковые (лингвистические) идеологии, «нейтральные» по отношению к сохранению многоязычия   3. «Наследование» этнической принадлежности по мужской линии и родной язык</vt:lpstr>
      <vt:lpstr>Презентация PowerPoint</vt:lpstr>
      <vt:lpstr>Презентация PowerPoint</vt:lpstr>
      <vt:lpstr>Презентация PowerPoint</vt:lpstr>
      <vt:lpstr>4. Tukhard Tundra Nenets language as not pure Отношение самих носителей к тухардскому говору таймырского диалекта тундрового ненецкого языка как к «нечистому»</vt:lpstr>
      <vt:lpstr>Термины родства и тундрово-энецкие «ярлыки» </vt:lpstr>
      <vt:lpstr>Презентация PowerPoint</vt:lpstr>
      <vt:lpstr>‘Мать’, ‘мама’</vt:lpstr>
      <vt:lpstr>Презентация PowerPoint</vt:lpstr>
      <vt:lpstr>Bibliography</vt:lpstr>
      <vt:lpstr>Ӈарка вада    Thank you    Благодарю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Maria Amelina</dc:creator>
  <cp:lastModifiedBy>Maria Amelina</cp:lastModifiedBy>
  <cp:revision>294</cp:revision>
  <dcterms:created xsi:type="dcterms:W3CDTF">2019-10-25T09:28:39Z</dcterms:created>
  <dcterms:modified xsi:type="dcterms:W3CDTF">2020-02-19T14:09:12Z</dcterms:modified>
</cp:coreProperties>
</file>