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3" r:id="rId8"/>
    <p:sldId id="262" r:id="rId9"/>
    <p:sldId id="264" r:id="rId10"/>
    <p:sldId id="270" r:id="rId11"/>
    <p:sldId id="285" r:id="rId12"/>
    <p:sldId id="265" r:id="rId13"/>
    <p:sldId id="266" r:id="rId14"/>
    <p:sldId id="269" r:id="rId15"/>
    <p:sldId id="272" r:id="rId16"/>
    <p:sldId id="273" r:id="rId17"/>
    <p:sldId id="274" r:id="rId18"/>
    <p:sldId id="278" r:id="rId19"/>
    <p:sldId id="275" r:id="rId20"/>
    <p:sldId id="276" r:id="rId21"/>
    <p:sldId id="281" r:id="rId22"/>
    <p:sldId id="291" r:id="rId23"/>
    <p:sldId id="289" r:id="rId24"/>
    <p:sldId id="290" r:id="rId25"/>
    <p:sldId id="292" r:id="rId26"/>
    <p:sldId id="293" r:id="rId27"/>
    <p:sldId id="294" r:id="rId28"/>
    <p:sldId id="306" r:id="rId29"/>
    <p:sldId id="297" r:id="rId30"/>
    <p:sldId id="295" r:id="rId31"/>
    <p:sldId id="299" r:id="rId32"/>
    <p:sldId id="296" r:id="rId33"/>
    <p:sldId id="300" r:id="rId34"/>
    <p:sldId id="301" r:id="rId35"/>
    <p:sldId id="302" r:id="rId36"/>
    <p:sldId id="303" r:id="rId37"/>
    <p:sldId id="304" r:id="rId38"/>
    <p:sldId id="305" r:id="rId39"/>
    <p:sldId id="282" r:id="rId40"/>
    <p:sldId id="288" r:id="rId41"/>
    <p:sldId id="287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32" r:id="rId61"/>
    <p:sldId id="333" r:id="rId62"/>
    <p:sldId id="334" r:id="rId63"/>
    <p:sldId id="329" r:id="rId64"/>
    <p:sldId id="331" r:id="rId65"/>
    <p:sldId id="335" r:id="rId66"/>
    <p:sldId id="336" r:id="rId67"/>
    <p:sldId id="337" r:id="rId68"/>
    <p:sldId id="340" r:id="rId69"/>
    <p:sldId id="338" r:id="rId70"/>
    <p:sldId id="339" r:id="rId71"/>
    <p:sldId id="341" r:id="rId72"/>
    <p:sldId id="342" r:id="rId73"/>
    <p:sldId id="343" r:id="rId74"/>
    <p:sldId id="344" r:id="rId75"/>
    <p:sldId id="345" r:id="rId76"/>
    <p:sldId id="346" r:id="rId77"/>
    <p:sldId id="315" r:id="rId78"/>
    <p:sldId id="317" r:id="rId79"/>
    <p:sldId id="348" r:id="rId80"/>
    <p:sldId id="349" r:id="rId81"/>
    <p:sldId id="347" r:id="rId8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4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9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9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3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9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1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31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6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3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2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C5859-48D0-490B-9484-FE1E28EA3A00}" type="datetimeFigureOut">
              <a:rPr lang="ru-RU" smtClean="0"/>
              <a:t>10.11.20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8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BD967F"/>
            </a:gs>
            <a:gs pos="0">
              <a:schemeClr val="accent2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75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53" y="1"/>
            <a:ext cx="8415647" cy="5692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51906"/>
          </a:xfrm>
        </p:spPr>
        <p:txBody>
          <a:bodyPr>
            <a:noAutofit/>
          </a:bodyPr>
          <a:lstStyle/>
          <a:p>
            <a:r>
              <a:rPr lang="ru-RU" sz="26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именного склонения западных диалектов тундрового ненецкого языка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«Грамматике самоедского языка» 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пол. </a:t>
            </a:r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в.) архимандрита Вениамина (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Смирнова) в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сопоставлении с современными полевыми данными</a:t>
            </a:r>
            <a:endParaRPr lang="ru-RU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77538"/>
            <a:ext cx="12192000" cy="5397911"/>
          </a:xfrm>
        </p:spPr>
        <p:txBody>
          <a:bodyPr>
            <a:normAutofit/>
          </a:bodyPr>
          <a:lstStyle/>
          <a:p>
            <a:pPr algn="l"/>
            <a:r>
              <a:rPr lang="ru-RU" sz="2600" b="1" i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Амелина </a:t>
            </a:r>
          </a:p>
          <a:p>
            <a:pPr algn="l"/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(Институт языкознания РАН, </a:t>
            </a:r>
          </a:p>
          <a:p>
            <a:pPr algn="l"/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системного программирования </a:t>
            </a:r>
            <a:r>
              <a:rPr lang="ru-RU" sz="2000" b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</a:t>
            </a:r>
          </a:p>
          <a:p>
            <a:pPr algn="l"/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В. П. Иванникова РАН, Москва)</a:t>
            </a:r>
          </a:p>
          <a:p>
            <a:pPr algn="r"/>
            <a:endParaRPr lang="ru-RU" sz="2200" b="1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ноября 2020 г., ИЯз РАН</a:t>
            </a:r>
          </a:p>
          <a:p>
            <a:pPr algn="l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Школа-конференция по уралистике</a:t>
            </a:r>
          </a:p>
          <a:p>
            <a:pPr algn="r"/>
            <a:endParaRPr lang="ru-RU" sz="2100" b="1" i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b="1" i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Г. С. Кожевина (из личного архива И. Н. Бобриковой, Канинская тундра). </a:t>
            </a:r>
          </a:p>
          <a:p>
            <a:pPr algn="just"/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проводилось при </a:t>
            </a:r>
            <a:r>
              <a:rPr 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проекта РНФ 20-18-00403 «Цифровое описание диалектов уральских языков на основании анализа больших данных</a:t>
            </a:r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1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495" cy="6679870"/>
          </a:xfrm>
        </p:spPr>
      </p:pic>
    </p:spTree>
    <p:extLst>
      <p:ext uri="{BB962C8B-B14F-4D97-AF65-F5344CB8AC3E}">
        <p14:creationId xmlns:p14="http://schemas.microsoft.com/office/powerpoint/2010/main" val="34817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ненецкие материалы архимандрита Вениамина\расшифровка материалов арх. Вениамина\archomandri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5" y="864973"/>
            <a:ext cx="3667160" cy="539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055" y="481329"/>
            <a:ext cx="1223318" cy="260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940323"/>
          </a:xfrm>
        </p:spPr>
        <p:txBody>
          <a:bodyPr>
            <a:norm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 Вениамин 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миру Василий Никифорович Смирнов)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2314" y="1136822"/>
            <a:ext cx="8303740" cy="5486400"/>
          </a:xfrm>
        </p:spPr>
        <p:txBody>
          <a:bodyPr>
            <a:normAutofit/>
          </a:bodyPr>
          <a:lstStyle/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духовной семинарии</a:t>
            </a: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10 декабря 1811 г.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пострижен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монашество </a:t>
            </a: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1811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рукоположен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иеродиакона</a:t>
            </a: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 января 1812 г.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рукоположен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иеромонаха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1813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возведен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сан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игумена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и назначен настоятелем Корельского монастыря во имя св. 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Николая-Чудотворца </a:t>
            </a: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1820 г. переведен в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Антониево-Сийский монастырь </a:t>
            </a:r>
          </a:p>
          <a:p>
            <a:pPr marL="0" indent="0" algn="just">
              <a:buNone/>
            </a:pP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[Православная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энциклопедия,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648—649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055" y="481329"/>
            <a:ext cx="1223318" cy="260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65611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«Самоедская миссия» архимандрита Вениамина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908" y="852616"/>
            <a:ext cx="11071654" cy="5906530"/>
          </a:xfrm>
        </p:spPr>
        <p:txBody>
          <a:bodyPr>
            <a:normAutofit/>
          </a:bodyPr>
          <a:lstStyle/>
          <a:p>
            <a:pPr algn="just"/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1824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 г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новый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самоедский»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(ненецкий)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архимандрита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Вениамина </a:t>
            </a:r>
          </a:p>
          <a:p>
            <a:pPr marL="0" indent="0" algn="just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императора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(от 5 августа 1824 г.) и по инициативе Архангельского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епископа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Неофита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Докучаева-Платонова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 была создана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«самоедская миссия»</a:t>
            </a:r>
          </a:p>
          <a:p>
            <a:pPr marL="0" indent="0" algn="just">
              <a:buNone/>
            </a:pPr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проповедь христианства среди ненцев («самоедов») в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Мезенском уезде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севере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губернии </a:t>
            </a:r>
          </a:p>
        </p:txBody>
      </p:sp>
    </p:spTree>
    <p:extLst>
      <p:ext uri="{BB962C8B-B14F-4D97-AF65-F5344CB8AC3E}">
        <p14:creationId xmlns:p14="http://schemas.microsoft.com/office/powerpoint/2010/main" val="6006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40030" y="1266243"/>
            <a:ext cx="3218212" cy="6857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27" y="3123211"/>
            <a:ext cx="3879271" cy="3734790"/>
          </a:xfrm>
        </p:spPr>
        <p:txBody>
          <a:bodyPr>
            <a:normAutofit/>
          </a:bodyPr>
          <a:lstStyle/>
          <a:p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 8 уездов Архангельской губернии, 1800 г</a:t>
            </a:r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</a:t>
            </a:r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империи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Лист 10</a:t>
            </a: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Желтым в восточной части карты выделен </a:t>
            </a:r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Мезенский уезд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 descr="D:\ненецкие материалы архимандрита Вениамина\расшифровка материалов арх. Вениамина\иллюстрации\выборка иллюстрации\RussianEmpireMap1800-10-ArkhangelskayaProvince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2296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9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3827" y="1123101"/>
            <a:ext cx="2854410" cy="6082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656117"/>
          </a:xfrm>
        </p:spPr>
        <p:txBody>
          <a:bodyPr>
            <a:norm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«Самоедская миссия» архимандрита Вениамина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66" y="741406"/>
            <a:ext cx="10849232" cy="6017740"/>
          </a:xfrm>
        </p:spPr>
        <p:txBody>
          <a:bodyPr>
            <a:normAutofit/>
          </a:bodyPr>
          <a:lstStyle/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архимандрит Вениамин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священники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Ф. Истомин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М. Леонтьевский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причетники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Я. Истомин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В. Двойников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(ненец, помогавший в переводе Евангелия на тундровый ненецкий язык),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 Апицын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(ненец-переводчик)</a:t>
            </a:r>
            <a:endParaRPr 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1825 г.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члены миссии отправились из Архангельска в г. 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Мезень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был избран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миссии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1826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1828 гг.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действовала 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Большеземельской тундре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(на орографически правом берегу р. Печоры) 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Малоземельской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Тиманской тундрах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(на левом берегу р. Печоры), опорным пунктом миссии стал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Пустозерск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1829 г.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миссия вернулась 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Мезень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завершения христианизации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Канинской тундры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84" y="0"/>
            <a:ext cx="10507516" cy="685799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21781" y="1018602"/>
            <a:ext cx="2588820" cy="5516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2915" y="2588821"/>
            <a:ext cx="1719084" cy="4269180"/>
          </a:xfrm>
        </p:spPr>
        <p:txBody>
          <a:bodyPr>
            <a:normAutofit fontScale="90000"/>
          </a:bodyPr>
          <a:lstStyle/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Архангел.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губерния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1890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b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из энциклопедического словаря Брокгауза и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Ефрона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(т.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2, стр. 214).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Мезенский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уезд не менял своих границ с 1796 по 1891 гг.</a:t>
            </a:r>
            <a:endParaRPr lang="ru-RU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381995" y="3360717"/>
            <a:ext cx="237506" cy="2493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614556" y="2220686"/>
            <a:ext cx="273132" cy="273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017" y="1105290"/>
            <a:ext cx="2809143" cy="598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866182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Лингвистический и этнографический аспекты </a:t>
            </a:r>
            <a:b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«самоедской миссии» архимандрита Вениамина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38" y="1223319"/>
            <a:ext cx="11368216" cy="5338120"/>
          </a:xfrm>
        </p:spPr>
        <p:txBody>
          <a:bodyPr>
            <a:no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своего миссионерского служения архимандрит Вениамин активно изучал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тундровый ненецкий язык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вернее его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западные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диалекты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«Лексикон самоедского языка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занимался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переводом на тундровый ненецкий язык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 Завета», катехизиса и некоторых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молитв; 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зафиксировал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этнографические наблюдения о жизни ненцев-оленеводов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в христианство мезенских самоедов: Записки архимандрита Вениамина»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1850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 г.,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Самоеды мезенские»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1855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 г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«Грамматику самоедского языка»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</a:t>
            </a:r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017" y="1105290"/>
            <a:ext cx="2809143" cy="598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8" y="196498"/>
            <a:ext cx="11467070" cy="1026821"/>
          </a:xfrm>
        </p:spPr>
        <p:txBody>
          <a:bodyPr>
            <a:noAutofit/>
          </a:bodyPr>
          <a:lstStyle/>
          <a:p>
            <a:pPr algn="ctr"/>
            <a:r>
              <a:rPr lang="ru-RU" sz="27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</a:t>
            </a:r>
            <a:br>
              <a:rPr lang="ru-RU" sz="27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Вениамина (Смирнова)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38" y="1396314"/>
            <a:ext cx="11368216" cy="5226908"/>
          </a:xfrm>
        </p:spPr>
        <p:txBody>
          <a:bodyPr>
            <a:no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архимандрита Вениамина (СПб. филиал Архива РАН, фонд 94, опись 1, дело № 25, 78 лл.) представляет собой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 на трёх языках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ней приводятся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словоизменительные парадигмы на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тундровом ненецком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языке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(в основу диалектной базы легли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западные диалекты);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 комментарии к грамматическим материалам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даются в первую очередь на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шведском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(Андрей Михайлович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Шегрен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?);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спорадически —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комментарии на </a:t>
            </a:r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переводы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ненецких слов, помимо шведского,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 русский язык.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9418"/>
            <a:ext cx="10799618" cy="5130139"/>
          </a:xfrm>
        </p:spPr>
        <p:txBody>
          <a:bodyPr>
            <a:normAutofit/>
          </a:bodyPr>
          <a:lstStyle/>
          <a:p>
            <a:pPr algn="just"/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парадигмы на тундровом ненецком языке приводятся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arenR"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кириллице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дореволюционной орфографии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латинице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иногда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кириллическая и латинская графические системы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смешаны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парадигмы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или даже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одной словоформы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</a:t>
            </a:r>
            <a:b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Вениамина (Смирнова)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5" y="21479"/>
            <a:ext cx="5248893" cy="683652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03" y="0"/>
            <a:ext cx="5352732" cy="6836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42169" y="4830099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9" y="154380"/>
            <a:ext cx="11839699" cy="760019"/>
          </a:xfrm>
        </p:spPr>
        <p:txBody>
          <a:bodyPr>
            <a:noAutofit/>
          </a:bodyPr>
          <a:lstStyle/>
          <a:p>
            <a:r>
              <a:rPr lang="ru-RU" sz="2800" b="1" i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Тундровый ненецкий язык и тундровые ненцы</a:t>
            </a:r>
            <a:endParaRPr lang="ru-RU" sz="2800" b="1" i="1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84" y="914400"/>
            <a:ext cx="11578442" cy="5943599"/>
          </a:xfrm>
        </p:spPr>
        <p:txBody>
          <a:bodyPr>
            <a:normAutofit/>
          </a:bodyPr>
          <a:lstStyle/>
          <a:p>
            <a:pPr algn="just"/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северносамодийские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самодийские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уральские</a:t>
            </a:r>
          </a:p>
          <a:p>
            <a:pPr algn="just"/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старевшие названия —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юрако-самоедский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самоедский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юракский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</a:t>
            </a:r>
          </a:p>
          <a:p>
            <a:pPr algn="just"/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тундровых ненцев и носителей тундрового ненецкого языка</a:t>
            </a:r>
          </a:p>
          <a:p>
            <a:pPr algn="just"/>
            <a:endParaRPr lang="ru-RU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хозяйственная деятельность — крупностадное </a:t>
            </a:r>
            <a:r>
              <a:rPr lang="ru-RU" sz="2600" b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оленеводство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рыболовство, охота)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98896"/>
              </p:ext>
            </p:extLst>
          </p:nvPr>
        </p:nvGraphicFramePr>
        <p:xfrm>
          <a:off x="522514" y="2339440"/>
          <a:ext cx="11079678" cy="137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85308"/>
                <a:gridCol w="3697185"/>
                <a:gridCol w="3697185"/>
              </a:tblGrid>
              <a:tr h="439386">
                <a:tc>
                  <a:txBody>
                    <a:bodyPr/>
                    <a:lstStyle/>
                    <a:p>
                      <a:pPr algn="ctr"/>
                      <a:r>
                        <a:rPr lang="ru-RU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ru-RU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ru-RU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ru-RU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32 190 </a:t>
                      </a: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 </a:t>
                      </a:r>
                    </a:p>
                    <a:p>
                      <a:pPr algn="ctr"/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(78% говорящих)</a:t>
                      </a:r>
                      <a:endParaRPr lang="ru-RU" sz="26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39 302 чел.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(68% говорящих)</a:t>
                      </a:r>
                      <a:endParaRPr lang="ru-RU" sz="26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42 640 чел.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(44% говорящих)</a:t>
                      </a:r>
                      <a:endParaRPr lang="ru-RU" sz="26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6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8" y="1"/>
            <a:ext cx="5399342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20" y="-30136"/>
            <a:ext cx="5163115" cy="6866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42169" y="4830099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080655"/>
            <a:ext cx="10692742" cy="5557651"/>
          </a:xfrm>
        </p:spPr>
        <p:txBody>
          <a:bodyPr>
            <a:noAutofit/>
          </a:bodyPr>
          <a:lstStyle/>
          <a:p>
            <a:pPr marL="457200" indent="-457200" algn="just">
              <a:buAutoNum type="arabicParenR"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палатализованности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палатальности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предшествующих согласных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передача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фонем /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/ и /ū/ с помощью кириллической буквы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«ижица»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ѵ</a:t>
            </a: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онологическая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ненецких долгих гласных фонем верхнего подъема /ī/ и /ū/ в рукописи не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обозначается</a:t>
            </a: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не имеет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отдельного графического обозначения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/ǝ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отдельного графического обозначения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гортанные смычные согласные фонемы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106879"/>
            <a:ext cx="10932961" cy="973776"/>
          </a:xfrm>
        </p:spPr>
        <p:txBody>
          <a:bodyPr>
            <a:noAutofit/>
          </a:bodyPr>
          <a:lstStyle/>
          <a:p>
            <a:pPr algn="ctr"/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особенности “Samojedische </a:t>
            </a: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Grammatik” </a:t>
            </a: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(«Грамматики </a:t>
            </a: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самоедского языка») </a:t>
            </a: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</a:t>
            </a: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Вениамина (Смирнова</a:t>
            </a: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5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705283"/>
              </p:ext>
            </p:extLst>
          </p:nvPr>
        </p:nvGraphicFramePr>
        <p:xfrm>
          <a:off x="1638795" y="1902064"/>
          <a:ext cx="814119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528"/>
                <a:gridCol w="2709333"/>
                <a:gridCol w="270933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гласная фонема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lang="en-US" sz="2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lang="en-US" sz="2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Cʲ</a:t>
                      </a:r>
                      <a:r>
                        <a:rPr lang="ru-RU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 (</a:t>
                      </a:r>
                      <a:r>
                        <a:rPr lang="en-US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ä</a:t>
                      </a:r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ѻ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2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9418"/>
            <a:ext cx="10799618" cy="5130139"/>
          </a:xfrm>
        </p:spPr>
        <p:txBody>
          <a:bodyPr>
            <a:norm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ненецких формах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рукописи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проставлено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ударение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графического отражения акцентной системы западных диалектов тундрового ненецкого языка используются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диакритические символы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акут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́ («острое ударение», /-образный штрих над буквой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гравис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̀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(«обратное ударение», «слабое ударение», \-образный штрих над буквой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циркумфлекс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̂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(«крышечка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̌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(«перевернутая крышечка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2961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особенности “Samojedische Grammatik” </a:t>
            </a:r>
            <a:b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(«Грамматики самоедского языка») архимандрита Вениамина (Смирнова)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8166"/>
            <a:ext cx="10799618" cy="520139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этих архивных материалов последовательно сопоставляются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с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данными по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современному тундровому ненецкому литературному языку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центрального, большеземельского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диалекта (далее СТНЛЯ). </a:t>
            </a:r>
          </a:p>
          <a:p>
            <a:pPr marL="0" indent="0" algn="just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также привлекаются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крайнезападным диалектам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 материалы по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канинскому диалекту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собранные в с. Ома Заполярного района Ненецкого АО (май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июнь 2011 г.) [ПМА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ан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 материалы по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колгуевскому диалекту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собранные в пос. Бугрино (остров Колгуев) Заполярного района Ненецкого АО (ноябрь 2018 г.) [ПМА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олг]. 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 современному тундровому ненецкому языку, привлекаемые к сопоставлению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5662"/>
            <a:ext cx="10799618" cy="534389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Символом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 далее обозначается «глубинная» гласная редуцированная фонема, значимая для морфонологии тундрового ненецкого языка (см.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1998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]).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Символом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ʔ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здесь и далее обозначен «глухой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(«неназализованный»)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гортанный смычный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согласный: 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Н. М. Те­рещенко [Терещенко 1965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 </a:t>
            </a:r>
          </a:p>
          <a:p>
            <a:pPr marL="0" indent="0" algn="just">
              <a:buNone/>
            </a:pP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q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в обозначении Т. Салминена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1998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Символом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ˀ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здесь и далее обозначен «звонкий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(«назализованный»)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гортанный смычный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согласный: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Н. М. Те­рещенко [Терещенко 1965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 </a:t>
            </a:r>
          </a:p>
          <a:p>
            <a:pPr marL="0" indent="0" algn="just">
              <a:buNone/>
            </a:pP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h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в обозначении Т. Салминена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1998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 современному тундровому ненецкому языку: </a:t>
            </a:r>
            <a:b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фонологическая транскрипция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95054"/>
            <a:ext cx="10799618" cy="4714503"/>
          </a:xfrm>
        </p:spPr>
        <p:txBody>
          <a:bodyPr>
            <a:normAutofit/>
          </a:bodyPr>
          <a:lstStyle/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падежа</a:t>
            </a: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посессивности (личной притяжательности) 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дестинативности (личного предназначения)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21922"/>
            <a:ext cx="10799618" cy="49876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0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числа</a:t>
            </a: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динственное число (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SG)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войственное число (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DU)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множественное число 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(PL)</a:t>
            </a:r>
          </a:p>
          <a:p>
            <a:pPr marL="0" indent="0" algn="just">
              <a:buNone/>
            </a:pP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рукописи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также 3 числа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ul)., Dual., Plur.</a:t>
            </a:r>
          </a:p>
          <a:p>
            <a:pPr marL="0" indent="0" algn="just">
              <a:buNone/>
            </a:pPr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532"/>
            <a:ext cx="10799618" cy="56170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падежа</a:t>
            </a:r>
          </a:p>
          <a:p>
            <a:pPr algn="just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падежей </a:t>
            </a:r>
          </a:p>
          <a:p>
            <a:pPr algn="just"/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грамматических» падежа 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(именительный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nominative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(винительный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accusative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генитив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(родительный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genitive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местных» падежа 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(дательный, «дательно-направительный»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DAT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(«местно-творительный»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locative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LOC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аблатив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(«отложительный»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ablative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ABL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(«продольный»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prolative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= просекутив,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prosecutive, PROS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терминологии Т. Салминена [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1998]) </a:t>
            </a:r>
          </a:p>
          <a:p>
            <a:pPr marL="457200" lvl="1" indent="0" algn="r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см. [Терещенко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1947: 60;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Nikolaeva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2014: 60]</a:t>
            </a:r>
          </a:p>
          <a:p>
            <a:pPr algn="just"/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</p:nvPr>
        </p:nvGraphicFramePr>
        <p:xfrm>
          <a:off x="704857" y="88900"/>
          <a:ext cx="11195043" cy="665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2587"/>
                <a:gridCol w="3312188"/>
                <a:gridCol w="3334115"/>
                <a:gridCol w="3096153"/>
              </a:tblGrid>
              <a:tr h="349584"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9168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NOM.SG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(“primary stem”)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-ʔ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9168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</a:t>
                      </a:r>
                      <a:r>
                        <a:rPr lang="en-US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ACC.PL</a:t>
                      </a:r>
                      <a:endParaRPr lang="ru-RU" sz="2300" b="1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(“secondary stem”)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9168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осн.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ACC.PL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-ʔ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48753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-t°ˀ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nʲaˀ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-x°ʔ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-k°ʔ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48753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en-US" sz="23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ru-RU" sz="2300" b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°na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əna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-kəna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 </a:t>
                      </a:r>
                      <a:r>
                        <a:rPr lang="en-US" sz="2300" b="0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nʲána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-x°ʔna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-xəʔna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-kəʔna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48753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əd°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-kəd°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nʲad°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ət°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-kət°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PROL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-w°na 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-m°na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-məna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nʲámna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осн.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</a:t>
                      </a:r>
                    </a:p>
                    <a:p>
                      <a:pPr algn="ctr"/>
                      <a:r>
                        <a:rPr lang="ru-RU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осн. </a:t>
                      </a:r>
                      <a:r>
                        <a:rPr lang="en-US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ru-RU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r>
                        <a:rPr lang="ru-RU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</a:p>
                    <a:p>
                      <a:pPr algn="ctr"/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532"/>
            <a:ext cx="10799618" cy="561702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падежа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(именительный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nominative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(винительный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accusative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генитив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(родительный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genitive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(дательный, «дательно-направительный»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D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(«местно-творительный»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locative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LOC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I (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инструментальный)</a:t>
            </a:r>
            <a:endParaRPr lang="ru-RU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→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(локатив, местный)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аблатив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(«отложительный»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ablative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ABL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(«продольный»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prolative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457200" lvl="1" indent="0" algn="r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endParaRPr lang="ru-RU" sz="2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формы аблатива и пролатива отсутствуют в рукописи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звательная форма рассматривается как падеж (вокатив)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V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27050" y="3726592"/>
            <a:ext cx="2517569" cy="8372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552534" y="4563803"/>
            <a:ext cx="1757549" cy="9288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9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559" y="629393"/>
            <a:ext cx="11844646" cy="5985164"/>
          </a:xfrm>
        </p:spPr>
        <p:txBody>
          <a:bodyPr>
            <a:normAutofit/>
          </a:bodyPr>
          <a:lstStyle/>
          <a:p>
            <a:pPr algn="just"/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преимущественного проживания тундровых ненцев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/>
            </a:pP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АО Архангельской области (Нарьян-Мар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о-ва Колгуев, Вайгач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7504 чел.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/>
            </a:pP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Ямало-Ненецкий АО Тюменской области (Салехард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28 222 чел.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/>
            </a:pP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Таймырский Долгано-Ненецкий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Красноярского края (Дудинка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3494 чел.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2559" y="0"/>
            <a:ext cx="11714018" cy="629393"/>
          </a:xfrm>
        </p:spPr>
        <p:txBody>
          <a:bodyPr>
            <a:normAutofit/>
          </a:bodyPr>
          <a:lstStyle/>
          <a:p>
            <a:r>
              <a:rPr lang="ru-RU" sz="2800" b="1" i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Тундровый ненецкий язык и тундровые ненцы</a:t>
            </a:r>
            <a:endParaRPr lang="ru-RU" sz="2800" b="1" i="1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532"/>
            <a:ext cx="10799618" cy="56170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7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посессивности </a:t>
            </a:r>
            <a:endParaRPr lang="ru-RU" sz="2700" b="1" i="1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7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«личной принадлежности</a:t>
            </a:r>
            <a:r>
              <a:rPr lang="ru-RU" sz="27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700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лично-притяжательное склонение</a:t>
            </a: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падежные формы которого, «в отличие от основного склонения», «включают в себя не только падежное значение, но и указание на 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принадлежность тому или иному лицу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» [Терещенко 1947: 95</a:t>
            </a: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just"/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«Лично-притяжательные суффиксы указывают: 1) на 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падеж имени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, 2) на 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лицо обладателя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, 3) на 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этого лица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, 4) на 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самого предмета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» [Терещенко 1947: 100]. </a:t>
            </a:r>
            <a:endParaRPr lang="ru-RU" sz="27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ненецком языке три лица и три числа (единственное, двойственное и множественное), то «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каждый падеж 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склонения приходится в лично-притяжательном склонении 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лично-притяжательных форм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» [Терещенко 1947: 96]. </a:t>
            </a:r>
            <a:endParaRPr lang="ru-RU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205407"/>
              </p:ext>
            </p:extLst>
          </p:nvPr>
        </p:nvGraphicFramePr>
        <p:xfrm>
          <a:off x="177796" y="2400301"/>
          <a:ext cx="11811000" cy="344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100"/>
                <a:gridCol w="1181100"/>
                <a:gridCol w="1181100"/>
                <a:gridCol w="1181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1284217">
                <a:tc>
                  <a:txBody>
                    <a:bodyPr/>
                    <a:lstStyle/>
                    <a:p>
                      <a:pPr algn="ctr"/>
                      <a:r>
                        <a:rPr lang="ru-RU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любой</a:t>
                      </a:r>
                    </a:p>
                    <a:p>
                      <a:pPr algn="ctr"/>
                      <a:r>
                        <a:rPr lang="ru-RU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падеж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1SG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2SG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3SG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1DU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2DU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3DU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1PL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2PL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</a:t>
                      </a:r>
                      <a:endParaRPr lang="ru-RU" sz="22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3PL</a:t>
                      </a:r>
                      <a:endParaRPr lang="ru-RU" sz="2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19161"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19161"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19161">
                <a:tc>
                  <a:txBody>
                    <a:bodyPr/>
                    <a:lstStyle/>
                    <a:p>
                      <a:pPr algn="ctr"/>
                      <a:r>
                        <a:rPr lang="en-US" sz="2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30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6"/>
            <a:ext cx="10807700" cy="2059543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Посессивные именные формы в рукописи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«числовой сингармонизм»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лицо и число посессора (обладателя) →</a:t>
            </a:r>
            <a:b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обладаемого ↓ </a:t>
            </a:r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4456" y="894456"/>
            <a:ext cx="2273300" cy="4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532"/>
            <a:ext cx="10799618" cy="56170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7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дестинативности </a:t>
            </a:r>
            <a:r>
              <a:rPr lang="ru-RU" sz="27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(“</a:t>
            </a:r>
            <a:r>
              <a:rPr lang="en-US" sz="27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predestinative</a:t>
            </a:r>
            <a:r>
              <a:rPr lang="ru-RU" sz="27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endParaRPr lang="ru-RU" sz="2700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категория «личного 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предназначения</a:t>
            </a: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 algn="just">
              <a:buNone/>
            </a:pP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категория «дезидеративности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 algn="just">
              <a:buNone/>
            </a:pP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«лично-предназначительное склонение» </a:t>
            </a:r>
          </a:p>
          <a:p>
            <a:pPr marL="0" indent="0" algn="just">
              <a:buNone/>
            </a:pP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1947: 111</a:t>
            </a:r>
            <a:r>
              <a:rPr lang="de-DE" sz="2700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115, 881</a:t>
            </a:r>
            <a:r>
              <a:rPr lang="de-DE" sz="2700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882; Терещенко 1966: 382; Терещенко 1993: 329</a:t>
            </a: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pPr marL="0" indent="0" algn="just">
              <a:buNone/>
            </a:pPr>
            <a:r>
              <a:rPr lang="ru-RU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>
                <a:latin typeface="Times New Roman" panose="02020603050405020304" pitchFamily="18" charset="0"/>
                <a:cs typeface="Times New Roman" panose="02020603050405020304" pitchFamily="18" charset="0"/>
              </a:rPr>
              <a:t>Падежные формы лично-предназначительного склонения заключают в себе указание на предназначение обозначенного именем предмета, свойства или действия тому или другому лицу» [Терещенко 1947: 111]. </a:t>
            </a:r>
            <a:endParaRPr lang="ru-RU" sz="27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7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рукописи </a:t>
            </a: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нет дестинативных (предназначительных) форм.</a:t>
            </a:r>
            <a:endParaRPr lang="ru-RU" sz="27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6300"/>
            <a:ext cx="10799618" cy="58332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В «Грамматике самоедского языка» архим. Вениамина (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16-ти первых листах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) представлено </a:t>
            </a:r>
            <a:r>
              <a:rPr lang="ru-RU" sz="25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36 парадигм склонения имен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(существительных,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прилагательных и числительных) разных типов основ: 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ѵдà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рука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ӈуда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402],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nguda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180];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ru-RU" sz="25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 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неня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не ня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301, 290],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nye nya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242, 233];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лè</a:t>
            </a:r>
            <a:r>
              <a:rPr lang="ru-RU" sz="25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яля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838],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yalya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232];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chab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tjinare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слуга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≡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+ӱ+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ye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(в 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по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типу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+ӱ+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хăби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708],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хø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byi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272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[5]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лодка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ӈaно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383],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305];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[6] 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rj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bok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yo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yu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мярё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(б.-з., вост.) ‘замша’, (кр.-зап.) ‘бумага;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письмо’ [Т: 279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myaryo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312];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662543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6300"/>
            <a:ext cx="10799618" cy="5833258"/>
          </a:xfrm>
        </p:spPr>
        <p:txBody>
          <a:bodyPr>
            <a:noAutofit/>
          </a:bodyPr>
          <a:lstStyle/>
          <a:p>
            <a:pPr algn="just"/>
            <a:r>
              <a:rPr lang="ru-RU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7]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eld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1 ≡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ту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673],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tu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368, 520];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[8]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nienju</a:t>
            </a:r>
            <a:r>
              <a:rPr lang="en-US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dotter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дочь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 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≡ ˊ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неню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 ню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301, 290],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nye ny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ú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242, 368, 492, 495];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[9]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ервъ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herre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господин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ерв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‘хозяин’, ‘начальник, командир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103—104],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yerw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150, 540];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[10] 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нсоéгалава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‘мое п. &lt;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&gt;’,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я’ сояӈгăлăва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yah soyangk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73, 510];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[11]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i="1">
                <a:solidFill>
                  <a:srgbClr val="FF0000"/>
                </a:solidFill>
              </a:rPr>
              <a:t>ǽ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</a:t>
            </a:r>
            <a:r>
              <a:rPr lang="ru-RU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помышлен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и’ ядэрма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‘раздумье’ 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130],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yaderma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275, 537];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[12]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хартаì</a:t>
            </a:r>
            <a:r>
              <a:rPr lang="ru-RU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воля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ˊ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хăрта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‘он сам, она сама, оно само’ 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751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и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‘ум, разум’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130];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29, 320] +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275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[13]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kropp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тело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ӈая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‘кожа (человека)’, ‘тело’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391],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ngaya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236];</a:t>
            </a:r>
          </a:p>
          <a:p>
            <a:pPr algn="just"/>
            <a:endParaRPr lang="ru-RU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662543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762000"/>
            <a:ext cx="11195043" cy="5947558"/>
          </a:xfrm>
        </p:spPr>
        <p:txBody>
          <a:bodyPr>
            <a:noAutofit/>
          </a:bodyPr>
          <a:lstStyle/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[14]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ru-RU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fader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отец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нися̌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315],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sya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235];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[15]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плечо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ø≡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~ →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yo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~ →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ye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представлен тип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мăрць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238],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rcy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153, 484];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[16]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hjerta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542],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syey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166];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[17]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idy</a:t>
            </a:r>
            <a:r>
              <a:rPr lang="en-US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щека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пайды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435],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pay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57, 501];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[18]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00" b="1" i="1" smtClean="0">
                <a:solidFill>
                  <a:srgbClr val="FF0000"/>
                </a:solidFill>
              </a:rPr>
              <a:t>æ̀</a:t>
            </a:r>
            <a:r>
              <a:rPr lang="ru-RU" sz="26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ansigte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лицо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ся”(д)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608],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syaq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324];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[19]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vatten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ˊ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и”(д)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‘вода’ 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152],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yiq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329];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[20]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ande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инд”(д)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143—144],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322, 542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5645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876300"/>
            <a:ext cx="11195043" cy="5833258"/>
          </a:xfrm>
        </p:spPr>
        <p:txBody>
          <a:bodyPr>
            <a:noAutofit/>
          </a:bodyPr>
          <a:lstStyle/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[21]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namn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ˊ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ср.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ним’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(зап.) ~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нюм’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(б.-з., вост.) [Т: 313, 331], (зап.)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nyim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~ (центр., вост.)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nyum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289, 292, 493, 494];</a:t>
            </a:r>
          </a:p>
          <a:p>
            <a:pPr marL="0" indent="0" algn="just">
              <a:buNone/>
            </a:pP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22]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Gud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Бог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нум’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‘небо’, ‘погода’, ‘высшее божество, Бог’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320],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291, 490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[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1998] символ </a:t>
            </a:r>
            <a:r>
              <a:rPr lang="en-US" sz="26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подчеркиванием обозначает, что в данном случае, скорее всего, представлен нейтральный по длительности гласный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но, возможно, что и долгий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ū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1998: 18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].)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[23]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mỳ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брюхо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мы’(н)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‘сытость’ 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266],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mih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268, 486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5137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508000"/>
            <a:ext cx="11195043" cy="6201558"/>
          </a:xfrm>
        </p:spPr>
        <p:txBody>
          <a:bodyPr>
            <a:noAutofit/>
          </a:bodyPr>
          <a:lstStyle/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[24]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arka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тип основы —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(~ →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), в данном случае склонение идет по типу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ӈарка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‘большой, крупный; рослый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385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386],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ngarka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183];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[25]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ru-RU" sz="2500" b="1" i="1" smtClean="0">
                <a:solidFill>
                  <a:srgbClr val="FF0000"/>
                </a:solidFill>
              </a:rPr>
              <a:t>æ̀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‘особенный’,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я̌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ӈгня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846],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ngk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233, 536];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[26]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&lt;‘</a:t>
            </a:r>
            <a:r>
              <a:rPr lang="ru-RU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’&gt;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пирця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469],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pyircya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231];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[27]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clar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.’, тип основы — </a:t>
            </a:r>
            <a:r>
              <a:rPr lang="en-US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вай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(б.-з., зап.) 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злой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злонамеренный, недобрый, лихой’ 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37],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157, 525];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[28]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сăва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517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518],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225];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[29] </a:t>
            </a:r>
            <a:r>
              <a:rPr lang="ru-RU" sz="2500" b="1" i="1" smtClean="0">
                <a:solidFill>
                  <a:srgbClr val="FF0000"/>
                </a:solidFill>
              </a:rPr>
              <a:t>æ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кроткий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я̌ник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843],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nyik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61];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[30]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vary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крайний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вары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49],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wari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58, 525];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[31]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весь, вся, всё, все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мал’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225],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mal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256, 485];</a:t>
            </a:r>
          </a:p>
          <a:p>
            <a:pPr algn="just"/>
            <a:endParaRPr lang="ru-RU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105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016000"/>
            <a:ext cx="11195043" cy="5693558"/>
          </a:xfrm>
        </p:spPr>
        <p:txBody>
          <a:bodyPr>
            <a:noAutofit/>
          </a:bodyPr>
          <a:lstStyle/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[32]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ӱø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~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 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1)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ӈопой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398], </a:t>
            </a:r>
            <a:r>
              <a:rPr lang="en-US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ngopoy</a:t>
            </a:r>
            <a:r>
              <a:rPr lang="ru-RU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168, 498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 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ӈоб”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394],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237, 498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[33]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leri</a:t>
            </a:r>
            <a:r>
              <a:rPr lang="en-US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ӈолери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(б.-з.) ‘один-единственный’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398],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ӈо”лери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‘единственный’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401],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ngoqlyeryi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274, 498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[34]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ru-RU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 ~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557],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syidya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[35]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 i="1" smtClean="0">
                <a:solidFill>
                  <a:srgbClr val="FF0000"/>
                </a:solidFill>
              </a:rPr>
              <a:t>ǽ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няхăр”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361],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nyax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342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[36]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 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→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тет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651],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tyet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7169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168862"/>
              </p:ext>
            </p:extLst>
          </p:nvPr>
        </p:nvGraphicFramePr>
        <p:xfrm>
          <a:off x="213756" y="0"/>
          <a:ext cx="11800444" cy="3035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8150"/>
                <a:gridCol w="2149434"/>
                <a:gridCol w="1330037"/>
                <a:gridCol w="1805049"/>
                <a:gridCol w="1932874"/>
                <a:gridCol w="3644900"/>
              </a:tblGrid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ѵдáгъ</a:t>
                      </a:r>
                    </a:p>
                  </a:txBody>
                  <a:tcPr marL="68580" marR="68580" marT="0" marB="0"/>
                </a:tc>
              </a:tr>
              <a:tr h="353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вéi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дагè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рукѣ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дì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дáгъ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</a:tr>
              <a:tr h="643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ѵдамбòi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ѵдâ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ѵдàсь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ѵдáсь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ѵдагéсь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64325"/>
              </p:ext>
            </p:extLst>
          </p:nvPr>
        </p:nvGraphicFramePr>
        <p:xfrm>
          <a:off x="175250" y="3456573"/>
          <a:ext cx="11813550" cy="3353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466"/>
                <a:gridCol w="3410684"/>
                <a:gridCol w="3734002"/>
                <a:gridCol w="36573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4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ŋudá-n°ˀ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ˀ</a:t>
                      </a: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ŋúda-m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7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NSTR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ŋudá-x°na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ʲána</a:t>
                      </a: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ŋùda-xə́d°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ŋudā́d°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ŋùda-xə́t°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ŋudā́t°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ŋudá-w°na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ŋudá-ʔm°na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3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1211" y="2705591"/>
            <a:ext cx="6876380" cy="146519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3086" cy="6875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1837" y="6109852"/>
            <a:ext cx="4528459" cy="748148"/>
          </a:xfrm>
        </p:spPr>
        <p:txBody>
          <a:bodyPr>
            <a:normAutofit/>
          </a:bodyPr>
          <a:lstStyle/>
          <a:p>
            <a:pPr algn="r"/>
            <a:r>
              <a:rPr lang="ru-RU" sz="21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карты: </a:t>
            </a:r>
            <a:r>
              <a:rPr lang="ru-RU" sz="21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Б. Коряков</a:t>
            </a:r>
            <a:r>
              <a:rPr lang="en-US" sz="21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190005"/>
            <a:ext cx="11661569" cy="973777"/>
          </a:xfrm>
        </p:spPr>
        <p:txBody>
          <a:bodyPr numCol="1">
            <a:normAutofit/>
          </a:bodyPr>
          <a:lstStyle/>
          <a:p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Парадигма единственного числа абсолютного склонения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704407"/>
              </p:ext>
            </p:extLst>
          </p:nvPr>
        </p:nvGraphicFramePr>
        <p:xfrm>
          <a:off x="261257" y="985653"/>
          <a:ext cx="5242881" cy="355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1515"/>
                <a:gridCol w="2339439"/>
                <a:gridCol w="1911927"/>
              </a:tblGrid>
              <a:tr h="5225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7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</a:tr>
              <a:tr h="439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</a:tr>
              <a:tr h="4366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рукѣ</a:t>
                      </a:r>
                    </a:p>
                  </a:txBody>
                  <a:tcPr marL="68580" marR="68580" marT="0" marB="0"/>
                </a:tc>
              </a:tr>
              <a:tr h="391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руку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ѵдамбòi </a:t>
                      </a:r>
                      <a:r>
                        <a:rPr lang="en-US" sz="2200" b="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</a:t>
                      </a:r>
                      <a:r>
                        <a:rPr lang="en-US" sz="2200" b="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2200" b="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200" b="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200" b="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ѵдàсь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59533" y="997528"/>
          <a:ext cx="6008915" cy="4318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0135"/>
                <a:gridCol w="4108780"/>
              </a:tblGrid>
              <a:tr h="510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8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3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4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ŋudá-n°ˀ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4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ŋúda-m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4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NSTR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ŋudá-x°na 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ŋudā́na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</a:tr>
              <a:tr h="561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4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ŋùda-xə́d° 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ŋudā́d°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</a:tr>
              <a:tr h="394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ŋudá-w°na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0032" y="1353788"/>
            <a:ext cx="427512" cy="3538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505205" y="1353788"/>
            <a:ext cx="486889" cy="4156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2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8166"/>
            <a:ext cx="10799618" cy="5201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pc="-10" smtClean="0">
                <a:latin typeface="Times New Roman" panose="02020603050405020304" pitchFamily="18" charset="0"/>
              </a:rPr>
              <a:t>Для </a:t>
            </a:r>
            <a:r>
              <a:rPr lang="ru-RU" b="1" spc="-10">
                <a:latin typeface="Times New Roman" panose="02020603050405020304" pitchFamily="18" charset="0"/>
              </a:rPr>
              <a:t>западного </a:t>
            </a:r>
            <a:r>
              <a:rPr lang="ru-RU" spc="-10">
                <a:latin typeface="Times New Roman" panose="02020603050405020304" pitchFamily="18" charset="0"/>
              </a:rPr>
              <a:t>(</a:t>
            </a:r>
            <a:r>
              <a:rPr lang="ru-RU">
                <a:latin typeface="Times New Roman" panose="02020603050405020304" pitchFamily="18" charset="0"/>
              </a:rPr>
              <a:t>малоземельского</a:t>
            </a:r>
            <a:r>
              <a:rPr lang="ru-RU" spc="-10">
                <a:latin typeface="Times New Roman" panose="02020603050405020304" pitchFamily="18" charset="0"/>
              </a:rPr>
              <a:t>) и </a:t>
            </a:r>
            <a:r>
              <a:rPr lang="ru-RU" b="1" spc="-10">
                <a:latin typeface="Times New Roman" panose="02020603050405020304" pitchFamily="18" charset="0"/>
              </a:rPr>
              <a:t>крайнезападных</a:t>
            </a:r>
            <a:r>
              <a:rPr lang="ru-RU" spc="-10">
                <a:latin typeface="Times New Roman" panose="02020603050405020304" pitchFamily="18" charset="0"/>
              </a:rPr>
              <a:t> диалектов </a:t>
            </a:r>
            <a:r>
              <a:rPr lang="ru-RU">
                <a:latin typeface="Times New Roman" panose="02020603050405020304" pitchFamily="18" charset="0"/>
              </a:rPr>
              <a:t>(канинского, тиманского и колгуевского) </a:t>
            </a:r>
            <a:r>
              <a:rPr lang="ru-RU" spc="-10">
                <a:latin typeface="Times New Roman" panose="02020603050405020304" pitchFamily="18" charset="0"/>
              </a:rPr>
              <a:t>характерно </a:t>
            </a:r>
            <a:r>
              <a:rPr lang="ru-RU" b="1">
                <a:latin typeface="Times New Roman" panose="02020603050405020304" pitchFamily="18" charset="0"/>
              </a:rPr>
              <a:t>отсутствие фонемы </a:t>
            </a:r>
            <a:r>
              <a:rPr lang="ru-RU" b="1" i="1">
                <a:latin typeface="Times New Roman" panose="02020603050405020304" pitchFamily="18" charset="0"/>
              </a:rPr>
              <a:t>ŋ </a:t>
            </a:r>
            <a:r>
              <a:rPr lang="ru-RU">
                <a:latin typeface="Times New Roman" panose="02020603050405020304" pitchFamily="18" charset="0"/>
              </a:rPr>
              <a:t>в абсолютном </a:t>
            </a:r>
            <a:r>
              <a:rPr lang="ru-RU" b="1">
                <a:latin typeface="Times New Roman" panose="02020603050405020304" pitchFamily="18" charset="0"/>
              </a:rPr>
              <a:t>начале </a:t>
            </a:r>
            <a:r>
              <a:rPr lang="ru-RU" b="1" smtClean="0">
                <a:latin typeface="Times New Roman" panose="02020603050405020304" pitchFamily="18" charset="0"/>
              </a:rPr>
              <a:t>слова</a:t>
            </a:r>
            <a:r>
              <a:rPr lang="ru-RU" smtClean="0">
                <a:latin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</a:rPr>
              <a:t>	зап. </a:t>
            </a:r>
            <a:r>
              <a:rPr lang="en-US" b="1" i="1" smtClean="0">
                <a:latin typeface="Times New Roman" panose="02020603050405020304" pitchFamily="18" charset="0"/>
              </a:rPr>
              <a:t>uda</a:t>
            </a:r>
            <a:r>
              <a:rPr lang="en-US" smtClean="0">
                <a:latin typeface="Times New Roman" panose="02020603050405020304" pitchFamily="18" charset="0"/>
              </a:rPr>
              <a:t> ‘</a:t>
            </a:r>
            <a:r>
              <a:rPr lang="ru-RU" smtClean="0">
                <a:latin typeface="Times New Roman" panose="02020603050405020304" pitchFamily="18" charset="0"/>
              </a:rPr>
              <a:t>рука</a:t>
            </a:r>
            <a:r>
              <a:rPr lang="en-US" smtClean="0">
                <a:latin typeface="Times New Roman" panose="02020603050405020304" pitchFamily="18" charset="0"/>
              </a:rPr>
              <a:t>’</a:t>
            </a:r>
            <a:r>
              <a:rPr lang="ru-RU" smtClean="0">
                <a:latin typeface="Times New Roman" panose="02020603050405020304" pitchFamily="18" charset="0"/>
              </a:rPr>
              <a:t>, </a:t>
            </a:r>
            <a:r>
              <a:rPr lang="ru-RU" b="1" i="1" smtClean="0">
                <a:latin typeface="Times New Roman" panose="02020603050405020304" pitchFamily="18" charset="0"/>
              </a:rPr>
              <a:t>əno</a:t>
            </a:r>
            <a:r>
              <a:rPr lang="ru-RU" i="1" smtClean="0">
                <a:latin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</a:rPr>
              <a:t>‘лодка’, </a:t>
            </a:r>
            <a:r>
              <a:rPr lang="ru-RU" b="1" i="1">
                <a:latin typeface="Times New Roman" panose="02020603050405020304" pitchFamily="18" charset="0"/>
              </a:rPr>
              <a:t>arka</a:t>
            </a:r>
            <a:r>
              <a:rPr lang="ru-RU" i="1">
                <a:latin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</a:rPr>
              <a:t>‘большой</a:t>
            </a:r>
            <a:r>
              <a:rPr lang="ru-RU" smtClean="0">
                <a:latin typeface="Times New Roman" panose="02020603050405020304" pitchFamily="18" charset="0"/>
              </a:rPr>
              <a:t>’. 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</a:rPr>
              <a:t>Тогда </a:t>
            </a:r>
            <a:r>
              <a:rPr lang="ru-RU">
                <a:latin typeface="Times New Roman" panose="02020603050405020304" pitchFamily="18" charset="0"/>
              </a:rPr>
              <a:t>как для </a:t>
            </a:r>
            <a:r>
              <a:rPr lang="ru-RU" b="1">
                <a:latin typeface="Times New Roman" panose="02020603050405020304" pitchFamily="18" charset="0"/>
              </a:rPr>
              <a:t>центрального</a:t>
            </a:r>
            <a:r>
              <a:rPr lang="ru-RU">
                <a:latin typeface="Times New Roman" panose="02020603050405020304" pitchFamily="18" charset="0"/>
              </a:rPr>
              <a:t>, </a:t>
            </a:r>
            <a:r>
              <a:rPr lang="ru-RU" b="1">
                <a:latin typeface="Times New Roman" panose="02020603050405020304" pitchFamily="18" charset="0"/>
              </a:rPr>
              <a:t>восточных </a:t>
            </a:r>
            <a:r>
              <a:rPr lang="ru-RU">
                <a:latin typeface="Times New Roman" panose="02020603050405020304" pitchFamily="18" charset="0"/>
              </a:rPr>
              <a:t>и </a:t>
            </a:r>
            <a:r>
              <a:rPr lang="ru-RU" b="1">
                <a:latin typeface="Times New Roman" panose="02020603050405020304" pitchFamily="18" charset="0"/>
              </a:rPr>
              <a:t>крайневосточных</a:t>
            </a:r>
            <a:r>
              <a:rPr lang="ru-RU">
                <a:latin typeface="Times New Roman" panose="02020603050405020304" pitchFamily="18" charset="0"/>
              </a:rPr>
              <a:t> диалектов </a:t>
            </a:r>
            <a:r>
              <a:rPr lang="ru-RU" smtClean="0">
                <a:latin typeface="Times New Roman" panose="02020603050405020304" pitchFamily="18" charset="0"/>
              </a:rPr>
              <a:t>характерно </a:t>
            </a:r>
            <a:r>
              <a:rPr lang="ru-RU" b="1">
                <a:latin typeface="Times New Roman" panose="02020603050405020304" pitchFamily="18" charset="0"/>
              </a:rPr>
              <a:t>наличие фонемы </a:t>
            </a:r>
            <a:r>
              <a:rPr lang="ru-RU" b="1" i="1">
                <a:latin typeface="Times New Roman" panose="02020603050405020304" pitchFamily="18" charset="0"/>
              </a:rPr>
              <a:t>ŋ </a:t>
            </a:r>
            <a:r>
              <a:rPr lang="ru-RU">
                <a:latin typeface="Times New Roman" panose="02020603050405020304" pitchFamily="18" charset="0"/>
              </a:rPr>
              <a:t>в абсолютном </a:t>
            </a:r>
            <a:r>
              <a:rPr lang="ru-RU" b="1">
                <a:latin typeface="Times New Roman" panose="02020603050405020304" pitchFamily="18" charset="0"/>
              </a:rPr>
              <a:t>начале </a:t>
            </a:r>
            <a:r>
              <a:rPr lang="ru-RU" b="1" smtClean="0">
                <a:latin typeface="Times New Roman" panose="02020603050405020304" pitchFamily="18" charset="0"/>
              </a:rPr>
              <a:t>слова</a:t>
            </a:r>
            <a:r>
              <a:rPr lang="ru-RU" smtClean="0">
                <a:latin typeface="Times New Roman" panose="02020603050405020304" pitchFamily="18" charset="0"/>
              </a:rPr>
              <a:t>: 	</a:t>
            </a:r>
          </a:p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</a:rPr>
              <a:t>	</a:t>
            </a:r>
            <a:r>
              <a:rPr lang="ru-RU" smtClean="0">
                <a:latin typeface="Times New Roman" panose="02020603050405020304" pitchFamily="18" charset="0"/>
              </a:rPr>
              <a:t>центр., вост. </a:t>
            </a:r>
            <a:r>
              <a:rPr lang="ru-RU" b="1" i="1">
                <a:latin typeface="Times New Roman" panose="02020603050405020304" pitchFamily="18" charset="0"/>
              </a:rPr>
              <a:t>ŋ</a:t>
            </a:r>
            <a:r>
              <a:rPr lang="en-US" b="1" i="1" smtClean="0">
                <a:latin typeface="Times New Roman" panose="02020603050405020304" pitchFamily="18" charset="0"/>
              </a:rPr>
              <a:t>uda</a:t>
            </a:r>
            <a:r>
              <a:rPr lang="en-US" smtClean="0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‘</a:t>
            </a:r>
            <a:r>
              <a:rPr lang="ru-RU">
                <a:latin typeface="Times New Roman" panose="02020603050405020304" pitchFamily="18" charset="0"/>
              </a:rPr>
              <a:t>рука</a:t>
            </a:r>
            <a:r>
              <a:rPr lang="en-US">
                <a:latin typeface="Times New Roman" panose="02020603050405020304" pitchFamily="18" charset="0"/>
              </a:rPr>
              <a:t>’</a:t>
            </a:r>
            <a:r>
              <a:rPr lang="ru-RU">
                <a:latin typeface="Times New Roman" panose="02020603050405020304" pitchFamily="18" charset="0"/>
              </a:rPr>
              <a:t>, </a:t>
            </a:r>
            <a:r>
              <a:rPr lang="ru-RU" b="1" i="1" smtClean="0">
                <a:latin typeface="Times New Roman" panose="02020603050405020304" pitchFamily="18" charset="0"/>
              </a:rPr>
              <a:t>ŋəno </a:t>
            </a:r>
            <a:r>
              <a:rPr lang="ru-RU">
                <a:latin typeface="Times New Roman" panose="02020603050405020304" pitchFamily="18" charset="0"/>
              </a:rPr>
              <a:t>‘лодка’, </a:t>
            </a:r>
            <a:r>
              <a:rPr lang="ru-RU" b="1" i="1">
                <a:latin typeface="Times New Roman" panose="02020603050405020304" pitchFamily="18" charset="0"/>
              </a:rPr>
              <a:t>ŋarka</a:t>
            </a:r>
            <a:r>
              <a:rPr lang="ru-RU" i="1">
                <a:latin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</a:rPr>
              <a:t>‘большой</a:t>
            </a:r>
            <a:r>
              <a:rPr lang="ru-RU" smtClean="0">
                <a:latin typeface="Times New Roman" panose="02020603050405020304" pitchFamily="18" charset="0"/>
              </a:rPr>
              <a:t>’. 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mtClean="0">
                <a:latin typeface="Times New Roman" panose="02020603050405020304" pitchFamily="18" charset="0"/>
              </a:rPr>
              <a:t>см</a:t>
            </a:r>
            <a:r>
              <a:rPr lang="ru-RU">
                <a:latin typeface="Times New Roman" panose="02020603050405020304" pitchFamily="18" charset="0"/>
              </a:rPr>
              <a:t>. также [Salminen 1998: 16</a:t>
            </a:r>
            <a:r>
              <a:rPr lang="ru-RU" smtClean="0">
                <a:latin typeface="Times New Roman" panose="02020603050405020304" pitchFamily="18" charset="0"/>
              </a:rPr>
              <a:t>]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отличительные особенности </a:t>
            </a:r>
            <a:r>
              <a:rPr lang="ru-RU" sz="2800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западных диалектов тундрового ненецкого языка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Яркой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падежной системы рукописи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архим. Вениамина является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двух самостоятельных падежей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различающимися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формами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(творительного) падежа (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SamGr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окатива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местного падежа (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как во всех современных диалектах тундрового ненецкого языка эти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два падежных значения слиты в единой форме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местно-творительный падеж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»): </a:t>
            </a:r>
          </a:p>
          <a:p>
            <a:pPr marL="0" indent="0" algn="just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LOC/INSTR.SG 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°na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əna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/ 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-kəna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— LOC/INSTR.PL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-x°ʔna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-xəʔna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-kəʔna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— LOC/INSTR.DU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-x°ˀ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-k°ˀ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послелог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nʲána.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системы именного склонения </a:t>
            </a:r>
            <a:b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западных диалектов тундрового ненецкого языка </a:t>
            </a:r>
            <a:r>
              <a:rPr lang="ru-RU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</a:t>
            </a: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 </a:t>
            </a:r>
            <a:br>
              <a:rPr lang="en-US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пол. </a:t>
            </a:r>
            <a:r>
              <a:rPr lang="en-US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в.) в сопоставлении с современными данными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350964"/>
              </p:ext>
            </p:extLst>
          </p:nvPr>
        </p:nvGraphicFramePr>
        <p:xfrm>
          <a:off x="213756" y="0"/>
          <a:ext cx="11800444" cy="3035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8150"/>
                <a:gridCol w="2149434"/>
                <a:gridCol w="1330037"/>
                <a:gridCol w="1805049"/>
                <a:gridCol w="1932874"/>
                <a:gridCol w="3644900"/>
              </a:tblGrid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ѵдáгъ</a:t>
                      </a:r>
                    </a:p>
                  </a:txBody>
                  <a:tcPr marL="68580" marR="68580" marT="0" marB="0"/>
                </a:tc>
              </a:tr>
              <a:tr h="353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вéi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дагè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рукѣ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дì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дáгъ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</a:tr>
              <a:tr h="643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ѵдамбòi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ѵдâ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ѵдí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руками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ѵдàсь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ѵдáсь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ѵдагéсь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35522"/>
              </p:ext>
            </p:extLst>
          </p:nvPr>
        </p:nvGraphicFramePr>
        <p:xfrm>
          <a:off x="175250" y="3456573"/>
          <a:ext cx="11813550" cy="3353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466"/>
                <a:gridCol w="3410684"/>
                <a:gridCol w="3734002"/>
                <a:gridCol w="36573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4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ŋudá-n°ˀ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ˀ</a:t>
                      </a: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ŋúda-m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7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NSTR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ŋudá-x°na </a:t>
                      </a:r>
                      <a:endParaRPr lang="ru-RU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endParaRPr lang="ru-RU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</a:t>
                      </a: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ʲána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ŋùda-xə́d°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ŋudā́d°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ŋùda-xə́t°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ŋudā́t°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d°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ŋudá-w°na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ŋudá-ʔm°na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4311650" y="1828800"/>
            <a:ext cx="3568700" cy="147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38200" y="1828800"/>
            <a:ext cx="3568700" cy="147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39100" y="1828800"/>
            <a:ext cx="3568700" cy="147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6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100743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3об.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мбòi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‘рука’-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мбоi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</a:t>
                      </a:r>
                      <a:r>
                        <a:rPr lang="ru-RU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jʲálʲa-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jʲalʲ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‘день’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5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chabi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mbòi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xəbʲ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mbòi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Singul.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rjó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mʲárʲo-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mʲarʲ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mbòi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x°nà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008578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6об.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nienju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дочь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ерв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рвъ</a:t>
                      </a:r>
                      <a:endParaRPr lang="ru-RU" sz="2000" b="1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jérw°-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хозяин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8об.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ае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‘тело’]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ŋaj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мбó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‘отец’]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nʲī́sʲa-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nʲīsʲ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отец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мáр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</a:t>
                      </a:r>
                      <a:r>
                        <a:rPr lang="en-US" sz="2000" b="1" i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[‘плечо’]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‘плечо’-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&lt;и&gt;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[‘сердце’]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ʲé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‘сердце’-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 i="1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[‘щека’]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ḗ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‘щека’-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007599"/>
              </p:ext>
            </p:extLst>
          </p:nvPr>
        </p:nvGraphicFramePr>
        <p:xfrm>
          <a:off x="106878" y="1400801"/>
          <a:ext cx="11922826" cy="5168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230032"/>
                <a:gridCol w="2710513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&lt;и&gt;</a:t>
                      </a:r>
                      <a:r>
                        <a:rPr lang="ru-RU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дъ</a:t>
                      </a:r>
                      <a:endParaRPr lang="ru-RU" sz="2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[‘лицо’]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òi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i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k°nà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11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inda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oi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índad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ni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bòi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 &lt;и&gt;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. Sing.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nu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bói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núv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mý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bòi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myn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] 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107322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экспедиционным данным, в современных крайнезападных диалектах (канинском и колгуевском), как и в ненецком литературном языке, также представлена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падежная форма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INSTR.SG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фонетически реализующаяся с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утратой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-х-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интервокальной позиции 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 стяжением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предшествующего гласного в долгий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  <a:p>
            <a:pPr algn="just"/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.-зап.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‘рука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р.-зап.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ā́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ɐ]</a:t>
            </a:r>
            <a:r>
              <a:rPr lang="ru-RU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(&lt;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LOC/INSTR.SG 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западных диалектах </a:t>
            </a:r>
            <a:b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тундрового ненецкого языка 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по нашим полевым данным [ПМАКан; ПМАКолг], в крайнезападных ненецких диалектах для выражения именно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 значения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непосессивном склонении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используется также форма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 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совр. канин.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‘нож’ —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χə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‘ножом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варианты форм </a:t>
            </a:r>
            <a:r>
              <a:rPr lang="en-US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INSTR.SG</a:t>
            </a:r>
            <a:endParaRPr lang="ru-RU" b="1" u="sng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ѵда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мбòi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chabi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en-US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rjó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nienju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en-US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ерв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мбo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páid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smtClean="0">
                <a:latin typeface="Times New Roman" panose="02020603050405020304" pitchFamily="18" charset="0"/>
              </a:rPr>
              <a:t>с</a:t>
            </a:r>
            <a:r>
              <a:rPr lang="ru-RU" b="1" i="1" smtClean="0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п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ò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i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</a:rPr>
              <a:t>inda</a:t>
            </a: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oi</a:t>
            </a:r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smtClean="0">
                <a:latin typeface="Times New Roman" panose="02020603050405020304" pitchFamily="18" charset="0"/>
              </a:rPr>
              <a:t>ni</a:t>
            </a: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nu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bói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</a:rPr>
              <a:t>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</a:rPr>
              <a:t>mý</a:t>
            </a: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инструментального значения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западных диалектах тундрового ненецкого языка 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Тикы ненэць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вэнолтагу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мужчина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ножом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пугает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Ненэць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ăцекы нямда лэ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лакадтада.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своего товарища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костью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ударил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Ăмгэсь няб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лакадтар?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товарища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ударил(а)?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Ăмгэсь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сюв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хамда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ан?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меня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облил(а)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?’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икы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боцька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паны.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бочка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наполнилась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 / [-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-пой</a:t>
            </a: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971" y="670943"/>
            <a:ext cx="1705231" cy="363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10" y="271243"/>
            <a:ext cx="11516497" cy="1162744"/>
          </a:xfrm>
        </p:spPr>
        <p:txBody>
          <a:bodyPr>
            <a:normAutofit/>
          </a:bodyPr>
          <a:lstStyle/>
          <a:p>
            <a:pPr algn="ctr"/>
            <a:r>
              <a:rPr lang="ru-RU" sz="32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</a:t>
            </a:r>
            <a:r>
              <a:rPr lang="ru-RU" sz="32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endParaRPr lang="ru-RU" sz="32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509456"/>
              </p:ext>
            </p:extLst>
          </p:nvPr>
        </p:nvGraphicFramePr>
        <p:xfrm>
          <a:off x="98855" y="1690688"/>
          <a:ext cx="11924270" cy="490782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33457"/>
                <a:gridCol w="2346791"/>
                <a:gridCol w="2327398"/>
                <a:gridCol w="2111640"/>
                <a:gridCol w="2804984"/>
              </a:tblGrid>
              <a:tr h="6682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западные диалекты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центральный </a:t>
                      </a:r>
                      <a:b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диалект</a:t>
                      </a:r>
                      <a:endParaRPr lang="ru-RU" sz="25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восточные диалекты</a:t>
                      </a:r>
                      <a:endParaRPr lang="ru-RU" sz="25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4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крайнезападные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западный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восточные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крайневосточные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25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канинский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3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тиманский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колгуевский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малоземельский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больше-земельский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приуральский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ямальский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надымский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тазовский </a:t>
                      </a:r>
                      <a:endParaRPr lang="ru-RU" sz="2300" b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гыданский </a:t>
                      </a:r>
                      <a:endParaRPr lang="ru-RU" sz="2300" b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таймырский (= енисейский)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822961"/>
            <a:ext cx="11201400" cy="58865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крайнезападных ненецких диалектах (канинском и колгуевском), по нашим полевым данным, зафиксирована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деназализация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утрата носового сонорного в сочетании «носовой сонорный + шумный» с озвончением последующего шумного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согласного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 &gt; b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z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ŋk &gt; g</a:t>
            </a:r>
            <a:endParaRPr lang="ru-RU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кр.-зап. ‘блюдце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pPr marL="0" indent="0" algn="just">
              <a:buNone/>
            </a:pP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формы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INSTR.SG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не наблюдаем этого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упрощения: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ѵда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мбòi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chabi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ano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rjó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nienju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ерв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мбo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páid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ni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nu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bói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mý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smtClean="0">
                <a:latin typeface="Times New Roman" panose="02020603050405020304" pitchFamily="18" charset="0"/>
              </a:rPr>
              <a:t>с</a:t>
            </a:r>
            <a:r>
              <a:rPr lang="ru-RU" b="1" i="1" smtClean="0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п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ò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i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inda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oi</a:t>
            </a:r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7"/>
            <a:ext cx="11334743" cy="609204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Деназализация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763486"/>
            <a:ext cx="11201400" cy="49460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данные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Вениамина позволяют нам датировать явление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деназализации в этой позиции в западных ненецких диалектах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инновацию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произошедшую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ранее первой трети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7"/>
            <a:ext cx="11334743" cy="609204"/>
          </a:xfrm>
        </p:spPr>
        <p:txBody>
          <a:bodyPr>
            <a:noAutofit/>
          </a:bodyPr>
          <a:lstStyle/>
          <a:p>
            <a:pPr algn="ctr"/>
            <a:r>
              <a:rPr lang="ru-RU" sz="3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Деназализация</a:t>
            </a:r>
            <a:endParaRPr lang="ru-RU" sz="3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789611"/>
            <a:ext cx="11201400" cy="48807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значению и происхождению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аффикс сближается с суффиксом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mpoj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°ˀ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мбой’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), с помощью которого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 имен образуются определительные наречия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, ср.: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лăкă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мбой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‘ненадолго, временно; немного’ [Терещенко 1965: 173] &lt;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лăк</a:t>
            </a:r>
            <a:r>
              <a:rPr lang="ru-RU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‘быстрый, скорый’ [Терещенко 1965: 172]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ср.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mpoy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1998: 480]; ср. в нашей фонологической записи: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ǝ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mpoj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ǝ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902427"/>
          </a:xfrm>
        </p:spPr>
        <p:txBody>
          <a:bodyPr>
            <a:noAutofit/>
          </a:bodyPr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мбòi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мбó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mbói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пò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pòi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poi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совр. зап. диал.: [-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 / [-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ˀ], 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-пой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аффикс?</a:t>
            </a:r>
            <a:b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080655"/>
            <a:ext cx="11201400" cy="55897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Вторые варианты форм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 падежа единственного числа в рукописи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формы, аналогичные формам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тундровом ненецком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LOC/INSTR.SG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°na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əna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) /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kəna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32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характерной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западных диалектов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утратой /х/ в интервокальной позиции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последующим стяжением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гласных</a:t>
            </a: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нтерес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представляет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конечного слога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этих формах в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</a:t>
            </a: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диакритика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«циркумфлекс» («крышечка»)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над символами для обозначения конечных гласных в этих формах в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66899"/>
          </a:xfrm>
        </p:spPr>
        <p:txBody>
          <a:bodyPr>
            <a:noAutofit/>
          </a:bodyPr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вторые варианты форм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INSTR.SG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27169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3об.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ѵдамбòi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‘рука’-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мбоi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лемб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òiN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jʲálʲa-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jʲalʲ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‘день’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5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chabimbòin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xəbʲ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anombòi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Singul.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rjómboi </a:t>
                      </a: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mʲárʲo-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mʲarʲ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tumbòi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x°nà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3348842" y="2429212"/>
            <a:ext cx="3241964" cy="1750901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</a:t>
            </a:r>
            <a:r>
              <a:rPr lang="ru-RU" sz="2400" smtClean="0"/>
              <a:t> </a:t>
            </a:r>
            <a:r>
              <a:rPr 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диакритикой</a:t>
            </a:r>
            <a:endParaRPr lang="ru-RU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855023" y="1294411"/>
            <a:ext cx="1306286" cy="5272644"/>
          </a:xfrm>
          <a:prstGeom prst="lef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460521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6об.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nienjumboin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дочь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ервмбо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рвъ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jérw°-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хозяин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8об.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аембo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 i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‘тело’]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ŋaj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ємбó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‘отец’]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nʲī́sʲa-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nʲīsʲ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отец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мáр</a:t>
                      </a:r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000" b="1" i="1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</a:t>
                      </a:r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[‘плечо’]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‘плечо’-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&lt;и&gt;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[‘сердце’]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ʲé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‘сердце’-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 i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[‘щека’]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ḗ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‘щека’-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724891" y="1450071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 = GEN.SG</a:t>
            </a:r>
          </a:p>
          <a:p>
            <a:pPr algn="ctr"/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ервъ</a:t>
            </a:r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2893623" y="154411"/>
            <a:ext cx="2798619" cy="162691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</a:t>
            </a:r>
            <a:r>
              <a:rPr lang="ru-RU" sz="2000" smtClean="0"/>
              <a:t> </a:t>
            </a: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диакритикой</a:t>
            </a:r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3002479" y="2459355"/>
            <a:ext cx="2327563" cy="954476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aè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</a:p>
          <a:p>
            <a:pPr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i="1">
                <a:solidFill>
                  <a:srgbClr val="FF0000"/>
                </a:solidFill>
              </a:rPr>
              <a:t>æ̀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4292933" y="3061620"/>
            <a:ext cx="2539337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</a:p>
          <a:p>
            <a:pPr algn="ctr"/>
            <a:r>
              <a:rPr lang="en-US" sz="2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2000" b="1" i="1" smtClean="0">
                <a:solidFill>
                  <a:srgbClr val="FF0000"/>
                </a:solidFill>
              </a:rPr>
              <a:t>æ̀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5211292" y="3972634"/>
            <a:ext cx="2784760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  <a:endParaRPr lang="en-US" sz="2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="1" i="1">
                <a:solidFill>
                  <a:srgbClr val="FF0000"/>
                </a:solidFill>
              </a:rPr>
              <a:t>æ̀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3143006" y="4769883"/>
            <a:ext cx="2784760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̀i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000" b="1" i="1">
                <a:solidFill>
                  <a:srgbClr val="FF0000"/>
                </a:solidFill>
              </a:rPr>
              <a:t>æ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4703620" y="5328686"/>
            <a:ext cx="2784760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idy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415557"/>
              </p:ext>
            </p:extLst>
          </p:nvPr>
        </p:nvGraphicFramePr>
        <p:xfrm>
          <a:off x="106878" y="1400801"/>
          <a:ext cx="11922826" cy="5168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230032"/>
                <a:gridCol w="2710513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</a:t>
                      </a:r>
                      <a:r>
                        <a:rPr lang="ru-RU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ò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&lt;и&gt;</a:t>
                      </a:r>
                      <a:r>
                        <a:rPr lang="ru-RU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дъ</a:t>
                      </a:r>
                      <a:endParaRPr lang="ru-RU" sz="2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[‘лицо’]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òi</a:t>
                      </a:r>
                      <a:r>
                        <a:rPr lang="en-US" sz="22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i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k°nà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11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inda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oi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índad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bòi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 &lt;и&gt;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. Sing.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nu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bóin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núv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mý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bòi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myn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] 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107322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613068" y="1270660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GEN.SG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3274128" y="2026477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GEN.SG </a:t>
            </a:r>
            <a:r>
              <a:rPr lang="en-US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3565567" y="2980952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GEN.SG </a:t>
            </a:r>
            <a:r>
              <a:rPr lang="en-US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indad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3272644" y="3935427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GEN.SG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3419106" y="4598465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GEN.SG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3272644" y="5367139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GEN.SG 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mýn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1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706021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08598"/>
                <a:gridCol w="2386940"/>
                <a:gridCol w="2636322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руками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ŋud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сестрами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4об.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ru-RU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[‘день’]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‘день’-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I. 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xəbʲ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2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2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ŋən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786130" algn="ctr"/>
                        </a:tabLst>
                      </a:pP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[‘книга’]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‘бумага’-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6об.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2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[‘огонь’]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‘огонь’-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 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699277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083611"/>
                <a:gridCol w="2220686"/>
                <a:gridCol w="2327563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2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nʲénʲū-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‘дочь’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ерв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ó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 I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jérw°-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‘хозяин’-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endParaRPr lang="ru-RU" sz="2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ŋája-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ŋaj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‘тело’-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íс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[‘отец’]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‘отец’-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мар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ѻ́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mə́rcʲ°-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 smtClean="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sʲéj°-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‘сердце’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paid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y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́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páj°dè-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x°ʔnà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pàj°d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ḗ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981180"/>
              </p:ext>
            </p:extLst>
          </p:nvPr>
        </p:nvGraphicFramePr>
        <p:xfrm>
          <a:off x="249382" y="1400801"/>
          <a:ext cx="11780322" cy="5172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335465"/>
                <a:gridCol w="2968832"/>
                <a:gridCol w="2327563"/>
                <a:gridCol w="368135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дó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sʲá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idí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‘вода’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indadó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‘дыхание’]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‘дыхание’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niví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nuvó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mynó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] I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‘сытость’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835720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1211" y="2705591"/>
            <a:ext cx="6876380" cy="146519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3086" cy="6875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1837" y="6109852"/>
            <a:ext cx="4528459" cy="748148"/>
          </a:xfrm>
        </p:spPr>
        <p:txBody>
          <a:bodyPr>
            <a:normAutofit/>
          </a:bodyPr>
          <a:lstStyle/>
          <a:p>
            <a:pPr algn="r"/>
            <a:r>
              <a:rPr lang="ru-RU" sz="21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карты: </a:t>
            </a:r>
            <a:r>
              <a:rPr lang="ru-RU" sz="21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Б. Коряков</a:t>
            </a:r>
            <a:r>
              <a:rPr lang="en-US" sz="21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" y="2968831"/>
            <a:ext cx="2470068" cy="19356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0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6899"/>
            <a:ext cx="10960100" cy="58426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множественного числа, представленные в рукописи, можно отнести к 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двум группам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arenR"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 падежа множественного числа 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совпадает с формой аккузатива множественного числа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chabí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íсь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indadó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 нее только диакритикой над конечным гласным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(«гравис» в формах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PL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и «акут» в формах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smtClean="0">
                <a:solidFill>
                  <a:srgbClr val="FF0000"/>
                </a:solidFill>
              </a:rPr>
              <a:t>æ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b="1" i="1">
                <a:solidFill>
                  <a:srgbClr val="FF0000"/>
                </a:solidFill>
              </a:rPr>
              <a:t>æ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rj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ервó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мар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zѻ́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с</a:t>
            </a:r>
            <a:r>
              <a:rPr lang="en-US" sz="2600" b="1" i="1">
                <a:solidFill>
                  <a:srgbClr val="FF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дó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idí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niví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nuvó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mynó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от нее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ударения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Nì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paidy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́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 форма инструментального падежа множественного числа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образована с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аффикса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mboi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-мб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</a:t>
            </a:r>
            <a:r>
              <a:rPr lang="en-US" sz="2600" b="1" i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600" b="1" i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latin typeface="Times New Roman" panose="02020603050405020304" pitchFamily="18" charset="0"/>
              </a:rPr>
              <a:t>nienju</a:t>
            </a:r>
            <a:r>
              <a:rPr lang="en-US" sz="2600" b="1" i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latin typeface="Times New Roman" panose="02020603050405020304" pitchFamily="18" charset="0"/>
              </a:rPr>
              <a:t>а</a:t>
            </a:r>
            <a:r>
              <a:rPr lang="ru-RU" sz="2600" b="1" i="1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sz="2600" b="1" i="1">
                <a:solidFill>
                  <a:srgbClr val="FF6600"/>
                </a:solidFill>
                <a:latin typeface="Times New Roman" panose="02020603050405020304" pitchFamily="18" charset="0"/>
              </a:rPr>
              <a:t>вéе</a:t>
            </a:r>
            <a:r>
              <a:rPr lang="ru-RU" sz="2600" b="1" i="1">
                <a:solidFill>
                  <a:srgbClr val="00B050"/>
                </a:solidFill>
                <a:latin typeface="Times New Roman" panose="02020603050405020304" pitchFamily="18" charset="0"/>
              </a:rPr>
              <a:t>мбо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latin typeface="Times New Roman" panose="02020603050405020304" pitchFamily="18" charset="0"/>
              </a:rPr>
              <a:t>c</a:t>
            </a:r>
            <a:r>
              <a:rPr lang="ru-RU" sz="2600" b="1" i="1">
                <a:latin typeface="Times New Roman" panose="02020603050405020304" pitchFamily="18" charset="0"/>
              </a:rPr>
              <a:t>є</a:t>
            </a:r>
            <a:r>
              <a:rPr lang="en-US" sz="2600" b="1" i="1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sz="2600" b="1" i="1">
                <a:solidFill>
                  <a:srgbClr val="FF6600"/>
                </a:solidFill>
                <a:latin typeface="Times New Roman" panose="02020603050405020304" pitchFamily="18" charset="0"/>
              </a:rPr>
              <a:t>вéе</a:t>
            </a:r>
            <a:r>
              <a:rPr lang="ru-RU" sz="2600" b="1" i="1">
                <a:solidFill>
                  <a:srgbClr val="00B050"/>
                </a:solidFill>
                <a:latin typeface="Times New Roman" panose="02020603050405020304" pitchFamily="18" charset="0"/>
              </a:rPr>
              <a:t>мбо</a:t>
            </a:r>
            <a:r>
              <a:rPr lang="en-US" sz="2600" b="1" i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buNone/>
            </a:pP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что за аффикс -</a:t>
            </a:r>
            <a:r>
              <a:rPr lang="en-US" sz="26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ru-RU" sz="26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lang="ru-RU" sz="2600" b="1" i="1" u="sng" smtClean="0">
                <a:latin typeface="Times New Roman" panose="02020603050405020304" pitchFamily="18" charset="0"/>
              </a:rPr>
              <a:t>вéе</a:t>
            </a:r>
            <a:r>
              <a:rPr lang="ru-RU" sz="2600" b="1" u="sng" smtClean="0">
                <a:latin typeface="Times New Roman" panose="02020603050405020304" pitchFamily="18" charset="0"/>
              </a:rPr>
              <a:t>-)?</a:t>
            </a:r>
            <a:endParaRPr lang="ru-RU" sz="2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653143"/>
          </a:xfrm>
        </p:spPr>
        <p:txBody>
          <a:bodyPr>
            <a:noAutofit/>
          </a:bodyPr>
          <a:lstStyle/>
          <a:p>
            <a:pPr algn="ctr"/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множественного числа в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6899"/>
            <a:ext cx="10960100" cy="58426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653143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15675"/>
              </p:ext>
            </p:extLst>
          </p:nvPr>
        </p:nvGraphicFramePr>
        <p:xfrm>
          <a:off x="956953" y="866899"/>
          <a:ext cx="10348356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452"/>
                <a:gridCol w="3449452"/>
                <a:gridCol w="3449452"/>
              </a:tblGrid>
              <a:tr h="59298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INSTR.PL</a:t>
                      </a:r>
                    </a:p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(SamGr: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Plur.)</a:t>
                      </a:r>
                      <a:endParaRPr lang="ru-RU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GEN.PL</a:t>
                      </a:r>
                    </a:p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(SamGr: G. Plur.)</a:t>
                      </a:r>
                      <a:endParaRPr lang="ru-RU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GEN.PL</a:t>
                      </a:r>
                    </a:p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</a:t>
                      </a: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03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</a:t>
                      </a:r>
                      <a:r>
                        <a:rPr lang="en-US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anó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vei</a:t>
                      </a:r>
                      <a:endParaRPr lang="ru-RU" sz="2800" b="1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ŋə́nu-ʔ</a:t>
                      </a:r>
                      <a:r>
                        <a:rPr lang="ru-RU" sz="28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1" kern="120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7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endParaRPr lang="ru-RU" sz="2800" b="1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tu-ʔ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5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nienju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véi</a:t>
                      </a:r>
                      <a:endParaRPr lang="ru-RU" sz="2800" b="1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8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smtClean="0"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28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éi</a:t>
                      </a:r>
                      <a:endParaRPr lang="ru-RU" sz="2800" b="1">
                        <a:solidFill>
                          <a:srgbClr val="FF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ŋáj°-</a:t>
                      </a:r>
                      <a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2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800" b="1" i="1" smtClean="0"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cé</a:t>
                      </a:r>
                      <a:r>
                        <a:rPr lang="ru-RU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28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sʲéj°-</a:t>
                      </a:r>
                      <a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Стрелка влево 5"/>
          <p:cNvSpPr/>
          <p:nvPr/>
        </p:nvSpPr>
        <p:spPr>
          <a:xfrm>
            <a:off x="3431968" y="18451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3431968" y="281448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3431968" y="378383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3431968" y="467929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3431968" y="562041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4416"/>
            <a:ext cx="10478984" cy="52251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данного аффикса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вé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рукописи не до конца ясно. </a:t>
            </a:r>
          </a:p>
          <a:p>
            <a:pPr marL="0" indent="0" algn="just">
              <a:buNone/>
            </a:pP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указать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его омонимичность с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суффиксом 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вэй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используемом «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обозначения совокупности однородных предметов в ряде говоров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» [Терещенко 1993: 332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653143"/>
          </a:xfrm>
        </p:spPr>
        <p:txBody>
          <a:bodyPr>
            <a:noAutofit/>
          </a:bodyPr>
          <a:lstStyle/>
          <a:p>
            <a:pPr algn="ctr"/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экспедиционным данным, в современных крайнезападных диалектах (канинском и колгуевском), как и в ненецком литературном языке, также представлена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падежная форма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INSTR.PL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фонетически реализующаяся с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утратой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-х-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интервокальной позиции 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 стяжением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предшествующего гласного в долгий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  <a:p>
            <a:pPr algn="just"/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.-зап.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‘рука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р.-зап.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ā́ʔ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ɐ]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(&lt; 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əʔ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LOC/INSTR.PL 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западных диалектах </a:t>
            </a:r>
            <a:b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тундрового ненецкого языка 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0042"/>
            <a:ext cx="10960100" cy="51895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мгэри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ханамда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пандада.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‘[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Он(а)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вещами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свою нарту наполнил(а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 / [-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-пой</a:t>
            </a: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687299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08598"/>
                <a:gridCol w="2386940"/>
                <a:gridCol w="2636322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3об.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ѵдà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‘рукою’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‘сестрою’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‘сестра’-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лè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[‘день’]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jʲálʲa-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jʲalʲ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‘день’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chab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í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слуга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L. 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xəbʲ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слуга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-LOC/INSTR.SG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5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anò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L.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-LOC/INSTR.SG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rjó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книга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mʲárʲo-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mʲarʲ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бумага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6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огонь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x°nà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огонь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локатива единственного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263500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67975"/>
                <a:gridCol w="3004457"/>
                <a:gridCol w="2297228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дочь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ерв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 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jérw°-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хозяин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‘тело’]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ŋaj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Nic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‘отец’]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nʲī́sʲa-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nʲīsʲ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отец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мар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[‘плечо’]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‘плечо’-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є́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[‘сердце’]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ʲé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‘сердце’-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 smtClean="0"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ru-RU" sz="2400" b="1" i="1" smtClean="0">
                          <a:effectLst/>
                          <a:latin typeface="Times New Roman" panose="02020603050405020304" pitchFamily="18" charset="0"/>
                        </a:rPr>
                        <a:t>á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ide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[‘щека’]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ḗ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‘щека’-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единственного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631529"/>
              </p:ext>
            </p:extLst>
          </p:nvPr>
        </p:nvGraphicFramePr>
        <p:xfrm>
          <a:off x="106878" y="1400801"/>
          <a:ext cx="11922826" cy="5199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230032"/>
                <a:gridCol w="2710513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3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д</a:t>
                      </a:r>
                      <a:r>
                        <a:rPr lang="ru-RU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[‘лицо’]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id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k°nà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11</a:t>
                      </a:r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índad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kə̀na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Sing.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v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mýn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107322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единственного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-сь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аффикс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инфинитива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превратительная форма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эссив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овр. литер. Т ненец. (б.-з.)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ӈэ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-ŋ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.-з.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канин. (кр.-зап.) 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‘вдвоем’ [Терещенко 1965: 9]</a:t>
            </a: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тайм. (кр.-вост.) 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‘вдвоем’ [Терещенко 1956: 188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indent="0" algn="just">
              <a:buNone/>
            </a:pP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ӈэсь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находиться (о предметах)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[Терещенко 1965: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423] </a:t>
            </a:r>
            <a:endParaRPr lang="ru-RU" sz="3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написании кириллицей)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-ß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написании 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латиницей)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algn="just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-сь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аффикс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инфинитива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превратительная форма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эссив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овр. литер. Т ненец. (б.-з.)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ӈэ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-ŋ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.-з.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(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усеченная форма инфинитива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канин. (кр.-зап.)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‘вдвоем’ [Терещенко 1965: 9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выпадение </a:t>
            </a:r>
            <a:r>
              <a:rPr lang="ru-RU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-ŋ </a:t>
            </a:r>
            <a:r>
              <a:rPr lang="ru-RU" u="sng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интервокальной позиции с последующим стяжением двух 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гласных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тайм. (кр.-вост.)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‘вдвоем’ [Терещенко 1956: 188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(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 наиболее полная форма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ӈэсь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находиться (о предметах)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[Терещенко 1965: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423] </a:t>
            </a:r>
            <a:endParaRPr lang="ru-R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написании кириллицей)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-ß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написании 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латиницей)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05" y="1021280"/>
            <a:ext cx="11614069" cy="5664528"/>
          </a:xfrm>
        </p:spPr>
        <p:txBody>
          <a:bodyPr>
            <a:noAutofit/>
          </a:bodyPr>
          <a:lstStyle/>
          <a:p>
            <a:pPr algn="just"/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Носители западных диалектов тундрового ненецкого языка исторически находились в более длительном и тесном контакте с русскоязычным населением, чем тундровые ненцы восточного ареала. 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этой причине западные диалекты тундрового ненецкого языка находятся под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существенным влиянием русского языка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чем восточные диалекты, а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сохранности западных диалектов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 намного ниже, чем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восточных.</a:t>
            </a: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архивные материалы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 в. по западным диалектам тундрового ненецкого языка приобретают всё бóльшую значимость, тем бóльшую, чем меньше становится современных носителей этих диалектов.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219417" cy="10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И. Николаева выделяет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эссив на -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как одну из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частотных наречных форм имени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(“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adverbial form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”), см. об этой форме подробно [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Nikolaeva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2014: 39—41]. </a:t>
            </a:r>
            <a:endParaRPr lang="ru-RU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данная форма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эссив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не считается отдельным падежом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И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Николаевой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“In many respects it &lt;essive&gt; behaves like a grammatical case but, unlike true grammatical cases, the essive is not compatible with the expression of grammatical number and possessive person / number &lt;...&gt;”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Nikolaeva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2014: 39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marL="0" indent="0" algn="just">
              <a:buNone/>
            </a:pPr>
            <a:endParaRPr lang="ru-RU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нет падежной формы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посессивном склонении</a:t>
            </a:r>
            <a:endParaRPr lang="ru-RU" sz="3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«превратительная форма» (эссив)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0615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08598"/>
                <a:gridCol w="2386940"/>
                <a:gridCol w="2636322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3об.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ѵд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á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‘руками’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ŋú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сестрами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 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ʲé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en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‘сестра’-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[‘день’]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‘день’-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chab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í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[‘слуга’]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ə́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ə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ī́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‘раб, слуга’-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an</a:t>
                      </a:r>
                      <a:r>
                        <a:rPr lang="en-US" sz="2400" b="1" i="1" u="sng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ŋə́no-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ŋən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-LOC/INSTR.PL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786130" algn="ctr"/>
                        </a:tabLs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rj</a:t>
                      </a:r>
                      <a:r>
                        <a:rPr lang="en-US" sz="2400" b="1" i="1" u="sng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	</a:t>
                      </a:r>
                      <a:endParaRPr lang="ru-RU" sz="2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книга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mʲárʲo-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mʲarʲ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бумага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LOC/INSTR.PL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‘огонь’]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tú-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x°ʔnà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t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‘огонь’-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локатива 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478921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67975"/>
                <a:gridCol w="3004457"/>
                <a:gridCol w="2297228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nʲénʲū-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‘дочь’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ерв</a:t>
                      </a:r>
                      <a:r>
                        <a:rPr lang="ru-RU" sz="2400" b="1" i="1" u="sng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</a:rPr>
                        <a:t>в</a:t>
                      </a:r>
                      <a:r>
                        <a:rPr lang="ru-RU" sz="24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 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jérw°-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‘хозяин’-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ŋája-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ŋaj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‘тело’-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Nic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[‘отец’]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‘отец’-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мар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en-US" sz="2400" b="1" i="1" u="sng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ѻ́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mə́rcʲ°-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є́</a:t>
                      </a:r>
                      <a:r>
                        <a:rPr lang="en-US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sʲéj°-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‘сердце’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á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ide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páj°dè-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x°ʔnà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pàj°d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ḗ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множественного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374547"/>
              </p:ext>
            </p:extLst>
          </p:nvPr>
        </p:nvGraphicFramePr>
        <p:xfrm>
          <a:off x="269174" y="936382"/>
          <a:ext cx="11922826" cy="5802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185060"/>
                <a:gridCol w="2755485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en-US" sz="23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д</a:t>
                      </a:r>
                      <a:r>
                        <a:rPr lang="ru-RU" sz="23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 i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sʲá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id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‘вода’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indad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0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  <a:r>
                        <a:rPr lang="ru-RU" sz="2300" b="0" i="0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диакритики</a:t>
                      </a:r>
                      <a:endParaRPr lang="ru-RU" sz="2300" b="0" i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‘дыхание’]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‘дыхание’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 i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núv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 i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mýn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‘сытость’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71696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множественного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412794"/>
              </p:ext>
            </p:extLst>
          </p:nvPr>
        </p:nvGraphicFramePr>
        <p:xfrm>
          <a:off x="249382" y="593766"/>
          <a:ext cx="11780322" cy="6218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442343"/>
                <a:gridCol w="2386941"/>
                <a:gridCol w="2802576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3об.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ѵда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‘руками’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 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ŋú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da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°ˀ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ru-RU" sz="20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‘рука’-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сестрами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 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ʲé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сестра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’-NOM.DU +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ле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‘день’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 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‘день’-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5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chabi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‘слуга’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ə́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ʲi-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‘раб, слуга’-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. Dual.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ŋə́no-x°ˀ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’-NOM.DU +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200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LOC/INSTR.DU)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6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 smtClean="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rjo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en-US" sz="2200" b="1" i="1" u="sng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ó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книга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’] L. Dual.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mʲárʲo-x°ˀ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‘бумага’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tu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‘огонь’]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tú-x°ˀ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огонь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локатива двойственного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840985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751102"/>
                <a:gridCol w="2149434"/>
                <a:gridCol w="3069124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nʲénʲū-</a:t>
                      </a:r>
                      <a:r>
                        <a:rPr lang="en-US" sz="16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x°ˀ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дочь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ерва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rw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ə-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‘хозяин’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ŋája-x°ˀ 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LOC/INSTR.DU)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nic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[‘отец’]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ʲī́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ru-RU" sz="16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‘отец’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9об.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</a:rPr>
                        <a:t>ар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mə́rcʲə-x°ˀ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плечо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sʲéjə-x°ˀ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(LOC/INSTR.DU)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paide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páj°de-x°ˀ 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щека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LOC/INSTR.DU)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двойственного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075556"/>
              </p:ext>
            </p:extLst>
          </p:nvPr>
        </p:nvGraphicFramePr>
        <p:xfrm>
          <a:off x="269174" y="936382"/>
          <a:ext cx="11922826" cy="5769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1369621"/>
                <a:gridCol w="2671948"/>
                <a:gridCol w="2632364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10об.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en-US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ка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sʲák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i="1" smtClean="0">
                          <a:effectLst/>
                          <a:latin typeface="Times New Roman" panose="02020603050405020304" pitchFamily="18" charset="0"/>
                        </a:rPr>
                        <a:t>na 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ké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jík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i="1" smtClean="0">
                          <a:effectLst/>
                          <a:latin typeface="Times New Roman" panose="02020603050405020304" pitchFamily="18" charset="0"/>
                        </a:rPr>
                        <a:t>na 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11об.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inda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ké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jī́ntək°ˀ </a:t>
                      </a: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‘дыхание’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nim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nʲúm-k°ˀ </a:t>
                      </a: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en-US" sz="21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i="1" smtClean="0">
                          <a:effectLst/>
                          <a:latin typeface="Times New Roman" panose="02020603050405020304" pitchFamily="18" charset="0"/>
                        </a:rPr>
                        <a:t>nʲána </a:t>
                      </a:r>
                      <a:r>
                        <a:rPr lang="en-US" sz="21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num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L. Dual.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núm-k°ˀ </a:t>
                      </a: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небо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; 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Бог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(LOC/INSTR.DU)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myn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gá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] L. Dual.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míŋ-k°ˀ </a:t>
                      </a: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NOM.DU +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(LOC/INSTR.DU)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4"/>
            <a:ext cx="10515600" cy="764468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двойственного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9392"/>
            <a:ext cx="10960100" cy="60801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</a:t>
            </a:r>
            <a:r>
              <a:rPr lang="ru-RU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тюкон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амдын?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сюда сел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мальцям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нисян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малицу не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хыдям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лекабтар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ачем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чашку разбил?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лаханан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так говоришь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амзид тедыд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ачем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мясо вынул?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тюкон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тюн?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сюда вошел?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вэнеком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сярар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собаку привязал?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хабтар?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ачем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огонь погасил?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в литер.: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Тюку </a:t>
            </a:r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падар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нянанда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ӈамгэхэ̌на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тара?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чего вам нужна эта бумага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1965: 376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1400"/>
          </a:p>
          <a:p>
            <a:pPr marL="0" indent="0" algn="just">
              <a:buNone/>
            </a:pPr>
            <a:endParaRPr lang="ru-RU" sz="14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7"/>
            <a:ext cx="11334743" cy="415635"/>
          </a:xfrm>
        </p:spPr>
        <p:txBody>
          <a:bodyPr>
            <a:noAutofit/>
          </a:bodyPr>
          <a:lstStyle/>
          <a:p>
            <a:pPr algn="ctr"/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-сь 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8775"/>
            <a:ext cx="10960100" cy="58307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Эбт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хая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олосы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запутанные комки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превратились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ерцяна уна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харёйӈэ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ветра наши шесты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кривыми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(изогнутыми) стали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рёйӈэ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наступила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сенью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нуйӈэ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весна наступила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оздней весной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Токцяко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салабаӈэ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Озёрушки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(DIM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маленькие озёра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замерзли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лёд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превратились)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Тюку яля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хадӈэ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егодня снег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пошел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пургой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нямдодо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лэӈэ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оленей их рога окостенели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костью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581891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Эссив на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8775"/>
            <a:ext cx="10960100" cy="5830784"/>
          </a:xfrm>
        </p:spPr>
        <p:txBody>
          <a:bodyPr>
            <a:noAutofit/>
          </a:bodyPr>
          <a:lstStyle/>
          <a:p>
            <a:pPr algn="just"/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Архимандритъ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аминъ. О обращен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 въ христ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анство мезенскихъ самоѣдовъ въ 1825—1830 годахъ: Записки архимандрита Вен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амина. СПб., 1851.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Архимандритъ Вен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аминъ.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Самоѣды мезенск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СПб., 1855. (Вѣстникъ Императорскаго русскаго географическаго общества. Часть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СПб., 1855.)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Базанов А. Г.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Миссионеры и миссионерские школы на Архангельском Севере. Архангельск, 1936.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Буркова С.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И. Краткий очерк грамматики тундрового диалекта ненецкого языка // Диалектологический словарь ненецкого языка / Ред. Кошкарева Н. Б.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Екатеринбург, 2010. С. 180—349.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Буркова С.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И. Ненецкий тундровый язык // Язык и общество: Энциклопедия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/ Гл. ред. Михальченко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Ю. М., 2016. С. 315—323.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Волынская В. А.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 // Поморская энциклопедия: в 5-ти томах. Т. 1. История Архангельского Севера. Архангельск, 2001. С. 97—98.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Козмин Н. Архангельские самоеды: Очерк их быта и верований. СПб., 1913.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автономный округ: Энциклопедический словарь / Гл. ред., сост. Корепанова Л. Ю. М., 2001.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Плетнева А. А., Кравецкий А. Г.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Церковнославянский язык. М., 1996.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Православная энциклопедия: в 58-и томах. Электронная версия / Под ред. Патриарха Московского и всея Руси Кирилла // https://www.pravenc.ru/text/150317.html (дата последнего обращения: 25.08.2020).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Страдомский А. И.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 Смирнов, архим. Глуховского Петропавловского монастыря, просветитель мезенских самоедов. Чернигов, 1875. </a:t>
            </a: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581891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017" y="1105290"/>
            <a:ext cx="2809143" cy="598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8" y="196499"/>
            <a:ext cx="11467070" cy="94032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Архивные материалы</a:t>
            </a:r>
            <a:endParaRPr lang="ru-RU" sz="32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542" y="926757"/>
            <a:ext cx="10519718" cy="57458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</a:t>
            </a:r>
            <a:endParaRPr lang="ru-RU" sz="2600" b="1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</a:t>
            </a: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Вениамина (Смирнова</a:t>
            </a:r>
            <a:r>
              <a:rPr lang="ru-RU" sz="26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Оригиналы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материалов: Санкт-Петербургский филиал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ФГБУ науки Архива Российской академии наук (Архива РАН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фонд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рукописей трудов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Михайловича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Шегрена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(1794—1855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фонд 94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опись 1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дело № 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(далее: </a:t>
            </a:r>
            <a:r>
              <a:rPr lang="en-US" sz="24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SamGr)</a:t>
            </a:r>
            <a:r>
              <a:rPr lang="ru-RU" sz="24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№ 25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насчитывает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78 листов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представляет собой выдержки из рукописи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Вениамина (Смирнова)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 грамматическом строе тундрового ненецкого языка с опорой на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западные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диалекты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 на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«мезенско-канинско-тиманский» диалектный континуум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— на говоры ненцев, населяющих бассейн р. Мезень, Канинскую 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Тиманскую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тундры (т. н. Канино-Тиманье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а также Малоземельскую тундру.</a:t>
            </a: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Расшифровка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набор рукописных материалов был осуществлен к.ф.н. Ириной Владимировной Бегунц в 2019 г. в рамках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проекту РНФ №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15-18-00044.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8775"/>
            <a:ext cx="10960100" cy="5830784"/>
          </a:xfrm>
        </p:spPr>
        <p:txBody>
          <a:bodyPr>
            <a:noAutofit/>
          </a:bodyPr>
          <a:lstStyle/>
          <a:p>
            <a:pPr algn="just"/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Н. 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Очерк грамматики ненецкого (юрако-самоедского) языка. Л., 1947.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 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исследования по языку ненцев. М.—Л., 1956.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Ненецко-русский словарь: Около 22000 слов. С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приложением краткого грамматического очерка ненецкого языка. М., 1965.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язык // Языки народов СССР: в 5-ти томах. Т.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3. Финно-угорские и самодийские языки. М., 1966. С.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376—395.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язык // Языки мира. Уральские языки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., 1993.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326—343. </a:t>
            </a: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Архим. Вениамин — просветитель мезенских самоедов // Архангельские Епархиальные ведомости. 1895, №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21. С. 513—516.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Архим. Вениамин — просветитель мезенских самоедов // Архангельские Епархиальные ведомости. 1895, №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23. С. 554—558.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Архим. Вениамин — просветитель мезенских самоедов // Архангельские Епархиальные ведомости. 1895, №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24. С. 591—594.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Эпизод из миссионерской деятельности архим. Вениамина // Архангельские Епархиальные ведомости.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1896, № 23.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680—681. </a:t>
            </a: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1800">
                <a:latin typeface="Times New Roman" panose="02020603050405020304" pitchFamily="18" charset="0"/>
                <a:cs typeface="Times New Roman" panose="02020603050405020304" pitchFamily="18" charset="0"/>
              </a:rPr>
              <a:t>Nikolaeva I. A Grammar of Tundra Nenets. Berlin ― Boston, 2014. </a:t>
            </a: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Salminen T. A Morphological Dictionary of Tundra Nenets. Helsinki, 1998.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(= Lexica Societatis Fenno-Ugricae, XXVI. </a:t>
            </a:r>
            <a:r>
              <a:rPr 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Helsinki, 1998.) </a:t>
            </a: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581891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09" y="5391397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Ӈарка вада </a:t>
            </a:r>
            <a:r>
              <a:rPr lang="en-US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  <a:r>
              <a:rPr lang="ru-RU" sz="5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ненецкие материалы архимандрита Вениамина\расшифровка материалов арх. Вениамина\archomandri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" y="679623"/>
            <a:ext cx="4399741" cy="617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055" y="481329"/>
            <a:ext cx="1223318" cy="260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581977"/>
          </a:xfrm>
        </p:spPr>
        <p:txBody>
          <a:bodyPr>
            <a:norm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 Вениамин 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миру Василий Никифорович Смирнов)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0150" y="1136822"/>
            <a:ext cx="7685903" cy="5486400"/>
          </a:xfrm>
        </p:spPr>
        <p:txBody>
          <a:bodyPr>
            <a:normAutofit/>
          </a:bodyPr>
          <a:lstStyle/>
          <a:p>
            <a:pPr algn="just"/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1782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Вонгуда Онежского уезда Архангельской губернии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семье священника Никифора Иларионовича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</a:t>
            </a: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[Православная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энциклопедия,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648—649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4210</TotalTime>
  <Words>8469</Words>
  <Application>Microsoft Office PowerPoint</Application>
  <PresentationFormat>Широкоэкранный</PresentationFormat>
  <Paragraphs>1999</Paragraphs>
  <Slides>81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Wingdings</vt:lpstr>
      <vt:lpstr>Тема Office</vt:lpstr>
      <vt:lpstr>Система именного склонения западных диалектов тундрового ненецкого языка в «Грамматике самоедского языка» (I пол. XIX в.) архимандрита Вениамина (Смирнова) в сопоставлении с современными полевыми данными</vt:lpstr>
      <vt:lpstr>Тундровый ненецкий язык и тундровые ненцы</vt:lpstr>
      <vt:lpstr>Тундровый ненецкий язык и тундровые ненцы</vt:lpstr>
      <vt:lpstr>Автор карты: Ю. Б. Коряков.</vt:lpstr>
      <vt:lpstr>Диалектное членение тундрового ненецкого языка</vt:lpstr>
      <vt:lpstr>Автор карты: Ю. Б. Коряков.</vt:lpstr>
      <vt:lpstr>Презентация PowerPoint</vt:lpstr>
      <vt:lpstr>Архивные материалы</vt:lpstr>
      <vt:lpstr>Архимандрит Вениамин (в миру Василий Никифорович Смирнов)</vt:lpstr>
      <vt:lpstr>Презентация PowerPoint</vt:lpstr>
      <vt:lpstr>Архимандрит Вениамин (в миру Василий Никифорович Смирнов)</vt:lpstr>
      <vt:lpstr>«Самоедская миссия» архимандрита Вениамина</vt:lpstr>
      <vt:lpstr>Карта 8 уездов Архангельской губернии, 1800 г.   Атлас Российской империи. Лист 10.   Желтым в восточной части карты выделен Мезенский уезд. </vt:lpstr>
      <vt:lpstr>«Самоедская миссия» архимандрита Вениамина</vt:lpstr>
      <vt:lpstr>Архангел. губерния в 1890 г.   Карта из энциклопедического словаря Брокгауза и Ефрона (т. 2, стр. 214).   Мезенский уезд не менял своих границ с 1796 по 1891 гг.</vt:lpstr>
      <vt:lpstr>Лингвистический и этнографический аспекты  «самоедской миссии» архимандрита Вениамина</vt:lpstr>
      <vt:lpstr>“Samojedische Grammatik” («Грамматика самоедского языка»)  архимандрита Вениамина (Смирнова)</vt:lpstr>
      <vt:lpstr>“Samojedische Grammatik” («Грамматика самоедского языка»)  архимандрита Вениамина (Смирнова)</vt:lpstr>
      <vt:lpstr>Презентация PowerPoint</vt:lpstr>
      <vt:lpstr>Презентация PowerPoint</vt:lpstr>
      <vt:lpstr>Графические особенности “Samojedische Grammatik”  («Грамматики самоедского языка») архимандрита Вениамина (Смирнова)</vt:lpstr>
      <vt:lpstr>Графические особенности “Samojedische Grammatik”  («Грамматики самоедского языка») архимандрита Вениамина (Смирнова)</vt:lpstr>
      <vt:lpstr>Данные по современному тундровому ненецкому языку, привлекаемые к сопоставлению</vt:lpstr>
      <vt:lpstr>Данные по современному тундровому ненецкому языку:  фонологическая транскрипция</vt:lpstr>
      <vt:lpstr>Грамматические категории имени  в современном тундровом ненецком литературном языке</vt:lpstr>
      <vt:lpstr>Грамматические категории имени  в современном тундровом ненецком литературном языке</vt:lpstr>
      <vt:lpstr>Грамматические категории имени  в современном тундровом ненецком литературном языке</vt:lpstr>
      <vt:lpstr>Презентация PowerPoint</vt:lpstr>
      <vt:lpstr>Грамматические категории имени  в рукописи SamGr</vt:lpstr>
      <vt:lpstr>Грамматические категории имени  в современном тундровом ненецком литературном языке</vt:lpstr>
      <vt:lpstr>Посессивные именные формы в рукописи SamGr: «числовой сингармонизм»  лицо и число посессора (обладателя) → число обладаемого ↓ </vt:lpstr>
      <vt:lpstr>Грамматические категории имени  в современном тундровом ненецком литературном языке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Презентация PowerPoint</vt:lpstr>
      <vt:lpstr>Парадигма единственного числа абсолютного склонения</vt:lpstr>
      <vt:lpstr>Основные отличительные особенности  западных диалектов тундрового ненецкого языка</vt:lpstr>
      <vt:lpstr>Особенности системы именного склонения  западных диалектов тундрового ненецкого языка в рукописи SamGr  (I пол. XIX в.) в сопоставлении с современными данными</vt:lpstr>
      <vt:lpstr>Презентация PowerPoint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LOC/INSTR.SG в современных западных диалектах  тундрового ненецкого языка </vt:lpstr>
      <vt:lpstr>Выражение инструментального значения  в современных западных диалектах тундрового ненецкого языка </vt:lpstr>
      <vt:lpstr>[-bójˀ] / [-pójˀ] (&lt; *-(m)poj°ˀ)  -бой’ / -пой’ </vt:lpstr>
      <vt:lpstr>Деназализация</vt:lpstr>
      <vt:lpstr>Деназализация</vt:lpstr>
      <vt:lpstr>SamGr: -мбòi, -мбói, -мбоi, -mbòi, -mbói, mboi // -пòi, -pòi, -poi совр. зап. диал.: [-bójˀ] / [-pójˀ], -бой’ / -пой’ (&lt; *-(m)poj°ˀ)  Что это за аффикс? </vt:lpstr>
      <vt:lpstr>SamGr: вторые варианты форм INSTR.SG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Формы инструментального падежа множественного числа в SamGr</vt:lpstr>
      <vt:lpstr>Формы инструментального падежа множественного числа в SamGr</vt:lpstr>
      <vt:lpstr>Формы инструментального падежа множественного числа в SamGr</vt:lpstr>
      <vt:lpstr>Формы инструментального падежа множественного числа в SamGr</vt:lpstr>
      <vt:lpstr>? -вéi / véi &lt;-wej°&gt;</vt:lpstr>
      <vt:lpstr>? -вéi / véi &lt;-wej°&gt;</vt:lpstr>
      <vt:lpstr>LOC/INSTR.PL в современных западных диалектах  тундрового ненецкого языка </vt:lpstr>
      <vt:lpstr>[-bójˀ] / [-pójˀ] (&lt; *-(m)poj°ˀ)  -бой’ / -пой’ </vt:lpstr>
      <vt:lpstr>Формы локатива единственного числа в SamGr</vt:lpstr>
      <vt:lpstr>Формы локатива единственного числа в SamGr</vt:lpstr>
      <vt:lpstr>Формы локатива единственного числа в SamGr</vt:lpstr>
      <vt:lpstr>? -сь (в написании кириллицей) / -ßj (в написании латиницей)</vt:lpstr>
      <vt:lpstr>? -сь (в написании кириллицей) / -ßj (в написании латиницей)</vt:lpstr>
      <vt:lpstr>«превратительная форма» (эссив) </vt:lpstr>
      <vt:lpstr>Формы локатива множественного числа в SamGr</vt:lpstr>
      <vt:lpstr>Формы локатива множественного числа в SamGr</vt:lpstr>
      <vt:lpstr>Формы локатива множественного числа в SamGr</vt:lpstr>
      <vt:lpstr>Формы локатива двойственного числа в SamGr</vt:lpstr>
      <vt:lpstr>Формы локатива двойственного числа в SamGr</vt:lpstr>
      <vt:lpstr>Формы локатива двойственного числа в SamGr</vt:lpstr>
      <vt:lpstr>-сь </vt:lpstr>
      <vt:lpstr>Эссив на -ӈэ</vt:lpstr>
      <vt:lpstr>Список использованной литературы</vt:lpstr>
      <vt:lpstr>Список использованной литературы</vt:lpstr>
      <vt:lpstr>Ӈарка вада  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Amelina</dc:creator>
  <cp:lastModifiedBy>Maria Amelina</cp:lastModifiedBy>
  <cp:revision>296</cp:revision>
  <dcterms:created xsi:type="dcterms:W3CDTF">2020-03-13T11:50:51Z</dcterms:created>
  <dcterms:modified xsi:type="dcterms:W3CDTF">2020-11-10T09:28:43Z</dcterms:modified>
</cp:coreProperties>
</file>