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Результаты выборов - 2011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выборов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45-4879-BF95-CEEBFEA5F8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45-4879-BF95-CEEBFEA5F8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45-4879-BF95-CEEBFEA5F8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45-4879-BF95-CEEBFEA5F899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18-45F8-961C-6B77B0E0793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B18-45F8-961C-6B77B0E07934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8-45F8-961C-6B77B0E07934}"/>
              </c:ext>
            </c:extLst>
          </c:dPt>
          <c:cat>
            <c:strRef>
              <c:f>Лист1!$A$2:$A$8</c:f>
              <c:strCache>
                <c:ptCount val="7"/>
                <c:pt idx="0">
                  <c:v>Единая Россия</c:v>
                </c:pt>
                <c:pt idx="1">
                  <c:v>КПРФ</c:v>
                </c:pt>
                <c:pt idx="2">
                  <c:v>Справедливая Россия</c:v>
                </c:pt>
                <c:pt idx="3">
                  <c:v>ЛДПР</c:v>
                </c:pt>
                <c:pt idx="4">
                  <c:v>Яблоко</c:v>
                </c:pt>
                <c:pt idx="5">
                  <c:v>Патриоты России</c:v>
                </c:pt>
                <c:pt idx="6">
                  <c:v>Правое дело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49.32</c:v>
                </c:pt>
                <c:pt idx="1">
                  <c:v>19.190000000000001</c:v>
                </c:pt>
                <c:pt idx="2">
                  <c:v>13.24</c:v>
                </c:pt>
                <c:pt idx="3">
                  <c:v>11.67</c:v>
                </c:pt>
                <c:pt idx="4">
                  <c:v>3.43</c:v>
                </c:pt>
                <c:pt idx="5">
                  <c:v>0.97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8-45F8-961C-6B77B0E07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74871969560231"/>
          <c:y val="0.16267940413075374"/>
          <c:w val="0.32861772318083227"/>
          <c:h val="0.77527054162765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Результаты выборов - 2007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выборов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C5-4EEB-80E7-8D09BEAAAE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C5-4EEB-80E7-8D09BEAAAE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C5-4EEB-80E7-8D09BEAAAE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C5-4EEB-80E7-8D09BEAAAEF8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C5-4EEB-80E7-8D09BEAAAEF8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C5-4EEB-80E7-8D09BEAAAEF8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C5-4EEB-80E7-8D09BEAAAEF8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7C5-4EEB-80E7-8D09BEAAAEF8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C5-4EEB-80E7-8D09BEAAAEF8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7C5-4EEB-80E7-8D09BEAAAEF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05F-457A-9F6F-5421E95665DD}"/>
              </c:ext>
            </c:extLst>
          </c:dPt>
          <c:cat>
            <c:strRef>
              <c:f>Лист1!$A$2:$A$12</c:f>
              <c:strCache>
                <c:ptCount val="11"/>
                <c:pt idx="0">
                  <c:v>Единая Россия</c:v>
                </c:pt>
                <c:pt idx="1">
                  <c:v>КПРФ</c:v>
                </c:pt>
                <c:pt idx="2">
                  <c:v>Справедливая Россия</c:v>
                </c:pt>
                <c:pt idx="3">
                  <c:v>ЛДПР</c:v>
                </c:pt>
                <c:pt idx="4">
                  <c:v>Яблоко</c:v>
                </c:pt>
                <c:pt idx="5">
                  <c:v>Патриоты России</c:v>
                </c:pt>
                <c:pt idx="6">
                  <c:v>Аграрная партия</c:v>
                </c:pt>
                <c:pt idx="7">
                  <c:v>Гражданская сила</c:v>
                </c:pt>
                <c:pt idx="8">
                  <c:v>СПС</c:v>
                </c:pt>
                <c:pt idx="9">
                  <c:v>ПСС</c:v>
                </c:pt>
                <c:pt idx="10">
                  <c:v>ДПР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64.3</c:v>
                </c:pt>
                <c:pt idx="1">
                  <c:v>11.57</c:v>
                </c:pt>
                <c:pt idx="2">
                  <c:v>7.74</c:v>
                </c:pt>
                <c:pt idx="3">
                  <c:v>8.14</c:v>
                </c:pt>
                <c:pt idx="4">
                  <c:v>1.59</c:v>
                </c:pt>
                <c:pt idx="5">
                  <c:v>0.89</c:v>
                </c:pt>
                <c:pt idx="6">
                  <c:v>2.2999999999999998</c:v>
                </c:pt>
                <c:pt idx="7">
                  <c:v>1.05</c:v>
                </c:pt>
                <c:pt idx="8">
                  <c:v>0.96</c:v>
                </c:pt>
                <c:pt idx="9">
                  <c:v>0.22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7C5-4EEB-80E7-8D09BEAA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Результаты выборов – 2003 (партийные списки)</a:t>
            </a:r>
          </a:p>
        </c:rich>
      </c:tx>
      <c:layout>
        <c:manualLayout>
          <c:xMode val="edge"/>
          <c:yMode val="edge"/>
          <c:x val="0.107865592541342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3807950527190812E-2"/>
          <c:y val="0.27199336284816833"/>
          <c:w val="0.55790116792910571"/>
          <c:h val="0.560045412091479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выборов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1B-453D-8CD7-8008BA9DD3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1B-453D-8CD7-8008BA9DD3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1B-453D-8CD7-8008BA9DD3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1B-453D-8CD7-8008BA9DD383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1B-453D-8CD7-8008BA9DD383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1B-453D-8CD7-8008BA9DD383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1B-453D-8CD7-8008BA9DD383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1B-453D-8CD7-8008BA9DD383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1B-453D-8CD7-8008BA9DD383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1B-453D-8CD7-8008BA9DD383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1B-453D-8CD7-8008BA9DD383}"/>
              </c:ext>
            </c:extLst>
          </c:dPt>
          <c:dPt>
            <c:idx val="1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71B-453D-8CD7-8008BA9DD383}"/>
              </c:ext>
            </c:extLst>
          </c:dPt>
          <c:dPt>
            <c:idx val="12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1B-453D-8CD7-8008BA9DD383}"/>
              </c:ext>
            </c:extLst>
          </c:dPt>
          <c:dPt>
            <c:idx val="13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1B-453D-8CD7-8008BA9DD383}"/>
              </c:ext>
            </c:extLst>
          </c:dPt>
          <c:dPt>
            <c:idx val="1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71B-453D-8CD7-8008BA9DD383}"/>
              </c:ext>
            </c:extLst>
          </c:dPt>
          <c:dPt>
            <c:idx val="1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C71B-453D-8CD7-8008BA9DD383}"/>
              </c:ext>
            </c:extLst>
          </c:dPt>
          <c:dPt>
            <c:idx val="16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71B-453D-8CD7-8008BA9DD383}"/>
              </c:ext>
            </c:extLst>
          </c:dPt>
          <c:dPt>
            <c:idx val="17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C71B-453D-8CD7-8008BA9DD383}"/>
              </c:ext>
            </c:extLst>
          </c:dPt>
          <c:dPt>
            <c:idx val="18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1B-453D-8CD7-8008BA9DD383}"/>
              </c:ext>
            </c:extLst>
          </c:dPt>
          <c:dPt>
            <c:idx val="19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71B-453D-8CD7-8008BA9DD383}"/>
              </c:ext>
            </c:extLst>
          </c:dPt>
          <c:dPt>
            <c:idx val="2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C71B-453D-8CD7-8008BA9DD383}"/>
              </c:ext>
            </c:extLst>
          </c:dPt>
          <c:dPt>
            <c:idx val="2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71B-453D-8CD7-8008BA9DD383}"/>
              </c:ext>
            </c:extLst>
          </c:dPt>
          <c:dPt>
            <c:idx val="22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C71B-453D-8CD7-8008BA9DD383}"/>
              </c:ext>
            </c:extLst>
          </c:dPt>
          <c:cat>
            <c:strRef>
              <c:f>Лист1!$A$2:$A$24</c:f>
              <c:strCache>
                <c:ptCount val="23"/>
                <c:pt idx="0">
                  <c:v>Единая Россия</c:v>
                </c:pt>
                <c:pt idx="1">
                  <c:v>КПРФ</c:v>
                </c:pt>
                <c:pt idx="2">
                  <c:v>Блок "Родина"</c:v>
                </c:pt>
                <c:pt idx="3">
                  <c:v>ЛДПР</c:v>
                </c:pt>
                <c:pt idx="4">
                  <c:v>Яблоко</c:v>
                </c:pt>
                <c:pt idx="5">
                  <c:v>РПР-ПСС</c:v>
                </c:pt>
                <c:pt idx="6">
                  <c:v>Аграрная партия</c:v>
                </c:pt>
                <c:pt idx="7">
                  <c:v>ПВР-РПЖ</c:v>
                </c:pt>
                <c:pt idx="8">
                  <c:v>СПС</c:v>
                </c:pt>
                <c:pt idx="9">
                  <c:v>Народная партия</c:v>
                </c:pt>
                <c:pt idx="10">
                  <c:v>Единение</c:v>
                </c:pt>
                <c:pt idx="11">
                  <c:v>НК-АР</c:v>
                </c:pt>
                <c:pt idx="12">
                  <c:v>За Русь Святую</c:v>
                </c:pt>
                <c:pt idx="13">
                  <c:v>Зеленые</c:v>
                </c:pt>
                <c:pt idx="14">
                  <c:v>Развитие предпринимательства</c:v>
                </c:pt>
                <c:pt idx="15">
                  <c:v>ВР-ЕС</c:v>
                </c:pt>
                <c:pt idx="16">
                  <c:v>Истинные патриоты</c:v>
                </c:pt>
                <c:pt idx="17">
                  <c:v>ПМиЕ</c:v>
                </c:pt>
                <c:pt idx="18">
                  <c:v>Русь</c:v>
                </c:pt>
                <c:pt idx="19">
                  <c:v>Демократическая партия</c:v>
                </c:pt>
                <c:pt idx="20">
                  <c:v>КДП</c:v>
                </c:pt>
                <c:pt idx="21">
                  <c:v>Партия СЛОН</c:v>
                </c:pt>
                <c:pt idx="22">
                  <c:v>НРП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37.57</c:v>
                </c:pt>
                <c:pt idx="1">
                  <c:v>12.61</c:v>
                </c:pt>
                <c:pt idx="2">
                  <c:v>9.02</c:v>
                </c:pt>
                <c:pt idx="3">
                  <c:v>11.45</c:v>
                </c:pt>
                <c:pt idx="4">
                  <c:v>4.3</c:v>
                </c:pt>
                <c:pt idx="5">
                  <c:v>3.09</c:v>
                </c:pt>
                <c:pt idx="6">
                  <c:v>3.64</c:v>
                </c:pt>
                <c:pt idx="7">
                  <c:v>1.88</c:v>
                </c:pt>
                <c:pt idx="8">
                  <c:v>3.97</c:v>
                </c:pt>
                <c:pt idx="9">
                  <c:v>1.18</c:v>
                </c:pt>
                <c:pt idx="10">
                  <c:v>1.17</c:v>
                </c:pt>
                <c:pt idx="11">
                  <c:v>0.84</c:v>
                </c:pt>
                <c:pt idx="12">
                  <c:v>0.49</c:v>
                </c:pt>
                <c:pt idx="13">
                  <c:v>0.42</c:v>
                </c:pt>
                <c:pt idx="14">
                  <c:v>0.35</c:v>
                </c:pt>
                <c:pt idx="15">
                  <c:v>0.28000000000000003</c:v>
                </c:pt>
                <c:pt idx="16">
                  <c:v>0.25</c:v>
                </c:pt>
                <c:pt idx="17">
                  <c:v>0.25</c:v>
                </c:pt>
                <c:pt idx="18">
                  <c:v>0.24</c:v>
                </c:pt>
                <c:pt idx="19">
                  <c:v>0.22</c:v>
                </c:pt>
                <c:pt idx="20">
                  <c:v>0.19</c:v>
                </c:pt>
                <c:pt idx="21">
                  <c:v>0.18</c:v>
                </c:pt>
                <c:pt idx="2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71B-453D-8CD7-8008BA9DD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81949536898552"/>
          <c:y val="0.17518389118337399"/>
          <c:w val="0.34165732442013813"/>
          <c:h val="0.80767939562449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Дума 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(225 депутатов по партийным спискам)</a:t>
            </a:r>
          </a:p>
        </c:rich>
      </c:tx>
      <c:layout>
        <c:manualLayout>
          <c:xMode val="edge"/>
          <c:yMode val="edge"/>
          <c:x val="0.12542376214032991"/>
          <c:y val="3.55170641315126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61-4067-89C9-ACB6DB42E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61-4067-89C9-ACB6DB42ED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61-4067-89C9-ACB6DB42ED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61-4067-89C9-ACB6DB42E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Лист1!$A$2:$B$5</c:f>
              <c:multiLvlStrCache>
                <c:ptCount val="4"/>
                <c:lvl>
                  <c:pt idx="0">
                    <c:v>54,20%</c:v>
                  </c:pt>
                  <c:pt idx="1">
                    <c:v>13,34%</c:v>
                  </c:pt>
                  <c:pt idx="2">
                    <c:v>13,14%</c:v>
                  </c:pt>
                  <c:pt idx="3">
                    <c:v>6,22%</c:v>
                  </c:pt>
                </c:lvl>
                <c:lvl>
                  <c:pt idx="0">
                    <c:v>Единая Россия</c:v>
                  </c:pt>
                  <c:pt idx="1">
                    <c:v>КПРФ</c:v>
                  </c:pt>
                  <c:pt idx="2">
                    <c:v>ЛДПР</c:v>
                  </c:pt>
                  <c:pt idx="3">
                    <c:v>Справедливая Россия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General</c:formatCode>
                <c:ptCount val="4"/>
                <c:pt idx="0">
                  <c:v>140</c:v>
                </c:pt>
                <c:pt idx="1">
                  <c:v>35</c:v>
                </c:pt>
                <c:pt idx="2">
                  <c:v>34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7B-4655-879E-4B629F25D2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Государственная Дума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D57B-4655-879E-4B629F25D2A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3-D57B-4655-879E-4B629F25D2A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D57B-4655-879E-4B629F25D2A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D57B-4655-879E-4B629F25D2A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Лист1!$A$2:$B$5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54,20%</c:v>
                        </c:pt>
                        <c:pt idx="1">
                          <c:v>13,34%</c:v>
                        </c:pt>
                        <c:pt idx="2">
                          <c:v>13,14%</c:v>
                        </c:pt>
                        <c:pt idx="3">
                          <c:v>6,22%</c:v>
                        </c:pt>
                      </c:lvl>
                      <c:lvl>
                        <c:pt idx="0">
                          <c:v>Единая Россия</c:v>
                        </c:pt>
                        <c:pt idx="1">
                          <c:v>КПРФ</c:v>
                        </c:pt>
                        <c:pt idx="2">
                          <c:v>ЛДПР</c:v>
                        </c:pt>
                        <c:pt idx="3">
                          <c:v>Справедливая Россия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Лист1!$B$2:$B$6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0.54200000000000004</c:v>
                      </c:pt>
                      <c:pt idx="1">
                        <c:v>0.13339999999999999</c:v>
                      </c:pt>
                      <c:pt idx="2">
                        <c:v>0.13139999999999999</c:v>
                      </c:pt>
                      <c:pt idx="3">
                        <c:v>6.2199999999999998E-2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D57B-4655-879E-4B629F25D2AE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003324584426941E-2"/>
          <c:y val="0.72638199750466059"/>
          <c:w val="0.93221557305336833"/>
          <c:h val="0.25942045936613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представителей оппозиции </a:t>
            </a:r>
            <a:r>
              <a:rPr lang="ru-RU" sz="1862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Государственной Думе РФ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депутатов по партийным спискам)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764605310607139"/>
          <c:y val="1.534456719335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Лист1!$F$1</c:f>
              <c:strCache>
                <c:ptCount val="1"/>
                <c:pt idx="0">
                  <c:v>Общее число мест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5A-4952-BA53-B4DA6097F5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5A-4952-BA53-B4DA6097F5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5A-4952-BA53-B4DA6097F5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5A-4952-BA53-B4DA6097F5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5A-4952-BA53-B4DA6097F5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5A-4952-BA53-B4DA6097F5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85A-4952-BA53-B4DA6097F52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85A-4952-BA53-B4DA6097F52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85A-4952-BA53-B4DA6097F52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85A-4952-BA53-B4DA6097F521}"/>
              </c:ext>
            </c:extLst>
          </c:dPt>
          <c:dLbls>
            <c:dLbl>
              <c:idx val="8"/>
              <c:layout>
                <c:manualLayout>
                  <c:x val="-1.0977472152659776E-2"/>
                  <c:y val="-1.1886307005527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5A-4952-BA53-B4DA6097F521}"/>
                </c:ext>
              </c:extLst>
            </c:dLbl>
            <c:dLbl>
              <c:idx val="9"/>
              <c:layout>
                <c:manualLayout>
                  <c:x val="8.781977722127892E-3"/>
                  <c:y val="7.92420467035152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85A-4952-BA53-B4DA6097F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Лист1!$A$2:$B$11</c:f>
              <c:multiLvlStrCache>
                <c:ptCount val="10"/>
                <c:lvl>
                  <c:pt idx="0">
                    <c:v>2,27%</c:v>
                  </c:pt>
                  <c:pt idx="1">
                    <c:v>1,99%</c:v>
                  </c:pt>
                  <c:pt idx="2">
                    <c:v>1,73%</c:v>
                  </c:pt>
                  <c:pt idx="3">
                    <c:v>1,51%</c:v>
                  </c:pt>
                  <c:pt idx="4">
                    <c:v>1,29%</c:v>
                  </c:pt>
                  <c:pt idx="5">
                    <c:v>0,76%</c:v>
                  </c:pt>
                  <c:pt idx="6">
                    <c:v>0,73%</c:v>
                  </c:pt>
                  <c:pt idx="7">
                    <c:v>0,59%</c:v>
                  </c:pt>
                  <c:pt idx="8">
                    <c:v>0,22%</c:v>
                  </c:pt>
                  <c:pt idx="9">
                    <c:v>0,14%</c:v>
                  </c:pt>
                </c:lvl>
                <c:lvl>
                  <c:pt idx="0">
                    <c:v>Коммунисты России</c:v>
                  </c:pt>
                  <c:pt idx="1">
                    <c:v>Яблоко</c:v>
                  </c:pt>
                  <c:pt idx="2">
                    <c:v>Партия пенсионеров за справедливость</c:v>
                  </c:pt>
                  <c:pt idx="3">
                    <c:v>Родина</c:v>
                  </c:pt>
                  <c:pt idx="4">
                    <c:v>Партия роста</c:v>
                  </c:pt>
                  <c:pt idx="5">
                    <c:v>Зеленые</c:v>
                  </c:pt>
                  <c:pt idx="6">
                    <c:v>Парнас</c:v>
                  </c:pt>
                  <c:pt idx="7">
                    <c:v>Патриоты России</c:v>
                  </c:pt>
                  <c:pt idx="8">
                    <c:v>Гражданская платформа</c:v>
                  </c:pt>
                  <c:pt idx="9">
                    <c:v>Гражданская сила</c:v>
                  </c:pt>
                </c:lvl>
              </c:multiLvlStrCache>
            </c:multiLvl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85A-4952-BA53-B4DA6097F5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Палата представителей оппозиции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885A-4952-BA53-B4DA6097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885A-4952-BA53-B4DA6097F52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885A-4952-BA53-B4DA6097F52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885A-4952-BA53-B4DA6097F52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885A-4952-BA53-B4DA6097F521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885A-4952-BA53-B4DA6097F521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885A-4952-BA53-B4DA6097F521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885A-4952-BA53-B4DA6097F521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885A-4952-BA53-B4DA6097F521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885A-4952-BA53-B4DA6097F52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Лист1!$A$2:$B$11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2,27%</c:v>
                        </c:pt>
                        <c:pt idx="1">
                          <c:v>1,99%</c:v>
                        </c:pt>
                        <c:pt idx="2">
                          <c:v>1,73%</c:v>
                        </c:pt>
                        <c:pt idx="3">
                          <c:v>1,51%</c:v>
                        </c:pt>
                        <c:pt idx="4">
                          <c:v>1,29%</c:v>
                        </c:pt>
                        <c:pt idx="5">
                          <c:v>0,76%</c:v>
                        </c:pt>
                        <c:pt idx="6">
                          <c:v>0,73%</c:v>
                        </c:pt>
                        <c:pt idx="7">
                          <c:v>0,59%</c:v>
                        </c:pt>
                        <c:pt idx="8">
                          <c:v>0,22%</c:v>
                        </c:pt>
                        <c:pt idx="9">
                          <c:v>0,14%</c:v>
                        </c:pt>
                      </c:lvl>
                      <c:lvl>
                        <c:pt idx="0">
                          <c:v>Коммунисты России</c:v>
                        </c:pt>
                        <c:pt idx="1">
                          <c:v>Яблоко</c:v>
                        </c:pt>
                        <c:pt idx="2">
                          <c:v>Партия пенсионеров за справедливость</c:v>
                        </c:pt>
                        <c:pt idx="3">
                          <c:v>Родина</c:v>
                        </c:pt>
                        <c:pt idx="4">
                          <c:v>Партия роста</c:v>
                        </c:pt>
                        <c:pt idx="5">
                          <c:v>Зеленые</c:v>
                        </c:pt>
                        <c:pt idx="6">
                          <c:v>Парнас</c:v>
                        </c:pt>
                        <c:pt idx="7">
                          <c:v>Патриоты России</c:v>
                        </c:pt>
                        <c:pt idx="8">
                          <c:v>Гражданская платформа</c:v>
                        </c:pt>
                        <c:pt idx="9">
                          <c:v>Гражданская сила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Лист1!$B$2:$B$11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2.2700000000000001E-2</c:v>
                      </c:pt>
                      <c:pt idx="1">
                        <c:v>1.9900000000000001E-2</c:v>
                      </c:pt>
                      <c:pt idx="2">
                        <c:v>1.7299999999999999E-2</c:v>
                      </c:pt>
                      <c:pt idx="3">
                        <c:v>1.5100000000000001E-2</c:v>
                      </c:pt>
                      <c:pt idx="4">
                        <c:v>1.29E-2</c:v>
                      </c:pt>
                      <c:pt idx="5">
                        <c:v>7.6E-3</c:v>
                      </c:pt>
                      <c:pt idx="6">
                        <c:v>7.3000000000000001E-3</c:v>
                      </c:pt>
                      <c:pt idx="7">
                        <c:v>5.8999999999999999E-3</c:v>
                      </c:pt>
                      <c:pt idx="8">
                        <c:v>2.2000000000000001E-3</c:v>
                      </c:pt>
                      <c:pt idx="9">
                        <c:v>1.4E-3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885A-4952-BA53-B4DA6097F521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r"/>
      <c:legendEntry>
        <c:idx val="4"/>
        <c:delete val="1"/>
      </c:legendEntry>
      <c:layout>
        <c:manualLayout>
          <c:xMode val="edge"/>
          <c:yMode val="edge"/>
          <c:x val="0.6271478245416171"/>
          <c:y val="0.15550410093152384"/>
          <c:w val="0.36187470330572319"/>
          <c:h val="0.83215952220821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8F5D0-8508-4C51-826B-11BE881F49A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A030E-587B-4424-933C-AB4900A41932}">
      <dgm:prSet phldrT="[Текст]"/>
      <dgm:spPr/>
      <dgm:t>
        <a:bodyPr/>
        <a:lstStyle/>
        <a:p>
          <a:r>
            <a:rPr lang="ru-RU" dirty="0"/>
            <a:t>Для избирателей</a:t>
          </a:r>
        </a:p>
      </dgm:t>
    </dgm:pt>
    <dgm:pt modelId="{DDB8EB36-71C2-4D3F-B6B5-13651C9EDC18}" type="parTrans" cxnId="{8F6EF219-D2EA-435C-84B1-C7A6960FFF1F}">
      <dgm:prSet/>
      <dgm:spPr/>
      <dgm:t>
        <a:bodyPr/>
        <a:lstStyle/>
        <a:p>
          <a:endParaRPr lang="ru-RU"/>
        </a:p>
      </dgm:t>
    </dgm:pt>
    <dgm:pt modelId="{B02CD409-0806-4338-834C-77909F407881}" type="sibTrans" cxnId="{8F6EF219-D2EA-435C-84B1-C7A6960FFF1F}">
      <dgm:prSet/>
      <dgm:spPr/>
      <dgm:t>
        <a:bodyPr/>
        <a:lstStyle/>
        <a:p>
          <a:endParaRPr lang="ru-RU"/>
        </a:p>
      </dgm:t>
    </dgm:pt>
    <dgm:pt modelId="{6549517F-D3DB-4721-A27C-BC57F46F5697}">
      <dgm:prSet phldrT="[Текст]" custT="1"/>
      <dgm:spPr/>
      <dgm:t>
        <a:bodyPr vert="horz" anchor="ctr" anchorCtr="1"/>
        <a:lstStyle/>
        <a:p>
          <a:pPr algn="ctr"/>
          <a:r>
            <a:rPr lang="ru-RU" sz="2400" dirty="0"/>
            <a:t>Около 95-99% пришедших на выборы получат своего представителя во власти – гарантированный результат.</a:t>
          </a:r>
        </a:p>
      </dgm:t>
    </dgm:pt>
    <dgm:pt modelId="{CC077EE4-BF4F-49F4-BA40-8C7D802F6CF3}" type="parTrans" cxnId="{628A6481-6939-4AE0-BF7B-455B05B0AF30}">
      <dgm:prSet/>
      <dgm:spPr/>
      <dgm:t>
        <a:bodyPr/>
        <a:lstStyle/>
        <a:p>
          <a:endParaRPr lang="ru-RU"/>
        </a:p>
      </dgm:t>
    </dgm:pt>
    <dgm:pt modelId="{F41E2A54-BBD9-482F-9961-CCB0B31012F8}" type="sibTrans" cxnId="{628A6481-6939-4AE0-BF7B-455B05B0AF30}">
      <dgm:prSet/>
      <dgm:spPr/>
      <dgm:t>
        <a:bodyPr/>
        <a:lstStyle/>
        <a:p>
          <a:endParaRPr lang="ru-RU"/>
        </a:p>
      </dgm:t>
    </dgm:pt>
    <dgm:pt modelId="{FEC69800-2A38-44BD-AFC8-207122BB678A}">
      <dgm:prSet phldrT="[Текст]"/>
      <dgm:spPr/>
      <dgm:t>
        <a:bodyPr/>
        <a:lstStyle/>
        <a:p>
          <a:r>
            <a:rPr lang="ru-RU" dirty="0"/>
            <a:t>Для внепарламентской оппозиции</a:t>
          </a:r>
        </a:p>
      </dgm:t>
    </dgm:pt>
    <dgm:pt modelId="{324207C5-3754-4DD7-A210-8632887909D3}" type="parTrans" cxnId="{48B58CB3-AB6E-48FB-80BF-D6A84CDB5581}">
      <dgm:prSet/>
      <dgm:spPr/>
      <dgm:t>
        <a:bodyPr/>
        <a:lstStyle/>
        <a:p>
          <a:endParaRPr lang="ru-RU"/>
        </a:p>
      </dgm:t>
    </dgm:pt>
    <dgm:pt modelId="{700D1408-0FB1-4D78-944C-DB5E4ADA8752}" type="sibTrans" cxnId="{48B58CB3-AB6E-48FB-80BF-D6A84CDB5581}">
      <dgm:prSet/>
      <dgm:spPr/>
      <dgm:t>
        <a:bodyPr/>
        <a:lstStyle/>
        <a:p>
          <a:endParaRPr lang="ru-RU"/>
        </a:p>
      </dgm:t>
    </dgm:pt>
    <dgm:pt modelId="{368C27B5-166B-4591-845E-84216AFFA4A5}">
      <dgm:prSet phldrT="[Текст]" custT="1"/>
      <dgm:spPr/>
      <dgm:t>
        <a:bodyPr anchor="ctr" anchorCtr="1"/>
        <a:lstStyle/>
        <a:p>
          <a:pPr algn="ctr"/>
          <a:r>
            <a:rPr lang="ru-RU" sz="2100" dirty="0"/>
            <a:t>Возможность участвовать в парламентской деятельности, ежедневно доводя свою позицию до власти не на митингах, а в модели мини-парламента.</a:t>
          </a:r>
        </a:p>
      </dgm:t>
    </dgm:pt>
    <dgm:pt modelId="{C12EA0F8-662B-432C-B24F-00BCB0432A83}" type="parTrans" cxnId="{17C27963-341A-414E-B232-ABAC5A1B4D38}">
      <dgm:prSet/>
      <dgm:spPr/>
      <dgm:t>
        <a:bodyPr/>
        <a:lstStyle/>
        <a:p>
          <a:endParaRPr lang="ru-RU"/>
        </a:p>
      </dgm:t>
    </dgm:pt>
    <dgm:pt modelId="{BB7A9580-8783-4F95-B752-B5EDF1204A13}" type="sibTrans" cxnId="{17C27963-341A-414E-B232-ABAC5A1B4D38}">
      <dgm:prSet/>
      <dgm:spPr/>
      <dgm:t>
        <a:bodyPr/>
        <a:lstStyle/>
        <a:p>
          <a:endParaRPr lang="ru-RU"/>
        </a:p>
      </dgm:t>
    </dgm:pt>
    <dgm:pt modelId="{301C85FE-FD57-49C6-85E1-63C1926BBBF7}">
      <dgm:prSet phldrT="[Текст]"/>
      <dgm:spPr/>
      <dgm:t>
        <a:bodyPr/>
        <a:lstStyle/>
        <a:p>
          <a:r>
            <a:rPr lang="ru-RU" dirty="0"/>
            <a:t>Для власти</a:t>
          </a:r>
        </a:p>
      </dgm:t>
    </dgm:pt>
    <dgm:pt modelId="{AB7B1428-1831-469B-A93E-C8F53DA36A56}" type="parTrans" cxnId="{D467D2A2-D89F-4DC6-B706-01AEC25A2482}">
      <dgm:prSet/>
      <dgm:spPr/>
      <dgm:t>
        <a:bodyPr/>
        <a:lstStyle/>
        <a:p>
          <a:endParaRPr lang="ru-RU"/>
        </a:p>
      </dgm:t>
    </dgm:pt>
    <dgm:pt modelId="{907B6D22-C8FD-4DFB-9762-3AB49D450EFE}" type="sibTrans" cxnId="{D467D2A2-D89F-4DC6-B706-01AEC25A2482}">
      <dgm:prSet/>
      <dgm:spPr/>
      <dgm:t>
        <a:bodyPr/>
        <a:lstStyle/>
        <a:p>
          <a:endParaRPr lang="ru-RU"/>
        </a:p>
      </dgm:t>
    </dgm:pt>
    <dgm:pt modelId="{47810BCC-1676-43BC-9FB6-968B51075690}">
      <dgm:prSet phldrT="[Текст]" custT="1"/>
      <dgm:spPr/>
      <dgm:t>
        <a:bodyPr anchor="ctr" anchorCtr="1"/>
        <a:lstStyle/>
        <a:p>
          <a:pPr algn="ctr"/>
          <a:r>
            <a:rPr lang="ru-RU" sz="2100" dirty="0"/>
            <a:t>При минимальных финансовых затратах направление деятельности внепарламентской оппозиции в конструктивное русло, а их критики – друг на друга.</a:t>
          </a:r>
        </a:p>
      </dgm:t>
    </dgm:pt>
    <dgm:pt modelId="{1A10014C-3663-4D31-87C4-4EA35109DE80}" type="parTrans" cxnId="{3D97C53E-CB3B-4E8E-8214-B61896F2C95B}">
      <dgm:prSet/>
      <dgm:spPr/>
      <dgm:t>
        <a:bodyPr/>
        <a:lstStyle/>
        <a:p>
          <a:endParaRPr lang="ru-RU"/>
        </a:p>
      </dgm:t>
    </dgm:pt>
    <dgm:pt modelId="{517F70B0-C059-493E-859F-A0B86F8D21F3}" type="sibTrans" cxnId="{3D97C53E-CB3B-4E8E-8214-B61896F2C95B}">
      <dgm:prSet/>
      <dgm:spPr/>
      <dgm:t>
        <a:bodyPr/>
        <a:lstStyle/>
        <a:p>
          <a:endParaRPr lang="ru-RU"/>
        </a:p>
      </dgm:t>
    </dgm:pt>
    <dgm:pt modelId="{E930FBD4-F1D5-4813-9932-3AA91F4FF9A0}" type="pres">
      <dgm:prSet presAssocID="{BE98F5D0-8508-4C51-826B-11BE881F49AE}" presName="Name0" presStyleCnt="0">
        <dgm:presLayoutVars>
          <dgm:dir/>
          <dgm:animLvl val="lvl"/>
          <dgm:resizeHandles val="exact"/>
        </dgm:presLayoutVars>
      </dgm:prSet>
      <dgm:spPr/>
    </dgm:pt>
    <dgm:pt modelId="{820CFA6D-9B27-4700-B778-2A8F8459EA72}" type="pres">
      <dgm:prSet presAssocID="{972A030E-587B-4424-933C-AB4900A41932}" presName="composite" presStyleCnt="0"/>
      <dgm:spPr/>
    </dgm:pt>
    <dgm:pt modelId="{18DDC3D4-DE51-44AD-B0C3-7529A0FC686F}" type="pres">
      <dgm:prSet presAssocID="{972A030E-587B-4424-933C-AB4900A419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D174B57-185B-4301-8259-9392ED41F53E}" type="pres">
      <dgm:prSet presAssocID="{972A030E-587B-4424-933C-AB4900A41932}" presName="desTx" presStyleLbl="alignAccFollowNode1" presStyleIdx="0" presStyleCnt="3">
        <dgm:presLayoutVars>
          <dgm:bulletEnabled val="1"/>
        </dgm:presLayoutVars>
      </dgm:prSet>
      <dgm:spPr/>
    </dgm:pt>
    <dgm:pt modelId="{6B4CFC0B-C6A5-459C-85AD-A9FB08D7529B}" type="pres">
      <dgm:prSet presAssocID="{B02CD409-0806-4338-834C-77909F407881}" presName="space" presStyleCnt="0"/>
      <dgm:spPr/>
    </dgm:pt>
    <dgm:pt modelId="{78EA0928-876F-4B08-857B-0750D914403A}" type="pres">
      <dgm:prSet presAssocID="{FEC69800-2A38-44BD-AFC8-207122BB678A}" presName="composite" presStyleCnt="0"/>
      <dgm:spPr/>
    </dgm:pt>
    <dgm:pt modelId="{2537B051-E913-4B03-BDA5-A0D343E61017}" type="pres">
      <dgm:prSet presAssocID="{FEC69800-2A38-44BD-AFC8-207122BB67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BF1F03E-A089-493D-B5A7-44B76E71D123}" type="pres">
      <dgm:prSet presAssocID="{FEC69800-2A38-44BD-AFC8-207122BB678A}" presName="desTx" presStyleLbl="alignAccFollowNode1" presStyleIdx="1" presStyleCnt="3">
        <dgm:presLayoutVars>
          <dgm:bulletEnabled val="1"/>
        </dgm:presLayoutVars>
      </dgm:prSet>
      <dgm:spPr/>
    </dgm:pt>
    <dgm:pt modelId="{78F26DFB-B515-451C-BFCA-863842F92BE3}" type="pres">
      <dgm:prSet presAssocID="{700D1408-0FB1-4D78-944C-DB5E4ADA8752}" presName="space" presStyleCnt="0"/>
      <dgm:spPr/>
    </dgm:pt>
    <dgm:pt modelId="{9EB9F2F2-3708-4BA9-9D9A-9845FA9B1F45}" type="pres">
      <dgm:prSet presAssocID="{301C85FE-FD57-49C6-85E1-63C1926BBBF7}" presName="composite" presStyleCnt="0"/>
      <dgm:spPr/>
    </dgm:pt>
    <dgm:pt modelId="{0AE0B49D-EE40-4981-8B0C-F01F160FF48E}" type="pres">
      <dgm:prSet presAssocID="{301C85FE-FD57-49C6-85E1-63C1926BBBF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47CE868-9543-4ED7-A4B6-51FD10AA1B44}" type="pres">
      <dgm:prSet presAssocID="{301C85FE-FD57-49C6-85E1-63C1926BBBF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CB349D4-2E6B-4050-8DFF-85599B9B5F66}" type="presOf" srcId="{BE98F5D0-8508-4C51-826B-11BE881F49AE}" destId="{E930FBD4-F1D5-4813-9932-3AA91F4FF9A0}" srcOrd="0" destOrd="0" presId="urn:microsoft.com/office/officeart/2005/8/layout/hList1"/>
    <dgm:cxn modelId="{D8E810E9-E315-43F8-BFEB-A055A011CDE2}" type="presOf" srcId="{972A030E-587B-4424-933C-AB4900A41932}" destId="{18DDC3D4-DE51-44AD-B0C3-7529A0FC686F}" srcOrd="0" destOrd="0" presId="urn:microsoft.com/office/officeart/2005/8/layout/hList1"/>
    <dgm:cxn modelId="{48B58CB3-AB6E-48FB-80BF-D6A84CDB5581}" srcId="{BE98F5D0-8508-4C51-826B-11BE881F49AE}" destId="{FEC69800-2A38-44BD-AFC8-207122BB678A}" srcOrd="1" destOrd="0" parTransId="{324207C5-3754-4DD7-A210-8632887909D3}" sibTransId="{700D1408-0FB1-4D78-944C-DB5E4ADA8752}"/>
    <dgm:cxn modelId="{09DD4A1E-EC83-4622-AC05-09DA43E0590F}" type="presOf" srcId="{301C85FE-FD57-49C6-85E1-63C1926BBBF7}" destId="{0AE0B49D-EE40-4981-8B0C-F01F160FF48E}" srcOrd="0" destOrd="0" presId="urn:microsoft.com/office/officeart/2005/8/layout/hList1"/>
    <dgm:cxn modelId="{D467D2A2-D89F-4DC6-B706-01AEC25A2482}" srcId="{BE98F5D0-8508-4C51-826B-11BE881F49AE}" destId="{301C85FE-FD57-49C6-85E1-63C1926BBBF7}" srcOrd="2" destOrd="0" parTransId="{AB7B1428-1831-469B-A93E-C8F53DA36A56}" sibTransId="{907B6D22-C8FD-4DFB-9762-3AB49D450EFE}"/>
    <dgm:cxn modelId="{EE920609-2B0B-45DA-ABDE-676BEEA38CDE}" type="presOf" srcId="{6549517F-D3DB-4721-A27C-BC57F46F5697}" destId="{4D174B57-185B-4301-8259-9392ED41F53E}" srcOrd="0" destOrd="0" presId="urn:microsoft.com/office/officeart/2005/8/layout/hList1"/>
    <dgm:cxn modelId="{A180A932-2EDF-42AB-A899-8AA9114A484A}" type="presOf" srcId="{47810BCC-1676-43BC-9FB6-968B51075690}" destId="{C47CE868-9543-4ED7-A4B6-51FD10AA1B44}" srcOrd="0" destOrd="0" presId="urn:microsoft.com/office/officeart/2005/8/layout/hList1"/>
    <dgm:cxn modelId="{17C27963-341A-414E-B232-ABAC5A1B4D38}" srcId="{FEC69800-2A38-44BD-AFC8-207122BB678A}" destId="{368C27B5-166B-4591-845E-84216AFFA4A5}" srcOrd="0" destOrd="0" parTransId="{C12EA0F8-662B-432C-B24F-00BCB0432A83}" sibTransId="{BB7A9580-8783-4F95-B752-B5EDF1204A13}"/>
    <dgm:cxn modelId="{7528A4E1-F8CE-42D8-A3B1-120316516CE6}" type="presOf" srcId="{FEC69800-2A38-44BD-AFC8-207122BB678A}" destId="{2537B051-E913-4B03-BDA5-A0D343E61017}" srcOrd="0" destOrd="0" presId="urn:microsoft.com/office/officeart/2005/8/layout/hList1"/>
    <dgm:cxn modelId="{D1ED9749-B2CA-4BCE-96B8-2403F1E36743}" type="presOf" srcId="{368C27B5-166B-4591-845E-84216AFFA4A5}" destId="{DBF1F03E-A089-493D-B5A7-44B76E71D123}" srcOrd="0" destOrd="0" presId="urn:microsoft.com/office/officeart/2005/8/layout/hList1"/>
    <dgm:cxn modelId="{8F6EF219-D2EA-435C-84B1-C7A6960FFF1F}" srcId="{BE98F5D0-8508-4C51-826B-11BE881F49AE}" destId="{972A030E-587B-4424-933C-AB4900A41932}" srcOrd="0" destOrd="0" parTransId="{DDB8EB36-71C2-4D3F-B6B5-13651C9EDC18}" sibTransId="{B02CD409-0806-4338-834C-77909F407881}"/>
    <dgm:cxn modelId="{628A6481-6939-4AE0-BF7B-455B05B0AF30}" srcId="{972A030E-587B-4424-933C-AB4900A41932}" destId="{6549517F-D3DB-4721-A27C-BC57F46F5697}" srcOrd="0" destOrd="0" parTransId="{CC077EE4-BF4F-49F4-BA40-8C7D802F6CF3}" sibTransId="{F41E2A54-BBD9-482F-9961-CCB0B31012F8}"/>
    <dgm:cxn modelId="{3D97C53E-CB3B-4E8E-8214-B61896F2C95B}" srcId="{301C85FE-FD57-49C6-85E1-63C1926BBBF7}" destId="{47810BCC-1676-43BC-9FB6-968B51075690}" srcOrd="0" destOrd="0" parTransId="{1A10014C-3663-4D31-87C4-4EA35109DE80}" sibTransId="{517F70B0-C059-493E-859F-A0B86F8D21F3}"/>
    <dgm:cxn modelId="{96DAE5BB-CA15-436E-B6B3-64BCD996B58B}" type="presParOf" srcId="{E930FBD4-F1D5-4813-9932-3AA91F4FF9A0}" destId="{820CFA6D-9B27-4700-B778-2A8F8459EA72}" srcOrd="0" destOrd="0" presId="urn:microsoft.com/office/officeart/2005/8/layout/hList1"/>
    <dgm:cxn modelId="{E7F2E801-3DF4-4FA8-919A-3C0B5396E1C6}" type="presParOf" srcId="{820CFA6D-9B27-4700-B778-2A8F8459EA72}" destId="{18DDC3D4-DE51-44AD-B0C3-7529A0FC686F}" srcOrd="0" destOrd="0" presId="urn:microsoft.com/office/officeart/2005/8/layout/hList1"/>
    <dgm:cxn modelId="{CE608D0F-4313-4A53-8532-A855929EC068}" type="presParOf" srcId="{820CFA6D-9B27-4700-B778-2A8F8459EA72}" destId="{4D174B57-185B-4301-8259-9392ED41F53E}" srcOrd="1" destOrd="0" presId="urn:microsoft.com/office/officeart/2005/8/layout/hList1"/>
    <dgm:cxn modelId="{E72EDF7A-8BF9-46EC-9EA7-C6BF490782F5}" type="presParOf" srcId="{E930FBD4-F1D5-4813-9932-3AA91F4FF9A0}" destId="{6B4CFC0B-C6A5-459C-85AD-A9FB08D7529B}" srcOrd="1" destOrd="0" presId="urn:microsoft.com/office/officeart/2005/8/layout/hList1"/>
    <dgm:cxn modelId="{5D777057-B2AA-499A-B331-CB462E9C4B62}" type="presParOf" srcId="{E930FBD4-F1D5-4813-9932-3AA91F4FF9A0}" destId="{78EA0928-876F-4B08-857B-0750D914403A}" srcOrd="2" destOrd="0" presId="urn:microsoft.com/office/officeart/2005/8/layout/hList1"/>
    <dgm:cxn modelId="{1B25479D-5872-4E48-8A29-F80727974FF8}" type="presParOf" srcId="{78EA0928-876F-4B08-857B-0750D914403A}" destId="{2537B051-E913-4B03-BDA5-A0D343E61017}" srcOrd="0" destOrd="0" presId="urn:microsoft.com/office/officeart/2005/8/layout/hList1"/>
    <dgm:cxn modelId="{6CED4408-79BA-4BF1-B33F-7AF555C9C6A8}" type="presParOf" srcId="{78EA0928-876F-4B08-857B-0750D914403A}" destId="{DBF1F03E-A089-493D-B5A7-44B76E71D123}" srcOrd="1" destOrd="0" presId="urn:microsoft.com/office/officeart/2005/8/layout/hList1"/>
    <dgm:cxn modelId="{C0B25A72-193E-460C-8E0D-4FD0B2B211DC}" type="presParOf" srcId="{E930FBD4-F1D5-4813-9932-3AA91F4FF9A0}" destId="{78F26DFB-B515-451C-BFCA-863842F92BE3}" srcOrd="3" destOrd="0" presId="urn:microsoft.com/office/officeart/2005/8/layout/hList1"/>
    <dgm:cxn modelId="{2DF0157F-67FF-44B8-B98B-2E40CE75FEE1}" type="presParOf" srcId="{E930FBD4-F1D5-4813-9932-3AA91F4FF9A0}" destId="{9EB9F2F2-3708-4BA9-9D9A-9845FA9B1F45}" srcOrd="4" destOrd="0" presId="urn:microsoft.com/office/officeart/2005/8/layout/hList1"/>
    <dgm:cxn modelId="{65D634DD-1282-4777-9F8C-B9EC62C7667E}" type="presParOf" srcId="{9EB9F2F2-3708-4BA9-9D9A-9845FA9B1F45}" destId="{0AE0B49D-EE40-4981-8B0C-F01F160FF48E}" srcOrd="0" destOrd="0" presId="urn:microsoft.com/office/officeart/2005/8/layout/hList1"/>
    <dgm:cxn modelId="{A45EC859-D671-4B69-A26C-907F703011B0}" type="presParOf" srcId="{9EB9F2F2-3708-4BA9-9D9A-9845FA9B1F45}" destId="{C47CE868-9543-4ED7-A4B6-51FD10AA1B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DC3D4-DE51-44AD-B0C3-7529A0FC686F}">
      <dsp:nvSpPr>
        <dsp:cNvPr id="0" name=""/>
        <dsp:cNvSpPr/>
      </dsp:nvSpPr>
      <dsp:spPr>
        <a:xfrm>
          <a:off x="3313" y="19054"/>
          <a:ext cx="3230760" cy="663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Для избирателей</a:t>
          </a:r>
        </a:p>
      </dsp:txBody>
      <dsp:txXfrm>
        <a:off x="3313" y="19054"/>
        <a:ext cx="3230760" cy="663622"/>
      </dsp:txXfrm>
    </dsp:sp>
    <dsp:sp modelId="{4D174B57-185B-4301-8259-9392ED41F53E}">
      <dsp:nvSpPr>
        <dsp:cNvPr id="0" name=""/>
        <dsp:cNvSpPr/>
      </dsp:nvSpPr>
      <dsp:spPr>
        <a:xfrm>
          <a:off x="3313" y="682677"/>
          <a:ext cx="3230760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ctr" anchorCtr="1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Около 95-99% пришедших на выборы получат своего представителя во власти – гарантированный результат.</a:t>
          </a:r>
        </a:p>
      </dsp:txBody>
      <dsp:txXfrm>
        <a:off x="3313" y="682677"/>
        <a:ext cx="3230760" cy="2738137"/>
      </dsp:txXfrm>
    </dsp:sp>
    <dsp:sp modelId="{2537B051-E913-4B03-BDA5-A0D343E61017}">
      <dsp:nvSpPr>
        <dsp:cNvPr id="0" name=""/>
        <dsp:cNvSpPr/>
      </dsp:nvSpPr>
      <dsp:spPr>
        <a:xfrm>
          <a:off x="3686380" y="19054"/>
          <a:ext cx="3230760" cy="663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Для внепарламентской оппозиции</a:t>
          </a:r>
        </a:p>
      </dsp:txBody>
      <dsp:txXfrm>
        <a:off x="3686380" y="19054"/>
        <a:ext cx="3230760" cy="663622"/>
      </dsp:txXfrm>
    </dsp:sp>
    <dsp:sp modelId="{DBF1F03E-A089-493D-B5A7-44B76E71D123}">
      <dsp:nvSpPr>
        <dsp:cNvPr id="0" name=""/>
        <dsp:cNvSpPr/>
      </dsp:nvSpPr>
      <dsp:spPr>
        <a:xfrm>
          <a:off x="3686380" y="682677"/>
          <a:ext cx="3230760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1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Возможность участвовать в парламентской деятельности, ежедневно доводя свою позицию до власти не на митингах, а в модели мини-парламента.</a:t>
          </a:r>
        </a:p>
      </dsp:txBody>
      <dsp:txXfrm>
        <a:off x="3686380" y="682677"/>
        <a:ext cx="3230760" cy="2738137"/>
      </dsp:txXfrm>
    </dsp:sp>
    <dsp:sp modelId="{0AE0B49D-EE40-4981-8B0C-F01F160FF48E}">
      <dsp:nvSpPr>
        <dsp:cNvPr id="0" name=""/>
        <dsp:cNvSpPr/>
      </dsp:nvSpPr>
      <dsp:spPr>
        <a:xfrm>
          <a:off x="7369447" y="19054"/>
          <a:ext cx="3230760" cy="663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Для власти</a:t>
          </a:r>
        </a:p>
      </dsp:txBody>
      <dsp:txXfrm>
        <a:off x="7369447" y="19054"/>
        <a:ext cx="3230760" cy="663622"/>
      </dsp:txXfrm>
    </dsp:sp>
    <dsp:sp modelId="{C47CE868-9543-4ED7-A4B6-51FD10AA1B44}">
      <dsp:nvSpPr>
        <dsp:cNvPr id="0" name=""/>
        <dsp:cNvSpPr/>
      </dsp:nvSpPr>
      <dsp:spPr>
        <a:xfrm>
          <a:off x="7369447" y="682677"/>
          <a:ext cx="3230760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1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При минимальных финансовых затратах направление деятельности внепарламентской оппозиции в конструктивное русло, а их критики – друг на друга.</a:t>
          </a:r>
        </a:p>
      </dsp:txBody>
      <dsp:txXfrm>
        <a:off x="7369447" y="682677"/>
        <a:ext cx="3230760" cy="273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56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1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8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7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4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88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4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2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2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0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2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4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96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2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E12051-C437-4E30-8FBD-FFCACC6F536B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0E1EED-22B6-40DA-AD30-7D6E916B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5322" y="1283675"/>
            <a:ext cx="8027377" cy="3505323"/>
          </a:xfrm>
        </p:spPr>
        <p:txBody>
          <a:bodyPr>
            <a:normAutofit/>
          </a:bodyPr>
          <a:lstStyle/>
          <a:p>
            <a:r>
              <a:rPr lang="ru-RU" sz="4000" dirty="0"/>
              <a:t>Палата представителей оппозиции </a:t>
            </a:r>
            <a:br>
              <a:rPr lang="ru-RU" sz="4000" dirty="0"/>
            </a:br>
            <a:r>
              <a:rPr lang="ru-RU" sz="4000" dirty="0"/>
              <a:t>при Государственной Думе РФ </a:t>
            </a:r>
            <a:br>
              <a:rPr lang="ru-RU" sz="4000" dirty="0"/>
            </a:br>
            <a:r>
              <a:rPr lang="ru-RU" sz="4000" dirty="0"/>
              <a:t>как способ обеспечения </a:t>
            </a:r>
            <a:br>
              <a:rPr lang="ru-RU" sz="4000" dirty="0"/>
            </a:br>
            <a:r>
              <a:rPr lang="ru-RU" sz="4000" dirty="0"/>
              <a:t>результата для малых партий </a:t>
            </a:r>
            <a:br>
              <a:rPr lang="ru-RU" sz="4000" dirty="0"/>
            </a:br>
            <a:r>
              <a:rPr lang="ru-RU" sz="4000" dirty="0"/>
              <a:t>на парламентских выборах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2372" y="5756153"/>
            <a:ext cx="9144000" cy="785324"/>
          </a:xfrm>
        </p:spPr>
        <p:txBody>
          <a:bodyPr/>
          <a:lstStyle/>
          <a:p>
            <a:r>
              <a:rPr lang="ru-RU" dirty="0"/>
              <a:t>Доклад аспиранта кафедры конституционного и муниципального права юридического факультета МГУ Трубилова Георгия Владимировича</a:t>
            </a:r>
          </a:p>
        </p:txBody>
      </p:sp>
    </p:spTree>
    <p:extLst>
      <p:ext uri="{BB962C8B-B14F-4D97-AF65-F5344CB8AC3E}">
        <p14:creationId xmlns:p14="http://schemas.microsoft.com/office/powerpoint/2010/main" val="112557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92" y="606668"/>
            <a:ext cx="10876085" cy="1733661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выборов ГД ФС РФ </a:t>
            </a:r>
            <a:br>
              <a:rPr lang="ru-RU" dirty="0"/>
            </a:br>
            <a:r>
              <a:rPr lang="ru-RU" dirty="0"/>
              <a:t>прошлых созывов (черным цветом выделены не прошедшие в парламент партии)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8030308" y="2437046"/>
          <a:ext cx="3540369" cy="352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/>
          </p:nvPr>
        </p:nvGraphicFramePr>
        <p:xfrm>
          <a:off x="4411572" y="2437046"/>
          <a:ext cx="3540369" cy="352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/>
          </p:nvPr>
        </p:nvGraphicFramePr>
        <p:xfrm>
          <a:off x="792836" y="2437046"/>
          <a:ext cx="3540369" cy="352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92116" y="5875911"/>
            <a:ext cx="803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2016 году в Государственную Думу РФ прошли 4 партии, набравшие в сумме 86,9% голосов</a:t>
            </a:r>
          </a:p>
        </p:txBody>
      </p:sp>
    </p:spTree>
    <p:extLst>
      <p:ext uri="{BB962C8B-B14F-4D97-AF65-F5344CB8AC3E}">
        <p14:creationId xmlns:p14="http://schemas.microsoft.com/office/powerpoint/2010/main" val="199045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659" y="89420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Палата представителей оппозиции </a:t>
            </a:r>
            <a:br>
              <a:rPr lang="ru-RU" dirty="0"/>
            </a:br>
            <a:r>
              <a:rPr lang="ru-RU" dirty="0"/>
              <a:t>при Государственной Думе РФ:</a:t>
            </a:r>
            <a:br>
              <a:rPr lang="ru-RU" dirty="0"/>
            </a:br>
            <a:r>
              <a:rPr lang="ru-RU" dirty="0"/>
              <a:t> основные черты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892" y="2556932"/>
            <a:ext cx="10594731" cy="331893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Компактный орган – 50 депутатов - представителей оппозиции.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Избирается на тех же выборах, что и Государственная Дума, и на тот же срок.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В распределении мандатов участвуют партии, не преодолевшие 5% барьер.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Депутаты и их помощники действуют полностью на общественных началах.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Государственное финансирование только на делопроизводство.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Заседания в нерабочее для Государственной Думы время.</a:t>
            </a:r>
          </a:p>
        </p:txBody>
      </p:sp>
    </p:spTree>
    <p:extLst>
      <p:ext uri="{BB962C8B-B14F-4D97-AF65-F5344CB8AC3E}">
        <p14:creationId xmlns:p14="http://schemas.microsoft.com/office/powerpoint/2010/main" val="59181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/>
          </p:cNvGraphicFramePr>
          <p:nvPr>
            <p:extLst/>
          </p:nvPr>
        </p:nvGraphicFramePr>
        <p:xfrm>
          <a:off x="624254" y="1521069"/>
          <a:ext cx="5687094" cy="482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/>
          </p:nvPr>
        </p:nvGraphicFramePr>
        <p:xfrm>
          <a:off x="6311348" y="1521070"/>
          <a:ext cx="5258957" cy="482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40121" y="3825718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роста 1,29%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40121" y="3932621"/>
            <a:ext cx="63302" cy="678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10750" y="483577"/>
            <a:ext cx="9601196" cy="1100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Палата представителей оппозиции при Государственной Думе РФ: пример с выборами - 2016</a:t>
            </a:r>
          </a:p>
        </p:txBody>
      </p:sp>
    </p:spTree>
    <p:extLst>
      <p:ext uri="{BB962C8B-B14F-4D97-AF65-F5344CB8AC3E}">
        <p14:creationId xmlns:p14="http://schemas.microsoft.com/office/powerpoint/2010/main" val="373506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9762"/>
            <a:ext cx="9601196" cy="1556237"/>
          </a:xfrm>
        </p:spPr>
        <p:txBody>
          <a:bodyPr>
            <a:normAutofit fontScale="90000"/>
          </a:bodyPr>
          <a:lstStyle/>
          <a:p>
            <a:r>
              <a:rPr lang="ru-RU" dirty="0"/>
              <a:t>Палата представителей оппозиции </a:t>
            </a:r>
            <a:br>
              <a:rPr lang="ru-RU" dirty="0"/>
            </a:br>
            <a:r>
              <a:rPr lang="ru-RU" dirty="0"/>
              <a:t>при Государственной Думе РФ: </a:t>
            </a:r>
            <a:br>
              <a:rPr lang="ru-RU" dirty="0"/>
            </a:br>
            <a:r>
              <a:rPr lang="ru-RU" dirty="0"/>
              <a:t>основные полномочия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38" y="2556932"/>
            <a:ext cx="10673862" cy="3318936"/>
          </a:xfrm>
        </p:spPr>
        <p:txBody>
          <a:bodyPr/>
          <a:lstStyle/>
          <a:p>
            <a:pPr algn="just"/>
            <a:r>
              <a:rPr lang="ru-RU" dirty="0"/>
              <a:t>Внесение в Государственную Думу РФ законопроектов (требуется простое большинство голосов), в том числе рассматриваемых в первоочередном порядке (требуется 90% голосов).</a:t>
            </a:r>
          </a:p>
          <a:p>
            <a:pPr algn="just"/>
            <a:r>
              <a:rPr lang="ru-RU" dirty="0"/>
              <a:t>Внесение в Государственную Думу РФ поправок к законопроектам (требуется простое большинство голосов).</a:t>
            </a:r>
          </a:p>
          <a:p>
            <a:pPr algn="just"/>
            <a:r>
              <a:rPr lang="ru-RU" dirty="0"/>
              <a:t>Внесение проектов постановлений Государственной Думы РФ (требуется простое большинство голосов), в т.ч. по кадровым вопросам (требуется 4/5 голосов).</a:t>
            </a:r>
          </a:p>
        </p:txBody>
      </p:sp>
    </p:spTree>
    <p:extLst>
      <p:ext uri="{BB962C8B-B14F-4D97-AF65-F5344CB8AC3E}">
        <p14:creationId xmlns:p14="http://schemas.microsoft.com/office/powerpoint/2010/main" val="52351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73340"/>
            <a:ext cx="9601196" cy="1303867"/>
          </a:xfrm>
        </p:spPr>
        <p:txBody>
          <a:bodyPr/>
          <a:lstStyle/>
          <a:p>
            <a:r>
              <a:rPr lang="ru-RU" dirty="0"/>
              <a:t>Последствия нововведения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94239" y="2514600"/>
          <a:ext cx="10603522" cy="343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21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15927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288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Wingdings</vt:lpstr>
      <vt:lpstr>Натуральные материалы</vt:lpstr>
      <vt:lpstr>Палата представителей оппозиции  при Государственной Думе РФ  как способ обеспечения  результата для малых партий  на парламентских выборах</vt:lpstr>
      <vt:lpstr>Результаты выборов ГД ФС РФ  прошлых созывов (черным цветом выделены не прошедшие в парламент партии)</vt:lpstr>
      <vt:lpstr>Палата представителей оппозиции  при Государственной Думе РФ:  основные черты</vt:lpstr>
      <vt:lpstr>Презентация PowerPoint</vt:lpstr>
      <vt:lpstr>Палата представителей оппозиции  при Государственной Думе РФ:  основные полномочия</vt:lpstr>
      <vt:lpstr>Последствия нововведения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Палата представителей оппозиции  при Государственной Думе РФ  как способ обеспечения  результата для малых партий  на парламентских выборах</dc:title>
  <dc:creator>Алексий Леснов</dc:creator>
  <cp:lastModifiedBy>Алексий Леснов</cp:lastModifiedBy>
  <cp:revision>3</cp:revision>
  <dcterms:created xsi:type="dcterms:W3CDTF">2016-10-27T09:58:03Z</dcterms:created>
  <dcterms:modified xsi:type="dcterms:W3CDTF">2016-10-27T19:57:19Z</dcterms:modified>
</cp:coreProperties>
</file>