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4" r:id="rId2"/>
    <p:sldId id="300" r:id="rId3"/>
    <p:sldId id="268" r:id="rId4"/>
    <p:sldId id="267" r:id="rId5"/>
    <p:sldId id="292" r:id="rId6"/>
    <p:sldId id="265" r:id="rId7"/>
    <p:sldId id="266" r:id="rId8"/>
    <p:sldId id="318" r:id="rId9"/>
    <p:sldId id="291" r:id="rId10"/>
    <p:sldId id="302" r:id="rId11"/>
    <p:sldId id="276" r:id="rId12"/>
    <p:sldId id="269" r:id="rId13"/>
    <p:sldId id="319" r:id="rId14"/>
    <p:sldId id="288" r:id="rId15"/>
    <p:sldId id="279" r:id="rId16"/>
    <p:sldId id="320" r:id="rId17"/>
    <p:sldId id="294" r:id="rId18"/>
    <p:sldId id="314" r:id="rId19"/>
    <p:sldId id="274" r:id="rId20"/>
    <p:sldId id="282" r:id="rId21"/>
    <p:sldId id="304" r:id="rId22"/>
    <p:sldId id="306" r:id="rId23"/>
    <p:sldId id="312" r:id="rId24"/>
    <p:sldId id="321" r:id="rId25"/>
    <p:sldId id="323" r:id="rId26"/>
    <p:sldId id="299" r:id="rId27"/>
    <p:sldId id="270" r:id="rId28"/>
    <p:sldId id="295" r:id="rId29"/>
    <p:sldId id="271" r:id="rId30"/>
    <p:sldId id="281" r:id="rId31"/>
    <p:sldId id="284" r:id="rId32"/>
    <p:sldId id="285" r:id="rId33"/>
    <p:sldId id="275" r:id="rId34"/>
    <p:sldId id="303" r:id="rId35"/>
    <p:sldId id="315" r:id="rId36"/>
    <p:sldId id="297" r:id="rId37"/>
    <p:sldId id="326" r:id="rId38"/>
    <p:sldId id="296" r:id="rId39"/>
    <p:sldId id="298" r:id="rId40"/>
    <p:sldId id="316" r:id="rId41"/>
    <p:sldId id="309" r:id="rId42"/>
    <p:sldId id="310" r:id="rId43"/>
    <p:sldId id="317" r:id="rId44"/>
    <p:sldId id="301" r:id="rId45"/>
    <p:sldId id="293" r:id="rId46"/>
    <p:sldId id="325" r:id="rId47"/>
    <p:sldId id="307" r:id="rId48"/>
    <p:sldId id="277" r:id="rId49"/>
    <p:sldId id="286" r:id="rId50"/>
    <p:sldId id="260" r:id="rId51"/>
    <p:sldId id="289" r:id="rId52"/>
    <p:sldId id="287" r:id="rId53"/>
    <p:sldId id="272" r:id="rId54"/>
    <p:sldId id="290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9912" autoAdjust="0"/>
    <p:restoredTop sz="94660"/>
  </p:normalViewPr>
  <p:slideViewPr>
    <p:cSldViewPr>
      <p:cViewPr>
        <p:scale>
          <a:sx n="100" d="100"/>
          <a:sy n="100" d="100"/>
        </p:scale>
        <p:origin x="-3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C1D6-4982-4185-9A04-A5A2F8299219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3D22-2EB4-4A01-A0F0-501C83108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13A7B-767B-43BF-8834-60D0CDAB5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373A0-694B-4E60-981E-43D89DE4E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94F15-4C94-4145-B7B7-79939B8E30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D6251-3EA0-49DF-8A42-383266CC9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94D8A-CE8F-49FF-8BD2-3D68983E97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0AEF-30A3-4671-9294-DBD3368C88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D18B4-9F8E-4122-AB63-591963F33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9B44-FED3-4A3F-8656-34E92237B6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FDCF-BE10-460F-B64E-AD238AB74B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BE1D4-5EAB-44B7-BEC5-721444C9EC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5FEB-375B-4DFF-AF12-27811D9E7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4D143F-B309-4FA3-BC5B-3949A9CA35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8286808" cy="1285884"/>
          </a:xfrm>
        </p:spPr>
        <p:txBody>
          <a:bodyPr/>
          <a:lstStyle/>
          <a:p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   </a:t>
            </a:r>
            <a:r>
              <a:rPr lang="ru-RU" sz="2000" i="1" dirty="0" smtClean="0">
                <a:solidFill>
                  <a:srgbClr val="0000CC"/>
                </a:solidFill>
              </a:rPr>
              <a:t>ХХХ МЕНДЕЛЕЕВСКАЯ КОНФЕРЕНЦИЯ МОЛОДЫХ УЧЕНЫХ</a:t>
            </a:r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        </a:t>
            </a:r>
            <a:r>
              <a:rPr lang="ru-RU" sz="1600" dirty="0" smtClean="0">
                <a:solidFill>
                  <a:srgbClr val="0000CC"/>
                </a:solidFill>
              </a:rPr>
              <a:t>27–29 ОКТЯБРЯ 2020</a:t>
            </a:r>
            <a:br>
              <a:rPr lang="ru-RU" sz="1600" dirty="0" smtClean="0">
                <a:solidFill>
                  <a:srgbClr val="0000CC"/>
                </a:solidFill>
              </a:rPr>
            </a:br>
            <a:r>
              <a:rPr lang="ru-RU" sz="1600" dirty="0" smtClean="0">
                <a:solidFill>
                  <a:srgbClr val="0000CC"/>
                </a:solidFill>
              </a:rPr>
              <a:t>     МОСКВА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571744"/>
            <a:ext cx="7358114" cy="3571900"/>
          </a:xfrm>
        </p:spPr>
        <p:txBody>
          <a:bodyPr/>
          <a:lstStyle/>
          <a:p>
            <a:r>
              <a:rPr lang="ru-RU" sz="2800" b="1" dirty="0" smtClean="0"/>
              <a:t>ИСТОРИЯ МЕНДЕЛЕЕВСКОГО КОНКУРСА</a:t>
            </a:r>
          </a:p>
          <a:p>
            <a:endParaRPr lang="ru-RU" dirty="0" smtClean="0"/>
          </a:p>
          <a:p>
            <a:r>
              <a:rPr lang="ru-RU" sz="1800" i="1" dirty="0" smtClean="0"/>
              <a:t>Зав. лабораторией химии поверхности Химического факультета МГУ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проф., д.х.н. Георгий Васильевич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Лисичкин</a:t>
            </a:r>
            <a:endParaRPr lang="ru-RU" sz="1800" dirty="0" smtClean="0">
              <a:solidFill>
                <a:srgbClr val="0000CC"/>
              </a:solidFill>
            </a:endParaRPr>
          </a:p>
          <a:p>
            <a:endParaRPr lang="ru-RU" sz="1800" i="1" dirty="0" smtClean="0"/>
          </a:p>
          <a:p>
            <a:r>
              <a:rPr lang="en-US" sz="1400" dirty="0" smtClean="0"/>
              <a:t>lisich@petrol.chem.msu.ru</a:t>
            </a:r>
            <a:endParaRPr lang="ru-RU" sz="14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3A7B-767B-43BF-8834-60D0CDAB52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57298"/>
            <a:ext cx="7772400" cy="4411677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1400" dirty="0" smtClean="0"/>
              <a:t>На </a:t>
            </a:r>
            <a:r>
              <a:rPr lang="en-US" sz="1400" dirty="0" smtClean="0"/>
              <a:t>I</a:t>
            </a:r>
            <a:r>
              <a:rPr lang="ru-RU" sz="1400" dirty="0" smtClean="0"/>
              <a:t> конкурс поступило 39 работ из 24 региональных правлений ВХО. По ВУЗам работы распределились следующим образом: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19 работ из классических университетов, </a:t>
            </a:r>
            <a:br>
              <a:rPr lang="ru-RU" sz="1400" dirty="0" smtClean="0"/>
            </a:br>
            <a:r>
              <a:rPr lang="ru-RU" sz="1400" dirty="0" smtClean="0"/>
              <a:t>6 – из химико-технологических институтов, </a:t>
            </a:r>
            <a:br>
              <a:rPr lang="ru-RU" sz="1400" dirty="0" smtClean="0"/>
            </a:br>
            <a:r>
              <a:rPr lang="ru-RU" sz="1400" dirty="0" smtClean="0"/>
              <a:t>5 – из политехнических, </a:t>
            </a:r>
            <a:br>
              <a:rPr lang="ru-RU" sz="1400" dirty="0" smtClean="0"/>
            </a:br>
            <a:r>
              <a:rPr lang="ru-RU" sz="1400" dirty="0" smtClean="0"/>
              <a:t>3 – из педвузов, </a:t>
            </a:r>
            <a:br>
              <a:rPr lang="ru-RU" sz="1400" dirty="0" smtClean="0"/>
            </a:br>
            <a:r>
              <a:rPr lang="ru-RU" sz="1400" dirty="0" smtClean="0"/>
              <a:t>6 – из других. </a:t>
            </a:r>
            <a:br>
              <a:rPr lang="ru-RU" sz="1400" dirty="0" smtClean="0"/>
            </a:br>
            <a:r>
              <a:rPr lang="ru-RU" sz="1400" dirty="0" smtClean="0"/>
              <a:t>	Авторы присланных работ – студенты </a:t>
            </a:r>
            <a:r>
              <a:rPr lang="en-US" sz="1400" dirty="0" smtClean="0"/>
              <a:t>I</a:t>
            </a:r>
            <a:r>
              <a:rPr lang="ru-RU" sz="1400" dirty="0" smtClean="0"/>
              <a:t>-</a:t>
            </a:r>
            <a:r>
              <a:rPr lang="en-US" sz="1400" dirty="0" smtClean="0"/>
              <a:t>IV</a:t>
            </a:r>
            <a:r>
              <a:rPr lang="ru-RU" sz="1400" dirty="0" smtClean="0"/>
              <a:t> курсов.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	было отобрано 20 работ. Конференция участников 2-го тура состоялась 30 ноября – 5 декабря 1990 г. в Подмосковье на базе пансионата Воскресенского ПО «</a:t>
            </a:r>
            <a:r>
              <a:rPr lang="ru-RU" sz="1400" dirty="0" err="1" smtClean="0"/>
              <a:t>Минудобрения</a:t>
            </a:r>
            <a:r>
              <a:rPr lang="ru-RU" sz="1400" dirty="0" smtClean="0"/>
              <a:t>».</a:t>
            </a:r>
            <a:br>
              <a:rPr lang="ru-RU" sz="1400" dirty="0" smtClean="0"/>
            </a:br>
            <a:r>
              <a:rPr lang="ru-RU" sz="1400" dirty="0" smtClean="0"/>
              <a:t>	</a:t>
            </a:r>
            <a:br>
              <a:rPr lang="ru-RU" sz="1400" dirty="0" smtClean="0"/>
            </a:br>
            <a:r>
              <a:rPr lang="ru-RU" sz="1400" dirty="0" smtClean="0"/>
              <a:t>	Дипломами </a:t>
            </a:r>
            <a:r>
              <a:rPr lang="en-US" sz="1400" dirty="0" smtClean="0"/>
              <a:t>I</a:t>
            </a:r>
            <a:r>
              <a:rPr lang="ru-RU" sz="1400" dirty="0" smtClean="0"/>
              <a:t>-</a:t>
            </a:r>
            <a:r>
              <a:rPr lang="en-US" sz="1400" dirty="0" smtClean="0"/>
              <a:t>II</a:t>
            </a:r>
            <a:r>
              <a:rPr lang="ru-RU" sz="1400" dirty="0" smtClean="0"/>
              <a:t> степени и </a:t>
            </a:r>
            <a:r>
              <a:rPr lang="ru-RU" sz="1400" dirty="0" smtClean="0">
                <a:solidFill>
                  <a:srgbClr val="0000CC"/>
                </a:solidFill>
              </a:rPr>
              <a:t>годовой стипендией 150 рублей               (</a:t>
            </a:r>
            <a:r>
              <a:rPr lang="en-US" sz="1400" dirty="0" smtClean="0">
                <a:solidFill>
                  <a:srgbClr val="0000CC"/>
                </a:solidFill>
              </a:rPr>
              <a:t>I</a:t>
            </a:r>
            <a:r>
              <a:rPr lang="ru-RU" sz="1400" dirty="0" smtClean="0">
                <a:solidFill>
                  <a:srgbClr val="0000CC"/>
                </a:solidFill>
              </a:rPr>
              <a:t> степень) и 75 рублей (</a:t>
            </a:r>
            <a:r>
              <a:rPr lang="en-US" sz="1400" dirty="0" smtClean="0">
                <a:solidFill>
                  <a:srgbClr val="0000CC"/>
                </a:solidFill>
              </a:rPr>
              <a:t>II</a:t>
            </a:r>
            <a:r>
              <a:rPr lang="ru-RU" sz="1400" dirty="0" smtClean="0">
                <a:solidFill>
                  <a:srgbClr val="0000CC"/>
                </a:solidFill>
              </a:rPr>
              <a:t> степень) ежемесячно  </a:t>
            </a:r>
            <a:r>
              <a:rPr lang="ru-RU" sz="1400" dirty="0" smtClean="0"/>
              <a:t>были награждены студенты из Алма-Аты, Воронежа, Донецка, Киева, Красноярска, Ленинграда, Минска, Москвы, Саратова, Ферганы, Чернигова, Ярославля.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8572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Рождение конкурса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1990 г.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64291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4714884"/>
            <a:ext cx="4071966" cy="1457316"/>
          </a:xfrm>
        </p:spPr>
        <p:txBody>
          <a:bodyPr/>
          <a:lstStyle/>
          <a:p>
            <a:pPr algn="ctr"/>
            <a:r>
              <a:rPr lang="ru-RU" sz="2000" dirty="0" smtClean="0"/>
              <a:t>Академик</a:t>
            </a:r>
          </a:p>
          <a:p>
            <a:pPr algn="ctr"/>
            <a:r>
              <a:rPr lang="ru-RU" sz="2000" dirty="0" smtClean="0"/>
              <a:t>Юрий Александрович</a:t>
            </a:r>
          </a:p>
          <a:p>
            <a:pPr algn="ctr"/>
            <a:r>
              <a:rPr lang="ru-RU" sz="2000" dirty="0" smtClean="0"/>
              <a:t>ЗОЛОТОВ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5FEB-375B-4DFF-AF12-27811D9E760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0005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500594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</a:t>
            </a:r>
            <a:r>
              <a:rPr lang="ru-RU" sz="2000" dirty="0" smtClean="0"/>
              <a:t>еобходимо отметить выдающуюся роль академика </a:t>
            </a:r>
            <a:r>
              <a:rPr lang="ru-RU" sz="2000" dirty="0" smtClean="0">
                <a:solidFill>
                  <a:srgbClr val="0000CC"/>
                </a:solidFill>
              </a:rPr>
              <a:t>Юрия Александровича Золотова </a:t>
            </a:r>
            <a:r>
              <a:rPr lang="ru-RU" sz="2000" dirty="0" smtClean="0"/>
              <a:t>как </a:t>
            </a:r>
            <a:r>
              <a:rPr lang="ru-RU" sz="2000" dirty="0" smtClean="0">
                <a:solidFill>
                  <a:srgbClr val="0000CC"/>
                </a:solidFill>
              </a:rPr>
              <a:t>председателя жюри первых тринадцати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конкурсов</a:t>
            </a:r>
            <a:r>
              <a:rPr lang="ru-RU" sz="2000" dirty="0" smtClean="0"/>
              <a:t> – он не просто присутствовал на стендовых сессиях и устных докладах, он был </a:t>
            </a:r>
            <a:r>
              <a:rPr lang="ru-RU" sz="2000" dirty="0" smtClean="0">
                <a:solidFill>
                  <a:schemeClr val="tx1"/>
                </a:solidFill>
              </a:rPr>
              <a:t>интеллектуальным лидером.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Ю.А. Золотов </a:t>
            </a:r>
            <a:r>
              <a:rPr lang="ru-RU" sz="2000" dirty="0" smtClean="0"/>
              <a:t>активно и заинтересованно общался со студентами, профессионально вникал в суть представленных работ, давал рекомендации по их дальнейшему развитию. Благодаря его деятельному участию и авторитету конкурс обрёл высокий интеллектуальный уровень.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FDCF-BE10-460F-B64E-AD238AB74B1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489825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№ 2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Заседания жюри конкурса на соискание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стипендии Менделеевского общества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Звенигород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                                                                   24 ноября 1991г.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Присутствовали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академик Ю.А. Золотов,  д.х.н. М.Г 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Гольдфельд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проф. В.Б. Голубев, д.х.н. Л.Я.Гурвич, проф. Г.В.Лисичкин, проф.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А.А.Пасынский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Ю.А.Устынюк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Е.С.Ротина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Н.В.Кутафина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М.К.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Бисенгалиев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Повестка дня: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Подведение итогов 2-го тура Конкурса</a:t>
            </a:r>
            <a:r>
              <a:rPr lang="ru-RU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соискание стипендии Менделеевского общества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2-м туре Конкурса приняло участие 19 человек.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Заслушав выступления  студентов, а также их ответы на вопросы, конкурсная комиссия 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ПОСТАНОВИЛА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Условиями конкурса 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представить к награждению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Дипломом 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степени и присуждению Стипендии Менделеевского общества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(150 рублей в месяц каждому студенту в течение года)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следующих студентов, успешно выступивших во 2-м туре конкурса: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Вертегел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Алексей Александрович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МГУ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Гурло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Александр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Чеславович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Белорусского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Давлетшин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Ринат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Мансурович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Казанского химико-технологического института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Корженко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Александр Анатольевич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курс, Киевского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1.5.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Макаров Валентин Михайлович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Нижегородского педагогического института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1.6.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Михель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Игорь Сергеевич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Рязанского педагогического института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1.7.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Папоян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Гарегин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Айзакович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ВХК РАН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1.8.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Сальников Дмитрий Леонидович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 курс ВХК РАН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1.9.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Тюрин Алексей Юрьевич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МХТИ им. Д.И.Менделеева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1.10.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Шиванюк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Александр Николаевич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Киевского политехнического института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Представить к награждению Дипломом 2 степени и присуждению стипендии Менделеевского общества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(75 рублей в месяц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каждому студенту в течение года)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следующих студентов: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Башилов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Александр Васильевич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МГУ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Вороненков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Александр Валентинович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Ярославского политехнического института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2.3.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Гапоник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Николай Павлович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Белорусского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2.4.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Закарян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Армен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Саркисович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МГУ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2.5.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Кожевников Игорь Викторович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 курс Чувашского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2.6.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Машкин Игорь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Николавич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курс Дагестанского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2.7.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Никулин Алексей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Донатович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курс Красноярского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2.8.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Овчинников Денис Владимирович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Ленинградского ГУ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2.9.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Чупалов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Антон Александрович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 курс Ленинградского 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429132"/>
            <a:ext cx="3500462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smtClean="0"/>
              <a:t>Владимир </a:t>
            </a:r>
            <a:r>
              <a:rPr lang="ru-RU" sz="1800" dirty="0" err="1" smtClean="0"/>
              <a:t>борисович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голубев</a:t>
            </a:r>
            <a:br>
              <a:rPr lang="ru-RU" sz="1800" dirty="0" smtClean="0"/>
            </a:br>
            <a:r>
              <a:rPr lang="ru-RU" sz="1800" dirty="0" smtClean="0"/>
              <a:t>(1931 – 2011)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4271938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0427"/>
            <a:ext cx="4429156" cy="568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7" y="4786322"/>
            <a:ext cx="3851275" cy="1857388"/>
          </a:xfrm>
        </p:spPr>
        <p:txBody>
          <a:bodyPr/>
          <a:lstStyle/>
          <a:p>
            <a:pPr algn="ctr"/>
            <a:r>
              <a:rPr lang="ru-RU" sz="2000" dirty="0" smtClean="0"/>
              <a:t>Профессор</a:t>
            </a:r>
            <a:br>
              <a:rPr lang="ru-RU" sz="2000" dirty="0" smtClean="0"/>
            </a:br>
            <a:r>
              <a:rPr lang="ru-RU" sz="2000" dirty="0" smtClean="0"/>
              <a:t>Юрий Александрович</a:t>
            </a:r>
            <a:br>
              <a:rPr lang="ru-RU" sz="2000" dirty="0" smtClean="0"/>
            </a:br>
            <a:r>
              <a:rPr lang="ru-RU" sz="2000" dirty="0" err="1" smtClean="0"/>
              <a:t>Устынюк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52"/>
            <a:ext cx="7772400" cy="46434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244975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9" y="4406900"/>
            <a:ext cx="3565523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smtClean="0"/>
              <a:t>сёма </a:t>
            </a:r>
            <a:r>
              <a:rPr lang="ru-RU" sz="1800" dirty="0" err="1" smtClean="0"/>
              <a:t>лейбович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иоффе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500043"/>
            <a:ext cx="442915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5429264"/>
            <a:ext cx="7708926" cy="1143008"/>
          </a:xfrm>
        </p:spPr>
        <p:txBody>
          <a:bodyPr/>
          <a:lstStyle/>
          <a:p>
            <a:pPr algn="ctr"/>
            <a:r>
              <a:rPr lang="ru-RU" sz="1800" dirty="0" smtClean="0"/>
              <a:t>Профессора</a:t>
            </a:r>
            <a:br>
              <a:rPr lang="ru-RU" sz="1800" dirty="0" smtClean="0"/>
            </a:br>
            <a:r>
              <a:rPr lang="ru-RU" sz="1800" dirty="0" smtClean="0"/>
              <a:t>Михаил   </a:t>
            </a:r>
            <a:r>
              <a:rPr lang="ru-RU" sz="1800" dirty="0" err="1" smtClean="0"/>
              <a:t>георгиевич</a:t>
            </a:r>
            <a:r>
              <a:rPr lang="ru-RU" sz="1800" dirty="0" smtClean="0"/>
              <a:t>  </a:t>
            </a:r>
            <a:r>
              <a:rPr lang="ru-RU" sz="1800" dirty="0" err="1" smtClean="0"/>
              <a:t>гольдфельд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 Сёма  </a:t>
            </a:r>
            <a:r>
              <a:rPr lang="ru-RU" sz="1800" dirty="0" err="1" smtClean="0"/>
              <a:t>лейбович</a:t>
            </a:r>
            <a:r>
              <a:rPr lang="ru-RU" sz="1800" dirty="0" smtClean="0"/>
              <a:t>  </a:t>
            </a:r>
            <a:r>
              <a:rPr lang="ru-RU" sz="1800" dirty="0" err="1" smtClean="0"/>
              <a:t>иоффе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714355"/>
            <a:ext cx="5284793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5" y="4406900"/>
            <a:ext cx="3422647" cy="1362075"/>
          </a:xfrm>
        </p:spPr>
        <p:txBody>
          <a:bodyPr/>
          <a:lstStyle/>
          <a:p>
            <a:pPr algn="ctr"/>
            <a:r>
              <a:rPr lang="ru-RU" sz="1800" dirty="0" smtClean="0"/>
              <a:t>Галина </a:t>
            </a:r>
            <a:r>
              <a:rPr lang="ru-RU" sz="1800" dirty="0" err="1" smtClean="0"/>
              <a:t>степановна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зайцева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C:\Любка\МЕНДЕЛЕЕВСКИЙ КОНКУРС\ПРОГРАММА\Зайцев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6061" t="12284" r="32050" b="25831"/>
          <a:stretch/>
        </p:blipFill>
        <p:spPr bwMode="auto">
          <a:xfrm>
            <a:off x="642910" y="1285860"/>
            <a:ext cx="3714776" cy="4071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Номинация по химической технологии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5072098"/>
          </a:xfrm>
        </p:spPr>
        <p:txBody>
          <a:bodyPr/>
          <a:lstStyle/>
          <a:p>
            <a:r>
              <a:rPr lang="ru-RU" sz="1800" dirty="0" smtClean="0"/>
              <a:t>В 2005 г. Оргкомитет конкурса по предложению его членов химиков-технологов инициировал участие магистрантов технологических ВУЗов, обучающихся       на </a:t>
            </a:r>
            <a:r>
              <a:rPr lang="en-US" sz="1800" dirty="0" smtClean="0"/>
              <a:t>V</a:t>
            </a:r>
            <a:r>
              <a:rPr lang="ru-RU" sz="1800" dirty="0" smtClean="0"/>
              <a:t> и </a:t>
            </a:r>
            <a:r>
              <a:rPr lang="en-US" sz="1800" dirty="0" smtClean="0"/>
              <a:t>VI</a:t>
            </a:r>
            <a:r>
              <a:rPr lang="ru-RU" sz="1800" dirty="0" smtClean="0"/>
              <a:t> курсах. </a:t>
            </a:r>
          </a:p>
          <a:p>
            <a:r>
              <a:rPr lang="ru-RU" sz="1800" dirty="0" smtClean="0"/>
              <a:t>Эта инициатива была поддержана, поскольку напряжённый учебный план технологов включает помимо химических большое число технических дисциплин и у студентов младших курсов физически не хватает времени на научную работу. </a:t>
            </a:r>
          </a:p>
          <a:p>
            <a:r>
              <a:rPr lang="ru-RU" sz="1800" dirty="0" smtClean="0"/>
              <a:t>Была утверждена номинация по химической технологии, а основная нагрузка по её реализации легла на преподавателей МИТХТ. Огромную помощь в этой работе оказал президент МИТХТ </a:t>
            </a:r>
            <a:r>
              <a:rPr lang="ru-RU" sz="1800" dirty="0" smtClean="0">
                <a:solidFill>
                  <a:srgbClr val="0000CC"/>
                </a:solidFill>
              </a:rPr>
              <a:t>профессор Владимир Савельевич Тимофеев.</a:t>
            </a:r>
            <a:endParaRPr lang="ru-RU" sz="18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3A7B-767B-43BF-8834-60D0CDAB52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86058"/>
            <a:ext cx="7772400" cy="2982917"/>
          </a:xfrm>
        </p:spPr>
        <p:txBody>
          <a:bodyPr/>
          <a:lstStyle/>
          <a:p>
            <a:pPr algn="ctr"/>
            <a:r>
              <a:rPr lang="ru-RU" sz="1800" dirty="0" smtClean="0"/>
              <a:t>НАЧАЛО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1990 год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571481"/>
            <a:ext cx="7280298" cy="12144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ИСТОРИЯ МЕНДЕЛЕЕВСКОГО КОНКУРСА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3" y="4406900"/>
            <a:ext cx="3351209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err="1" smtClean="0"/>
              <a:t>владимир</a:t>
            </a:r>
            <a:r>
              <a:rPr lang="ru-RU" sz="1800" dirty="0" smtClean="0"/>
              <a:t> </a:t>
            </a:r>
            <a:r>
              <a:rPr lang="ru-RU" sz="1800" dirty="0" err="1" smtClean="0"/>
              <a:t>савельевич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тимофеев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(1935 – 2012)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4135439" cy="52149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4464"/>
            <a:ext cx="3929090" cy="59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2"/>
            <a:ext cx="7772400" cy="3840173"/>
          </a:xfrm>
        </p:spPr>
        <p:txBody>
          <a:bodyPr/>
          <a:lstStyle/>
          <a:p>
            <a:r>
              <a:rPr lang="ru-RU" sz="1800" dirty="0" smtClean="0"/>
              <a:t>Алла </a:t>
            </a:r>
            <a:r>
              <a:rPr lang="ru-RU" sz="1800" dirty="0" err="1" smtClean="0"/>
              <a:t>константиновна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фролкова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Юлия </a:t>
            </a:r>
            <a:r>
              <a:rPr lang="ru-RU" sz="1800" dirty="0" err="1" smtClean="0"/>
              <a:t>геннадьевна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кириллова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виктория </a:t>
            </a:r>
            <a:r>
              <a:rPr lang="ru-RU" sz="1800" dirty="0" err="1" smtClean="0"/>
              <a:t>дмитриевна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юловская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михаил</a:t>
            </a:r>
            <a:r>
              <a:rPr lang="ru-RU" sz="1800" dirty="0" smtClean="0"/>
              <a:t> </a:t>
            </a:r>
            <a:r>
              <a:rPr lang="ru-RU" sz="1800" dirty="0" err="1" smtClean="0"/>
              <a:t>александрович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маслов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андрей</a:t>
            </a:r>
            <a:r>
              <a:rPr lang="ru-RU" sz="1800" dirty="0" smtClean="0"/>
              <a:t> </a:t>
            </a:r>
            <a:r>
              <a:rPr lang="ru-RU" sz="1800" dirty="0" err="1" smtClean="0"/>
              <a:t>всеволодович</a:t>
            </a:r>
            <a:r>
              <a:rPr lang="ru-RU" sz="1800" dirty="0" smtClean="0"/>
              <a:t> Тимошенко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валерий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вячеславович</a:t>
            </a:r>
            <a:r>
              <a:rPr lang="ru-RU" sz="1800" dirty="0" smtClean="0"/>
              <a:t> </a:t>
            </a:r>
            <a:r>
              <a:rPr lang="ru-RU" sz="1800" dirty="0" err="1" smtClean="0"/>
              <a:t>фомичёв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0715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Технологи – члены жюри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786190"/>
            <a:ext cx="3429024" cy="198278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err="1" smtClean="0"/>
              <a:t>алла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константиновна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фролкова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207405" cy="1500187"/>
          </a:xfrm>
        </p:spPr>
        <p:txBody>
          <a:bodyPr/>
          <a:lstStyle/>
          <a:p>
            <a:pPr algn="ctr"/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5" y="928670"/>
            <a:ext cx="5286411" cy="44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429132"/>
            <a:ext cx="3065456" cy="1362075"/>
          </a:xfrm>
        </p:spPr>
        <p:txBody>
          <a:bodyPr/>
          <a:lstStyle/>
          <a:p>
            <a:pPr algn="ctr"/>
            <a:r>
              <a:rPr lang="ru-RU" sz="1800" dirty="0" smtClean="0"/>
              <a:t>Юлия </a:t>
            </a:r>
            <a:r>
              <a:rPr lang="ru-RU" sz="1800" dirty="0" err="1" smtClean="0"/>
              <a:t>геннадьевна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кириллова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5" y="4406900"/>
            <a:ext cx="3708398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err="1" smtClean="0"/>
              <a:t>михаил</a:t>
            </a:r>
            <a:r>
              <a:rPr lang="ru-RU" sz="1800" dirty="0" smtClean="0"/>
              <a:t> </a:t>
            </a:r>
            <a:r>
              <a:rPr lang="ru-RU" sz="1800" dirty="0" err="1" smtClean="0"/>
              <a:t>александрович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err="1" smtClean="0"/>
              <a:t>маслов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2147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4406900"/>
            <a:ext cx="3708399" cy="1362075"/>
          </a:xfrm>
        </p:spPr>
        <p:txBody>
          <a:bodyPr/>
          <a:lstStyle/>
          <a:p>
            <a:pPr algn="ctr"/>
            <a:r>
              <a:rPr lang="ru-RU" sz="1800" dirty="0" smtClean="0"/>
              <a:t>Виктория </a:t>
            </a:r>
            <a:r>
              <a:rPr lang="ru-RU" sz="1800" dirty="0" err="1" smtClean="0"/>
              <a:t>дмитриевна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юловская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53381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2714643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0000CC"/>
              </a:solidFill>
            </a:endParaRPr>
          </a:p>
          <a:p>
            <a:pPr algn="ctr"/>
            <a:endParaRPr lang="ru-RU" sz="3200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Менделеевский конкурс сегодня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26" name="AutoShape 2" descr="Алла Константиновна Фролкова (преподаватель РТУ МИРЭА) » СтудИз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18.userapi.com/c846521/v846521588/5208b/7o9UsihFLn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286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В состав организаторов конкурса входит 11 организаций: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i="1" dirty="0" smtClean="0">
                <a:solidFill>
                  <a:srgbClr val="0000CC"/>
                </a:solidFill>
              </a:rPr>
              <a:t>Некоммерческое партнерство «Содействие химическому и экологическому образованию»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Российская академия наук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Министерство образования и науки РФ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0000CC"/>
                </a:solidFill>
              </a:rPr>
              <a:t>Химический факультет МГУ имени М.В. Ломоносова </a:t>
            </a:r>
            <a:br>
              <a:rPr lang="ru-RU" sz="1800" i="1" dirty="0" smtClean="0">
                <a:solidFill>
                  <a:srgbClr val="0000CC"/>
                </a:solidFill>
              </a:rPr>
            </a:br>
            <a:r>
              <a:rPr lang="ru-RU" sz="1800" dirty="0" smtClean="0">
                <a:solidFill>
                  <a:srgbClr val="0000CC"/>
                </a:solidFill>
              </a:rPr>
              <a:t/>
            </a:r>
            <a:br>
              <a:rPr lang="ru-RU" sz="1800" dirty="0" smtClean="0">
                <a:solidFill>
                  <a:srgbClr val="0000CC"/>
                </a:solidFill>
              </a:rPr>
            </a:br>
            <a:r>
              <a:rPr lang="ru-RU" sz="1800" i="1" dirty="0" smtClean="0">
                <a:solidFill>
                  <a:srgbClr val="0000CC"/>
                </a:solidFill>
              </a:rPr>
              <a:t>Факультет наук о материалах МГУ имени М.В.Ломоносова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Высший химический колледж РАН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0000CC"/>
                </a:solidFill>
              </a:rPr>
              <a:t>МИТХТ имени М.В. Ломоносова (ныне часть Московского технологического университета МИРЭА)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Российское химическое общество имени Д.И.Менделеева</a:t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Российский союз химиков</a:t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Журнал «Химия и жизнь»</a:t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0000CC"/>
                </a:solidFill>
              </a:rPr>
              <a:t>ВУЗ, в котором проводится конкурс</a:t>
            </a:r>
            <a:r>
              <a:rPr lang="ru-RU" sz="1800" i="1" dirty="0" smtClean="0"/>
              <a:t>.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3786190"/>
            <a:ext cx="3779837" cy="1982785"/>
          </a:xfrm>
        </p:spPr>
        <p:txBody>
          <a:bodyPr/>
          <a:lstStyle/>
          <a:p>
            <a:pPr algn="ctr"/>
            <a:r>
              <a:rPr lang="ru-RU" sz="1800" dirty="0" smtClean="0"/>
              <a:t>Член-корреспондент ран</a:t>
            </a:r>
            <a:br>
              <a:rPr lang="ru-RU" sz="1800" dirty="0" smtClean="0"/>
            </a:br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Оскар </a:t>
            </a:r>
            <a:r>
              <a:rPr lang="ru-RU" sz="1800" dirty="0" err="1" smtClean="0"/>
              <a:t>иосифович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койфман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357299"/>
            <a:ext cx="3714776" cy="1500197"/>
          </a:xfrm>
        </p:spPr>
        <p:txBody>
          <a:bodyPr/>
          <a:lstStyle/>
          <a:p>
            <a:pPr algn="ctr"/>
            <a:r>
              <a:rPr lang="ru-RU" sz="1800" dirty="0" smtClean="0"/>
              <a:t>    Начиная с 2004 года,</a:t>
            </a:r>
          </a:p>
          <a:p>
            <a:pPr algn="ctr"/>
            <a:r>
              <a:rPr lang="ru-RU" sz="1800" dirty="0" smtClean="0"/>
              <a:t>  О.И. </a:t>
            </a:r>
            <a:r>
              <a:rPr lang="ru-RU" sz="1800" dirty="0" err="1" smtClean="0"/>
              <a:t>Койфман</a:t>
            </a:r>
            <a:r>
              <a:rPr lang="ru-RU" sz="1800" dirty="0" smtClean="0"/>
              <a:t> неизменный председатель Оргкомитета Конкурса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098" name="AutoShape 2" descr="РљРѕР№С„РјР°РЅ РћСЃРєР°СЂ РРѕСЃРёС„РѕРІРёС‡ - РҐРёРјРёРє - Р‘РёРѕРіСЂР°С„РёС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57166"/>
            <a:ext cx="435609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621510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Председатели жюри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Жюри конкурса в разные годы возглавляли: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академик Ю.А.Золотов (1990-2003 г.г.),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академик И.И. Моисеев (2004-2005 г.),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академик С.М. Алдошин (2006-2009 г.г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),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академик А.Ю. </a:t>
            </a:r>
            <a:r>
              <a:rPr lang="ru-RU" sz="2000" dirty="0" err="1" smtClean="0">
                <a:solidFill>
                  <a:schemeClr val="tx1"/>
                </a:solidFill>
              </a:rPr>
              <a:t>Цивадзе</a:t>
            </a:r>
            <a:r>
              <a:rPr lang="ru-RU" sz="2000" dirty="0" smtClean="0">
                <a:solidFill>
                  <a:schemeClr val="tx1"/>
                </a:solidFill>
              </a:rPr>
              <a:t> (2010-2012 г.г.).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В настоящее время во главе жюри академик М.П. Егоров – директор Института органической химии им. Н.Д. Зелинского РАН.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14353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Всесоюзное химическое общество им. Д.И. Менделеева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инициатор конкурса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ВХО им. Д.И. Менделеева было мощной организацией, имевшей серьёзный бюджет, пополнявшийся юридическими членами – промышленными предприятиями. Действовала общегосударственная система, требовавшая от предприятий отчисления из прибыли определённых сумм для поддержки научно-технических обществ.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позволяло ВХО ежегодно проводить множество конференций и конкурсов, издавать журналы, организовывать летние научные смены для старшеклассников.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5" y="2500306"/>
            <a:ext cx="3422647" cy="326866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председатель жюри</a:t>
            </a:r>
            <a:br>
              <a:rPr lang="ru-RU" sz="2000" dirty="0" smtClean="0"/>
            </a:br>
            <a:r>
              <a:rPr lang="ru-RU" sz="2000" dirty="0" smtClean="0"/>
              <a:t>конкурса</a:t>
            </a:r>
            <a:br>
              <a:rPr lang="ru-RU" sz="2000" dirty="0" smtClean="0"/>
            </a:br>
            <a:r>
              <a:rPr lang="ru-RU" sz="2000" dirty="0" smtClean="0"/>
              <a:t>с 2013 г.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Академик</a:t>
            </a:r>
            <a:br>
              <a:rPr lang="ru-RU" sz="2000" dirty="0" smtClean="0"/>
            </a:br>
            <a:r>
              <a:rPr lang="ru-RU" sz="2000" dirty="0" smtClean="0"/>
              <a:t>Михаил </a:t>
            </a:r>
            <a:r>
              <a:rPr lang="ru-RU" sz="2000" dirty="0" err="1" smtClean="0"/>
              <a:t>петрович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егоров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4278315" cy="5643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85794"/>
            <a:ext cx="378621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FDCF-BE10-460F-B64E-AD238AB74B15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428736"/>
          <a:ext cx="8102585" cy="2420022"/>
        </p:xfrm>
        <a:graphic>
          <a:graphicData uri="http://schemas.openxmlformats.org/drawingml/2006/table">
            <a:tbl>
              <a:tblPr/>
              <a:tblGrid>
                <a:gridCol w="142876"/>
                <a:gridCol w="1285884"/>
                <a:gridCol w="785818"/>
                <a:gridCol w="642942"/>
                <a:gridCol w="785818"/>
                <a:gridCol w="714380"/>
                <a:gridCol w="714380"/>
                <a:gridCol w="428628"/>
                <a:gridCol w="571504"/>
                <a:gridCol w="428628"/>
                <a:gridCol w="857256"/>
                <a:gridCol w="619705"/>
                <a:gridCol w="124766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Год проведения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XXI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XXIII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XXIV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XXV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XXVI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XXVII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XXVIII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XXIX</a:t>
                      </a:r>
                      <a:endParaRPr lang="ru-RU" sz="11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1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Архангельск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Дубна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С-Петербург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Казань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Волгоград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Томск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Самара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Уфа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Новосибирск</a:t>
                      </a:r>
                      <a:endParaRPr lang="ru-RU" sz="9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Иваново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участников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143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201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201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240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городов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200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ВУЗов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49683" marR="4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034" y="142852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Статистические данные по участникам, ВУЗам и городам (2010-2019 г.г.).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FDCF-BE10-460F-B64E-AD238AB74B15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2000240"/>
          <a:ext cx="7358115" cy="2410216"/>
        </p:xfrm>
        <a:graphic>
          <a:graphicData uri="http://schemas.openxmlformats.org/drawingml/2006/table">
            <a:tbl>
              <a:tblPr/>
              <a:tblGrid>
                <a:gridCol w="988296"/>
                <a:gridCol w="575503"/>
                <a:gridCol w="572298"/>
                <a:gridCol w="677299"/>
                <a:gridCol w="722185"/>
                <a:gridCol w="755049"/>
                <a:gridCol w="682109"/>
                <a:gridCol w="734209"/>
                <a:gridCol w="856042"/>
                <a:gridCol w="795125"/>
              </a:tblGrid>
              <a:tr h="602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ХХ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XXI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XXIII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XXIV</a:t>
                      </a:r>
                      <a:endParaRPr lang="ru-RU" sz="110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XXV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XXVI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XXVII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11,6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16,5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14,8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курс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курс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34,9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30,7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26,6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34,1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34,8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 курс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курс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7,9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5,4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615551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участников конкурса по курсам, %.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57298"/>
            <a:ext cx="7772400" cy="49292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0" dirty="0" smtClean="0"/>
              <a:t>	</a:t>
            </a:r>
            <a:r>
              <a:rPr lang="ru-RU" sz="1800" b="0" dirty="0" smtClean="0"/>
              <a:t>Спрашивается, откуда среди участников появляются студенты 1 курса? </a:t>
            </a:r>
            <a:br>
              <a:rPr lang="ru-RU" sz="1800" b="0" dirty="0" smtClean="0"/>
            </a:br>
            <a:r>
              <a:rPr lang="ru-RU" sz="1800" b="0" dirty="0" smtClean="0"/>
              <a:t>	Это немногочисленная группа студентов – 2-4% от общего числа – начинает заниматься научными исследованиями ещё в старших классах средней школы. Речь идёт о специализированных химических классах, над которыми патронируют химические ВУЗы и НИИ. Такие классы и школы функционируют при ИОХ, МГУ, СПбГУ, Ивановском ГХТУ и некоторых других учреждениях. </a:t>
            </a:r>
            <a:endParaRPr lang="ru-RU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52"/>
            <a:ext cx="7772400" cy="85725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Первокурсники – участники конкурса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71546"/>
            <a:ext cx="7772400" cy="4697429"/>
          </a:xfrm>
        </p:spPr>
        <p:txBody>
          <a:bodyPr/>
          <a:lstStyle/>
          <a:p>
            <a:pPr algn="ctr"/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За 30 лет в конкурсе приняли участие свыше 3000 студентов из 125 вузов России и стран Ближнего зарубежья 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Менделеевский конкурс признан одним из самых престижных соревнований молодых химиков-исследователей и пользуется заслуженным авторитетом у студентов и преподавателей вузов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>
                <a:solidFill>
                  <a:srgbClr val="0000CC"/>
                </a:solidFill>
              </a:rPr>
              <a:t>значительная часть участников Менделеевских конкурсов в дальнейшем достигают серьёзных успехов в научной карьере</a:t>
            </a:r>
            <a:endParaRPr lang="ru-RU" sz="2000" b="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6429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Некоторые итоги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1" y="3571876"/>
            <a:ext cx="3636961" cy="2197099"/>
          </a:xfrm>
        </p:spPr>
        <p:txBody>
          <a:bodyPr/>
          <a:lstStyle/>
          <a:p>
            <a:pPr algn="ctr"/>
            <a:r>
              <a:rPr lang="ru-RU" sz="1800" dirty="0" smtClean="0"/>
              <a:t>Член-корреспондент РАН</a:t>
            </a:r>
            <a:br>
              <a:rPr lang="ru-RU" sz="1800" dirty="0" smtClean="0"/>
            </a:br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Алексей Викторович</a:t>
            </a:r>
            <a:br>
              <a:rPr lang="ru-RU" sz="1800" dirty="0" smtClean="0"/>
            </a:br>
            <a:r>
              <a:rPr lang="ru-RU" sz="1800" dirty="0" err="1" smtClean="0"/>
              <a:t>Лукашин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533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3" y="4406900"/>
            <a:ext cx="3351209" cy="1362075"/>
          </a:xfrm>
        </p:spPr>
        <p:txBody>
          <a:bodyPr/>
          <a:lstStyle/>
          <a:p>
            <a:pPr algn="ctr"/>
            <a:r>
              <a:rPr lang="ru-RU" sz="1800" dirty="0" smtClean="0"/>
              <a:t>        </a:t>
            </a:r>
            <a:r>
              <a:rPr lang="ru-RU" sz="1800" dirty="0" err="1" smtClean="0"/>
              <a:t>а.д</a:t>
            </a:r>
            <a:r>
              <a:rPr lang="ru-RU" sz="1800" dirty="0" smtClean="0"/>
              <a:t>. </a:t>
            </a:r>
            <a:r>
              <a:rPr lang="ru-RU" sz="1800" dirty="0" err="1" smtClean="0"/>
              <a:t>Дильман</a:t>
            </a:r>
            <a:r>
              <a:rPr lang="ru-RU" sz="1800" dirty="0" smtClean="0"/>
              <a:t> и </a:t>
            </a:r>
            <a:br>
              <a:rPr lang="ru-RU" sz="1800" dirty="0" smtClean="0"/>
            </a:br>
            <a:r>
              <a:rPr lang="ru-RU" sz="1800" dirty="0" smtClean="0"/>
              <a:t>         Д.с. </a:t>
            </a:r>
            <a:r>
              <a:rPr lang="ru-RU" sz="1800" dirty="0" err="1" smtClean="0"/>
              <a:t>перекалин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57817" y="2906713"/>
            <a:ext cx="3136895" cy="1500187"/>
          </a:xfrm>
        </p:spPr>
        <p:txBody>
          <a:bodyPr/>
          <a:lstStyle/>
          <a:p>
            <a:pPr algn="ctr"/>
            <a:r>
              <a:rPr lang="ru-RU" dirty="0" smtClean="0"/>
              <a:t>Два завлаба</a:t>
            </a:r>
          </a:p>
          <a:p>
            <a:pPr algn="ctr"/>
            <a:r>
              <a:rPr lang="ru-RU" dirty="0" smtClean="0"/>
              <a:t>доктора хим.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1643050"/>
            <a:ext cx="5286411" cy="414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5" y="4406900"/>
            <a:ext cx="3065457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err="1" smtClean="0"/>
              <a:t>павел</a:t>
            </a:r>
            <a:r>
              <a:rPr lang="ru-RU" sz="1800" dirty="0" smtClean="0"/>
              <a:t> </a:t>
            </a:r>
            <a:r>
              <a:rPr lang="ru-RU" sz="1800" dirty="0" err="1" smtClean="0"/>
              <a:t>анатольевич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err="1" smtClean="0"/>
              <a:t>никульшин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" name="Рисунок 4" descr="никульшин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14488"/>
            <a:ext cx="3214710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5" y="4406900"/>
            <a:ext cx="2708267" cy="1362075"/>
          </a:xfrm>
        </p:spPr>
        <p:txBody>
          <a:bodyPr/>
          <a:lstStyle/>
          <a:p>
            <a:pPr algn="ctr"/>
            <a:r>
              <a:rPr lang="ru-RU" sz="2000" dirty="0" smtClean="0"/>
              <a:t>Алексей </a:t>
            </a:r>
            <a:r>
              <a:rPr lang="ru-RU" sz="2000" dirty="0" err="1" smtClean="0"/>
              <a:t>валерьевич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Лесив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284529" cy="4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3" y="4406900"/>
            <a:ext cx="2994019" cy="1362075"/>
          </a:xfrm>
        </p:spPr>
        <p:txBody>
          <a:bodyPr/>
          <a:lstStyle/>
          <a:p>
            <a:pPr algn="ctr"/>
            <a:r>
              <a:rPr lang="ru-RU" sz="1800" dirty="0" smtClean="0"/>
              <a:t>Дмитрий </a:t>
            </a:r>
            <a:r>
              <a:rPr lang="ru-RU" sz="1800" dirty="0" err="1" smtClean="0"/>
              <a:t>андреевич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пебалк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285860"/>
            <a:ext cx="521335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78634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системе Всесоюзного химического общества в его Центральном и областных правлениях эффективно действовало подразделение, занимавшееся химическим образованием, пропагандой химии среди молодёжи, химическими олимпиадами, юными химиками.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Основателем и многолетним руководителем этого подразделения был профессор МГУ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Павел Васильевич Козлов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Учёным секретарём была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Елена Сергеевна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Ротина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406900"/>
            <a:ext cx="3214710" cy="1362075"/>
          </a:xfrm>
        </p:spPr>
        <p:txBody>
          <a:bodyPr/>
          <a:lstStyle/>
          <a:p>
            <a:pPr algn="ctr"/>
            <a:r>
              <a:rPr lang="ru-RU" sz="1800" dirty="0" smtClean="0"/>
              <a:t>Сергей Викторович</a:t>
            </a:r>
            <a:br>
              <a:rPr lang="ru-RU" sz="1800" dirty="0" smtClean="0"/>
            </a:br>
            <a:r>
              <a:rPr lang="ru-RU" sz="1800" dirty="0" smtClean="0"/>
              <a:t>Радио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3" y="4406900"/>
            <a:ext cx="3351209" cy="1362075"/>
          </a:xfrm>
        </p:spPr>
        <p:txBody>
          <a:bodyPr/>
          <a:lstStyle/>
          <a:p>
            <a:pPr algn="ctr"/>
            <a:r>
              <a:rPr lang="ru-RU" sz="1800" dirty="0" smtClean="0"/>
              <a:t>Олег </a:t>
            </a:r>
            <a:r>
              <a:rPr lang="ru-RU" sz="1800" dirty="0" err="1" smtClean="0"/>
              <a:t>александрович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брылёв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1" y="4406900"/>
            <a:ext cx="3636961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err="1" smtClean="0"/>
              <a:t>дмитрий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анатольевич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леменовский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357297"/>
            <a:ext cx="4570413" cy="420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4406900"/>
            <a:ext cx="3000396" cy="1362075"/>
          </a:xfrm>
        </p:spPr>
        <p:txBody>
          <a:bodyPr/>
          <a:lstStyle/>
          <a:p>
            <a:pPr algn="ctr"/>
            <a:r>
              <a:rPr lang="ru-RU" sz="1800" dirty="0" smtClean="0"/>
              <a:t>Профессор</a:t>
            </a:r>
            <a:br>
              <a:rPr lang="ru-RU" sz="1800" dirty="0" smtClean="0"/>
            </a:br>
            <a:r>
              <a:rPr lang="ru-RU" sz="1800" dirty="0" smtClean="0"/>
              <a:t>Олег Александрович</a:t>
            </a:r>
            <a:br>
              <a:rPr lang="ru-RU" sz="1800" dirty="0" smtClean="0"/>
            </a:br>
            <a:r>
              <a:rPr lang="ru-RU" sz="1800" dirty="0" err="1" smtClean="0"/>
              <a:t>шляхтин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00042"/>
            <a:ext cx="585791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285728"/>
            <a:ext cx="3851275" cy="5572164"/>
          </a:xfrm>
        </p:spPr>
        <p:txBody>
          <a:bodyPr/>
          <a:lstStyle/>
          <a:p>
            <a:pPr algn="ctr"/>
            <a:r>
              <a:rPr lang="ru-RU" sz="1800" dirty="0" smtClean="0"/>
              <a:t>Помимо научной программы, предусмотрена оригинальная «научно-культурная» программа, которой весьма успешно руководит главный редактор журнала «Химия и жизнь» Любовь Николаевна</a:t>
            </a:r>
          </a:p>
          <a:p>
            <a:pPr algn="ctr"/>
            <a:r>
              <a:rPr lang="ru-RU" sz="1800" dirty="0" err="1" smtClean="0"/>
              <a:t>Стрельникова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7" y="3000372"/>
            <a:ext cx="3136895" cy="2768603"/>
          </a:xfrm>
        </p:spPr>
        <p:txBody>
          <a:bodyPr/>
          <a:lstStyle/>
          <a:p>
            <a:pPr algn="ctr"/>
            <a:r>
              <a:rPr lang="ru-RU" sz="1600" dirty="0" smtClean="0"/>
              <a:t>Постоянный член жюри и лектор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6380" y="4357694"/>
            <a:ext cx="3565523" cy="15716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800" dirty="0" smtClean="0"/>
              <a:t>доктор хим. наук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Генрих Владимирович</a:t>
            </a:r>
            <a:br>
              <a:rPr lang="ru-RU" sz="1800" dirty="0" smtClean="0"/>
            </a:br>
            <a:r>
              <a:rPr lang="ru-RU" sz="1800" dirty="0" smtClean="0"/>
              <a:t>ЭРЛИХ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3" y="1357298"/>
            <a:ext cx="62349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7" y="4406900"/>
            <a:ext cx="3494085" cy="1362075"/>
          </a:xfrm>
        </p:spPr>
        <p:txBody>
          <a:bodyPr/>
          <a:lstStyle/>
          <a:p>
            <a:pPr algn="ctr"/>
            <a:r>
              <a:rPr lang="ru-RU" sz="1800" dirty="0" smtClean="0"/>
              <a:t>Дмитрий </a:t>
            </a:r>
            <a:r>
              <a:rPr lang="ru-RU" sz="1800" dirty="0" err="1" smtClean="0"/>
              <a:t>сергеевич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перекалин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285859"/>
            <a:ext cx="4713289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3" y="4406900"/>
            <a:ext cx="3279770" cy="1362075"/>
          </a:xfrm>
        </p:spPr>
        <p:txBody>
          <a:bodyPr/>
          <a:lstStyle/>
          <a:p>
            <a:pPr algn="ctr"/>
            <a:r>
              <a:rPr lang="ru-RU" sz="2000" dirty="0" smtClean="0"/>
              <a:t>Татьяна </a:t>
            </a:r>
            <a:r>
              <a:rPr lang="ru-RU" sz="2000" dirty="0" err="1" smtClean="0"/>
              <a:t>игоревна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мельникова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4714908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35719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FDCF-BE10-460F-B64E-AD238AB74B15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714488"/>
          <a:ext cx="7643866" cy="1421617"/>
        </p:xfrm>
        <a:graphic>
          <a:graphicData uri="http://schemas.openxmlformats.org/drawingml/2006/table">
            <a:tbl>
              <a:tblPr/>
              <a:tblGrid>
                <a:gridCol w="1280477"/>
                <a:gridCol w="561850"/>
                <a:gridCol w="568217"/>
                <a:gridCol w="642228"/>
                <a:gridCol w="716239"/>
                <a:gridCol w="728177"/>
                <a:gridCol w="654961"/>
                <a:gridCol w="601641"/>
                <a:gridCol w="676448"/>
                <a:gridCol w="1213628"/>
              </a:tblGrid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XXII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XXIII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XXIV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XXVI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XXVII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участников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31,8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30,1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31,3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34,3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32.8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33,7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32,3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Доля призёров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62" y="0"/>
            <a:ext cx="82153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Доля участников и призёров из московских ВУЗов, %.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9" y="5072074"/>
            <a:ext cx="7494613" cy="1500198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Стоят: В.К. Потапов, С.С. Чуранов, Г.В.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Лисичкин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М.Г. Кузьмин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сидят: Е.С.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А.Ф.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Платэ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п.в. Козлов, в.м.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демьянович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500043"/>
            <a:ext cx="5940425" cy="428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500042"/>
            <a:ext cx="8229600" cy="471490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00CC"/>
                </a:solidFill>
              </a:rPr>
              <a:t>ПРОБЛЕМЫ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1800" dirty="0" smtClean="0"/>
              <a:t>Из </a:t>
            </a:r>
            <a:r>
              <a:rPr lang="ru-RU" sz="1800" dirty="0" smtClean="0"/>
              <a:t>пяти-шести систематически участвующих в конкурсе московских ВУЗов лидирующее положение занимают Факультет наук о материалах </a:t>
            </a:r>
            <a:r>
              <a:rPr lang="ru-RU" sz="1800" dirty="0" smtClean="0"/>
              <a:t>МГУ и </a:t>
            </a:r>
            <a:r>
              <a:rPr lang="ru-RU" sz="1800" dirty="0" smtClean="0"/>
              <a:t>Высший химический колледж </a:t>
            </a:r>
            <a:r>
              <a:rPr lang="ru-RU" sz="1800" dirty="0" smtClean="0"/>
              <a:t>РАН; </a:t>
            </a:r>
            <a:r>
              <a:rPr lang="ru-RU" sz="1800" dirty="0" smtClean="0"/>
              <a:t>призёры-москвичи – это, главным образом, студенты ФНМ </a:t>
            </a:r>
            <a:r>
              <a:rPr lang="ru-RU" sz="1800" dirty="0" smtClean="0"/>
              <a:t>МГУ, </a:t>
            </a:r>
            <a:r>
              <a:rPr lang="ru-RU" sz="1800" dirty="0" smtClean="0"/>
              <a:t>и ВХК РАН.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	Такой результат вполне логичен и легко объясним: студенты этих ВУЗов в соответствии с учебным планом начинают заниматься научной работой с 1 курса и уже на 2-3 курсах получают результаты, достаточные для доклада на конференции. 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 smtClean="0"/>
              <a:t>	Следует учитывать также, что в этих ВУЗах наиболее сильный контингент студентов и преподавателей, они прилично финансируются и лучше других оборудованы. Таким образом, студенты этих ВУЗов оказываются в выигрышном положении по отношению к остальным.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0000CC"/>
                </a:solidFill>
              </a:rPr>
              <a:t>Спрашивается, справедливо ли предъявлять одинаковые требования к работам студентов ФНМ МГУ и, например, </a:t>
            </a:r>
            <a:r>
              <a:rPr lang="ru-RU" sz="1800" dirty="0" err="1" smtClean="0">
                <a:solidFill>
                  <a:srgbClr val="0000CC"/>
                </a:solidFill>
              </a:rPr>
              <a:t>Тмутараканского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пед</a:t>
            </a:r>
            <a:r>
              <a:rPr lang="ru-RU" sz="1800" dirty="0" smtClean="0">
                <a:solidFill>
                  <a:srgbClr val="0000CC"/>
                </a:solidFill>
              </a:rPr>
              <a:t>. института? По-видимому, нет.</a:t>
            </a:r>
            <a:endParaRPr lang="ru-RU" sz="18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B7FD9D-AE2A-4675-B9F9-27A0B3A719F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49292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/>
              <a:t>	</a:t>
            </a:r>
            <a:r>
              <a:rPr lang="ru-RU" sz="1800" b="0" dirty="0" smtClean="0"/>
              <a:t>«Новизна и важность задач исследования» – очень существенный критерий оценки конкурсанта. 	Однако не будем забывать, что он не зависит от студента, тематика исследования определяется не самим студентом, а его руководителем, сложившимися традициями лаборатории или кафедры. </a:t>
            </a:r>
            <a:br>
              <a:rPr lang="ru-RU" sz="1800" b="0" dirty="0" smtClean="0"/>
            </a:br>
            <a:r>
              <a:rPr lang="ru-RU" sz="1800" b="0" dirty="0" smtClean="0"/>
              <a:t>	Это обстоятельство должно обязательно учитываться членами жюри, что происходит, к сожалению, не всегда – и это психологически  понятно. Поэтому </a:t>
            </a:r>
            <a:r>
              <a:rPr lang="ru-RU" sz="1800" b="0" dirty="0" smtClean="0">
                <a:solidFill>
                  <a:srgbClr val="0000CC"/>
                </a:solidFill>
              </a:rPr>
              <a:t>преимущество  получают студенты, относящиеся  к ведущим научным школам, которые дислоцируются  в крупных научных центрах.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 </a:t>
            </a:r>
            <a:endParaRPr lang="ru-RU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42852"/>
            <a:ext cx="7772400" cy="7143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ПРОБЛЕМЫ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FDCF-BE10-460F-B64E-AD238AB74B15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642918"/>
            <a:ext cx="70723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00CC"/>
                </a:solidFill>
              </a:rPr>
              <a:t>ПРОБЛЕМЫ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Менделеевский конкурс, как и многие другие подобные мероприятия, не имеет государственной поддержки (за исключением нечастого и небольшого вклада РФФИ в проведении конференции). Поэтому организаторам приходится ежегодно изыскивать спонсоров, что требует больших затрат времени, энергии и нервов. </a:t>
            </a:r>
            <a:r>
              <a:rPr lang="ru-RU" dirty="0" smtClean="0">
                <a:solidFill>
                  <a:srgbClr val="0000CC"/>
                </a:solidFill>
              </a:rPr>
              <a:t>Стоимость проведения конкурса составляет 5-6 млн. руб.</a:t>
            </a:r>
            <a:r>
              <a:rPr lang="ru-RU" dirty="0" smtClean="0"/>
              <a:t> (в сегодняшних ценах).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                                           ЗАКЛЮЧЕНИЕ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1800" dirty="0" smtClean="0"/>
              <a:t>По результатам конкурса нельзя однозначно судить о состоянии и динамике уровня высшего химического и химико-технологического образования в России, также как по достижениям наших спортсменов на международных соревнованиях нельзя судить о состоянии массового спорта в стране. Тем не менее, достаточно высокий научный уровень конкурсных работ, обширное представительство ВУЗов, и хорошая, в целом, подготовленность студентов вселяют определённый оптимизм. 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 smtClean="0"/>
              <a:t>	Вопреки широко декларируемому мнению о деградации российского высшего химического образования, оно живо, развивается, и, по крайней мере, в лучших вузах, старается следовать мировым тенденциям, как в тематике работ, так и в уровне проведения экспериментальных исследований.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0000CC"/>
                </a:solidFill>
              </a:rPr>
              <a:t>Надеюсь, что Менделеевский конкурс способствует развитию высшего химического и химико-технологического образования в нашей стране.</a:t>
            </a:r>
            <a:endParaRPr lang="ru-RU" sz="1800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Спасибо за внимание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643602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0000CC"/>
                </a:solidFill>
              </a:rPr>
              <a:t>Идея организации конкурса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Участие студентов в научной работе – обязательное условие подготовки специалистов. Это зафиксировано в учебных планах химических и химико-технологических вузов.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Без опыта участия студента в поисковых исследованиях нельзя подготовить полноценного химика. В большинстве ВУЗов и факультетов химического профиля это условие соблюдается.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Каждый старшекурсник должен выполнить дипломную работу, являющуюся научным исследованием.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результатам дипломной работы во многих случаях публикуется статья, тезисы доклада или патент на изобретение. 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929222"/>
          </a:xfrm>
        </p:spPr>
        <p:txBody>
          <a:bodyPr/>
          <a:lstStyle/>
          <a:p>
            <a:pPr algn="l"/>
            <a:r>
              <a:rPr lang="ru-RU" sz="2000" dirty="0" smtClean="0"/>
              <a:t>	</a:t>
            </a:r>
            <a:r>
              <a:rPr lang="ru-RU" sz="1800" dirty="0" smtClean="0"/>
              <a:t>Важная задача – раннее начало приобщения студентов к научной работе (на </a:t>
            </a:r>
            <a:r>
              <a:rPr lang="en-US" sz="1800" dirty="0" smtClean="0"/>
              <a:t>II</a:t>
            </a:r>
            <a:r>
              <a:rPr lang="ru-RU" sz="1800" dirty="0" smtClean="0"/>
              <a:t>-</a:t>
            </a:r>
            <a:r>
              <a:rPr lang="en-US" sz="1800" dirty="0" smtClean="0"/>
              <a:t>III</a:t>
            </a:r>
            <a:r>
              <a:rPr lang="ru-RU" sz="1800" dirty="0" smtClean="0"/>
              <a:t> курсах, а иногда и на первом). Это даёт возможность студенту выполнить более глубокое и обширное, как правило экспериментальное, исследование, а также возможность попробовать себя в нескольких узких специализациях на разных кафедрах.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Понятно, что на этом пути имеются трудности: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   далеко не все студенты легко справляются с учебной программой;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   многие студенты вынуждены зарабатывать на жизнь;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   всегда имеется контингент, случайно попавший в химический   ВУЗ или      разочаровавшийся в выбранной специальности.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Тем более важно поддержать ту небольшую часть студенчества, которая оказалась способной успешно совмещать интенсивную учебную нагрузку на младших курсах с научной работой в лабораториях, и приумножать количество таких студентов.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0000CC"/>
                </a:solidFill>
              </a:rPr>
              <a:t>Именно с этой целью ещё в 1990 г. Президиум Центрального правления Всесоюзного химического общества им. Д.И. Менделеева объявил «Конкурс студентов-химиков </a:t>
            </a:r>
            <a:r>
              <a:rPr lang="en-US" sz="1800" dirty="0" smtClean="0">
                <a:solidFill>
                  <a:srgbClr val="0000CC"/>
                </a:solidFill>
              </a:rPr>
              <a:t>I</a:t>
            </a:r>
            <a:r>
              <a:rPr lang="ru-RU" sz="1800" dirty="0" smtClean="0">
                <a:solidFill>
                  <a:srgbClr val="0000CC"/>
                </a:solidFill>
              </a:rPr>
              <a:t>-</a:t>
            </a:r>
            <a:r>
              <a:rPr lang="en-US" sz="1800" dirty="0" smtClean="0">
                <a:solidFill>
                  <a:srgbClr val="0000CC"/>
                </a:solidFill>
              </a:rPr>
              <a:t>IV</a:t>
            </a:r>
            <a:r>
              <a:rPr lang="ru-RU" sz="1800" dirty="0" smtClean="0">
                <a:solidFill>
                  <a:srgbClr val="0000CC"/>
                </a:solidFill>
              </a:rPr>
              <a:t> курсов на получение стипендии общества».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9B44-FED3-4A3F-8656-34E92237B6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643314"/>
            <a:ext cx="3422647" cy="1928825"/>
          </a:xfrm>
        </p:spPr>
        <p:txBody>
          <a:bodyPr/>
          <a:lstStyle/>
          <a:p>
            <a:pPr algn="ctr"/>
            <a:r>
              <a:rPr lang="ru-RU" sz="1800" dirty="0" smtClean="0"/>
              <a:t>Вице-президент ВХО</a:t>
            </a:r>
            <a:br>
              <a:rPr lang="ru-RU" sz="1800" dirty="0" smtClean="0"/>
            </a:br>
            <a:r>
              <a:rPr lang="ru-RU" sz="1800" dirty="0" err="1" smtClean="0"/>
              <a:t>павел</a:t>
            </a:r>
            <a:r>
              <a:rPr lang="ru-RU" sz="1800" dirty="0" smtClean="0"/>
              <a:t> </a:t>
            </a:r>
            <a:r>
              <a:rPr lang="ru-RU" sz="1800" dirty="0" err="1" smtClean="0"/>
              <a:t>Джибраелович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саркисов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(1932-2012)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564464" cy="3794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C:\Любка\МЕНДЕЛЕЕВСКИЙ КОНКУРС\ПРОГРАММА\Саркисов.jpg"/>
          <p:cNvPicPr/>
          <p:nvPr/>
        </p:nvPicPr>
        <p:blipFill rotWithShape="1"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333" r="10334"/>
          <a:stretch/>
        </p:blipFill>
        <p:spPr bwMode="auto">
          <a:xfrm>
            <a:off x="571472" y="571480"/>
            <a:ext cx="4214842" cy="435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714752"/>
            <a:ext cx="5500725" cy="2054223"/>
          </a:xfrm>
        </p:spPr>
        <p:txBody>
          <a:bodyPr/>
          <a:lstStyle/>
          <a:p>
            <a:pPr algn="ctr"/>
            <a:r>
              <a:rPr lang="ru-RU" sz="1600" dirty="0" smtClean="0"/>
              <a:t>Министр Высшего и среднего специального образования СССР</a:t>
            </a:r>
            <a:br>
              <a:rPr lang="ru-RU" sz="1600" dirty="0" smtClean="0"/>
            </a:br>
            <a:r>
              <a:rPr lang="ru-RU" sz="1600" dirty="0" smtClean="0"/>
              <a:t>с 1985 по 1991 гг.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Геннадий Алексеевич</a:t>
            </a:r>
            <a:br>
              <a:rPr lang="ru-RU" sz="2000" dirty="0" smtClean="0"/>
            </a:br>
            <a:r>
              <a:rPr lang="ru-RU" sz="2000" dirty="0" smtClean="0"/>
              <a:t>Ягодин</a:t>
            </a:r>
            <a:br>
              <a:rPr lang="ru-RU" sz="2000" dirty="0" smtClean="0"/>
            </a:br>
            <a:r>
              <a:rPr lang="ru-RU" sz="2000" dirty="0" smtClean="0"/>
              <a:t>(1927 – 2015)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2849555" cy="1500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4D8A-CE8F-49FF-8BD2-3D68983E978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857232"/>
            <a:ext cx="3403600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579</Words>
  <Application>Microsoft Office PowerPoint</Application>
  <PresentationFormat>Экран (4:3)</PresentationFormat>
  <Paragraphs>381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Оформление по умолчанию</vt:lpstr>
      <vt:lpstr>    ХХХ МЕНДЕЛЕЕВСКАЯ КОНФЕРЕНЦИЯ МОЛОДЫХ УЧЕНЫХ         27–29 ОКТЯБРЯ 2020      МОСКВА</vt:lpstr>
      <vt:lpstr>НАЧАЛО  1990 год</vt:lpstr>
      <vt:lpstr>                 Всесоюзное химическое общество им. Д.И. Менделеева –  инициатор конкурса   ВХО им. Д.И. Менделеева было мощной организацией, имевшей серьёзный бюджет, пополнявшийся юридическими членами – промышленными предприятиями. Действовала общегосударственная система, требовавшая от предприятий отчисления из прибыли определённых сумм для поддержки научно-технических обществ. Это позволяло ВХО ежегодно проводить множество конференций и конкурсов, издавать журналы, организовывать летние научные смены для старшеклассников.</vt:lpstr>
      <vt:lpstr>В системе Всесоюзного химического общества в его Центральном и областных правлениях эффективно действовало подразделение, занимавшееся химическим образованием, пропагандой химии среди молодёжи, химическими олимпиадами, юными химиками. Основателем и многолетним руководителем этого подразделения был профессор МГУ Павел Васильевич Козлов  Учёным секретарём была Елена Сергеевна Ротина</vt:lpstr>
      <vt:lpstr>Стоят: В.К. Потапов, С.С. Чуранов, Г.В. Лисичкин, М.Г. Кузьмин  сидят: Е.С. Ротина, А.Ф. Платэ, п.в. Козлов, в.м. демьянович</vt:lpstr>
      <vt:lpstr> Идея организации конкурса   Участие студентов в научной работе – обязательное условие подготовки специалистов. Это зафиксировано в учебных планах химических и химико-технологических вузов.  Без опыта участия студента в поисковых исследованиях нельзя подготовить полноценного химика. В большинстве ВУЗов и факультетов химического профиля это условие соблюдается.   Каждый старшекурсник должен выполнить дипломную работу, являющуюся научным исследованием.   По результатам дипломной работы во многих случаях публикуется статья, тезисы доклада или патент на изобретение.  </vt:lpstr>
      <vt:lpstr> Важная задача – раннее начало приобщения студентов к научной работе (на II-III курсах, а иногда и на первом). Это даёт возможность студенту выполнить более глубокое и обширное, как правило экспериментальное, исследование, а также возможность попробовать себя в нескольких узких специализациях на разных кафедрах.    Понятно, что на этом пути имеются трудности:      далеко не все студенты легко справляются с учебной программой;      многие студенты вынуждены зарабатывать на жизнь;      всегда имеется контингент, случайно попавший в химический   ВУЗ или      разочаровавшийся в выбранной специальности.    Тем более важно поддержать ту небольшую часть студенчества, которая оказалась способной успешно совмещать интенсивную учебную нагрузку на младших курсах с научной работой в лабораториях, и приумножать количество таких студентов.    Именно с этой целью ещё в 1990 г. Президиум Центрального правления Всесоюзного химического общества им. Д.И. Менделеева объявил «Конкурс студентов-химиков I-IV курсов на получение стипендии общества».  </vt:lpstr>
      <vt:lpstr>Вице-президент ВХО павел Джибраелович саркисов (1932-2012)</vt:lpstr>
      <vt:lpstr>Министр Высшего и среднего специального образования СССР с 1985 по 1991 гг.   Геннадий Алексеевич Ягодин (1927 – 2015)</vt:lpstr>
      <vt:lpstr>  На I конкурс поступило 39 работ из 24 региональных правлений ВХО. По ВУЗам работы распределились следующим образом:   19 работ из классических университетов,  6 – из химико-технологических институтов,  5 – из политехнических,  3 – из педвузов,  6 – из других.   Авторы присланных работ – студенты I-IV курсов.    было отобрано 20 работ. Конференция участников 2-го тура состоялась 30 ноября – 5 декабря 1990 г. в Подмосковье на базе пансионата Воскресенского ПО «Минудобрения».    Дипломами I-II степени и годовой стипендией 150 рублей               (I степень) и 75 рублей (II степень) ежемесячно  были награждены студенты из Алма-Аты, Воронежа, Донецка, Киева, Красноярска, Ленинграда, Минска, Москвы, Саратова, Ферганы, Чернигова, Ярославля. </vt:lpstr>
      <vt:lpstr>Слайд 11</vt:lpstr>
      <vt:lpstr>    Необходимо отметить выдающуюся роль академика Юрия Александровича Золотова как председателя жюри первых тринадцати конкурсов – он не просто присутствовал на стендовых сессиях и устных докладах, он был интеллектуальным лидером.    Ю.А. Золотов активно и заинтересованно общался со студентами, профессионально вникал в суть представленных работ, давал рекомендации по их дальнейшему развитию. Благодаря его деятельному участию и авторитету конкурс обрёл высокий интеллектуальный уровень.     </vt:lpstr>
      <vt:lpstr>Слайд 13</vt:lpstr>
      <vt:lpstr>Профессор Владимир борисович голубев (1931 – 2011)</vt:lpstr>
      <vt:lpstr>Профессор Юрий Александрович Устынюк</vt:lpstr>
      <vt:lpstr>Профессор сёма лейбович иоффе</vt:lpstr>
      <vt:lpstr>Профессора Михаил   георгиевич  гольдфельд и  Сёма  лейбович  иоффе </vt:lpstr>
      <vt:lpstr>Галина степановна зайцева</vt:lpstr>
      <vt:lpstr>Номинация по химической технологии</vt:lpstr>
      <vt:lpstr>Профессор владимир савельевич тимофеев (1935 – 2012)</vt:lpstr>
      <vt:lpstr>Алла константиновна фролкова   Юлия геннадьевна кириллова   виктория дмитриевна юловская  михаил александрович маслов  андрей всеволодович Тимошенко  валерий вячеславович фомичёв  </vt:lpstr>
      <vt:lpstr>Профессор алла константиновна фролкова</vt:lpstr>
      <vt:lpstr>Юлия геннадьевна кириллова</vt:lpstr>
      <vt:lpstr>Профессор михаил александрович  маслов</vt:lpstr>
      <vt:lpstr>Виктория дмитриевна юловская</vt:lpstr>
      <vt:lpstr>Слайд 26</vt:lpstr>
      <vt:lpstr>В состав организаторов конкурса входит 11 организаций:  Некоммерческое партнерство «Содействие химическому и экологическому образованию»   Российская академия наук  Министерство образования и науки РФ  Химический факультет МГУ имени М.В. Ломоносова   Факультет наук о материалах МГУ имени М.В.Ломоносова  Высший химический колледж РАН  МИТХТ имени М.В. Ломоносова (ныне часть Московского технологического университета МИРЭА)   Российское химическое общество имени Д.И.Менделеева  Российский союз химиков  Журнал «Химия и жизнь»  ВУЗ, в котором проводится конкурс.</vt:lpstr>
      <vt:lpstr>Член-корреспондент ран профессор  Оскар иосифович койфман</vt:lpstr>
      <vt:lpstr>Председатели жюри     Жюри конкурса в разные годы возглавляли:  академик Ю.А.Золотов (1990-2003 г.г.),  академик И.И. Моисеев (2004-2005 г.),  академик С.М. Алдошин (2006-2009 г.г.),  академик А.Ю. Цивадзе (2010-2012 г.г.).   В настоящее время во главе жюри академик М.П. Егоров – директор Института органической химии им. Н.Д. Зелинского РАН. </vt:lpstr>
      <vt:lpstr> председатель жюри конкурса с 2013 г.   Академик Михаил петрович егоров</vt:lpstr>
      <vt:lpstr>Слайд 31</vt:lpstr>
      <vt:lpstr>Слайд 32</vt:lpstr>
      <vt:lpstr> Спрашивается, откуда среди участников появляются студенты 1 курса?   Это немногочисленная группа студентов – 2-4% от общего числа – начинает заниматься научными исследованиями ещё в старших классах средней школы. Речь идёт о специализированных химических классах, над которыми патронируют химические ВУЗы и НИИ. Такие классы и школы функционируют при ИОХ, МГУ, СПбГУ, Ивановском ГХТУ и некоторых других учреждениях. </vt:lpstr>
      <vt:lpstr> За 30 лет в конкурсе приняли участие свыше 3000 студентов из 125 вузов России и стран Ближнего зарубежья   Менделеевский конкурс признан одним из самых престижных соревнований молодых химиков-исследователей и пользуется заслуженным авторитетом у студентов и преподавателей вузов  значительная часть участников Менделеевских конкурсов в дальнейшем достигают серьёзных успехов в научной карьере</vt:lpstr>
      <vt:lpstr>Член-корреспондент РАН профессор  Алексей Викторович Лукашин</vt:lpstr>
      <vt:lpstr>        а.д. Дильман и           Д.с. перекалин</vt:lpstr>
      <vt:lpstr>Профессор павел анатольевич  никульшин</vt:lpstr>
      <vt:lpstr>Алексей валерьевич Лесив</vt:lpstr>
      <vt:lpstr>Дмитрий андреевич пебалк</vt:lpstr>
      <vt:lpstr>Сергей Викторович Радио</vt:lpstr>
      <vt:lpstr>Олег александрович брылёв</vt:lpstr>
      <vt:lpstr>Профессор дмитрий анатольевич леменовский</vt:lpstr>
      <vt:lpstr>Профессор Олег Александрович шляхтин</vt:lpstr>
      <vt:lpstr>Слайд 44</vt:lpstr>
      <vt:lpstr>Постоянный член жюри и лектор</vt:lpstr>
      <vt:lpstr>Дмитрий сергеевич перекалин</vt:lpstr>
      <vt:lpstr>Татьяна игоревна мельникова</vt:lpstr>
      <vt:lpstr>Слайд 48</vt:lpstr>
      <vt:lpstr>Слайд 49</vt:lpstr>
      <vt:lpstr>  ПРОБЛЕМЫ   Из пяти-шести систематически участвующих в конкурсе московских ВУЗов лидирующее положение занимают Факультет наук о материалах МГУ и Высший химический колледж РАН; призёры-москвичи – это, главным образом, студенты ФНМ МГУ, и ВХК РАН.    Такой результат вполне логичен и легко объясним: студенты этих ВУЗов в соответствии с учебным планом начинают заниматься научной работой с 1 курса и уже на 2-3 курсах получают результаты, достаточные для доклада на конференции.     Следует учитывать также, что в этих ВУЗах наиболее сильный контингент студентов и преподавателей, они прилично финансируются и лучше других оборудованы. Таким образом, студенты этих ВУЗов оказываются в выигрышном положении по отношению к остальным.    Спрашивается, справедливо ли предъявлять одинаковые требования к работам студентов ФНМ МГУ и, например, Тмутараканского пед. института? По-видимому, нет.</vt:lpstr>
      <vt:lpstr> «Новизна и важность задач исследования» – очень существенный критерий оценки конкурсанта.  Однако не будем забывать, что он не зависит от студента, тематика исследования определяется не самим студентом, а его руководителем, сложившимися традициями лаборатории или кафедры.   Это обстоятельство должно обязательно учитываться членами жюри, что происходит, к сожалению, не всегда – и это психологически  понятно. Поэтому преимущество  получают студенты, относящиеся  к ведущим научным школам, которые дислоцируются  в крупных научных центрах.  </vt:lpstr>
      <vt:lpstr>Слайд 52</vt:lpstr>
      <vt:lpstr>                                           ЗАКЛЮЧЕНИЕ    По результатам конкурса нельзя однозначно судить о состоянии и динамике уровня высшего химического и химико-технологического образования в России, также как по достижениям наших спортсменов на международных соревнованиях нельзя судить о состоянии массового спорта в стране. Тем не менее, достаточно высокий научный уровень конкурсных работ, обширное представительство ВУЗов, и хорошая, в целом, подготовленность студентов вселяют определённый оптимизм.     Вопреки широко декларируемому мнению о деградации российского высшего химического образования, оно живо, развивается, и, по крайней мере, в лучших вузах, старается следовать мировым тенденциям, как в тематике работ, так и в уровне проведения экспериментальных исследований.   Надеюсь, что Менделеевский конкурс способствует развитию высшего химического и химико-технологического образования в нашей стране.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329</cp:revision>
  <dcterms:created xsi:type="dcterms:W3CDTF">2014-05-13T17:50:03Z</dcterms:created>
  <dcterms:modified xsi:type="dcterms:W3CDTF">2020-10-26T18:48:45Z</dcterms:modified>
</cp:coreProperties>
</file>