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7" r:id="rId9"/>
    <p:sldId id="265" r:id="rId10"/>
    <p:sldId id="266" r:id="rId11"/>
    <p:sldId id="261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3375E-FB6B-4CA8-9BB6-533BFAC547E8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6D03D-CB76-40BF-BB18-6F01D1A6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923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48C3BE-83B5-42A7-84FF-33880A375E17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tiff"/><Relationship Id="rId4" Type="http://schemas.openxmlformats.org/officeDocument/2006/relationships/image" Target="../media/image17.png"/><Relationship Id="rId9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урс5\Хановей\разрезы\2\DSCF5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870"/>
            <a:ext cx="10321305" cy="688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692696"/>
            <a:ext cx="7772400" cy="2331690"/>
          </a:xfrm>
        </p:spPr>
        <p:txBody>
          <a:bodyPr>
            <a:normAutofit fontScale="90000"/>
          </a:bodyPr>
          <a:lstStyle/>
          <a:p>
            <a:r>
              <a:rPr lang="ru-RU" cap="all" dirty="0"/>
              <a:t>формы МЕТАЛЛОВ В глееземах и криометаморфических почвах юго-востока Большеземельской тундры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8210" y="4293096"/>
            <a:ext cx="4824536" cy="766936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rgbClr val="FF0000"/>
                </a:solidFill>
              </a:rPr>
              <a:t>И.Н. Семенков, Н.С. Касимов, Е.В. Терская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9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5251"/>
            <a:ext cx="9144000" cy="8382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ts val="3500"/>
              </a:lnSpc>
              <a:spcAft>
                <a:spcPts val="0"/>
              </a:spcAft>
              <a:defRPr/>
            </a:pPr>
            <a:r>
              <a:rPr lang="ru-RU" sz="3600" spc="-70" dirty="0" smtClean="0">
                <a:solidFill>
                  <a:schemeClr val="bg2">
                    <a:lumMod val="10000"/>
                  </a:schemeClr>
                </a:solidFill>
              </a:rPr>
              <a:t>Радиальная почвенно-геохимическая структура</a:t>
            </a:r>
            <a:endParaRPr lang="ru-RU" sz="3600" spc="-7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EEE4A-ED9B-447F-ACBA-2B3C266CA51F}" type="slidenum">
              <a:rPr lang="ru-RU"/>
              <a:pPr>
                <a:defRPr/>
              </a:pPr>
              <a:t>10</a:t>
            </a:fld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26988" y="5661248"/>
            <a:ext cx="9270659" cy="1224136"/>
            <a:chOff x="26988" y="5517232"/>
            <a:chExt cx="9270659" cy="1224136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6988" y="5517232"/>
              <a:ext cx="9117012" cy="584775"/>
              <a:chOff x="26988" y="6009219"/>
              <a:chExt cx="9117012" cy="584775"/>
            </a:xfrm>
          </p:grpSpPr>
          <p:sp>
            <p:nvSpPr>
              <p:cNvPr id="14340" name="Прямоугольник 2"/>
              <p:cNvSpPr>
                <a:spLocks noChangeArrowheads="1"/>
              </p:cNvSpPr>
              <p:nvPr/>
            </p:nvSpPr>
            <p:spPr bwMode="auto">
              <a:xfrm>
                <a:off x="26988" y="6009219"/>
                <a:ext cx="911701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/>
                  <a:t>Радиальное распределение:     поверхностно-аккумулятивное,     поверхностно-аккумулятивное элювиально-иллювиальное,    элювиально-иллювиальное,   равномерное,    регрессивное.</a:t>
                </a:r>
              </a:p>
            </p:txBody>
          </p:sp>
          <p:pic>
            <p:nvPicPr>
              <p:cNvPr id="14341" name="Рисунок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8428" y="6093296"/>
                <a:ext cx="144463" cy="20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2" name="Рисунок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0063" y="6101763"/>
                <a:ext cx="144462" cy="192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3" name="Рисунок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3660" y="6347420"/>
                <a:ext cx="95250" cy="19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4" name="Рисунок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2563" y="6347420"/>
                <a:ext cx="74613" cy="19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5" name="Рисунок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128" y="6349536"/>
                <a:ext cx="144463" cy="188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Прямоугольник 3"/>
            <p:cNvSpPr/>
            <p:nvPr/>
          </p:nvSpPr>
          <p:spPr>
            <a:xfrm>
              <a:off x="35496" y="6156593"/>
              <a:ext cx="926215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600" dirty="0" smtClean="0"/>
                <a:t>Формы металлов: </a:t>
              </a:r>
              <a:r>
                <a:rPr lang="en-US" altLang="ru-RU" sz="1600" dirty="0" smtClean="0"/>
                <a:t>F1</a:t>
              </a:r>
              <a:r>
                <a:rPr lang="ru-RU" altLang="ru-RU" sz="1600" dirty="0" smtClean="0"/>
                <a:t> – обменная, </a:t>
              </a:r>
              <a:r>
                <a:rPr lang="en-US" altLang="ru-RU" sz="1600" dirty="0" smtClean="0"/>
                <a:t>F2</a:t>
              </a:r>
              <a:r>
                <a:rPr lang="ru-RU" altLang="ru-RU" sz="1600" dirty="0" smtClean="0"/>
                <a:t> – органоминеральная, </a:t>
              </a:r>
              <a:r>
                <a:rPr lang="en-US" altLang="ru-RU" sz="1600" dirty="0" smtClean="0"/>
                <a:t>F3</a:t>
              </a:r>
              <a:r>
                <a:rPr lang="ru-RU" altLang="ru-RU" sz="1600" dirty="0" smtClean="0"/>
                <a:t> – сорбированная гидроксидами </a:t>
              </a:r>
              <a:r>
                <a:rPr lang="en-US" altLang="ru-RU" sz="1600" dirty="0" smtClean="0"/>
                <a:t>Fe </a:t>
              </a:r>
              <a:r>
                <a:rPr lang="ru-RU" altLang="ru-RU" sz="1600" dirty="0" smtClean="0"/>
                <a:t>и </a:t>
              </a:r>
              <a:r>
                <a:rPr lang="en-US" altLang="ru-RU" sz="1600" dirty="0" smtClean="0"/>
                <a:t>Mn</a:t>
              </a:r>
              <a:r>
                <a:rPr lang="ru-RU" altLang="ru-RU" sz="1600" dirty="0" smtClean="0"/>
                <a:t>,</a:t>
              </a:r>
            </a:p>
            <a:p>
              <a:r>
                <a:rPr lang="en-US" sz="1600" dirty="0" smtClean="0"/>
                <a:t>F4</a:t>
              </a:r>
              <a:r>
                <a:rPr lang="ru-RU" sz="1600" dirty="0" smtClean="0"/>
                <a:t> – силикатная и </a:t>
              </a:r>
              <a:r>
                <a:rPr lang="en-US" sz="1600" dirty="0" smtClean="0"/>
                <a:t>F5 </a:t>
              </a:r>
              <a:r>
                <a:rPr lang="ru-RU" sz="1600" dirty="0" smtClean="0"/>
                <a:t>– валовое содержание.</a:t>
              </a:r>
              <a:endParaRPr lang="ru-RU" sz="1600" dirty="0"/>
            </a:p>
          </p:txBody>
        </p:sp>
      </p:grpSp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68096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69829" y="1866402"/>
            <a:ext cx="4731433" cy="3662759"/>
            <a:chOff x="269829" y="1866402"/>
            <a:chExt cx="4731433" cy="3662759"/>
          </a:xfrm>
        </p:grpSpPr>
        <p:pic>
          <p:nvPicPr>
            <p:cNvPr id="1435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525" y="210856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028" y="211409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8195" y="211409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028" y="187340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180" y="279997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336" y="187339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180" y="257101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180" y="233984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022" y="257254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524" y="233039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562" y="280675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060" y="256751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256606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916" y="256606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336" y="209333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335" y="231517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523" y="280080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180" y="352356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022" y="352508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060" y="352005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822" y="352994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664" y="353147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702" y="352644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179" y="374154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021" y="374307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059" y="373804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179" y="395726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021" y="395879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059" y="395376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179" y="352840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178" y="374639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16" y="328498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757" y="32851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941" y="39628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265" y="373235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904" y="396174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002" y="396174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596" y="488753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438" y="488906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476" y="488403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380" y="443118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22" y="443271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260" y="442768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674" y="53434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779" y="510658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554" y="533992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937" y="510505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817" y="510155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341" y="489103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6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21" y="488753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379" y="511481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259" y="511131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668" y="533063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548" y="532713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2528" y="489784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408" y="489433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666" y="443118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546" y="442768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186" y="467645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066" y="467295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522" y="444661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402" y="444311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533186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166" y="511131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155" y="467047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5642" y="533186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80" y="467046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481" y="39628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531378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506" y="531531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544" y="531028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806" y="532921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686" y="532571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212" y="394196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054" y="394348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092" y="393845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354" y="395738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234" y="395388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8333" y="509713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175" y="509865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7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213" y="509362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475" y="511255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355" y="510905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418" y="443118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260" y="443271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298" y="442768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44661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440" y="444311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642" y="255011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1484" y="255164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22" y="254661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784" y="256554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664" y="256204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281" y="442571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912" y="443271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89587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3" y="442571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54" y="467046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76" y="533065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807" y="510155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70" y="39628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69" y="531970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475" y="396487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530" y="373132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561" y="352026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786" y="352644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523" y="187339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1" y="186836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926" y="186640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86" y="374657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7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524" y="374154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889" y="373958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244" y="373804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134" y="351560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1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133" y="32851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829" y="328498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105" y="280675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24" y="234289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5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360" y="233449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590" y="279997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7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49" y="280000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8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49" y="256554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9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29" y="209299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0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177" y="231550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785" y="233449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2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474" y="280620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3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475" y="255696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4" name="Picture 14" descr="D:\_диссер\защита\рисунки\R_защита\э-и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80" y="233989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983640" y="1844824"/>
            <a:ext cx="3909827" cy="3675550"/>
            <a:chOff x="4983640" y="1844824"/>
            <a:chExt cx="3909827" cy="3675550"/>
          </a:xfrm>
        </p:grpSpPr>
        <p:pic>
          <p:nvPicPr>
            <p:cNvPr id="14349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828" y="443711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000" y="375094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105" y="444311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6999" y="210999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828" y="18448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326" y="209961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833" y="211409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210371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249" y="210371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1576" y="209333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9220" y="210371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732" y="209333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976" y="209333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567" y="210371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897" y="187340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187340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2172" y="210456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0719" y="210456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8018" y="210456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469" y="234983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7005" y="233984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326" y="279998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7356" y="234983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7356" y="256606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209917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2865" y="210456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9887" y="210069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589" y="280080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4150" y="280620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172" y="280233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110" y="234289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671" y="234828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1693" y="234442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0718" y="234828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8017" y="234828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7466" y="279997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4765" y="279997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8148" y="279997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447" y="279997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2281" y="257600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9580" y="257600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4394" y="375093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1693" y="375093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8027" y="375093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326" y="375093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7465" y="375093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4764" y="375093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4876" y="328498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328498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164" y="328498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63" y="328498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3634" y="328498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0933" y="328498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032" y="328498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331" y="328498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262" y="468838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0933" y="375093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468" y="373804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468" y="354661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331" y="395189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588" y="39628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7430" y="375420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420" y="395189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2172" y="354558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896" y="443711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334" y="487972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349" y="39628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2648" y="39628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546" y="510899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845" y="510899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772" y="511497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0071" y="511497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687" y="511497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9986" y="511497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4610" y="511740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909" y="511740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4610" y="490907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909" y="490907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0480" y="490907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7779" y="490907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794" y="48953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093" y="48953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0848" y="490194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8147" y="490194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71" y="444311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1470" y="444311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121" y="444311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420" y="444311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5904" y="490907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3203" y="490907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349" y="443711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2648" y="443711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4876" y="510155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510155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3314" y="530314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0613" y="530314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4939" y="511740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2238" y="511740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793" y="511740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092" y="511740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5980" y="511740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2410" y="511385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646" y="533186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1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589" y="23384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7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845" y="23384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8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842" y="210371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9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2900" y="186640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0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0070" y="187340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1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6641" y="280080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2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8716" y="186836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3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972" y="186836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6724" y="186836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5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5980" y="186836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142" y="233842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894" y="233842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1150" y="233842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9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5723" y="279788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0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4475" y="279788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1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3731" y="279788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2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523" y="328498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3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275" y="328498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4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1531" y="328498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5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714" y="352644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6466" y="352644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7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5722" y="352644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8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439" y="328497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9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191" y="328497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0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447" y="328497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1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1192" y="352914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2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9944" y="352914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3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9200" y="352914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4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1619" y="186977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5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0875" y="186977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9627" y="186977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883" y="186977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8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5455" y="234442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9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408" y="186450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0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383" y="257254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1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3013" y="256942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2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7429" y="233745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3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6439" y="234092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4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122" y="352914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5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378" y="352914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6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6187" y="327858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771" y="328512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435" y="374546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096" y="374154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63" y="374724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4474" y="352914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192" y="374154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3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290" y="396487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4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3012" y="396814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5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612" y="443695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6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585" y="353147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8007" y="353147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8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1086" y="353147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9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2171" y="466311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0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2565" y="490960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424" y="4427686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2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818" y="4674181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3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987" y="467493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4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381" y="4921428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6841" y="466914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6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593" y="466914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849" y="466914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8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3601" y="467184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9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7405" y="466614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0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7799" y="491264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1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8603" y="4670650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2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8997" y="491714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3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105" y="490373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4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5138" y="533463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5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5683" y="5334637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6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1184" y="489618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982" y="5111315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205" y="1873402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9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7730" y="186813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0" name="Picture 15" descr="D:\_диссер\защита\рисунки\R_защита\п-а э-и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641" y="3278584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1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091" y="2103713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2" name="Picture 13" descr="D:\_диссер\защита\рисунки\R_защита\п-а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640" y="4903889"/>
              <a:ext cx="185737" cy="18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4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Латеральная дифференциация форм металлов в катенах</a:t>
            </a:r>
            <a:endParaRPr lang="ru-RU" sz="3600" dirty="0"/>
          </a:p>
        </p:txBody>
      </p:sp>
      <p:pic>
        <p:nvPicPr>
          <p:cNvPr id="6146" name="Picture 2" descr="D:\СТАТЬИ\в перльмановский сборник\с НС\тезисы\презентация\L_Хановей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8779902" cy="31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10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>
            <a:normAutofit fontScale="92500"/>
          </a:bodyPr>
          <a:lstStyle/>
          <a:p>
            <a:r>
              <a:rPr lang="ru-RU" dirty="0"/>
              <a:t>В тундровых катенах с глеезёмами и криометаморфическими почвами на лёссовидных суглинках почвенно-геохимическая структура очень </a:t>
            </a:r>
            <a:r>
              <a:rPr lang="ru-RU" dirty="0" smtClean="0"/>
              <a:t>контрастна.</a:t>
            </a:r>
          </a:p>
          <a:p>
            <a:r>
              <a:rPr lang="ru-RU" dirty="0" smtClean="0"/>
              <a:t>В </a:t>
            </a:r>
            <a:r>
              <a:rPr lang="ru-RU" dirty="0"/>
              <a:t>органогенных горизонтах глееземов и криометаморфических почв подвижность металлов изменяется в ряду </a:t>
            </a:r>
            <a:r>
              <a:rPr lang="en-US" dirty="0"/>
              <a:t>Co</a:t>
            </a:r>
            <a:r>
              <a:rPr lang="ru-RU" dirty="0"/>
              <a:t>&gt; </a:t>
            </a:r>
            <a:r>
              <a:rPr lang="en-US" dirty="0"/>
              <a:t>Cu</a:t>
            </a:r>
            <a:r>
              <a:rPr lang="ru-RU" dirty="0"/>
              <a:t>, </a:t>
            </a:r>
            <a:r>
              <a:rPr lang="en-US" dirty="0"/>
              <a:t>Mn</a:t>
            </a:r>
            <a:r>
              <a:rPr lang="ru-RU" dirty="0"/>
              <a:t>, </a:t>
            </a:r>
            <a:r>
              <a:rPr lang="en-US" dirty="0"/>
              <a:t>Fe</a:t>
            </a:r>
            <a:r>
              <a:rPr lang="ru-RU" dirty="0"/>
              <a:t>&gt; </a:t>
            </a:r>
            <a:r>
              <a:rPr lang="en-US" dirty="0"/>
              <a:t>Zn</a:t>
            </a:r>
            <a:r>
              <a:rPr lang="ru-RU" dirty="0"/>
              <a:t>, </a:t>
            </a:r>
            <a:r>
              <a:rPr lang="en-US" dirty="0"/>
              <a:t>Pb</a:t>
            </a:r>
            <a:r>
              <a:rPr lang="ru-RU" dirty="0"/>
              <a:t>&gt; </a:t>
            </a:r>
            <a:r>
              <a:rPr lang="en-US" dirty="0"/>
              <a:t>Ni</a:t>
            </a:r>
            <a:r>
              <a:rPr lang="ru-RU" dirty="0"/>
              <a:t>, </a:t>
            </a:r>
            <a:r>
              <a:rPr lang="en-US" dirty="0"/>
              <a:t>Cr</a:t>
            </a:r>
            <a:r>
              <a:rPr lang="ru-RU" dirty="0"/>
              <a:t>, </a:t>
            </a:r>
            <a:r>
              <a:rPr lang="en-US" dirty="0"/>
              <a:t>Sr</a:t>
            </a:r>
            <a:r>
              <a:rPr lang="ru-RU" dirty="0"/>
              <a:t>, в гумусовом, криометаморфическом и глеевом – </a:t>
            </a:r>
            <a:r>
              <a:rPr lang="en-US" dirty="0"/>
              <a:t>Fe</a:t>
            </a:r>
            <a:r>
              <a:rPr lang="ru-RU" dirty="0"/>
              <a:t>, </a:t>
            </a:r>
            <a:r>
              <a:rPr lang="en-US" dirty="0"/>
              <a:t>Cu</a:t>
            </a:r>
            <a:r>
              <a:rPr lang="ru-RU" dirty="0"/>
              <a:t>, </a:t>
            </a:r>
            <a:r>
              <a:rPr lang="en-US" dirty="0"/>
              <a:t>Pb</a:t>
            </a:r>
            <a:r>
              <a:rPr lang="ru-RU" dirty="0"/>
              <a:t>, </a:t>
            </a:r>
            <a:r>
              <a:rPr lang="en-US" dirty="0"/>
              <a:t>Zn</a:t>
            </a:r>
            <a:r>
              <a:rPr lang="ru-RU" dirty="0"/>
              <a:t>, </a:t>
            </a:r>
            <a:r>
              <a:rPr lang="en-US" dirty="0"/>
              <a:t>Mn</a:t>
            </a:r>
            <a:r>
              <a:rPr lang="ru-RU" dirty="0"/>
              <a:t>&gt; </a:t>
            </a:r>
            <a:r>
              <a:rPr lang="en-US" dirty="0"/>
              <a:t>Co</a:t>
            </a:r>
            <a:r>
              <a:rPr lang="ru-RU" dirty="0"/>
              <a:t>&gt; </a:t>
            </a:r>
            <a:r>
              <a:rPr lang="en-US" dirty="0"/>
              <a:t>Cr</a:t>
            </a:r>
            <a:r>
              <a:rPr lang="ru-RU" dirty="0"/>
              <a:t>, </a:t>
            </a:r>
            <a:r>
              <a:rPr lang="en-US" dirty="0"/>
              <a:t>Ni</a:t>
            </a:r>
            <a:r>
              <a:rPr lang="ru-RU" dirty="0"/>
              <a:t>, </a:t>
            </a:r>
            <a:r>
              <a:rPr lang="en-US" dirty="0"/>
              <a:t>Sr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44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курс5\Хановей\фото город\DSCF53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4" r="8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319"/>
            <a:ext cx="5508104" cy="6823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6221288"/>
            <a:ext cx="3538736" cy="6046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semenkov@igem.ru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2765"/>
            <a:ext cx="9144000" cy="76835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</a:rPr>
              <a:t>Формы нахождения металлов в почвах</a:t>
            </a:r>
            <a:endParaRPr lang="ru-RU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2054" name="Picture 6" descr="D:\_диссер\защита\рисунки\колбаса\формы ТМ-2.t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601478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_диссер\защита\рисунки\колбаса\формы ТМ-2_обменные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534911" cy="616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_диссер\защита\рисунки\колбаса\формы ТМ-2_оргмин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84" y="620688"/>
            <a:ext cx="6560438" cy="616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_диссер\защита\рисунки\колбаса\формы ТМ-2_ссс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3" y="620688"/>
            <a:ext cx="6480000" cy="616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81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</a:rPr>
              <a:t>Оценка подвижности металлов в почвах</a:t>
            </a:r>
            <a:endParaRPr lang="ru-RU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60749-ED4D-436F-A88F-52A1A56F374E}" type="slidenum">
              <a:rPr lang="ru-RU"/>
              <a:pPr>
                <a:defRPr/>
              </a:pPr>
              <a:t>3</a:t>
            </a:fld>
            <a:endParaRPr lang="ru-RU"/>
          </a:p>
        </p:txBody>
      </p:sp>
      <p:pic>
        <p:nvPicPr>
          <p:cNvPr id="1028" name="Picture 4" descr="D:\_диссер\защита\рисунки\Подвижность\Работа с подвижными формами_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0" y="1988840"/>
            <a:ext cx="885049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805264"/>
            <a:ext cx="4476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51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проба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9 металлов: </a:t>
            </a:r>
            <a:r>
              <a:rPr lang="en-US" altLang="ru-RU" dirty="0"/>
              <a:t>Fe</a:t>
            </a:r>
            <a:r>
              <a:rPr lang="ru-RU" altLang="ru-RU" dirty="0"/>
              <a:t>, </a:t>
            </a:r>
            <a:r>
              <a:rPr lang="en-US" altLang="ru-RU" dirty="0"/>
              <a:t>Mn</a:t>
            </a:r>
            <a:r>
              <a:rPr lang="ru-RU" altLang="ru-RU" dirty="0"/>
              <a:t>, </a:t>
            </a:r>
            <a:r>
              <a:rPr lang="en-US" altLang="ru-RU" dirty="0"/>
              <a:t>Co</a:t>
            </a:r>
            <a:r>
              <a:rPr lang="ru-RU" altLang="ru-RU" dirty="0"/>
              <a:t>, </a:t>
            </a:r>
            <a:r>
              <a:rPr lang="en-US" altLang="ru-RU" dirty="0"/>
              <a:t>Cr</a:t>
            </a:r>
            <a:r>
              <a:rPr lang="ru-RU" altLang="ru-RU" dirty="0"/>
              <a:t>, </a:t>
            </a:r>
            <a:r>
              <a:rPr lang="en-US" altLang="ru-RU" dirty="0"/>
              <a:t>Cu</a:t>
            </a:r>
            <a:r>
              <a:rPr lang="ru-RU" altLang="ru-RU" dirty="0"/>
              <a:t>, </a:t>
            </a:r>
            <a:r>
              <a:rPr lang="en-US" altLang="ru-RU" dirty="0"/>
              <a:t>Ni</a:t>
            </a:r>
            <a:r>
              <a:rPr lang="ru-RU" altLang="ru-RU" dirty="0"/>
              <a:t>, </a:t>
            </a:r>
            <a:r>
              <a:rPr lang="en-US" altLang="ru-RU" dirty="0"/>
              <a:t>Pb</a:t>
            </a:r>
            <a:r>
              <a:rPr lang="ru-RU" altLang="ru-RU" dirty="0"/>
              <a:t>, </a:t>
            </a:r>
            <a:r>
              <a:rPr lang="en-US" altLang="ru-RU" dirty="0"/>
              <a:t>Sr</a:t>
            </a:r>
            <a:r>
              <a:rPr lang="ru-RU" altLang="ru-RU" dirty="0"/>
              <a:t> и </a:t>
            </a:r>
            <a:r>
              <a:rPr lang="en-US" altLang="ru-RU" dirty="0"/>
              <a:t>Zn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4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1"/>
            <a:ext cx="8229600" cy="316835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Цель работы – 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изучение </a:t>
            </a:r>
            <a:r>
              <a:rPr lang="ru-RU" dirty="0"/>
              <a:t>радиальной почвенно-геохимической структуры катен на </a:t>
            </a:r>
            <a:r>
              <a:rPr lang="ru-RU" dirty="0" smtClean="0"/>
              <a:t>лёссовидных </a:t>
            </a:r>
            <a:r>
              <a:rPr lang="ru-RU" dirty="0"/>
              <a:t>суглинках как моделей для оценки миграции металлов в фоновых ландшафтах </a:t>
            </a:r>
            <a:r>
              <a:rPr lang="ru-RU" dirty="0" smtClean="0"/>
              <a:t>Большеземельской тундры.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1520" y="4329335"/>
            <a:ext cx="8229600" cy="2528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/>
              <a:t>Объект исследования – </a:t>
            </a:r>
          </a:p>
          <a:p>
            <a:pPr marL="0" indent="0">
              <a:buNone/>
            </a:pPr>
            <a:r>
              <a:rPr lang="ru-RU" dirty="0" smtClean="0"/>
              <a:t>водосбор площадью </a:t>
            </a:r>
            <a:r>
              <a:rPr lang="ru-RU" dirty="0"/>
              <a:t>0,25 га в пределах учебно-научной базы «Хановей» МГУ имени </a:t>
            </a:r>
            <a:r>
              <a:rPr lang="ru-RU" dirty="0" err="1"/>
              <a:t>М.В.Ломоносова</a:t>
            </a:r>
            <a:r>
              <a:rPr lang="ru-RU" dirty="0"/>
              <a:t>, </a:t>
            </a:r>
            <a:r>
              <a:rPr lang="ru-RU" dirty="0" smtClean="0"/>
              <a:t>30 </a:t>
            </a:r>
            <a:r>
              <a:rPr lang="ru-RU" dirty="0"/>
              <a:t>км к югу от Воркуты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1" name="Picture 3" descr="D:\_диссер\рисунки\рисунки в главу 2\фокус участков\положение участков_средний масштаб\Коми\Хановей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5"/>
            <a:ext cx="7217828" cy="399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_диссер\защита\рисунки\микроарены\V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5"/>
            <a:ext cx="3126003" cy="397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26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998"/>
            <a:ext cx="8229600" cy="67969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Поперечная катена</a:t>
            </a:r>
            <a:endParaRPr lang="ru-RU" sz="3600" dirty="0"/>
          </a:p>
        </p:txBody>
      </p:sp>
      <p:pic>
        <p:nvPicPr>
          <p:cNvPr id="3075" name="Picture 3" descr="D:\СТАТЬИ\в перльмановский сборник\с НС\тезисы\презентация\тундра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58629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Хановей_3 профил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/>
          <a:stretch>
            <a:fillRect/>
          </a:stretch>
        </p:blipFill>
        <p:spPr bwMode="auto">
          <a:xfrm>
            <a:off x="6081369" y="764704"/>
            <a:ext cx="28633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7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Геохимические спектры почв катен</a:t>
            </a:r>
            <a:endParaRPr lang="ru-RU" dirty="0"/>
          </a:p>
        </p:txBody>
      </p:sp>
      <p:pic>
        <p:nvPicPr>
          <p:cNvPr id="4098" name="Picture 2" descr="Ханове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3" y="1412776"/>
            <a:ext cx="742038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6003260"/>
            <a:ext cx="627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 – гумусовый горизонт</a:t>
            </a:r>
            <a:r>
              <a:rPr lang="en-US" dirty="0" smtClean="0">
                <a:solidFill>
                  <a:srgbClr val="FF0000"/>
                </a:solidFill>
              </a:rPr>
              <a:t> (n=6)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0070C0"/>
                </a:solidFill>
              </a:rPr>
              <a:t>б – лёссовидные суглинки (</a:t>
            </a:r>
            <a:r>
              <a:rPr lang="en-US" dirty="0" smtClean="0">
                <a:solidFill>
                  <a:srgbClr val="0070C0"/>
                </a:solidFill>
              </a:rPr>
              <a:t>n</a:t>
            </a:r>
            <a:r>
              <a:rPr lang="ru-RU" dirty="0" smtClean="0">
                <a:solidFill>
                  <a:srgbClr val="0070C0"/>
                </a:solidFill>
              </a:rPr>
              <a:t>=7)</a:t>
            </a:r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259632" y="2852936"/>
            <a:ext cx="6480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259632" y="2132856"/>
            <a:ext cx="64807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4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636"/>
            <a:ext cx="9144000" cy="592052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Подвижность металлов в горизонтах почв, %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528645"/>
              </p:ext>
            </p:extLst>
          </p:nvPr>
        </p:nvGraphicFramePr>
        <p:xfrm>
          <a:off x="0" y="980728"/>
          <a:ext cx="9174403" cy="4960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6508"/>
                <a:gridCol w="1208335"/>
                <a:gridCol w="1349205"/>
                <a:gridCol w="1708930"/>
                <a:gridCol w="307294"/>
                <a:gridCol w="1584176"/>
                <a:gridCol w="569955"/>
              </a:tblGrid>
              <a:tr h="241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Горизонт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&lt;5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 – 10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10 – 20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20–55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tx2"/>
                    </a:solidFill>
                  </a:tcPr>
                </a:tc>
              </a:tr>
              <a:tr h="282716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Глееземы междуречья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</a:rPr>
                        <a:t>Органогенные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Cr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,Sr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,Ni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Zn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 Pb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Fe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,Mn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,Cu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52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Co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/>
                    </a:solidFill>
                  </a:tcPr>
                </a:tc>
              </a:tr>
              <a:tr h="150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Органоминеральный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0,2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,Ni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,Cr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Zn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,Co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,Mn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Pb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Cu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,Fe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43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Глеевый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0,1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,Ni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,Cr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Zn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Pb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,Mn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,Cu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,Fe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5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Лёссовидные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суглинки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0,1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,Ni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,Cr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Zn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Pb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Cu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,Mn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53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82716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Криометаморфические почвы склонов и днища балки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</a:rPr>
                        <a:t>Органогенные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Cr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,Sr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,Ni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Pb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 Zn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Fe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,Mn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41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,Cu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Co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194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Органоминеральный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Sr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,Ni</a:t>
                      </a:r>
                      <a:r>
                        <a:rPr lang="ru-RU" sz="180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,Cr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Zn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Cu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Pb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,Mn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82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Глеевый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2,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Ni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2,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Cu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Zn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Pb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Mn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2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Криометаморфический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,Ni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2,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Zn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Pb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Cu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,Mn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5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Лёссовидные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суглинки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,Sr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3,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Ni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Zn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Cu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Pb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,Mn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82716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Глееземы склонов и днища балки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</a:rPr>
                        <a:t>Органогенные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Cr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2,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Sr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,Ni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Pb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 Zn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Fe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,Cu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,Mn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Co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1"/>
                    </a:solidFill>
                  </a:tcPr>
                </a:tc>
              </a:tr>
              <a:tr h="282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Органоминеральный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Ni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,Sr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,Cr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Zn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Mn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,Pb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,Cu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82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Глеевый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,Ni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,Co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Zn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Cu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Pb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,Mn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V="1">
            <a:off x="4355976" y="1862052"/>
            <a:ext cx="4464496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4211960" y="3374220"/>
            <a:ext cx="4464496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4382295" y="5246428"/>
            <a:ext cx="4464496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85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Фракционный состав металлов в гумусовом горизонте междуречного глеезема</a:t>
            </a:r>
            <a:endParaRPr lang="ru-RU" sz="3600" dirty="0"/>
          </a:p>
        </p:txBody>
      </p:sp>
      <p:pic>
        <p:nvPicPr>
          <p:cNvPr id="7172" name="Picture 4" descr="D:\СТАТЬИ\в перльмановский сборник\с НС\тезисы\презентация\фракционный состав в А1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641256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5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332" y="1"/>
            <a:ext cx="9144000" cy="90872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</a:rPr>
              <a:t>Глеезём </a:t>
            </a: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</a:rPr>
              <a:t>криотурбированный междуречья</a:t>
            </a:r>
            <a:endParaRPr lang="ru-RU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6216A-20BC-4D0F-AB13-E36ED150728A}" type="slidenum">
              <a:rPr lang="ru-RU"/>
              <a:pPr>
                <a:defRPr/>
              </a:pPr>
              <a:t>9</a:t>
            </a:fld>
            <a:endParaRPr lang="ru-RU"/>
          </a:p>
        </p:txBody>
      </p:sp>
      <p:pic>
        <p:nvPicPr>
          <p:cNvPr id="1026" name="Picture 2" descr="D:\_диссер\защита\рисунки\R_защита\разрезы-балансы\R_Хановей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889853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9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399</Words>
  <Application>Microsoft Office PowerPoint</Application>
  <PresentationFormat>Экран (4:3)</PresentationFormat>
  <Paragraphs>112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формы МЕТАЛЛОВ В глееземах и криометаморфических почвах юго-востока Большеземельской тундры</vt:lpstr>
      <vt:lpstr>Формы нахождения металлов в почвах</vt:lpstr>
      <vt:lpstr>Оценка подвижности металлов в почвах</vt:lpstr>
      <vt:lpstr>Презентация PowerPoint</vt:lpstr>
      <vt:lpstr>Поперечная катена</vt:lpstr>
      <vt:lpstr>Геохимические спектры почв катен</vt:lpstr>
      <vt:lpstr>Подвижность металлов в горизонтах почв, %</vt:lpstr>
      <vt:lpstr>Фракционный состав металлов в гумусовом горизонте междуречного глеезема</vt:lpstr>
      <vt:lpstr>Глеезём криотурбированный междуречья</vt:lpstr>
      <vt:lpstr>Радиальная почвенно-геохимическая структура</vt:lpstr>
      <vt:lpstr>Латеральная дифференциация форм металлов в катенах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формы МЕТАЛЛОВ В глееземах и криометаморфических почвах юго-востока Большеземельской тундры</dc:title>
  <dc:creator>Ivan-sea</dc:creator>
  <cp:lastModifiedBy>Ivan-sea</cp:lastModifiedBy>
  <cp:revision>7</cp:revision>
  <dcterms:created xsi:type="dcterms:W3CDTF">2016-10-16T19:01:16Z</dcterms:created>
  <dcterms:modified xsi:type="dcterms:W3CDTF">2016-10-16T20:10:37Z</dcterms:modified>
</cp:coreProperties>
</file>