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6" r:id="rId4"/>
    <p:sldId id="258" r:id="rId5"/>
    <p:sldId id="261" r:id="rId6"/>
    <p:sldId id="260" r:id="rId7"/>
    <p:sldId id="264" r:id="rId8"/>
    <p:sldId id="259"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4660"/>
  </p:normalViewPr>
  <p:slideViewPr>
    <p:cSldViewPr>
      <p:cViewPr>
        <p:scale>
          <a:sx n="73" d="100"/>
          <a:sy n="73" d="100"/>
        </p:scale>
        <p:origin x="-2004"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4F2D17-8B58-4CB4-ACFD-707570ECC87B}" type="datetimeFigureOut">
              <a:rPr lang="ru-RU" smtClean="0"/>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157703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4F2D17-8B58-4CB4-ACFD-707570ECC87B}" type="datetimeFigureOut">
              <a:rPr lang="ru-RU" smtClean="0"/>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290216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4F2D17-8B58-4CB4-ACFD-707570ECC87B}" type="datetimeFigureOut">
              <a:rPr lang="ru-RU" smtClean="0"/>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3051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4F2D17-8B58-4CB4-ACFD-707570ECC87B}" type="datetimeFigureOut">
              <a:rPr lang="ru-RU" smtClean="0"/>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28867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4F2D17-8B58-4CB4-ACFD-707570ECC87B}" type="datetimeFigureOut">
              <a:rPr lang="ru-RU" smtClean="0"/>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9357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4F2D17-8B58-4CB4-ACFD-707570ECC87B}" type="datetimeFigureOut">
              <a:rPr lang="ru-RU" smtClean="0"/>
              <a:t>14.09.2016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216875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4F2D17-8B58-4CB4-ACFD-707570ECC87B}" type="datetimeFigureOut">
              <a:rPr lang="ru-RU" smtClean="0"/>
              <a:t>14.09.2016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356090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4F2D17-8B58-4CB4-ACFD-707570ECC87B}" type="datetimeFigureOut">
              <a:rPr lang="ru-RU" smtClean="0"/>
              <a:t>14.09.2016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312532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4F2D17-8B58-4CB4-ACFD-707570ECC87B}" type="datetimeFigureOut">
              <a:rPr lang="ru-RU" smtClean="0"/>
              <a:t>14.09.2016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246238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4F2D17-8B58-4CB4-ACFD-707570ECC87B}" type="datetimeFigureOut">
              <a:rPr lang="ru-RU" smtClean="0"/>
              <a:t>14.09.2016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379096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4F2D17-8B58-4CB4-ACFD-707570ECC87B}" type="datetimeFigureOut">
              <a:rPr lang="ru-RU" smtClean="0"/>
              <a:t>14.09.2016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C82CC1-D4CD-48D1-B79D-C9BEBCED35B7}" type="slidenum">
              <a:rPr lang="ru-RU" smtClean="0"/>
              <a:t>‹#›</a:t>
            </a:fld>
            <a:endParaRPr lang="ru-RU"/>
          </a:p>
        </p:txBody>
      </p:sp>
    </p:spTree>
    <p:extLst>
      <p:ext uri="{BB962C8B-B14F-4D97-AF65-F5344CB8AC3E}">
        <p14:creationId xmlns:p14="http://schemas.microsoft.com/office/powerpoint/2010/main" val="361650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2D17-8B58-4CB4-ACFD-707570ECC87B}" type="datetimeFigureOut">
              <a:rPr lang="ru-RU" smtClean="0"/>
              <a:t>14.09.2016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2CC1-D4CD-48D1-B79D-C9BEBCED35B7}" type="slidenum">
              <a:rPr lang="ru-RU" smtClean="0"/>
              <a:t>‹#›</a:t>
            </a:fld>
            <a:endParaRPr lang="ru-RU"/>
          </a:p>
        </p:txBody>
      </p:sp>
    </p:spTree>
    <p:extLst>
      <p:ext uri="{BB962C8B-B14F-4D97-AF65-F5344CB8AC3E}">
        <p14:creationId xmlns:p14="http://schemas.microsoft.com/office/powerpoint/2010/main" val="22781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ua/search?hl=ru&amp;tbo=p&amp;tbm=bks&amp;q=inauthor:%22Johannes+(Argyropulus)%22&amp;source=gbs_metadata_r&amp;cad=5" TargetMode="External"/><Relationship Id="rId3" Type="http://schemas.openxmlformats.org/officeDocument/2006/relationships/image" Target="../media/image5.jpeg"/><Relationship Id="rId7" Type="http://schemas.openxmlformats.org/officeDocument/2006/relationships/hyperlink" Target="http://www.google.com.ua/search?hl=ru&amp;tbo=p&amp;tbm=bks&amp;q=inauthor:%22Johannes+Eck%22&amp;source=gbs_metadata_r&amp;cad=5"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a/search?hl=ru&amp;tbo=p&amp;tbm=bks&amp;q=inauthor:%22Porphyrius%22&amp;source=gbs_metadata_r&amp;cad=5" TargetMode="External"/><Relationship Id="rId5" Type="http://schemas.openxmlformats.org/officeDocument/2006/relationships/hyperlink" Target="http://www.google.com.ua/search?hl=ru&amp;tbo=p&amp;tbm=bks&amp;q=inauthor:%22Aristoteles%22&amp;source=gbs_metadata_r&amp;cad=5"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Quality_(philosophy)" TargetMode="External"/><Relationship Id="rId13" Type="http://schemas.openxmlformats.org/officeDocument/2006/relationships/hyperlink" Target="https://en.wikipedia.org/wiki/Condition_(philosophy)" TargetMode="External"/><Relationship Id="rId3" Type="http://schemas.openxmlformats.org/officeDocument/2006/relationships/hyperlink" Target="https://en.wikipedia.org/wiki/Substance_theory" TargetMode="External"/><Relationship Id="rId7" Type="http://schemas.openxmlformats.org/officeDocument/2006/relationships/hyperlink" Target="https://en.wiktionary.org/wiki/Continuous" TargetMode="External"/><Relationship Id="rId12" Type="http://schemas.openxmlformats.org/officeDocument/2006/relationships/hyperlink" Target="https://en.wikipedia.org/wiki/Human_position"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en.wiktionary.org/wiki/Discrete" TargetMode="External"/><Relationship Id="rId11" Type="http://schemas.openxmlformats.org/officeDocument/2006/relationships/hyperlink" Target="https://en.wikipedia.org/wiki/Time" TargetMode="External"/><Relationship Id="rId5" Type="http://schemas.openxmlformats.org/officeDocument/2006/relationships/hyperlink" Target="https://en.wikipedia.org/wiki/Quantity" TargetMode="External"/><Relationship Id="rId15" Type="http://schemas.openxmlformats.org/officeDocument/2006/relationships/hyperlink" Target="https://en.wikipedia.org/wiki/Affection_(philosophy)" TargetMode="External"/><Relationship Id="rId10" Type="http://schemas.openxmlformats.org/officeDocument/2006/relationships/hyperlink" Target="https://en.wikipedia.org/wiki/Space" TargetMode="External"/><Relationship Id="rId4" Type="http://schemas.openxmlformats.org/officeDocument/2006/relationships/hyperlink" Target="https://en.wikipedia.org/wiki/Categories_(Aristotle)#cite_note-6" TargetMode="External"/><Relationship Id="rId9" Type="http://schemas.openxmlformats.org/officeDocument/2006/relationships/hyperlink" Target="https://en.wikipedia.org/wiki/Property_(philosophy)" TargetMode="External"/><Relationship Id="rId14" Type="http://schemas.openxmlformats.org/officeDocument/2006/relationships/hyperlink" Target="https://en.wikipedia.org/wiki/Action_(philosop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0"/>
            <a:ext cx="7056784" cy="6741368"/>
          </a:xfrm>
        </p:spPr>
        <p:txBody>
          <a:bodyPr>
            <a:normAutofit fontScale="92500" lnSpcReduction="10000"/>
          </a:bodyPr>
          <a:lstStyle/>
          <a:p>
            <a:pPr marL="0" indent="0" algn="ctr">
              <a:buNone/>
            </a:pPr>
            <a:r>
              <a:rPr lang="ru-RU" sz="1500" i="1" dirty="0" err="1" smtClean="0">
                <a:latin typeface="Times New Roman" pitchFamily="18" charset="0"/>
                <a:cs typeface="Times New Roman" pitchFamily="18" charset="0"/>
              </a:rPr>
              <a:t>Lomonosov</a:t>
            </a:r>
            <a:r>
              <a:rPr lang="ru-RU" sz="1500" i="1" dirty="0" smtClean="0">
                <a:latin typeface="Times New Roman" pitchFamily="18" charset="0"/>
                <a:cs typeface="Times New Roman" pitchFamily="18" charset="0"/>
              </a:rPr>
              <a:t> </a:t>
            </a:r>
            <a:r>
              <a:rPr lang="ru-RU" sz="1500" i="1" dirty="0" err="1" smtClean="0">
                <a:latin typeface="Times New Roman" pitchFamily="18" charset="0"/>
                <a:cs typeface="Times New Roman" pitchFamily="18" charset="0"/>
              </a:rPr>
              <a:t>Moscow</a:t>
            </a:r>
            <a:r>
              <a:rPr lang="ru-RU" sz="1500" i="1" dirty="0" smtClean="0">
                <a:latin typeface="Times New Roman" pitchFamily="18" charset="0"/>
                <a:cs typeface="Times New Roman" pitchFamily="18" charset="0"/>
              </a:rPr>
              <a:t> </a:t>
            </a:r>
            <a:r>
              <a:rPr lang="ru-RU" sz="1500" i="1" dirty="0" err="1" smtClean="0">
                <a:latin typeface="Times New Roman" pitchFamily="18" charset="0"/>
                <a:cs typeface="Times New Roman" pitchFamily="18" charset="0"/>
              </a:rPr>
              <a:t>State</a:t>
            </a:r>
            <a:r>
              <a:rPr lang="ru-RU" sz="1500" i="1" dirty="0" smtClean="0">
                <a:latin typeface="Times New Roman" pitchFamily="18" charset="0"/>
                <a:cs typeface="Times New Roman" pitchFamily="18" charset="0"/>
              </a:rPr>
              <a:t> </a:t>
            </a:r>
            <a:r>
              <a:rPr lang="ru-RU" sz="1500" i="1" dirty="0" err="1" smtClean="0">
                <a:latin typeface="Times New Roman" pitchFamily="18" charset="0"/>
                <a:cs typeface="Times New Roman" pitchFamily="18" charset="0"/>
              </a:rPr>
              <a:t>University</a:t>
            </a:r>
            <a:endParaRPr lang="en-US" sz="1500" i="1" dirty="0" smtClean="0">
              <a:latin typeface="Times New Roman" pitchFamily="18" charset="0"/>
              <a:cs typeface="Times New Roman" pitchFamily="18" charset="0"/>
            </a:endParaRPr>
          </a:p>
          <a:p>
            <a:pPr marL="0" indent="0" algn="ctr">
              <a:buNone/>
            </a:pPr>
            <a:r>
              <a:rPr lang="en-US" sz="1500" i="1" dirty="0" smtClean="0">
                <a:latin typeface="Times New Roman" pitchFamily="18" charset="0"/>
                <a:cs typeface="Times New Roman" pitchFamily="18" charset="0"/>
              </a:rPr>
              <a:t>Branch in Sevastopol</a:t>
            </a:r>
          </a:p>
          <a:p>
            <a:pPr marL="0" indent="0" algn="ctr">
              <a:buNone/>
            </a:pPr>
            <a:endParaRPr lang="en-US" sz="1400" b="1" i="1" dirty="0" smtClean="0">
              <a:latin typeface="Times New Roman" pitchFamily="18" charset="0"/>
              <a:cs typeface="Times New Roman" pitchFamily="18" charset="0"/>
            </a:endParaRPr>
          </a:p>
          <a:p>
            <a:pPr marL="0" indent="0" algn="ctr">
              <a:buNone/>
            </a:pPr>
            <a:endParaRPr lang="en-US" sz="1400" b="1" i="1" dirty="0" smtClean="0">
              <a:latin typeface="Times New Roman" pitchFamily="18" charset="0"/>
              <a:cs typeface="Times New Roman" pitchFamily="18" charset="0"/>
            </a:endParaRPr>
          </a:p>
          <a:p>
            <a:pPr marL="0" indent="0" algn="ctr">
              <a:buNone/>
            </a:pPr>
            <a:endParaRPr lang="en-US" sz="1400" b="1" i="1" dirty="0">
              <a:latin typeface="Times New Roman" pitchFamily="18" charset="0"/>
              <a:cs typeface="Times New Roman" pitchFamily="18" charset="0"/>
            </a:endParaRPr>
          </a:p>
          <a:p>
            <a:pPr marL="0" indent="0" algn="ctr">
              <a:buNone/>
            </a:pPr>
            <a:r>
              <a:rPr lang="en-US" sz="1400" b="1" dirty="0" err="1" smtClean="0">
                <a:latin typeface="Times New Roman" pitchFamily="18" charset="0"/>
                <a:cs typeface="Times New Roman" pitchFamily="18" charset="0"/>
              </a:rPr>
              <a:t>Yurii</a:t>
            </a:r>
            <a:r>
              <a:rPr lang="en-US" sz="1400" b="1" dirty="0" smtClean="0">
                <a:latin typeface="Times New Roman" pitchFamily="18" charset="0"/>
                <a:cs typeface="Times New Roman" pitchFamily="18" charset="0"/>
              </a:rPr>
              <a:t> </a:t>
            </a:r>
            <a:r>
              <a:rPr lang="en-US" sz="1400" b="1" dirty="0">
                <a:latin typeface="Times New Roman" pitchFamily="18" charset="0"/>
                <a:cs typeface="Times New Roman" pitchFamily="18" charset="0"/>
              </a:rPr>
              <a:t>L. </a:t>
            </a:r>
            <a:r>
              <a:rPr lang="en-US" sz="1400" b="1" dirty="0" err="1">
                <a:latin typeface="Times New Roman" pitchFamily="18" charset="0"/>
                <a:cs typeface="Times New Roman" pitchFamily="18" charset="0"/>
              </a:rPr>
              <a:t>Sytko</a:t>
            </a:r>
            <a:r>
              <a:rPr lang="en-US" sz="1400" b="1" dirty="0">
                <a:latin typeface="Times New Roman" pitchFamily="18" charset="0"/>
                <a:cs typeface="Times New Roman" pitchFamily="18" charset="0"/>
              </a:rPr>
              <a:t>, Ekaterina I. </a:t>
            </a:r>
            <a:r>
              <a:rPr lang="en-US" sz="1400" b="1" dirty="0" err="1">
                <a:latin typeface="Times New Roman" pitchFamily="18" charset="0"/>
                <a:cs typeface="Times New Roman" pitchFamily="18" charset="0"/>
              </a:rPr>
              <a:t>Sorokina</a:t>
            </a:r>
            <a:endParaRPr lang="ru-RU" sz="1400" dirty="0">
              <a:latin typeface="Times New Roman" pitchFamily="18" charset="0"/>
              <a:cs typeface="Times New Roman" pitchFamily="18" charset="0"/>
            </a:endParaRPr>
          </a:p>
          <a:p>
            <a:pPr marL="0" indent="0" algn="ctr">
              <a:buNone/>
            </a:pPr>
            <a:endParaRPr lang="en-US" sz="1600" i="1" dirty="0" smtClean="0">
              <a:latin typeface="Times New Roman" pitchFamily="18" charset="0"/>
              <a:cs typeface="Times New Roman" pitchFamily="18" charset="0"/>
            </a:endParaRPr>
          </a:p>
          <a:p>
            <a:pPr marL="0" indent="0" algn="ctr">
              <a:buNone/>
            </a:pPr>
            <a:endParaRPr lang="ru-RU" sz="1600" i="1" dirty="0" smtClean="0">
              <a:latin typeface="Times New Roman" pitchFamily="18" charset="0"/>
              <a:cs typeface="Times New Roman" pitchFamily="18" charset="0"/>
            </a:endParaRPr>
          </a:p>
          <a:p>
            <a:pPr marL="0" indent="0" algn="ctr">
              <a:buNone/>
            </a:pPr>
            <a:r>
              <a:rPr lang="en-US" sz="2400" b="1" dirty="0" smtClean="0">
                <a:latin typeface="Times New Roman" pitchFamily="18" charset="0"/>
                <a:cs typeface="Times New Roman" pitchFamily="18" charset="0"/>
              </a:rPr>
              <a:t>Common Features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of </a:t>
            </a:r>
            <a:r>
              <a:rPr lang="en-US" sz="2400" b="1" dirty="0">
                <a:latin typeface="Times New Roman" pitchFamily="18" charset="0"/>
                <a:cs typeface="Times New Roman" pitchFamily="18" charset="0"/>
              </a:rPr>
              <a:t>Charles S. Peirce’s Theory of </a:t>
            </a:r>
            <a:r>
              <a:rPr lang="en-US" sz="2400" b="1" dirty="0" smtClean="0">
                <a:latin typeface="Times New Roman" pitchFamily="18" charset="0"/>
                <a:cs typeface="Times New Roman" pitchFamily="18" charset="0"/>
              </a:rPr>
              <a:t>Signs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and Aristotle’s Categories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through</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J.Pacius</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Table of </a:t>
            </a:r>
            <a:r>
              <a:rPr lang="en-US" sz="2400" b="1" dirty="0" err="1" smtClean="0">
                <a:latin typeface="Times New Roman" pitchFamily="18" charset="0"/>
                <a:cs typeface="Times New Roman" pitchFamily="18" charset="0"/>
              </a:rPr>
              <a:t>Predicabilia</a:t>
            </a:r>
            <a:endParaRPr lang="en-US" sz="2400" b="1" dirty="0" smtClean="0">
              <a:latin typeface="Times New Roman" pitchFamily="18" charset="0"/>
              <a:cs typeface="Times New Roman" pitchFamily="18" charset="0"/>
            </a:endParaRPr>
          </a:p>
          <a:p>
            <a:pPr marL="0" indent="0" algn="ctr">
              <a:buNone/>
            </a:pPr>
            <a:endParaRPr lang="ru-RU" b="1" dirty="0" smtClean="0">
              <a:latin typeface="Times New Roman" pitchFamily="18" charset="0"/>
              <a:cs typeface="Times New Roman" pitchFamily="18" charset="0"/>
            </a:endParaRPr>
          </a:p>
          <a:p>
            <a:pPr marL="0" indent="0" algn="ctr">
              <a:buNone/>
            </a:pPr>
            <a:endParaRPr lang="en-US" b="1" dirty="0">
              <a:latin typeface="Times New Roman" pitchFamily="18" charset="0"/>
              <a:cs typeface="Times New Roman" pitchFamily="18" charset="0"/>
            </a:endParaRPr>
          </a:p>
          <a:p>
            <a:pPr marL="0" indent="0" algn="ctr">
              <a:buNone/>
            </a:pPr>
            <a:endParaRPr lang="ru-RU" b="1" dirty="0">
              <a:latin typeface="Times New Roman" pitchFamily="18" charset="0"/>
              <a:cs typeface="Times New Roman" pitchFamily="18" charset="0"/>
            </a:endParaRPr>
          </a:p>
          <a:p>
            <a:pPr marL="0" indent="0" algn="ctr">
              <a:buNone/>
            </a:pPr>
            <a:endParaRPr lang="en-US" b="1" dirty="0" smtClean="0">
              <a:latin typeface="Times New Roman" pitchFamily="18" charset="0"/>
              <a:cs typeface="Times New Roman" pitchFamily="18" charset="0"/>
            </a:endParaRPr>
          </a:p>
          <a:p>
            <a:pPr marL="0" indent="0" algn="ctr">
              <a:buNone/>
            </a:pPr>
            <a:endParaRPr lang="en-US" b="1" dirty="0" smtClean="0">
              <a:latin typeface="Times New Roman" pitchFamily="18" charset="0"/>
              <a:cs typeface="Times New Roman" pitchFamily="18" charset="0"/>
            </a:endParaRPr>
          </a:p>
          <a:p>
            <a:pPr marL="0" indent="0" algn="ctr">
              <a:buNone/>
            </a:pPr>
            <a:endParaRPr lang="ru-RU" b="1" dirty="0" smtClean="0">
              <a:latin typeface="Times New Roman" pitchFamily="18" charset="0"/>
              <a:cs typeface="Times New Roman" pitchFamily="18" charset="0"/>
            </a:endParaRPr>
          </a:p>
          <a:p>
            <a:pPr marL="0" indent="0" algn="ctr">
              <a:buNone/>
            </a:pPr>
            <a:r>
              <a:rPr lang="en-US" sz="1500" i="1" dirty="0" smtClean="0">
                <a:latin typeface="Times New Roman" pitchFamily="18" charset="0"/>
                <a:cs typeface="Times New Roman" pitchFamily="18" charset="0"/>
              </a:rPr>
              <a:t>Sevastopol 2016</a:t>
            </a:r>
            <a:endParaRPr lang="ru-RU" sz="1500" dirty="0">
              <a:latin typeface="Times New Roman" pitchFamily="18" charset="0"/>
              <a:cs typeface="Times New Roman" pitchFamily="18" charset="0"/>
            </a:endParaRPr>
          </a:p>
          <a:p>
            <a:endParaRPr lang="ru-RU" dirty="0"/>
          </a:p>
        </p:txBody>
      </p:sp>
      <p:pic>
        <p:nvPicPr>
          <p:cNvPr id="8194" name="Picture 2" descr="E:\!!!ДИССЕР!!!\Статьи к публикации\СИстема знаков Пирса рукопис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934492"/>
            <a:ext cx="1593880" cy="143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37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ДИССЕР!!!\Статьи к публикации\Praedicabi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0240"/>
            <a:ext cx="8781633" cy="5589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8184" y="868650"/>
            <a:ext cx="432048" cy="400110"/>
          </a:xfrm>
          <a:prstGeom prst="rect">
            <a:avLst/>
          </a:prstGeom>
          <a:noFill/>
        </p:spPr>
        <p:txBody>
          <a:bodyPr wrap="square" rtlCol="0">
            <a:spAutoFit/>
          </a:bodyPr>
          <a:lstStyle/>
          <a:p>
            <a:pPr algn="ctr"/>
            <a:r>
              <a:rPr lang="ru-RU" sz="2000" b="1" dirty="0" smtClean="0">
                <a:solidFill>
                  <a:srgbClr val="FF0000"/>
                </a:solidFill>
              </a:rPr>
              <a:t>?</a:t>
            </a:r>
            <a:endParaRPr lang="ru-RU" sz="2000" b="1" dirty="0">
              <a:solidFill>
                <a:srgbClr val="FF0000"/>
              </a:solidFill>
            </a:endParaRPr>
          </a:p>
        </p:txBody>
      </p:sp>
      <p:sp>
        <p:nvSpPr>
          <p:cNvPr id="4" name="TextBox 3"/>
          <p:cNvSpPr txBox="1"/>
          <p:nvPr/>
        </p:nvSpPr>
        <p:spPr>
          <a:xfrm>
            <a:off x="2195736" y="796642"/>
            <a:ext cx="432048" cy="400110"/>
          </a:xfrm>
          <a:prstGeom prst="rect">
            <a:avLst/>
          </a:prstGeom>
          <a:noFill/>
        </p:spPr>
        <p:txBody>
          <a:bodyPr wrap="square" rtlCol="0">
            <a:spAutoFit/>
          </a:bodyPr>
          <a:lstStyle/>
          <a:p>
            <a:pPr algn="ctr"/>
            <a:r>
              <a:rPr lang="ru-RU" sz="2000" b="1" dirty="0" smtClean="0">
                <a:solidFill>
                  <a:srgbClr val="FF0000"/>
                </a:solidFill>
              </a:rPr>
              <a:t>?</a:t>
            </a:r>
            <a:endParaRPr lang="ru-RU" sz="2000" b="1" dirty="0">
              <a:solidFill>
                <a:srgbClr val="FF0000"/>
              </a:solidFill>
            </a:endParaRPr>
          </a:p>
        </p:txBody>
      </p:sp>
      <p:sp>
        <p:nvSpPr>
          <p:cNvPr id="5" name="TextBox 4"/>
          <p:cNvSpPr txBox="1"/>
          <p:nvPr/>
        </p:nvSpPr>
        <p:spPr>
          <a:xfrm>
            <a:off x="357983" y="796642"/>
            <a:ext cx="432048" cy="400110"/>
          </a:xfrm>
          <a:prstGeom prst="rect">
            <a:avLst/>
          </a:prstGeom>
          <a:noFill/>
        </p:spPr>
        <p:txBody>
          <a:bodyPr wrap="square" rtlCol="0">
            <a:spAutoFit/>
          </a:bodyPr>
          <a:lstStyle/>
          <a:p>
            <a:pPr algn="ctr"/>
            <a:r>
              <a:rPr lang="ru-RU" sz="2000" b="1" dirty="0" smtClean="0">
                <a:solidFill>
                  <a:srgbClr val="FF0000"/>
                </a:solidFill>
              </a:rPr>
              <a:t>?</a:t>
            </a:r>
            <a:endParaRPr lang="ru-RU" sz="2000" b="1" dirty="0">
              <a:solidFill>
                <a:srgbClr val="FF0000"/>
              </a:solidFill>
            </a:endParaRPr>
          </a:p>
        </p:txBody>
      </p:sp>
      <p:sp>
        <p:nvSpPr>
          <p:cNvPr id="6" name="TextBox 5"/>
          <p:cNvSpPr txBox="1"/>
          <p:nvPr/>
        </p:nvSpPr>
        <p:spPr>
          <a:xfrm>
            <a:off x="8028384" y="836712"/>
            <a:ext cx="432048" cy="400110"/>
          </a:xfrm>
          <a:prstGeom prst="rect">
            <a:avLst/>
          </a:prstGeom>
          <a:noFill/>
        </p:spPr>
        <p:txBody>
          <a:bodyPr wrap="square" rtlCol="0">
            <a:spAutoFit/>
          </a:bodyPr>
          <a:lstStyle/>
          <a:p>
            <a:pPr algn="ctr"/>
            <a:r>
              <a:rPr lang="ru-RU" sz="2000" b="1" dirty="0" smtClean="0">
                <a:solidFill>
                  <a:srgbClr val="FF0000"/>
                </a:solidFill>
              </a:rPr>
              <a:t>?</a:t>
            </a:r>
            <a:endParaRPr lang="ru-RU" sz="2000" b="1" dirty="0">
              <a:solidFill>
                <a:srgbClr val="FF0000"/>
              </a:solidFill>
            </a:endParaRPr>
          </a:p>
        </p:txBody>
      </p:sp>
      <p:sp>
        <p:nvSpPr>
          <p:cNvPr id="7" name="TextBox 6"/>
          <p:cNvSpPr txBox="1"/>
          <p:nvPr/>
        </p:nvSpPr>
        <p:spPr>
          <a:xfrm>
            <a:off x="4211960" y="836712"/>
            <a:ext cx="432048" cy="400110"/>
          </a:xfrm>
          <a:prstGeom prst="rect">
            <a:avLst/>
          </a:prstGeom>
          <a:noFill/>
        </p:spPr>
        <p:txBody>
          <a:bodyPr wrap="square" rtlCol="0">
            <a:spAutoFit/>
          </a:bodyPr>
          <a:lstStyle/>
          <a:p>
            <a:pPr algn="ctr"/>
            <a:r>
              <a:rPr lang="ru-RU" sz="2000" b="1" dirty="0" smtClean="0">
                <a:solidFill>
                  <a:srgbClr val="FF0000"/>
                </a:solidFill>
              </a:rPr>
              <a:t>?</a:t>
            </a:r>
            <a:endParaRPr lang="ru-RU" sz="2000" b="1" dirty="0">
              <a:solidFill>
                <a:srgbClr val="FF0000"/>
              </a:solidFill>
            </a:endParaRPr>
          </a:p>
        </p:txBody>
      </p:sp>
    </p:spTree>
    <p:extLst>
      <p:ext uri="{BB962C8B-B14F-4D97-AF65-F5344CB8AC3E}">
        <p14:creationId xmlns:p14="http://schemas.microsoft.com/office/powerpoint/2010/main" val="276557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44100" y="6291983"/>
            <a:ext cx="3898776" cy="449385"/>
          </a:xfrm>
        </p:spPr>
        <p:txBody>
          <a:bodyPr>
            <a:normAutofit fontScale="77500" lnSpcReduction="20000"/>
          </a:bodyPr>
          <a:lstStyle/>
          <a:p>
            <a:pPr marL="0" indent="0">
              <a:buNone/>
            </a:pPr>
            <a:r>
              <a:rPr lang="de-DE" sz="1800" dirty="0" smtClean="0"/>
              <a:t>http://</a:t>
            </a:r>
            <a:r>
              <a:rPr lang="de-DE" sz="1800" dirty="0" err="1" smtClean="0"/>
              <a:t>www.iupui.edu</a:t>
            </a:r>
            <a:r>
              <a:rPr lang="de-DE" sz="1800" dirty="0" smtClean="0"/>
              <a:t>/~</a:t>
            </a:r>
            <a:r>
              <a:rPr lang="de-DE" sz="1800" dirty="0" err="1" smtClean="0"/>
              <a:t>arisbe</a:t>
            </a:r>
            <a:r>
              <a:rPr lang="de-DE" sz="1800" dirty="0" smtClean="0"/>
              <a:t>/</a:t>
            </a:r>
            <a:r>
              <a:rPr lang="de-DE" sz="1800" dirty="0" err="1" smtClean="0"/>
              <a:t>backgrnd</a:t>
            </a:r>
            <a:r>
              <a:rPr lang="de-DE" sz="1800" dirty="0" smtClean="0"/>
              <a:t>/</a:t>
            </a:r>
            <a:r>
              <a:rPr lang="de-DE" sz="1800" dirty="0" err="1" smtClean="0"/>
              <a:t>MS540-17.jpg</a:t>
            </a:r>
            <a:endParaRPr lang="ru-RU" sz="1800" dirty="0"/>
          </a:p>
        </p:txBody>
      </p:sp>
      <p:pic>
        <p:nvPicPr>
          <p:cNvPr id="5122" name="Picture 2" descr="http://www.iupui.edu/~arisbe/backgrnd/MS54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 y="0"/>
            <a:ext cx="5042794" cy="68133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48064" y="116632"/>
            <a:ext cx="3960440" cy="1384995"/>
          </a:xfrm>
          <a:prstGeom prst="rect">
            <a:avLst/>
          </a:prstGeom>
        </p:spPr>
        <p:txBody>
          <a:bodyPr wrap="square">
            <a:spAutoFit/>
          </a:bodyPr>
          <a:lstStyle/>
          <a:p>
            <a:endParaRPr lang="ru-RU" sz="1400" dirty="0" smtClean="0"/>
          </a:p>
          <a:p>
            <a:pPr algn="ctr"/>
            <a:r>
              <a:rPr lang="de-DE" sz="1400" b="1" dirty="0"/>
              <a:t>Indiana University–</a:t>
            </a:r>
            <a:r>
              <a:rPr lang="de-DE" sz="1400" b="1" dirty="0" err="1"/>
              <a:t>Purdue</a:t>
            </a:r>
            <a:r>
              <a:rPr lang="de-DE" sz="1400" b="1" dirty="0"/>
              <a:t> University Indianapolis (</a:t>
            </a:r>
            <a:r>
              <a:rPr lang="de-DE" sz="1400" b="1" dirty="0" err="1"/>
              <a:t>IUPUI</a:t>
            </a:r>
            <a:r>
              <a:rPr lang="de-DE" sz="1400" b="1" dirty="0"/>
              <a:t>)</a:t>
            </a:r>
            <a:endParaRPr lang="ru-RU" sz="1400" b="1" dirty="0"/>
          </a:p>
          <a:p>
            <a:pPr algn="ctr"/>
            <a:r>
              <a:rPr lang="de-DE" sz="1400" dirty="0"/>
              <a:t>Peirce Online </a:t>
            </a:r>
            <a:r>
              <a:rPr lang="de-DE" sz="1400" dirty="0" err="1"/>
              <a:t>Manuscripts</a:t>
            </a:r>
            <a:r>
              <a:rPr lang="de-DE" sz="1400" dirty="0"/>
              <a:t>, Graphics, </a:t>
            </a:r>
            <a:r>
              <a:rPr lang="de-DE" sz="1400" dirty="0" err="1"/>
              <a:t>Marginalia</a:t>
            </a:r>
            <a:r>
              <a:rPr lang="de-DE" sz="1400" dirty="0"/>
              <a:t>, &amp; Letters</a:t>
            </a:r>
          </a:p>
          <a:p>
            <a:r>
              <a:rPr lang="de-DE" sz="1400" dirty="0" smtClean="0"/>
              <a:t>http://</a:t>
            </a:r>
            <a:r>
              <a:rPr lang="de-DE" sz="1400" dirty="0" err="1" smtClean="0"/>
              <a:t>www.iupui.edu</a:t>
            </a:r>
            <a:r>
              <a:rPr lang="de-DE" sz="1400" dirty="0" smtClean="0"/>
              <a:t>/~</a:t>
            </a:r>
            <a:r>
              <a:rPr lang="de-DE" sz="1400" dirty="0" err="1" smtClean="0"/>
              <a:t>arisbe</a:t>
            </a:r>
            <a:r>
              <a:rPr lang="de-DE" sz="1400" dirty="0" smtClean="0"/>
              <a:t>/</a:t>
            </a:r>
            <a:r>
              <a:rPr lang="de-DE" sz="1400" dirty="0" err="1" smtClean="0"/>
              <a:t>digitized.HTM</a:t>
            </a:r>
            <a:endParaRPr lang="ru-RU" sz="1400" dirty="0"/>
          </a:p>
        </p:txBody>
      </p:sp>
    </p:spTree>
    <p:extLst>
      <p:ext uri="{BB962C8B-B14F-4D97-AF65-F5344CB8AC3E}">
        <p14:creationId xmlns:p14="http://schemas.microsoft.com/office/powerpoint/2010/main" val="157109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ДИССЕР!!!\Статьи к публикации\СИстема знаков Пирса рукопис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72" y="-12889"/>
            <a:ext cx="7611868" cy="687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42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971600" y="27384"/>
            <a:ext cx="7416824" cy="6858000"/>
            <a:chOff x="1590596" y="269032"/>
            <a:chExt cx="6457950" cy="5847208"/>
          </a:xfrm>
        </p:grpSpPr>
        <p:pic>
          <p:nvPicPr>
            <p:cNvPr id="1026" name="Picture 2" descr="E:\!!!ДИССЕР!!!\Статьи к публикации\СИстема знаков Пирса рукопис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96" y="286940"/>
              <a:ext cx="6457950" cy="5829300"/>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2195736" y="269032"/>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666964" y="269032"/>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5220072" y="286940"/>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732240" y="332656"/>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208838" y="1983904"/>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4714649" y="4581128"/>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580112" y="3183682"/>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918992" y="3249448"/>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084168" y="1881505"/>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714649" y="1855229"/>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63576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614"/>
            <a:ext cx="43793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242" y="1623986"/>
            <a:ext cx="4857055" cy="227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717" y="3918369"/>
            <a:ext cx="4773844" cy="293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99242" y="255131"/>
            <a:ext cx="4744758" cy="1229653"/>
          </a:xfrm>
          <a:prstGeom prst="rect">
            <a:avLst/>
          </a:prstGeom>
        </p:spPr>
        <p:txBody>
          <a:bodyPr wrap="square" anchor="ctr">
            <a:spAutoFit/>
          </a:bodyPr>
          <a:lstStyle/>
          <a:p>
            <a:pPr lvl="0" algn="just"/>
            <a:r>
              <a:rPr lang="ru-RU" sz="1200" dirty="0">
                <a:latin typeface="Times New Roman" pitchFamily="18" charset="0"/>
                <a:cs typeface="Times New Roman" pitchFamily="18" charset="0"/>
              </a:rPr>
              <a:t>Aristotelis </a:t>
            </a:r>
            <a:r>
              <a:rPr lang="ru-RU" sz="1200" dirty="0" err="1">
                <a:latin typeface="Times New Roman" pitchFamily="18" charset="0"/>
                <a:cs typeface="Times New Roman" pitchFamily="18" charset="0"/>
              </a:rPr>
              <a:t>Stragyrite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Dialectica</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cu</a:t>
            </a:r>
            <a:r>
              <a:rPr lang="ru-RU" sz="1200" dirty="0">
                <a:latin typeface="Times New Roman" pitchFamily="18" charset="0"/>
                <a:cs typeface="Times New Roman" pitchFamily="18" charset="0"/>
              </a:rPr>
              <a:t>[m] </a:t>
            </a:r>
            <a:r>
              <a:rPr lang="ru-RU" sz="1200" dirty="0" err="1">
                <a:latin typeface="Times New Roman" pitchFamily="18" charset="0"/>
                <a:cs typeface="Times New Roman" pitchFamily="18" charset="0"/>
              </a:rPr>
              <a:t>qui</a:t>
            </a:r>
            <a:r>
              <a:rPr lang="ru-RU" sz="1200" dirty="0">
                <a:latin typeface="Times New Roman" pitchFamily="18" charset="0"/>
                <a:cs typeface="Times New Roman" pitchFamily="18" charset="0"/>
              </a:rPr>
              <a:t>[n]q[</a:t>
            </a:r>
            <a:r>
              <a:rPr lang="ru-RU" sz="1200" dirty="0" err="1">
                <a:latin typeface="Times New Roman" pitchFamily="18" charset="0"/>
                <a:cs typeface="Times New Roman" pitchFamily="18" charset="0"/>
              </a:rPr>
              <a:t>ue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vocibus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Porphyrii</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Phenicis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Argyropilo</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traductore</a:t>
            </a:r>
            <a:r>
              <a:rPr lang="ru-RU" sz="1200" dirty="0">
                <a:latin typeface="Times New Roman" pitchFamily="18" charset="0"/>
                <a:cs typeface="Times New Roman" pitchFamily="18" charset="0"/>
              </a:rPr>
              <a:t>: a </a:t>
            </a:r>
            <a:r>
              <a:rPr lang="ru-RU" sz="1200" dirty="0" err="1">
                <a:latin typeface="Times New Roman" pitchFamily="18" charset="0"/>
                <a:cs typeface="Times New Roman" pitchFamily="18" charset="0"/>
              </a:rPr>
              <a:t>Joanne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Eckio</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Theologo</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facili</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explanatione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declarata</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adnotationibus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compendiarijs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illustrata</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ac</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scholastico</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exercitio</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explicata</a:t>
            </a:r>
            <a:r>
              <a:rPr lang="ru-RU" sz="1200" dirty="0">
                <a:latin typeface="Times New Roman" pitchFamily="18" charset="0"/>
                <a:cs typeface="Times New Roman" pitchFamily="18" charset="0"/>
              </a:rPr>
              <a:t> ... / </a:t>
            </a:r>
            <a:r>
              <a:rPr lang="ru-RU" sz="1200" dirty="0" err="1">
                <a:latin typeface="Times New Roman" pitchFamily="18" charset="0"/>
                <a:cs typeface="Times New Roman" pitchFamily="18" charset="0"/>
                <a:hlinkClick r:id="rId5"/>
              </a:rPr>
              <a:t>Aristoteles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hlinkClick r:id="rId6"/>
              </a:rPr>
              <a:t>Porphyrius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hlinkClick r:id="rId7"/>
              </a:rPr>
              <a:t>Johannes</a:t>
            </a:r>
            <a:r>
              <a:rPr lang="ru-RU" sz="1200" dirty="0">
                <a:latin typeface="Times New Roman" pitchFamily="18" charset="0"/>
                <a:cs typeface="Times New Roman" pitchFamily="18" charset="0"/>
                <a:hlinkClick r:id="rId7"/>
              </a:rPr>
              <a:t> </a:t>
            </a:r>
            <a:r>
              <a:rPr lang="ru-RU" sz="1200" dirty="0" err="1">
                <a:latin typeface="Times New Roman" pitchFamily="18" charset="0"/>
                <a:cs typeface="Times New Roman" pitchFamily="18" charset="0"/>
                <a:hlinkClick r:id="rId7"/>
              </a:rPr>
              <a:t>Eck</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hlinkClick r:id="rId8"/>
              </a:rPr>
              <a:t>Johannes</a:t>
            </a:r>
            <a:r>
              <a:rPr lang="ru-RU" sz="1200" dirty="0">
                <a:latin typeface="Times New Roman" pitchFamily="18" charset="0"/>
                <a:cs typeface="Times New Roman" pitchFamily="18" charset="0"/>
                <a:hlinkClick r:id="rId8"/>
              </a:rPr>
              <a:t> (</a:t>
            </a:r>
            <a:r>
              <a:rPr lang="ru-RU" sz="1200" dirty="0" err="1">
                <a:latin typeface="Times New Roman" pitchFamily="18" charset="0"/>
                <a:cs typeface="Times New Roman" pitchFamily="18" charset="0"/>
                <a:hlinkClick r:id="rId8"/>
              </a:rPr>
              <a:t>Argyropulus</a:t>
            </a:r>
            <a:r>
              <a:rPr lang="ru-RU" sz="1200" dirty="0">
                <a:latin typeface="Times New Roman" pitchFamily="18" charset="0"/>
                <a:cs typeface="Times New Roman" pitchFamily="18" charset="0"/>
                <a:hlinkClick r:id="rId8"/>
              </a:rPr>
              <a:t>)</a:t>
            </a:r>
            <a:r>
              <a:rPr lang="ru-RU" sz="1200" dirty="0">
                <a:latin typeface="Times New Roman" pitchFamily="18" charset="0"/>
                <a:cs typeface="Times New Roman" pitchFamily="18" charset="0"/>
              </a:rPr>
              <a:t>. – </a:t>
            </a:r>
            <a:r>
              <a:rPr lang="ru-RU" sz="1200" dirty="0" err="1">
                <a:latin typeface="Times New Roman" pitchFamily="18" charset="0"/>
                <a:cs typeface="Times New Roman" pitchFamily="18" charset="0"/>
              </a:rPr>
              <a:t>Augustae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Vindelicorum</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Miller</a:t>
            </a:r>
            <a:r>
              <a:rPr lang="ru-RU" sz="1200" dirty="0">
                <a:latin typeface="Times New Roman" pitchFamily="18" charset="0"/>
                <a:cs typeface="Times New Roman" pitchFamily="18" charset="0"/>
              </a:rPr>
              <a:t>, 1517.– 190 </a:t>
            </a:r>
            <a:r>
              <a:rPr lang="en-US" sz="1200" dirty="0" err="1" smtClean="0">
                <a:latin typeface="Times New Roman" pitchFamily="18" charset="0"/>
                <a:cs typeface="Times New Roman" pitchFamily="18" charset="0"/>
              </a:rPr>
              <a:t>fol</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5" name="Овал 4"/>
          <p:cNvSpPr/>
          <p:nvPr/>
        </p:nvSpPr>
        <p:spPr>
          <a:xfrm>
            <a:off x="4499992" y="1484784"/>
            <a:ext cx="3312368" cy="21602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4644008" y="4005064"/>
            <a:ext cx="4327234" cy="273630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4106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9748" y="-134934"/>
            <a:ext cx="4524252" cy="1187670"/>
          </a:xfrm>
        </p:spPr>
        <p:txBody>
          <a:bodyPr>
            <a:noAutofit/>
          </a:bodyPr>
          <a:lstStyle/>
          <a:p>
            <a:pPr algn="l"/>
            <a:r>
              <a:rPr lang="ru-RU" sz="1200" dirty="0" err="1"/>
              <a:t>Aristotelous</a:t>
            </a:r>
            <a:r>
              <a:rPr lang="ru-RU" sz="1200" dirty="0"/>
              <a:t> </a:t>
            </a:r>
            <a:r>
              <a:rPr lang="ru-RU" sz="1200" dirty="0" err="1"/>
              <a:t>organon</a:t>
            </a:r>
            <a:r>
              <a:rPr lang="en-US" sz="1200" dirty="0"/>
              <a:t> :</a:t>
            </a:r>
            <a:r>
              <a:rPr lang="ru-RU" sz="1200" dirty="0"/>
              <a:t> Aristotelis </a:t>
            </a:r>
            <a:r>
              <a:rPr lang="ru-RU" sz="1200" dirty="0" err="1"/>
              <a:t>stagiritae</a:t>
            </a:r>
            <a:r>
              <a:rPr lang="ru-RU" sz="1200" dirty="0"/>
              <a:t> </a:t>
            </a:r>
            <a:r>
              <a:rPr lang="ru-RU" sz="1200" dirty="0" err="1"/>
              <a:t>peripateticorum</a:t>
            </a:r>
            <a:r>
              <a:rPr lang="ru-RU" sz="1200" dirty="0"/>
              <a:t> </a:t>
            </a:r>
            <a:r>
              <a:rPr lang="ru-RU" sz="1200" dirty="0" err="1"/>
              <a:t>principiis</a:t>
            </a:r>
            <a:r>
              <a:rPr lang="ru-RU" sz="1200" dirty="0"/>
              <a:t> </a:t>
            </a:r>
            <a:r>
              <a:rPr lang="ru-RU" sz="1200" dirty="0" err="1"/>
              <a:t>Organum</a:t>
            </a:r>
            <a:r>
              <a:rPr lang="ru-RU" sz="1200" dirty="0"/>
              <a:t>, </a:t>
            </a:r>
            <a:r>
              <a:rPr lang="ru-RU" sz="1200" dirty="0" err="1"/>
              <a:t>hoc</a:t>
            </a:r>
            <a:r>
              <a:rPr lang="ru-RU" sz="1200" dirty="0"/>
              <a:t> </a:t>
            </a:r>
            <a:r>
              <a:rPr lang="ru-RU" sz="1200" dirty="0" err="1"/>
              <a:t>est</a:t>
            </a:r>
            <a:r>
              <a:rPr lang="ru-RU" sz="1200" dirty="0"/>
              <a:t>, </a:t>
            </a:r>
            <a:r>
              <a:rPr lang="ru-RU" sz="1200" dirty="0" err="1"/>
              <a:t>libri</a:t>
            </a:r>
            <a:r>
              <a:rPr lang="ru-RU" sz="1200" dirty="0"/>
              <a:t> </a:t>
            </a:r>
            <a:r>
              <a:rPr lang="ru-RU" sz="1200" dirty="0" err="1"/>
              <a:t>omnes</a:t>
            </a:r>
            <a:r>
              <a:rPr lang="ru-RU" sz="1200" dirty="0"/>
              <a:t> </a:t>
            </a:r>
            <a:r>
              <a:rPr lang="ru-RU" sz="1200" dirty="0" err="1"/>
              <a:t>ad</a:t>
            </a:r>
            <a:r>
              <a:rPr lang="ru-RU" sz="1200" dirty="0"/>
              <a:t> </a:t>
            </a:r>
            <a:r>
              <a:rPr lang="ru-RU" sz="1200" dirty="0" err="1"/>
              <a:t>Logicam</a:t>
            </a:r>
            <a:r>
              <a:rPr lang="ru-RU" sz="1200" dirty="0"/>
              <a:t> </a:t>
            </a:r>
            <a:r>
              <a:rPr lang="ru-RU" sz="1200" dirty="0" err="1"/>
              <a:t>pertinentes</a:t>
            </a:r>
            <a:r>
              <a:rPr lang="ru-RU" sz="1200" dirty="0"/>
              <a:t>, </a:t>
            </a:r>
            <a:r>
              <a:rPr lang="ru-RU" sz="1200" dirty="0" err="1"/>
              <a:t>graece</a:t>
            </a:r>
            <a:r>
              <a:rPr lang="ru-RU" sz="1200" dirty="0"/>
              <a:t> </a:t>
            </a:r>
            <a:r>
              <a:rPr lang="ru-RU" sz="1200" dirty="0" err="1"/>
              <a:t>et</a:t>
            </a:r>
            <a:r>
              <a:rPr lang="ru-RU" sz="1200" dirty="0"/>
              <a:t> </a:t>
            </a:r>
            <a:r>
              <a:rPr lang="ru-RU" sz="1200" dirty="0" err="1"/>
              <a:t>latine</a:t>
            </a:r>
            <a:r>
              <a:rPr lang="ru-RU" sz="1200" dirty="0"/>
              <a:t> ... </a:t>
            </a:r>
            <a:r>
              <a:rPr lang="ru-RU" sz="1200" dirty="0" err="1"/>
              <a:t>Accessit</a:t>
            </a:r>
            <a:r>
              <a:rPr lang="ru-RU" sz="1200" dirty="0"/>
              <a:t> </a:t>
            </a:r>
            <a:r>
              <a:rPr lang="ru-RU" sz="1200" dirty="0" err="1"/>
              <a:t>eiusdem</a:t>
            </a:r>
            <a:r>
              <a:rPr lang="ru-RU" sz="1200" dirty="0"/>
              <a:t> </a:t>
            </a:r>
            <a:r>
              <a:rPr lang="ru-RU" sz="1200" dirty="0" err="1"/>
              <a:t>Pacii</a:t>
            </a:r>
            <a:r>
              <a:rPr lang="ru-RU" sz="1200" dirty="0"/>
              <a:t> </a:t>
            </a:r>
            <a:r>
              <a:rPr lang="ru-RU" sz="1200" dirty="0" err="1"/>
              <a:t>in</a:t>
            </a:r>
            <a:r>
              <a:rPr lang="ru-RU" sz="1200" dirty="0"/>
              <a:t> </a:t>
            </a:r>
            <a:r>
              <a:rPr lang="ru-RU" sz="1200" dirty="0" err="1"/>
              <a:t>universum</a:t>
            </a:r>
            <a:r>
              <a:rPr lang="ru-RU" sz="1200" dirty="0"/>
              <a:t> </a:t>
            </a:r>
            <a:r>
              <a:rPr lang="ru-RU" sz="1200" dirty="0" err="1"/>
              <a:t>Organum</a:t>
            </a:r>
            <a:r>
              <a:rPr lang="ru-RU" sz="1200" dirty="0"/>
              <a:t> </a:t>
            </a:r>
            <a:r>
              <a:rPr lang="ru-RU" sz="1200" dirty="0" err="1"/>
              <a:t>Commentarius</a:t>
            </a:r>
            <a:r>
              <a:rPr lang="ru-RU" sz="1200" dirty="0"/>
              <a:t> </a:t>
            </a:r>
            <a:r>
              <a:rPr lang="ru-RU" sz="1200" dirty="0" err="1"/>
              <a:t>Analyticus</a:t>
            </a:r>
            <a:r>
              <a:rPr lang="ru-RU" sz="1200" dirty="0"/>
              <a:t>, </a:t>
            </a:r>
            <a:r>
              <a:rPr lang="ru-RU" sz="1200" dirty="0" err="1"/>
              <a:t>nunc</a:t>
            </a:r>
            <a:r>
              <a:rPr lang="ru-RU" sz="1200" dirty="0"/>
              <a:t> </a:t>
            </a:r>
            <a:r>
              <a:rPr lang="ru-RU" sz="1200" dirty="0" err="1"/>
              <a:t>primum</a:t>
            </a:r>
            <a:r>
              <a:rPr lang="ru-RU" sz="1200" dirty="0"/>
              <a:t> </a:t>
            </a:r>
            <a:r>
              <a:rPr lang="ru-RU" sz="1200" dirty="0" err="1"/>
              <a:t>in</a:t>
            </a:r>
            <a:r>
              <a:rPr lang="ru-RU" sz="1200" dirty="0"/>
              <a:t> </a:t>
            </a:r>
            <a:r>
              <a:rPr lang="ru-RU" sz="1200" dirty="0" err="1"/>
              <a:t>lucem</a:t>
            </a:r>
            <a:r>
              <a:rPr lang="ru-RU" sz="1200" dirty="0"/>
              <a:t> </a:t>
            </a:r>
            <a:r>
              <a:rPr lang="ru-RU" sz="1200" dirty="0" err="1"/>
              <a:t>editus</a:t>
            </a:r>
            <a:r>
              <a:rPr lang="en-US" sz="1200" dirty="0"/>
              <a:t>. S. l.: </a:t>
            </a:r>
            <a:r>
              <a:rPr lang="ru-RU" sz="1200" dirty="0" err="1"/>
              <a:t>Apud</a:t>
            </a:r>
            <a:r>
              <a:rPr lang="ru-RU" sz="1200" dirty="0"/>
              <a:t> </a:t>
            </a:r>
            <a:r>
              <a:rPr lang="ru-RU" sz="1200" dirty="0" err="1"/>
              <a:t>Heredes</a:t>
            </a:r>
            <a:r>
              <a:rPr lang="ru-RU" sz="1200" dirty="0"/>
              <a:t> </a:t>
            </a:r>
            <a:r>
              <a:rPr lang="ru-RU" sz="1200" dirty="0" err="1"/>
              <a:t>Andreae</a:t>
            </a:r>
            <a:r>
              <a:rPr lang="ru-RU" sz="1200" dirty="0"/>
              <a:t> </a:t>
            </a:r>
            <a:r>
              <a:rPr lang="ru-RU" sz="1200" dirty="0" err="1"/>
              <a:t>Wecheli</a:t>
            </a:r>
            <a:r>
              <a:rPr lang="ru-RU" sz="1200" dirty="0"/>
              <a:t>, </a:t>
            </a:r>
            <a:r>
              <a:rPr lang="ru-RU" sz="1200" dirty="0" err="1"/>
              <a:t>Claudium</a:t>
            </a:r>
            <a:r>
              <a:rPr lang="ru-RU" sz="1200" dirty="0"/>
              <a:t> </a:t>
            </a:r>
            <a:r>
              <a:rPr lang="ru-RU" sz="1200" dirty="0" err="1"/>
              <a:t>Marnium</a:t>
            </a:r>
            <a:r>
              <a:rPr lang="ru-RU" sz="1200" dirty="0"/>
              <a:t> &amp; </a:t>
            </a:r>
            <a:r>
              <a:rPr lang="ru-RU" sz="1200" dirty="0" err="1"/>
              <a:t>Iohan</a:t>
            </a:r>
            <a:r>
              <a:rPr lang="ru-RU" sz="1200" dirty="0"/>
              <a:t>. </a:t>
            </a:r>
            <a:r>
              <a:rPr lang="ru-RU" sz="1200" dirty="0" err="1"/>
              <a:t>Aubrium</a:t>
            </a:r>
            <a:r>
              <a:rPr lang="ru-RU" sz="1200" dirty="0"/>
              <a:t>, 1597</a:t>
            </a:r>
            <a:r>
              <a:rPr lang="en-US" sz="1200" dirty="0"/>
              <a:t>, </a:t>
            </a:r>
            <a:r>
              <a:rPr lang="ru-RU" sz="1200" dirty="0"/>
              <a:t>895</a:t>
            </a:r>
            <a:r>
              <a:rPr lang="en-US" sz="1200" dirty="0"/>
              <a:t> p.</a:t>
            </a:r>
            <a:endParaRPr lang="ru-RU" sz="1200" dirty="0"/>
          </a:p>
        </p:txBody>
      </p:sp>
      <p:sp>
        <p:nvSpPr>
          <p:cNvPr id="3" name="Объект 2"/>
          <p:cNvSpPr>
            <a:spLocks noGrp="1"/>
          </p:cNvSpPr>
          <p:nvPr>
            <p:ph idx="1"/>
          </p:nvPr>
        </p:nvSpPr>
        <p:spPr/>
        <p:txBody>
          <a:bodyPr/>
          <a:lstStyle/>
          <a:p>
            <a:endParaRPr lang="ru-RU" dirty="0"/>
          </a:p>
        </p:txBody>
      </p:sp>
      <p:pic>
        <p:nvPicPr>
          <p:cNvPr id="2050" name="Picture 2" descr="E:\ПАциус органон титул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 y="9082"/>
            <a:ext cx="4602540" cy="68489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40658"/>
            <a:ext cx="4524251" cy="663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5508104" y="5301208"/>
            <a:ext cx="324036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373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ДИССЕР!!!\Статьи к публикации\Praedicabi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0240"/>
            <a:ext cx="8781633" cy="55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37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E:\!!!ДИССЕР!!!\Статьи к публикации\СИстема знаков Пирса рукопись.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3183" y="461484"/>
            <a:ext cx="501405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ДИССЕР!!!\Статьи к публикации\Praedicabi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 y="3042151"/>
            <a:ext cx="5067283" cy="3225055"/>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4"/>
          <p:cNvSpPr/>
          <p:nvPr/>
        </p:nvSpPr>
        <p:spPr>
          <a:xfrm>
            <a:off x="4427984" y="54868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8028384" y="42604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860270" y="42604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5670673" y="49344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7500178" y="1800809"/>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321775" y="182795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246795" y="182795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829110" y="281693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092280" y="281693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6372200" y="386104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755576" y="404106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480347" y="5805264"/>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419872" y="516497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1452122" y="5164976"/>
            <a:ext cx="360040" cy="367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779912" y="4637393"/>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478688" y="463739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877616" y="401344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3059832" y="401344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4067944" y="401344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141972" y="4654679"/>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p:cNvCxnSpPr/>
          <p:nvPr/>
        </p:nvCxnSpPr>
        <p:spPr>
          <a:xfrm>
            <a:off x="179687" y="4193468"/>
            <a:ext cx="2057969" cy="2259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2237656" y="4013448"/>
            <a:ext cx="1002196" cy="1151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419872" y="4013448"/>
            <a:ext cx="432048" cy="575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2" name="Прямая со стрелкой 3071"/>
          <p:cNvCxnSpPr/>
          <p:nvPr/>
        </p:nvCxnSpPr>
        <p:spPr>
          <a:xfrm>
            <a:off x="4067944" y="3861048"/>
            <a:ext cx="7200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5" name="Прямая со стрелкой 3074"/>
          <p:cNvCxnSpPr/>
          <p:nvPr/>
        </p:nvCxnSpPr>
        <p:spPr>
          <a:xfrm>
            <a:off x="4139952" y="426042"/>
            <a:ext cx="2049198" cy="3767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7" name="Прямая со стрелкой 3076"/>
          <p:cNvCxnSpPr/>
          <p:nvPr/>
        </p:nvCxnSpPr>
        <p:spPr>
          <a:xfrm>
            <a:off x="5426815" y="426042"/>
            <a:ext cx="1521449" cy="2498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9" name="Прямая со стрелкой 3078"/>
          <p:cNvCxnSpPr/>
          <p:nvPr/>
        </p:nvCxnSpPr>
        <p:spPr>
          <a:xfrm>
            <a:off x="6732240" y="426042"/>
            <a:ext cx="864096" cy="1554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1" name="Прямая со стрелкой 3080"/>
          <p:cNvCxnSpPr>
            <a:endCxn id="7" idx="2"/>
          </p:cNvCxnSpPr>
          <p:nvPr/>
        </p:nvCxnSpPr>
        <p:spPr>
          <a:xfrm>
            <a:off x="7860218" y="426042"/>
            <a:ext cx="168166"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257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20688"/>
            <a:ext cx="5184576" cy="55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0" y="900003"/>
            <a:ext cx="4211960" cy="4401205"/>
          </a:xfrm>
          <a:prstGeom prst="rect">
            <a:avLst/>
          </a:prstGeom>
        </p:spPr>
        <p:txBody>
          <a:bodyPr wrap="square">
            <a:spAutoFit/>
          </a:bodyPr>
          <a:lstStyle/>
          <a:p>
            <a:pPr marL="216000" indent="-216000"/>
            <a:r>
              <a:rPr lang="en-US" sz="1000" b="1" dirty="0">
                <a:latin typeface="Times New Roman" pitchFamily="18" charset="0"/>
                <a:cs typeface="Times New Roman" pitchFamily="18" charset="0"/>
                <a:hlinkClick r:id="rId3" tooltip="Substance theory"/>
              </a:rPr>
              <a:t>Substance</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οὐσί</a:t>
            </a:r>
            <a:r>
              <a:rPr lang="en-US" sz="1000" dirty="0">
                <a:latin typeface="Times New Roman" pitchFamily="18" charset="0"/>
                <a:cs typeface="Times New Roman" pitchFamily="18" charset="0"/>
              </a:rPr>
              <a:t>α, </a:t>
            </a:r>
            <a:r>
              <a:rPr lang="en-US" sz="1000" i="1" dirty="0">
                <a:latin typeface="Times New Roman" pitchFamily="18" charset="0"/>
                <a:cs typeface="Times New Roman" pitchFamily="18" charset="0"/>
              </a:rPr>
              <a:t>ousia</a:t>
            </a:r>
            <a:r>
              <a:rPr lang="en-US" sz="1000" dirty="0">
                <a:latin typeface="Times New Roman" pitchFamily="18" charset="0"/>
                <a:cs typeface="Times New Roman" pitchFamily="18" charset="0"/>
              </a:rPr>
              <a:t>, essence or substance).</a:t>
            </a:r>
            <a:r>
              <a:rPr lang="en-US" sz="1000" baseline="30000" dirty="0">
                <a:latin typeface="Times New Roman" pitchFamily="18" charset="0"/>
                <a:cs typeface="Times New Roman" pitchFamily="18" charset="0"/>
                <a:hlinkClick r:id="rId4"/>
              </a:rPr>
              <a:t>[6]</a:t>
            </a:r>
            <a:r>
              <a:rPr lang="en-US" sz="1000" dirty="0">
                <a:latin typeface="Times New Roman" pitchFamily="18" charset="0"/>
                <a:cs typeface="Times New Roman" pitchFamily="18" charset="0"/>
              </a:rPr>
              <a:t> </a:t>
            </a:r>
            <a:r>
              <a:rPr lang="en-US" sz="1000" i="1" dirty="0">
                <a:latin typeface="Times New Roman" pitchFamily="18" charset="0"/>
                <a:cs typeface="Times New Roman" pitchFamily="18" charset="0"/>
              </a:rPr>
              <a:t>Substance</a:t>
            </a:r>
            <a:r>
              <a:rPr lang="en-US" sz="1000" dirty="0">
                <a:latin typeface="Times New Roman" pitchFamily="18" charset="0"/>
                <a:cs typeface="Times New Roman" pitchFamily="18" charset="0"/>
              </a:rPr>
              <a:t> is that which cannot be predicated of anything or be said to be in anything. Hence, </a:t>
            </a:r>
            <a:r>
              <a:rPr lang="en-US" sz="1000" i="1" dirty="0">
                <a:latin typeface="Times New Roman" pitchFamily="18" charset="0"/>
                <a:cs typeface="Times New Roman" pitchFamily="18" charset="0"/>
              </a:rPr>
              <a:t>this particular man</a:t>
            </a:r>
            <a:r>
              <a:rPr lang="en-US" sz="1000" dirty="0">
                <a:latin typeface="Times New Roman" pitchFamily="18" charset="0"/>
                <a:cs typeface="Times New Roman" pitchFamily="18" charset="0"/>
              </a:rPr>
              <a:t> or </a:t>
            </a:r>
            <a:r>
              <a:rPr lang="en-US" sz="1000" i="1" dirty="0">
                <a:latin typeface="Times New Roman" pitchFamily="18" charset="0"/>
                <a:cs typeface="Times New Roman" pitchFamily="18" charset="0"/>
              </a:rPr>
              <a:t>that particular tree</a:t>
            </a:r>
            <a:r>
              <a:rPr lang="en-US" sz="1000" dirty="0">
                <a:latin typeface="Times New Roman" pitchFamily="18" charset="0"/>
                <a:cs typeface="Times New Roman" pitchFamily="18" charset="0"/>
              </a:rPr>
              <a:t> are substances. </a:t>
            </a:r>
            <a:endParaRPr lang="ru-RU" sz="1000" dirty="0" smtClean="0">
              <a:latin typeface="Times New Roman" pitchFamily="18" charset="0"/>
              <a:cs typeface="Times New Roman" pitchFamily="18" charset="0"/>
            </a:endParaRPr>
          </a:p>
          <a:p>
            <a:pPr marL="216000" indent="-216000"/>
            <a:r>
              <a:rPr lang="en-US" sz="1000" b="1" dirty="0" smtClean="0">
                <a:latin typeface="Times New Roman" pitchFamily="18" charset="0"/>
                <a:cs typeface="Times New Roman" pitchFamily="18" charset="0"/>
                <a:hlinkClick r:id="rId5" tooltip="Quantity"/>
              </a:rPr>
              <a:t>Quantity</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οσόν</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poson</a:t>
            </a:r>
            <a:r>
              <a:rPr lang="en-US" sz="1000" dirty="0">
                <a:latin typeface="Times New Roman" pitchFamily="18" charset="0"/>
                <a:cs typeface="Times New Roman" pitchFamily="18" charset="0"/>
              </a:rPr>
              <a:t>, how much). This is the extension of an object, and may be either </a:t>
            </a:r>
            <a:r>
              <a:rPr lang="en-US" sz="1000" dirty="0">
                <a:latin typeface="Times New Roman" pitchFamily="18" charset="0"/>
                <a:cs typeface="Times New Roman" pitchFamily="18" charset="0"/>
                <a:hlinkClick r:id="rId6" tooltip="wiktionary:Discrete"/>
              </a:rPr>
              <a:t>discrete</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7" tooltip="wiktionary:Continuous"/>
              </a:rPr>
              <a:t>continuous</a:t>
            </a:r>
            <a:r>
              <a:rPr lang="en-US" sz="1000" dirty="0">
                <a:latin typeface="Times New Roman" pitchFamily="18" charset="0"/>
                <a:cs typeface="Times New Roman" pitchFamily="18" charset="0"/>
              </a:rPr>
              <a:t>. Further, its parts may or may not have relative positions to each other</a:t>
            </a:r>
            <a:r>
              <a:rPr lang="en-US" sz="1000" dirty="0" smtClean="0">
                <a:latin typeface="Times New Roman" pitchFamily="18" charset="0"/>
                <a:cs typeface="Times New Roman" pitchFamily="18" charset="0"/>
              </a:rPr>
              <a:t>.</a:t>
            </a:r>
            <a:endParaRPr lang="en-US" sz="1000" dirty="0">
              <a:latin typeface="Times New Roman" pitchFamily="18" charset="0"/>
              <a:cs typeface="Times New Roman" pitchFamily="18" charset="0"/>
            </a:endParaRPr>
          </a:p>
          <a:p>
            <a:pPr marL="216000" indent="-216000"/>
            <a:r>
              <a:rPr lang="en-US" sz="1000" b="1" dirty="0">
                <a:latin typeface="Times New Roman" pitchFamily="18" charset="0"/>
                <a:cs typeface="Times New Roman" pitchFamily="18" charset="0"/>
              </a:rPr>
              <a:t>Qualification</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8" tooltip="Quality (philosophy)"/>
              </a:rPr>
              <a:t>quality</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οιόν</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poion</a:t>
            </a:r>
            <a:r>
              <a:rPr lang="en-US" sz="1000" dirty="0">
                <a:latin typeface="Times New Roman" pitchFamily="18" charset="0"/>
                <a:cs typeface="Times New Roman" pitchFamily="18" charset="0"/>
              </a:rPr>
              <a:t>, of what kind or quality). This determination characterizes the nature of an object. Examples: white, black, grammatical, hot, sweet, curved, straight.</a:t>
            </a:r>
          </a:p>
          <a:p>
            <a:pPr marL="216000" indent="-216000"/>
            <a:r>
              <a:rPr lang="en-US" sz="1000" b="1" dirty="0">
                <a:latin typeface="Times New Roman" pitchFamily="18" charset="0"/>
                <a:cs typeface="Times New Roman" pitchFamily="18" charset="0"/>
              </a:rPr>
              <a:t>Relative</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9" tooltip="Property (philosophy)"/>
              </a:rPr>
              <a:t>relation</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ρός</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τι</a:t>
            </a:r>
            <a:r>
              <a:rPr lang="en-US" sz="1000" dirty="0">
                <a:latin typeface="Times New Roman" pitchFamily="18" charset="0"/>
                <a:cs typeface="Times New Roman" pitchFamily="18" charset="0"/>
              </a:rPr>
              <a:t>, </a:t>
            </a:r>
            <a:r>
              <a:rPr lang="en-US" sz="1000" i="1" dirty="0">
                <a:latin typeface="Times New Roman" pitchFamily="18" charset="0"/>
                <a:cs typeface="Times New Roman" pitchFamily="18" charset="0"/>
              </a:rPr>
              <a:t>pros </a:t>
            </a:r>
            <a:r>
              <a:rPr lang="en-US" sz="1000" i="1" dirty="0" err="1">
                <a:latin typeface="Times New Roman" pitchFamily="18" charset="0"/>
                <a:cs typeface="Times New Roman" pitchFamily="18" charset="0"/>
              </a:rPr>
              <a:t>ti</a:t>
            </a:r>
            <a:r>
              <a:rPr lang="en-US" sz="1000" dirty="0">
                <a:latin typeface="Times New Roman" pitchFamily="18" charset="0"/>
                <a:cs typeface="Times New Roman" pitchFamily="18" charset="0"/>
              </a:rPr>
              <a:t>, toward something). This is the way one object may be related to another. Examples: double, half, large, master, knowledge.</a:t>
            </a:r>
          </a:p>
          <a:p>
            <a:pPr marL="216000" indent="-216000"/>
            <a:r>
              <a:rPr lang="en-US" sz="1000" b="1" dirty="0">
                <a:latin typeface="Times New Roman" pitchFamily="18" charset="0"/>
                <a:cs typeface="Times New Roman" pitchFamily="18" charset="0"/>
              </a:rPr>
              <a:t>Where</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10" tooltip="Space"/>
              </a:rPr>
              <a:t>place</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οῦ</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pou</a:t>
            </a:r>
            <a:r>
              <a:rPr lang="en-US" sz="1000" dirty="0">
                <a:latin typeface="Times New Roman" pitchFamily="18" charset="0"/>
                <a:cs typeface="Times New Roman" pitchFamily="18" charset="0"/>
              </a:rPr>
              <a:t>, where). Position in relation to the surrounding environment. Examples: in a marketplace, in the Lyceum.</a:t>
            </a:r>
          </a:p>
          <a:p>
            <a:pPr marL="216000" indent="-216000"/>
            <a:r>
              <a:rPr lang="en-US" sz="1000" b="1" dirty="0">
                <a:latin typeface="Times New Roman" pitchFamily="18" charset="0"/>
                <a:cs typeface="Times New Roman" pitchFamily="18" charset="0"/>
              </a:rPr>
              <a:t>When</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11" tooltip="Time"/>
              </a:rPr>
              <a:t>time</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ότε</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pote</a:t>
            </a:r>
            <a:r>
              <a:rPr lang="en-US" sz="1000" dirty="0">
                <a:latin typeface="Times New Roman" pitchFamily="18" charset="0"/>
                <a:cs typeface="Times New Roman" pitchFamily="18" charset="0"/>
              </a:rPr>
              <a:t>, when). Position in relation to the course of events. Examples: yesterday, last year.</a:t>
            </a:r>
          </a:p>
          <a:p>
            <a:pPr marL="216000" indent="-216000"/>
            <a:r>
              <a:rPr lang="en-US" sz="1000" b="1" dirty="0">
                <a:latin typeface="Times New Roman" pitchFamily="18" charset="0"/>
                <a:cs typeface="Times New Roman" pitchFamily="18" charset="0"/>
                <a:hlinkClick r:id="rId12" tooltip="Human position"/>
              </a:rPr>
              <a:t>Being-in-a-position</a:t>
            </a:r>
            <a:r>
              <a:rPr lang="en-US" sz="1000" dirty="0">
                <a:latin typeface="Times New Roman" pitchFamily="18" charset="0"/>
                <a:cs typeface="Times New Roman" pitchFamily="18" charset="0"/>
              </a:rPr>
              <a:t>, posture, attitude (</a:t>
            </a:r>
            <a:r>
              <a:rPr lang="en-US" sz="1000" dirty="0" err="1">
                <a:latin typeface="Times New Roman" pitchFamily="18" charset="0"/>
                <a:cs typeface="Times New Roman" pitchFamily="18" charset="0"/>
              </a:rPr>
              <a:t>κεῖσθ</a:t>
            </a:r>
            <a:r>
              <a:rPr lang="en-US" sz="1000" dirty="0">
                <a:latin typeface="Times New Roman" pitchFamily="18" charset="0"/>
                <a:cs typeface="Times New Roman" pitchFamily="18" charset="0"/>
              </a:rPr>
              <a:t>αι, </a:t>
            </a:r>
            <a:r>
              <a:rPr lang="en-US" sz="1000" i="1" dirty="0">
                <a:latin typeface="Times New Roman" pitchFamily="18" charset="0"/>
                <a:cs typeface="Times New Roman" pitchFamily="18" charset="0"/>
              </a:rPr>
              <a:t>keisthai</a:t>
            </a:r>
            <a:r>
              <a:rPr lang="en-US" sz="1000" dirty="0">
                <a:latin typeface="Times New Roman" pitchFamily="18" charset="0"/>
                <a:cs typeface="Times New Roman" pitchFamily="18" charset="0"/>
              </a:rPr>
              <a:t>, to lie). The examples Aristotle gives indicate that he meant a condition of rest resulting from an action: </a:t>
            </a:r>
            <a:r>
              <a:rPr lang="en-US" sz="1000" i="1" dirty="0">
                <a:latin typeface="Times New Roman" pitchFamily="18" charset="0"/>
                <a:cs typeface="Times New Roman" pitchFamily="18" charset="0"/>
              </a:rPr>
              <a:t>‘Lying’, ‘sitting’, ‘standing’.</a:t>
            </a:r>
            <a:r>
              <a:rPr lang="en-US" sz="1000" dirty="0">
                <a:latin typeface="Times New Roman" pitchFamily="18" charset="0"/>
                <a:cs typeface="Times New Roman" pitchFamily="18" charset="0"/>
              </a:rPr>
              <a:t> Thus </a:t>
            </a:r>
            <a:r>
              <a:rPr lang="en-US" sz="1000" i="1" dirty="0">
                <a:latin typeface="Times New Roman" pitchFamily="18" charset="0"/>
                <a:cs typeface="Times New Roman" pitchFamily="18" charset="0"/>
              </a:rPr>
              <a:t>position</a:t>
            </a:r>
            <a:r>
              <a:rPr lang="en-US" sz="1000" dirty="0">
                <a:latin typeface="Times New Roman" pitchFamily="18" charset="0"/>
                <a:cs typeface="Times New Roman" pitchFamily="18" charset="0"/>
              </a:rPr>
              <a:t> may be taken as the end point for the corresponding action. </a:t>
            </a:r>
          </a:p>
          <a:p>
            <a:pPr marL="216000" indent="-216000"/>
            <a:r>
              <a:rPr lang="en-US" sz="1000" b="1" dirty="0">
                <a:latin typeface="Times New Roman" pitchFamily="18" charset="0"/>
                <a:cs typeface="Times New Roman" pitchFamily="18" charset="0"/>
              </a:rPr>
              <a:t>Having</a:t>
            </a:r>
            <a:r>
              <a:rPr lang="en-US" sz="1000" dirty="0">
                <a:latin typeface="Times New Roman" pitchFamily="18" charset="0"/>
                <a:cs typeface="Times New Roman" pitchFamily="18" charset="0"/>
              </a:rPr>
              <a:t> or state, </a:t>
            </a:r>
            <a:r>
              <a:rPr lang="en-US" sz="1000" dirty="0">
                <a:latin typeface="Times New Roman" pitchFamily="18" charset="0"/>
                <a:cs typeface="Times New Roman" pitchFamily="18" charset="0"/>
                <a:hlinkClick r:id="rId13" tooltip="Condition (philosophy)"/>
              </a:rPr>
              <a:t>condition</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ἔχειν</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echein</a:t>
            </a:r>
            <a:r>
              <a:rPr lang="en-US" sz="1000" dirty="0">
                <a:latin typeface="Times New Roman" pitchFamily="18" charset="0"/>
                <a:cs typeface="Times New Roman" pitchFamily="18" charset="0"/>
              </a:rPr>
              <a:t>, to have or be). The examples Aristotle gives indicate that he meant a condition of rest resulting from an affection (i.e. being acted on): </a:t>
            </a:r>
            <a:r>
              <a:rPr lang="en-US" sz="1000" i="1" dirty="0">
                <a:latin typeface="Times New Roman" pitchFamily="18" charset="0"/>
                <a:cs typeface="Times New Roman" pitchFamily="18" charset="0"/>
              </a:rPr>
              <a:t>‘shod’, ‘armed’.</a:t>
            </a:r>
            <a:r>
              <a:rPr lang="en-US" sz="1000" dirty="0">
                <a:latin typeface="Times New Roman" pitchFamily="18" charset="0"/>
                <a:cs typeface="Times New Roman" pitchFamily="18" charset="0"/>
              </a:rPr>
              <a:t> </a:t>
            </a:r>
          </a:p>
          <a:p>
            <a:pPr marL="216000" indent="-216000"/>
            <a:r>
              <a:rPr lang="en-US" sz="1000" b="1" dirty="0">
                <a:latin typeface="Times New Roman" pitchFamily="18" charset="0"/>
                <a:cs typeface="Times New Roman" pitchFamily="18" charset="0"/>
              </a:rPr>
              <a:t>Doing</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14" tooltip="Action (philosophy)"/>
              </a:rPr>
              <a:t>action</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οιεῖν</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poiein</a:t>
            </a:r>
            <a:r>
              <a:rPr lang="en-US" sz="1000" dirty="0">
                <a:latin typeface="Times New Roman" pitchFamily="18" charset="0"/>
                <a:cs typeface="Times New Roman" pitchFamily="18" charset="0"/>
              </a:rPr>
              <a:t>, to make or do). The production of change in some other object (or in the agent itself </a:t>
            </a:r>
            <a:r>
              <a:rPr lang="en-US" sz="1000" i="1" dirty="0">
                <a:latin typeface="Times New Roman" pitchFamily="18" charset="0"/>
                <a:cs typeface="Times New Roman" pitchFamily="18" charset="0"/>
              </a:rPr>
              <a:t>qua</a:t>
            </a:r>
            <a:r>
              <a:rPr lang="en-US" sz="1000" dirty="0">
                <a:latin typeface="Times New Roman" pitchFamily="18" charset="0"/>
                <a:cs typeface="Times New Roman" pitchFamily="18" charset="0"/>
              </a:rPr>
              <a:t> other).</a:t>
            </a:r>
          </a:p>
          <a:p>
            <a:pPr marL="216000" indent="-216000"/>
            <a:r>
              <a:rPr lang="en-US" sz="1000" b="1" dirty="0">
                <a:latin typeface="Times New Roman" pitchFamily="18" charset="0"/>
                <a:cs typeface="Times New Roman" pitchFamily="18" charset="0"/>
              </a:rPr>
              <a:t>Being affected</a:t>
            </a:r>
            <a:r>
              <a:rPr lang="en-US" sz="1000" dirty="0">
                <a:latin typeface="Times New Roman" pitchFamily="18" charset="0"/>
                <a:cs typeface="Times New Roman" pitchFamily="18" charset="0"/>
              </a:rPr>
              <a:t> or </a:t>
            </a:r>
            <a:r>
              <a:rPr lang="en-US" sz="1000" dirty="0">
                <a:latin typeface="Times New Roman" pitchFamily="18" charset="0"/>
                <a:cs typeface="Times New Roman" pitchFamily="18" charset="0"/>
                <a:hlinkClick r:id="rId15" tooltip="Affection (philosophy)"/>
              </a:rPr>
              <a:t>affection</a:t>
            </a:r>
            <a:r>
              <a:rPr lang="en-US" sz="1000" dirty="0">
                <a:latin typeface="Times New Roman" pitchFamily="18" charset="0"/>
                <a:cs typeface="Times New Roman" pitchFamily="18" charset="0"/>
              </a:rPr>
              <a:t> (π</a:t>
            </a:r>
            <a:r>
              <a:rPr lang="en-US" sz="1000" dirty="0" err="1">
                <a:latin typeface="Times New Roman" pitchFamily="18" charset="0"/>
                <a:cs typeface="Times New Roman" pitchFamily="18" charset="0"/>
              </a:rPr>
              <a:t>άσχειν</a:t>
            </a:r>
            <a:r>
              <a:rPr lang="en-US" sz="1000" dirty="0">
                <a:latin typeface="Times New Roman" pitchFamily="18" charset="0"/>
                <a:cs typeface="Times New Roman" pitchFamily="18" charset="0"/>
              </a:rPr>
              <a:t>, </a:t>
            </a:r>
            <a:r>
              <a:rPr lang="en-US" sz="1000" i="1" dirty="0" err="1">
                <a:latin typeface="Times New Roman" pitchFamily="18" charset="0"/>
                <a:cs typeface="Times New Roman" pitchFamily="18" charset="0"/>
              </a:rPr>
              <a:t>paschein</a:t>
            </a:r>
            <a:r>
              <a:rPr lang="en-US" sz="1000" dirty="0">
                <a:latin typeface="Times New Roman" pitchFamily="18" charset="0"/>
                <a:cs typeface="Times New Roman" pitchFamily="18" charset="0"/>
              </a:rPr>
              <a:t>, to suffer or undergo). The reception of change from some other object (or from the affected object itself </a:t>
            </a:r>
            <a:r>
              <a:rPr lang="en-US" sz="1000" i="1" dirty="0">
                <a:latin typeface="Times New Roman" pitchFamily="18" charset="0"/>
                <a:cs typeface="Times New Roman" pitchFamily="18" charset="0"/>
              </a:rPr>
              <a:t>qua</a:t>
            </a:r>
            <a:r>
              <a:rPr lang="en-US" sz="1000" dirty="0">
                <a:latin typeface="Times New Roman" pitchFamily="18" charset="0"/>
                <a:cs typeface="Times New Roman" pitchFamily="18" charset="0"/>
              </a:rPr>
              <a:t> other). </a:t>
            </a:r>
          </a:p>
        </p:txBody>
      </p:sp>
    </p:spTree>
    <p:extLst>
      <p:ext uri="{BB962C8B-B14F-4D97-AF65-F5344CB8AC3E}">
        <p14:creationId xmlns:p14="http://schemas.microsoft.com/office/powerpoint/2010/main" val="4063953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140</Words>
  <Application>Microsoft Office PowerPoint</Application>
  <PresentationFormat>Экран (4:3)</PresentationFormat>
  <Paragraphs>38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Aristotelous organon : Aristotelis stagiritae peripateticorum principiis Organum, hoc est, libri omnes ad Logicam pertinentes, graece et latine ... Accessit eiusdem Pacii in universum Organum Commentarius Analyticus, nunc primum in lucem editus. S. l.: Apud Heredes Andreae Wecheli, Claudium Marnium &amp; Iohan. Aubrium, 1597, 895 p.</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ЮС</dc:creator>
  <cp:lastModifiedBy>ЮС</cp:lastModifiedBy>
  <cp:revision>10</cp:revision>
  <dcterms:created xsi:type="dcterms:W3CDTF">2016-09-14T03:19:14Z</dcterms:created>
  <dcterms:modified xsi:type="dcterms:W3CDTF">2016-09-14T05:23:16Z</dcterms:modified>
</cp:coreProperties>
</file>