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0" r:id="rId4"/>
    <p:sldId id="271" r:id="rId5"/>
    <p:sldId id="272" r:id="rId6"/>
    <p:sldId id="273" r:id="rId7"/>
    <p:sldId id="275" r:id="rId8"/>
    <p:sldId id="274" r:id="rId9"/>
    <p:sldId id="276" r:id="rId10"/>
    <p:sldId id="277" r:id="rId11"/>
    <p:sldId id="278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\Desktop\&#1076;&#1080;&#1089;&#1089;&#1077;&#1088;\&#1060;&#1086;&#1085;&#1077;&#1090;&#1080;&#1082;&#1072;\&#1087;&#1088;&#1072;&#1082;&#1090;&#1080;&#1095;&#1077;&#1089;&#1082;&#1072;&#1103;%20&#1092;&#1086;&#1085;&#1077;&#1090;&#1080;&#1082;&#1072;%20&#1091;&#1095;&#1077;&#1073;&#1085;&#1080;&#1082;&#1080;\&#1043;&#1088;&#1072;&#1092;&#1080;&#1082;%20&#1072;&#1085;&#1072;&#1083;&#1080;&#1079;&#1072;%20&#1091;&#1095;%20&#1087;&#1086;&#1089;&#1086;&#1073;&#1080;&#108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/>
              <a:t>Процентное соотношение разных типов упражнений, представленных в отечественных учебных пособиях по практической фонетике английского языка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6412809848524657"/>
                  <c:y val="-8.947486853925724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18038366781301"/>
                      <c:h val="0.1606789546540217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4227639138364535E-2"/>
                  <c:y val="0.1065083469043981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048427770058157"/>
                      <c:h val="0.1732416656873114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1414815020932784"/>
                  <c:y val="8.986212743097439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917479354819098"/>
                      <c:h val="0.13180087961221321"/>
                    </c:manualLayout>
                  </c15:layout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Лист2!$B$2:$B$4</c:f>
              <c:strCache>
                <c:ptCount val="3"/>
                <c:pt idx="0">
                  <c:v>языковые упражнения</c:v>
                </c:pt>
                <c:pt idx="1">
                  <c:v>условно-речевые упражнения</c:v>
                </c:pt>
                <c:pt idx="2">
                  <c:v>речевые упражнения </c:v>
                </c:pt>
              </c:strCache>
            </c:strRef>
          </c:cat>
          <c:val>
            <c:numRef>
              <c:f>Лист2!$C$2:$C$4</c:f>
              <c:numCache>
                <c:formatCode>0%</c:formatCode>
                <c:ptCount val="3"/>
                <c:pt idx="0">
                  <c:v>0.8</c:v>
                </c:pt>
                <c:pt idx="1">
                  <c:v>0.18</c:v>
                </c:pt>
                <c:pt idx="2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54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35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619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85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9479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973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791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53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55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62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05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18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06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03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88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16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C729-6E00-4489-95CD-54A0D3DC4EC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0F8E11A-B298-4334-A1E1-CCA32761F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6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9367" y="1064526"/>
            <a:ext cx="10263117" cy="320722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Традиционные и новые форматы задани</a:t>
            </a:r>
            <a:r>
              <a:rPr lang="ru-RU" dirty="0" smtClean="0"/>
              <a:t>й по практической фонетике английского языка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09773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/>
              <a:t>Яковлева Е.Б.</a:t>
            </a:r>
          </a:p>
          <a:p>
            <a:pPr algn="r"/>
            <a:r>
              <a:rPr lang="ru-RU" b="1" dirty="0" smtClean="0"/>
              <a:t>профессор ФИЯР МГУ имени М.В. Ломоносова </a:t>
            </a:r>
            <a:endParaRPr lang="ru-RU" b="1" dirty="0" smtClean="0"/>
          </a:p>
          <a:p>
            <a:pPr algn="r"/>
            <a:r>
              <a:rPr lang="ru-RU" b="1" dirty="0" smtClean="0"/>
              <a:t>Колесникова А.Н. </a:t>
            </a:r>
            <a:endParaRPr lang="ru-RU" b="1" dirty="0" smtClean="0"/>
          </a:p>
          <a:p>
            <a:pPr algn="r"/>
            <a:r>
              <a:rPr lang="ru-RU" b="1" dirty="0" smtClean="0"/>
              <a:t>п</a:t>
            </a:r>
            <a:r>
              <a:rPr lang="ru-RU" b="1" dirty="0" smtClean="0"/>
              <a:t>реподаватель </a:t>
            </a:r>
            <a:r>
              <a:rPr lang="ru-RU" b="1" dirty="0" smtClean="0"/>
              <a:t>ФИЯР МГУ имени </a:t>
            </a:r>
            <a:r>
              <a:rPr lang="ru-RU" b="1" dirty="0" smtClean="0"/>
              <a:t>М.В. Ломоносова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7472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038190"/>
              </p:ext>
            </p:extLst>
          </p:nvPr>
        </p:nvGraphicFramePr>
        <p:xfrm>
          <a:off x="-1" y="0"/>
          <a:ext cx="12192000" cy="6969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500"/>
                <a:gridCol w="3249541"/>
                <a:gridCol w="1972236"/>
                <a:gridCol w="1975820"/>
                <a:gridCol w="2378640"/>
                <a:gridCol w="2015263"/>
              </a:tblGrid>
              <a:tr h="152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(организация задания)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(выполнение коммуникативной задачи)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4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Видеопроект представляет собой хорошо выстроенную и качественно записанную (звук, вертикальное положение на экране, освещение) на видео новостную программу/публичную речь.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Видеофайл основан на тексте-образце, прослеживается логика и структура текста-образца.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Длительность видеофайла и речи выступающего соответствует требованиям задания.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Проявлен творческий подход к выполнению задания.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Коммуникативная задача полностью выполнена: цель сообщения успешно достигнута, тема раскрыта в заданном объеме – монологическая речь представляется собой новостное сообщение/публичную речь. Студент демонстрирует умение развернуто, логично и точно высказываться в заданных рамках задания. Студент ставит проблему, анализирует, сравнивает и обобщает данные представленные в задании, аргументирует свою точку зрения, делает выводы.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2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Видеопроект представляет собой новостную программу/публичную речь среднего качества (звук, положение на экране, освещение).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Видеофайл в основном основан на тексте-образце, прослеживается логика и структура текста-образца.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Длительность видеофайла и речи выступающего несколько отклоняются от требований задания (на 20 секунд в большую или меньшую сторону)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проявлен творческий подход к выполнению задания.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Коммуникативная задача выполнена не полностью: цель сообщения в общем достигнута, но тема раскрыта не в заданном объеме – монологическая речь представляет собой не совсем новостное сообщение/публичную речь. Студент демонстрирует умение не развернуто, но вполне логично и точно высказываться в заданных рамках задания. Студент ставит проблему, анализирует, сравнивает и обобщает данные представленные в задании, аргументирует свою точку зрения, делает выводы.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39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Видеопроект выполнен не по заданию, а в произвольной форме.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Длительность видеофайла сильно отклоняется от требований задания (на 30 секунд в большую или меньшую сторону (в речи каждого говорящего, если это новостная программа).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Коммуникативная задача не выполнена: цель общения не достигнута, содержание не соответствует коммуникативной задаче. Заметно отклонение от темы, демонстрируемый видеопроект не представляет собой новостное сообщение/публичную речь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Фонетическое оформление речи на сегментном и супрасегментном уровнях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Артикуляция звуков в потоке речи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Расстановка пауз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Расстановка ударения во фразе и предложении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Мелодика речи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речи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</a:tr>
              <a:tr h="903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 все звуки как отдельные, так и в потоке речи произносятся правильно. Соблюдаются правила редукции, ассимиляции, элизии и т.д. В речи нет фонологических ошибок.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Паузы в синтагме, на стыке синтагм и на стыке предложений расставлены правильно.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Ударение во фразе и предложении расставлено верно.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тоны (нисходящий, восходящий) использованы верно в утвердительных/ вопросительных/ восклицательных предложениях.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речи постоянный, не слишком быстрый и не слишком медленный. Речь студента легко воспринимать на слух. Отсутствуют паузы хезитации.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</a:tr>
              <a:tr h="1162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основном звуки как отдельные, так и в потоке речи произносятся правильно. В основном соблюдаются правила редукции, ассимиляции, элизии и т.д. В речи присутствуют не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многочис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-ленные  фонологические ошибки.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Паузы в синтагме, на стыке синтагм и на стыке предложений расставлены не всегда правильно, что иногда затрудняет восприятие речи на слух.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Ударение во фразе и предложении расставлено в основном верно.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тоны (нисходящий, восходящий) использованы в основном верно в утвердительных/ вопросительных/ восклицательных предложениях.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речи не постоянный, но в основном не слишком быстрый и не слишком медленный. Речь студента в основном легко воспринимать на слух. Присутствуют немногочис-ленные паузы хезитации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</a:tr>
              <a:tr h="903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Многие звуки артикулированы не верно. Не соблюдаются правила редукции, ассимиляции, элизии и т.д. В речи присутствуют многочис-ленные  фонологические ошибки.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Паузы в синтагме, на стыке синтагм и на стыке предложений расставлены не верно. Речь студента сложно воспринимать на слух.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Ударение во фразе и предложении расставлено не верно или отсутствует.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тоны (нисходящий, восходящий) использованы не всегда верно в утвердительных/ вопросительных/ восклицательных предложениях.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речи слишком быстрый или слишком медленный. Речь студента не легко воспринимать на слух. В речи присутствует много пауз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хезитации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31" marR="129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21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видеопроект как собственный мультимедийный </a:t>
            </a:r>
            <a:r>
              <a:rPr lang="ru-RU" dirty="0" smtClean="0"/>
              <a:t>продукт:</a:t>
            </a:r>
          </a:p>
          <a:p>
            <a:pPr>
              <a:buFontTx/>
              <a:buChar char="-"/>
            </a:pPr>
            <a:r>
              <a:rPr lang="ru-RU" dirty="0" smtClean="0"/>
              <a:t>отвечает </a:t>
            </a:r>
            <a:r>
              <a:rPr lang="ru-RU" dirty="0"/>
              <a:t>требованиям образовательных стандартов к интерактивности и </a:t>
            </a:r>
            <a:r>
              <a:rPr lang="ru-RU" dirty="0" smtClean="0"/>
              <a:t>современности</a:t>
            </a:r>
          </a:p>
          <a:p>
            <a:pPr>
              <a:buFontTx/>
              <a:buChar char="-"/>
            </a:pPr>
            <a:r>
              <a:rPr lang="ru-RU" dirty="0" smtClean="0"/>
              <a:t>предполагает </a:t>
            </a:r>
            <a:r>
              <a:rPr lang="ru-RU" dirty="0"/>
              <a:t>алгоритм выполнения и систему упражнений, а также критерии оценивания,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мотивирует</a:t>
            </a:r>
          </a:p>
          <a:p>
            <a:pPr>
              <a:buFontTx/>
              <a:buChar char="-"/>
            </a:pPr>
            <a:r>
              <a:rPr lang="ru-RU" dirty="0" smtClean="0"/>
              <a:t>организует </a:t>
            </a:r>
            <a:r>
              <a:rPr lang="ru-RU" dirty="0"/>
              <a:t>самостоятельную работу студентов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приближает нас к планируемому результату – формированию устойчивых </a:t>
            </a:r>
            <a:r>
              <a:rPr lang="ru-RU" dirty="0" err="1"/>
              <a:t>устнопроизносительных</a:t>
            </a:r>
            <a:r>
              <a:rPr lang="ru-RU" dirty="0"/>
              <a:t> навыков.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649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5313" y="1824251"/>
            <a:ext cx="8915399" cy="311704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607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504" y="204716"/>
            <a:ext cx="10099343" cy="3848669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высокие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образовательных стандартов высшего образования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(ФГОС ВО 2015 г., ОС МГУ 2014 г.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«эффективную устную коммуникацию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изучить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существующие учебные пособия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 форматы заданий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проанализировать соответствие методического обеспечения образовательным стандартам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изучить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и формы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в том числе на базе  ИКТ (мультимедийные технологии)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предложить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форматы заданий на развитие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устнопроизносительных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 </a:t>
            </a:r>
            <a:r>
              <a:rPr 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выявлена возможность интеграции мультимедийных технологий и предложены новые форматы на развитие </a:t>
            </a:r>
            <a:r>
              <a:rPr lang="ru-RU" sz="20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устнопроизносительных</a:t>
            </a:r>
            <a:r>
              <a:rPr lang="ru-RU" sz="2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навыков в рамках мультимедийного видеопроекта</a:t>
            </a:r>
            <a:endParaRPr lang="ru-RU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81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9542" y="559558"/>
            <a:ext cx="8911687" cy="106452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1 - изучить </a:t>
            </a: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существующие учебные пособия </a:t>
            </a:r>
            <a:r>
              <a:rPr lang="ru-RU" sz="2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выявить </a:t>
            </a: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 форматы заданий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3549" y="1624084"/>
            <a:ext cx="10658451" cy="48722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1"/>
                </a:solidFill>
              </a:rPr>
              <a:t>1. Отбор учебных пособий (дидактические принципы современности, практичности и профессиональной направленности)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Бондаренко </a:t>
            </a:r>
            <a:r>
              <a:rPr lang="ru-RU" dirty="0">
                <a:solidFill>
                  <a:schemeClr val="tx1"/>
                </a:solidFill>
              </a:rPr>
              <a:t>Л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en-US" dirty="0">
                <a:solidFill>
                  <a:schemeClr val="tx1"/>
                </a:solidFill>
              </a:rPr>
              <a:t>., </a:t>
            </a:r>
            <a:r>
              <a:rPr lang="ru-RU" dirty="0">
                <a:solidFill>
                  <a:schemeClr val="tx1"/>
                </a:solidFill>
              </a:rPr>
              <a:t>Завьялова В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>Л</a:t>
            </a:r>
            <a:r>
              <a:rPr lang="en-US" dirty="0">
                <a:solidFill>
                  <a:schemeClr val="tx1"/>
                </a:solidFill>
              </a:rPr>
              <a:t>. Basis of English Phonetics. </a:t>
            </a:r>
            <a:r>
              <a:rPr lang="ru-RU" dirty="0">
                <a:solidFill>
                  <a:schemeClr val="tx1"/>
                </a:solidFill>
              </a:rPr>
              <a:t>Основы фонетики английского языка: учеб. пособие. М.: Флинта: Наука, 2009. 152 </a:t>
            </a: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 Винник Е.В. Практический курс первого изучаемого языка: Практическая фонетика английского языка: учеб. пособие. Новосибирск: 2009. 124 c.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Вишневская Е.М. Практикум по фонетике английского языка: учеб. пособие. М.: </a:t>
            </a:r>
            <a:r>
              <a:rPr lang="ru-RU" dirty="0" err="1">
                <a:solidFill>
                  <a:schemeClr val="tx1"/>
                </a:solidFill>
              </a:rPr>
              <a:t>АПКиППРО</a:t>
            </a:r>
            <a:r>
              <a:rPr lang="ru-RU" dirty="0">
                <a:solidFill>
                  <a:schemeClr val="tx1"/>
                </a:solidFill>
              </a:rPr>
              <a:t>, 2012. 98 c.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Карневская</a:t>
            </a:r>
            <a:r>
              <a:rPr lang="ru-RU" dirty="0" smtClean="0">
                <a:solidFill>
                  <a:schemeClr val="tx1"/>
                </a:solidFill>
              </a:rPr>
              <a:t> Е.Б</a:t>
            </a:r>
            <a:r>
              <a:rPr lang="ru-RU" dirty="0">
                <a:solidFill>
                  <a:schemeClr val="tx1"/>
                </a:solidFill>
              </a:rPr>
              <a:t>., </a:t>
            </a:r>
            <a:r>
              <a:rPr lang="ru-RU" dirty="0" err="1" smtClean="0">
                <a:solidFill>
                  <a:schemeClr val="tx1"/>
                </a:solidFill>
              </a:rPr>
              <a:t>Мисуно</a:t>
            </a:r>
            <a:r>
              <a:rPr lang="ru-RU" dirty="0" smtClean="0">
                <a:solidFill>
                  <a:schemeClr val="tx1"/>
                </a:solidFill>
              </a:rPr>
              <a:t> Е.А</a:t>
            </a:r>
            <a:r>
              <a:rPr lang="ru-RU" dirty="0">
                <a:solidFill>
                  <a:schemeClr val="tx1"/>
                </a:solidFill>
              </a:rPr>
              <a:t>. Практическая фонетика английского языка: учеб. Пособие для продвинутого этапа обучения. М.: </a:t>
            </a:r>
            <a:r>
              <a:rPr lang="ru-RU" dirty="0" err="1">
                <a:solidFill>
                  <a:schemeClr val="tx1"/>
                </a:solidFill>
              </a:rPr>
              <a:t>Эксмо</a:t>
            </a:r>
            <a:r>
              <a:rPr lang="ru-RU" dirty="0">
                <a:solidFill>
                  <a:schemeClr val="tx1"/>
                </a:solidFill>
              </a:rPr>
              <a:t>, 2009.416 </a:t>
            </a: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Казак О.Г</a:t>
            </a:r>
            <a:r>
              <a:rPr lang="ru-RU" dirty="0">
                <a:solidFill>
                  <a:schemeClr val="tx1"/>
                </a:solidFill>
              </a:rPr>
              <a:t>., </a:t>
            </a:r>
            <a:r>
              <a:rPr lang="ru-RU" dirty="0" err="1" smtClean="0">
                <a:solidFill>
                  <a:schemeClr val="tx1"/>
                </a:solidFill>
              </a:rPr>
              <a:t>Фраш</a:t>
            </a:r>
            <a:r>
              <a:rPr lang="ru-RU" dirty="0" smtClean="0">
                <a:solidFill>
                  <a:schemeClr val="tx1"/>
                </a:solidFill>
              </a:rPr>
              <a:t> С.С</a:t>
            </a:r>
            <a:r>
              <a:rPr lang="ru-RU" dirty="0">
                <a:solidFill>
                  <a:schemeClr val="tx1"/>
                </a:solidFill>
              </a:rPr>
              <a:t>. Методическое пособие по практической фонетике английского языка (для студентов </a:t>
            </a:r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ru-RU" dirty="0">
                <a:solidFill>
                  <a:schemeClr val="tx1"/>
                </a:solidFill>
              </a:rPr>
              <a:t>, II курсов): учебное пособие. Томск: 2012. 96 c.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Лебединская Б.Я. Практикум по английскому языку: английское произношение: учеб. пособие. М.: </a:t>
            </a:r>
            <a:r>
              <a:rPr lang="ru-RU" dirty="0" err="1">
                <a:solidFill>
                  <a:schemeClr val="tx1"/>
                </a:solidFill>
              </a:rPr>
              <a:t>Астрель</a:t>
            </a:r>
            <a:r>
              <a:rPr lang="ru-RU" dirty="0">
                <a:solidFill>
                  <a:schemeClr val="tx1"/>
                </a:solidFill>
              </a:rPr>
              <a:t>. 2005. 175 с.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Соколова М.А. Практическая фонетика английского языка: учеб. пособие. М.: </a:t>
            </a:r>
            <a:r>
              <a:rPr lang="ru-RU" dirty="0" err="1">
                <a:solidFill>
                  <a:schemeClr val="tx1"/>
                </a:solidFill>
              </a:rPr>
              <a:t>Владос</a:t>
            </a:r>
            <a:r>
              <a:rPr lang="ru-RU" dirty="0">
                <a:solidFill>
                  <a:schemeClr val="tx1"/>
                </a:solidFill>
              </a:rPr>
              <a:t>, 2008. 384 с.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</a:rPr>
              <a:t>Шепетовская</a:t>
            </a:r>
            <a:r>
              <a:rPr lang="ru-RU" dirty="0">
                <a:solidFill>
                  <a:schemeClr val="tx1"/>
                </a:solidFill>
              </a:rPr>
              <a:t> А.Л. Фонетический практикум по практической фонетике: учеб. пособие. Тула: 2007.62 с.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Усачева Я.В. Фонетика английского языка: практический курс: учеб. пособие. М</a:t>
            </a:r>
            <a:r>
              <a:rPr lang="en-US" dirty="0">
                <a:solidFill>
                  <a:schemeClr val="tx1"/>
                </a:solidFill>
              </a:rPr>
              <a:t>.: </a:t>
            </a:r>
            <a:r>
              <a:rPr lang="ru-RU" dirty="0">
                <a:solidFill>
                  <a:schemeClr val="tx1"/>
                </a:solidFill>
              </a:rPr>
              <a:t>МГОУ</a:t>
            </a:r>
            <a:r>
              <a:rPr lang="en-US" dirty="0">
                <a:solidFill>
                  <a:schemeClr val="tx1"/>
                </a:solidFill>
              </a:rPr>
              <a:t>, 2007. 75 </a:t>
            </a:r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Яковлева Е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>Б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BetterEnglish</a:t>
            </a:r>
            <a:r>
              <a:rPr lang="en-US" dirty="0">
                <a:solidFill>
                  <a:schemeClr val="tx1"/>
                </a:solidFill>
              </a:rPr>
              <a:t>. A Remedial Course of English Phonetic.:</a:t>
            </a:r>
            <a:r>
              <a:rPr lang="ru-RU" dirty="0">
                <a:solidFill>
                  <a:schemeClr val="tx1"/>
                </a:solidFill>
              </a:rPr>
              <a:t>учеб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пособие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М</a:t>
            </a:r>
            <a:r>
              <a:rPr lang="en-US" dirty="0">
                <a:solidFill>
                  <a:schemeClr val="tx1"/>
                </a:solidFill>
              </a:rPr>
              <a:t>.: 2009.</a:t>
            </a:r>
            <a:r>
              <a:rPr lang="ru-RU" dirty="0">
                <a:solidFill>
                  <a:schemeClr val="tx1"/>
                </a:solidFill>
              </a:rPr>
              <a:t>60 с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931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582" y="282917"/>
            <a:ext cx="8911687" cy="836200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1 - изучить существующие учебные пособия  и выявить традиционные форматы заданий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2890" y="1310185"/>
            <a:ext cx="10909110" cy="55478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2. Классификация упражнений  и форматов заданий  </a:t>
            </a:r>
          </a:p>
          <a:p>
            <a:pPr marL="0" indent="0">
              <a:buNone/>
            </a:pPr>
            <a:r>
              <a:rPr lang="ru-RU" sz="1400" i="1" dirty="0">
                <a:solidFill>
                  <a:schemeClr val="accent1"/>
                </a:solidFill>
              </a:rPr>
              <a:t>Языковые (некоммуникативные) упражнения для развития фонетических навыков </a:t>
            </a:r>
            <a:r>
              <a:rPr lang="ru-RU" sz="1400" i="1" dirty="0" smtClean="0">
                <a:solidFill>
                  <a:schemeClr val="accent1"/>
                </a:solidFill>
              </a:rPr>
              <a:t>чтения и их форматы:</a:t>
            </a:r>
            <a:endParaRPr lang="ru-RU" sz="140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- </a:t>
            </a:r>
            <a:r>
              <a:rPr lang="en-US" sz="1400" dirty="0">
                <a:solidFill>
                  <a:schemeClr val="tx1"/>
                </a:solidFill>
              </a:rPr>
              <a:t>Write transcriptions to the following words/phrases/sentences/texts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- </a:t>
            </a:r>
            <a:r>
              <a:rPr lang="en-US" sz="1400" dirty="0" smtClean="0">
                <a:solidFill>
                  <a:schemeClr val="tx1"/>
                </a:solidFill>
              </a:rPr>
              <a:t>Transcribe </a:t>
            </a:r>
            <a:r>
              <a:rPr lang="en-US" sz="1400" dirty="0">
                <a:solidFill>
                  <a:schemeClr val="tx1"/>
                </a:solidFill>
              </a:rPr>
              <a:t>the following words/phrases/sentences/texts 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- </a:t>
            </a:r>
            <a:r>
              <a:rPr lang="en-US" sz="1400" dirty="0">
                <a:solidFill>
                  <a:schemeClr val="tx1"/>
                </a:solidFill>
              </a:rPr>
              <a:t>Read the following transcriptions of words/phrases/texts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- </a:t>
            </a:r>
            <a:r>
              <a:rPr lang="en-US" sz="1400" dirty="0">
                <a:solidFill>
                  <a:schemeClr val="tx1"/>
                </a:solidFill>
              </a:rPr>
              <a:t>Read the following sentences/text working on your articulation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- </a:t>
            </a:r>
            <a:r>
              <a:rPr lang="en-US" sz="1400" dirty="0">
                <a:solidFill>
                  <a:schemeClr val="tx1"/>
                </a:solidFill>
              </a:rPr>
              <a:t>Listen to the speaker and decide which sound is pronounced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tx1"/>
                </a:solidFill>
              </a:rPr>
              <a:t>- Listen to the speaker and circle/underline/mark the sounds pronounced 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-</a:t>
            </a:r>
            <a:r>
              <a:rPr lang="en-US" sz="1400" dirty="0">
                <a:solidFill>
                  <a:schemeClr val="tx1"/>
                </a:solidFill>
              </a:rPr>
              <a:t>Listen to </a:t>
            </a:r>
            <a:r>
              <a:rPr lang="en-US" sz="1400" dirty="0" smtClean="0">
                <a:solidFill>
                  <a:schemeClr val="tx1"/>
                </a:solidFill>
              </a:rPr>
              <a:t>the </a:t>
            </a:r>
            <a:r>
              <a:rPr lang="en-US" sz="1400" dirty="0">
                <a:solidFill>
                  <a:schemeClr val="tx1"/>
                </a:solidFill>
              </a:rPr>
              <a:t>speaker and mark pauses and intonation in the </a:t>
            </a:r>
            <a:r>
              <a:rPr lang="en-US" sz="1400" dirty="0" smtClean="0">
                <a:solidFill>
                  <a:schemeClr val="tx1"/>
                </a:solidFill>
              </a:rPr>
              <a:t>text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accent1"/>
                </a:solidFill>
              </a:rPr>
              <a:t>Условно-речевые (условно-коммуникативные) упражнения для развития </a:t>
            </a:r>
            <a:r>
              <a:rPr lang="ru-RU" sz="1400" dirty="0" err="1">
                <a:solidFill>
                  <a:schemeClr val="accent1"/>
                </a:solidFill>
              </a:rPr>
              <a:t>устнопроизносительных</a:t>
            </a:r>
            <a:r>
              <a:rPr lang="ru-RU" sz="1400" dirty="0">
                <a:solidFill>
                  <a:schemeClr val="accent1"/>
                </a:solidFill>
              </a:rPr>
              <a:t> навыков в подготовленной речи на уровне репродукции изначального текста: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tx1"/>
                </a:solidFill>
              </a:rPr>
              <a:t>- Listen to the speaker and repeat the following words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tx1"/>
                </a:solidFill>
              </a:rPr>
              <a:t>- Listen to the speaker and read 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tx1"/>
                </a:solidFill>
              </a:rPr>
              <a:t>- Listen to the speaker and read the text/dialogue after him/her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>
                <a:solidFill>
                  <a:schemeClr val="tx1"/>
                </a:solidFill>
              </a:rPr>
              <a:t>- </a:t>
            </a:r>
            <a:r>
              <a:rPr lang="en-US" sz="1400" dirty="0">
                <a:solidFill>
                  <a:schemeClr val="tx1"/>
                </a:solidFill>
              </a:rPr>
              <a:t>Listen to the text/dialogue. Read the text imitating the speaker.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tx1"/>
                </a:solidFill>
              </a:rPr>
              <a:t>- Learn the following  text/dialogue/poem  by heart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tx1"/>
                </a:solidFill>
              </a:rPr>
              <a:t>- Learn the following dialogue and act it with your partner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tx1"/>
                </a:solidFill>
              </a:rPr>
              <a:t>- Following the intonation model make your own questions/sentences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accent1"/>
                </a:solidFill>
              </a:rPr>
              <a:t>Речевые (подлинно коммуникативные) для развития </a:t>
            </a:r>
            <a:r>
              <a:rPr lang="ru-RU" sz="1400" dirty="0" err="1">
                <a:solidFill>
                  <a:schemeClr val="accent1"/>
                </a:solidFill>
              </a:rPr>
              <a:t>устнопроизносительных</a:t>
            </a:r>
            <a:r>
              <a:rPr lang="ru-RU" sz="1400" dirty="0">
                <a:solidFill>
                  <a:schemeClr val="accent1"/>
                </a:solidFill>
              </a:rPr>
              <a:t> навыков и речевых умений на уровне продукции собственного высказывания или текста</a:t>
            </a:r>
            <a:r>
              <a:rPr lang="ru-RU" sz="1400" dirty="0" smtClean="0">
                <a:solidFill>
                  <a:schemeClr val="accent1"/>
                </a:solidFill>
              </a:rPr>
              <a:t>:</a:t>
            </a:r>
            <a:endParaRPr lang="ru-RU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- Make your own dialogue and act it with your partner </a:t>
            </a:r>
            <a:endParaRPr lang="ru-RU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- Make an oral presentation on the studied topic</a:t>
            </a:r>
            <a:endParaRPr lang="ru-RU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- Retell the studied text </a:t>
            </a:r>
            <a:endParaRPr lang="ru-RU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- Express your point of view/comment on the problem</a:t>
            </a:r>
            <a:endParaRPr lang="ru-RU" sz="1400" dirty="0"/>
          </a:p>
          <a:p>
            <a:pPr marL="0" indent="0">
              <a:spcBef>
                <a:spcPts val="0"/>
              </a:spcBef>
              <a:buNone/>
            </a:pP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000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1164" y="302290"/>
            <a:ext cx="8642895" cy="976312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2 - проанализировать соответствие методического обеспечения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</a:t>
            </a: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стандартам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608714"/>
              </p:ext>
            </p:extLst>
          </p:nvPr>
        </p:nvGraphicFramePr>
        <p:xfrm>
          <a:off x="5827594" y="1278602"/>
          <a:ext cx="6364405" cy="5414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1047014" y="1278602"/>
            <a:ext cx="4903410" cy="5414962"/>
          </a:xfrm>
        </p:spPr>
        <p:txBody>
          <a:bodyPr>
            <a:noAutofit/>
          </a:bodyPr>
          <a:lstStyle/>
          <a:p>
            <a:pPr lvl="0" algn="just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ФГОС ВО и ОС МГУ </a:t>
            </a: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устнорпоизносительным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навыкам и устно-речевым умениям, что позволит свободно выражать свои мысли (ОПК-7 ФГОС ВО 3+) и достичь уровня «эффективного устного общения» (ИК-2, ПК-4, ПК-5 ОС МГУ 2015г.), соблюдая фонетические нормы языка;</a:t>
            </a: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учебном процессе активных и интерактивных форм проведения занятий, применение инновационных технологий обучения включение студентов в проектную деятельность (требования к общим условиям реализации ОПОП);</a:t>
            </a:r>
          </a:p>
          <a:p>
            <a:pPr lvl="0"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методов рефлексии, самоконтроля и критического оценивания своей профессиональной деятельности для совершенствования своих произносительных навыков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53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6764" y="624110"/>
            <a:ext cx="9963015" cy="128089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3- изучить </a:t>
            </a: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и формы работы, в том числе на базе  ИКТ (мультимедийные технологии) и предложить новые форматы заданий на развитие </a:t>
            </a:r>
            <a:r>
              <a:rPr lang="ru-RU" sz="2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устнопроизносительных</a:t>
            </a: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навыков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6764" y="2133600"/>
            <a:ext cx="9757848" cy="377762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свойства мультимедийных технологий </a:t>
            </a:r>
            <a:r>
              <a:rPr lang="ru-RU" sz="19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(интерактивность, </a:t>
            </a:r>
            <a:r>
              <a:rPr lang="ru-RU" sz="19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многожанровость</a:t>
            </a:r>
            <a:r>
              <a:rPr lang="ru-RU" sz="19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наглядность, автономность, простота использования, возможность многократного просмотра видео и прослушивания аудиофайлов)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определяют целесообразность и эффективность их интеграции для:</a:t>
            </a:r>
          </a:p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 компетенции в общем,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устнопроизносительных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навыков и устно-речевых умений в рамках фонологической компетенции в частности;</a:t>
            </a:r>
          </a:p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 и индивидуальной работы;</a:t>
            </a:r>
          </a:p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самостоятельной работы;</a:t>
            </a:r>
          </a:p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9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аудиовизуализации</a:t>
            </a:r>
            <a:r>
              <a:rPr lang="ru-RU" sz="19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обучения;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9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</a:t>
            </a:r>
            <a:r>
              <a:rPr lang="ru-RU" sz="19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мотивации обучающихся;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9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9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рефлексии и самоконтроля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 форматов заданий на развитие устойчивых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устнопроизносительных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навыков и устно-речевых умений.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017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eferat.znate.ru/pars_docs/tw_refs/26/25944/25944-2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19" y="1473959"/>
            <a:ext cx="5343455" cy="364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festival.1september.ru/articles/650220/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261" y="1507935"/>
            <a:ext cx="4762500" cy="360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474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41696"/>
            <a:ext cx="8915400" cy="4969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Видеопроект представляет собой совмещение проектной деятельности и мультимедийных технологий, целью которого является развитие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устнопроизносительных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навыков и устно-речевых умений за счет дидактических возможностей работы с мультимедиа, а именно, записать себя на видео, взглянуть на себя со стороны, увидеть свои собственные ошибки, исправить их и записать видео повторно, совершенствуя при этом свое произношение. </a:t>
            </a:r>
            <a:endParaRPr lang="en-US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разработали два формата задания в рамках видеопроекта –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новостная </a:t>
            </a:r>
            <a:r>
              <a:rPr lang="ru-RU" sz="24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(групповой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видеороект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публичная речь 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(индивидуальный видеопроект). </a:t>
            </a:r>
          </a:p>
          <a:p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622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6913" y="723331"/>
            <a:ext cx="9757699" cy="59504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 video project named «News </a:t>
            </a:r>
            <a:r>
              <a:rPr lang="en-US" sz="21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2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on the basis of the BBC news </a:t>
            </a:r>
            <a:r>
              <a:rPr lang="en-US" sz="21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2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discussed in class. Decide what role each member of the group will play and who will be the news presenter. Please follow the instructions:</a:t>
            </a:r>
            <a:endParaRPr lang="ru-RU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video should last for 10-12 minutes.</a:t>
            </a:r>
            <a:endParaRPr lang="ru-RU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your video project on the BBC news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discussed in class, remembering that there should be one news presenter hosting the news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3-4 news reporters.</a:t>
            </a:r>
            <a:endParaRPr lang="ru-RU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choose any news to cover in your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long as you keep to the formal style.</a:t>
            </a:r>
            <a:endParaRPr lang="ru-RU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group member’s speech should last for 2 minutes. </a:t>
            </a:r>
            <a:endParaRPr lang="ru-RU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 the main characteristics of the BBC news presenter’s and reporters’ speech and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practise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them in your speech (slow tempo of speech, pausing, word and sentence stress).</a:t>
            </a:r>
            <a:endParaRPr lang="ru-RU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 to follow the phonetic rules and phenomena (articulation of vowel and consonant sounds, aspiration; avoid palatalization, devoicing etc.)</a:t>
            </a:r>
            <a:endParaRPr lang="ru-RU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speech of each group member will be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analysed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according to the criteria. (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в Таблице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ru-RU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Each group member will get his/her own mark. </a:t>
            </a:r>
            <a:endParaRPr lang="ru-RU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54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173</TotalTime>
  <Words>1770</Words>
  <Application>Microsoft Office PowerPoint</Application>
  <PresentationFormat>Широкоэкранный</PresentationFormat>
  <Paragraphs>126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Легкий дым</vt:lpstr>
      <vt:lpstr>Традиционные и новые форматы заданий по практической фонетике английского языка</vt:lpstr>
      <vt:lpstr>  Актуальность - высокие требованиями образовательных стандартов высшего образования (ФГОС ВО 2015 г., ОС МГУ 2014 г. ) вести «эффективную устную коммуникацию»   Задачи  - изучить существующие учебные пособия и выявить традиционные форматы заданий  - проанализировать соответствие методического обеспечения образовательным стандартам - изучить современные методы и формы работы, в том числе на базе  ИКТ (мультимедийные технологии) и предложить новые форматы заданий на развитие устнопроизносительных навыков   Новизна – выявлена возможность интеграции мультимедийных технологий и предложены новые форматы на развитие устнопроизносительных навыков в рамках мультимедийного видеопроекта</vt:lpstr>
      <vt:lpstr>ЗАДАЧА 1 - изучить существующие учебные пособия  и выявить традиционные форматы заданий  </vt:lpstr>
      <vt:lpstr>ЗАДАЧА 1 - изучить существующие учебные пособия  и выявить традиционные форматы заданий</vt:lpstr>
      <vt:lpstr>ЗАДАЧА 2 - проанализировать соответствие методического обеспечения образовательным стандартам </vt:lpstr>
      <vt:lpstr>Задача 3- изучить современные методы и формы работы, в том числе на базе  ИКТ (мультимедийные технологии) и предложить новые форматы заданий на развитие устнопроизносительных навыков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Фонетический «портрет» современного студента</dc:title>
  <dc:creator>колесникова александра</dc:creator>
  <cp:lastModifiedBy>колесникова александра</cp:lastModifiedBy>
  <cp:revision>27</cp:revision>
  <dcterms:created xsi:type="dcterms:W3CDTF">2016-04-14T07:21:58Z</dcterms:created>
  <dcterms:modified xsi:type="dcterms:W3CDTF">2016-05-26T20:13:40Z</dcterms:modified>
</cp:coreProperties>
</file>