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766" r:id="rId2"/>
    <p:sldId id="803" r:id="rId3"/>
    <p:sldId id="800" r:id="rId4"/>
    <p:sldId id="775" r:id="rId5"/>
    <p:sldId id="773" r:id="rId6"/>
    <p:sldId id="804" r:id="rId7"/>
    <p:sldId id="810" r:id="rId8"/>
    <p:sldId id="771" r:id="rId9"/>
    <p:sldId id="825" r:id="rId10"/>
    <p:sldId id="826" r:id="rId11"/>
    <p:sldId id="818" r:id="rId12"/>
    <p:sldId id="768" r:id="rId13"/>
    <p:sldId id="769" r:id="rId14"/>
    <p:sldId id="770" r:id="rId15"/>
    <p:sldId id="772" r:id="rId16"/>
    <p:sldId id="828" r:id="rId17"/>
    <p:sldId id="813" r:id="rId18"/>
    <p:sldId id="801" r:id="rId19"/>
    <p:sldId id="827" r:id="rId20"/>
    <p:sldId id="815" r:id="rId21"/>
    <p:sldId id="776" r:id="rId22"/>
    <p:sldId id="777" r:id="rId23"/>
    <p:sldId id="806" r:id="rId24"/>
    <p:sldId id="778" r:id="rId25"/>
    <p:sldId id="779" r:id="rId26"/>
    <p:sldId id="781" r:id="rId27"/>
    <p:sldId id="780" r:id="rId28"/>
    <p:sldId id="808" r:id="rId29"/>
    <p:sldId id="782" r:id="rId30"/>
    <p:sldId id="831" r:id="rId31"/>
    <p:sldId id="817" r:id="rId32"/>
    <p:sldId id="820" r:id="rId33"/>
    <p:sldId id="790" r:id="rId34"/>
    <p:sldId id="819" r:id="rId35"/>
    <p:sldId id="788" r:id="rId36"/>
    <p:sldId id="789" r:id="rId37"/>
    <p:sldId id="791" r:id="rId38"/>
    <p:sldId id="821" r:id="rId39"/>
    <p:sldId id="822" r:id="rId40"/>
    <p:sldId id="832" r:id="rId41"/>
    <p:sldId id="793" r:id="rId42"/>
    <p:sldId id="794" r:id="rId43"/>
    <p:sldId id="824" r:id="rId44"/>
    <p:sldId id="795" r:id="rId45"/>
    <p:sldId id="823" r:id="rId46"/>
    <p:sldId id="796" r:id="rId47"/>
    <p:sldId id="830" r:id="rId48"/>
    <p:sldId id="829" r:id="rId49"/>
    <p:sldId id="797" r:id="rId50"/>
    <p:sldId id="833" r:id="rId51"/>
    <p:sldId id="802" r:id="rId52"/>
  </p:sldIdLst>
  <p:sldSz cx="9144000" cy="6858000" type="screen4x3"/>
  <p:notesSz cx="6797675" cy="98726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без заголовка" id="{9F31A2CB-9F96-4F85-B622-EFA63F4CE5F3}">
          <p14:sldIdLst>
            <p14:sldId id="764"/>
            <p14:sldId id="716"/>
            <p14:sldId id="724"/>
            <p14:sldId id="765"/>
            <p14:sldId id="27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663">
          <p15:clr>
            <a:srgbClr val="A4A3A4"/>
          </p15:clr>
        </p15:guide>
        <p15:guide id="2" pos="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CC1C1C"/>
    <a:srgbClr val="008DD2"/>
    <a:srgbClr val="FFFF00"/>
    <a:srgbClr val="D49368"/>
    <a:srgbClr val="5B930C"/>
    <a:srgbClr val="FFAC00"/>
    <a:srgbClr val="F89A00"/>
    <a:srgbClr val="5185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201" autoAdjust="0"/>
    <p:restoredTop sz="96187" autoAdjust="0"/>
  </p:normalViewPr>
  <p:slideViewPr>
    <p:cSldViewPr>
      <p:cViewPr>
        <p:scale>
          <a:sx n="100" d="100"/>
          <a:sy n="100" d="100"/>
        </p:scale>
        <p:origin x="-125" y="-62"/>
      </p:cViewPr>
      <p:guideLst>
        <p:guide orient="horz" pos="663"/>
        <p:guide pos="2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G:\Lab\Research\Experiments\&#1041;&#1080;&#1086;&#1088;&#1072;&#1089;&#1087;&#1088;&#1077;&#1076;&#1077;&#1083;&#1077;&#1085;&#1080;&#1077;%20&#1085;&#1072;%20&#1084;&#1099;&#1096;&#1072;&#1093;%206%20&#1084;&#1077;&#1089;&#1103;&#1094;&#1077;&#1074;\&#1050;&#1086;&#1085;&#1077;&#1095;&#1085;&#1099;&#1081;%20&#1088;&#1072;&#1089;&#1095;&#1077;&#1090;%20&#1074;&#1088;&#1077;&#1084;&#1077;&#1085;&#1085;&#1099;&#1093;%20&#1090;&#1086;&#1095;&#1077;&#1082;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77630405422647"/>
          <c:y val="4.4926729049147962E-2"/>
          <c:w val="0.87223695945773749"/>
          <c:h val="0.85370089036504748"/>
        </c:manualLayout>
      </c:layout>
      <c:barChart>
        <c:barDir val="col"/>
        <c:grouping val="clustered"/>
        <c:ser>
          <c:idx val="0"/>
          <c:order val="0"/>
          <c:tx>
            <c:v>Lung</c:v>
          </c:tx>
          <c:cat>
            <c:strRef>
              <c:f>Лист1!$N$15:$N$19</c:f>
              <c:strCache>
                <c:ptCount val="5"/>
                <c:pt idx="0">
                  <c:v>1 h</c:v>
                </c:pt>
                <c:pt idx="1">
                  <c:v>6 h</c:v>
                </c:pt>
                <c:pt idx="2">
                  <c:v>24 h</c:v>
                </c:pt>
                <c:pt idx="3">
                  <c:v>15 days</c:v>
                </c:pt>
                <c:pt idx="4">
                  <c:v>30 days</c:v>
                </c:pt>
              </c:strCache>
            </c:strRef>
          </c:cat>
          <c:val>
            <c:numRef>
              <c:f>Лист1!$O$15:$O$19</c:f>
              <c:numCache>
                <c:formatCode>General</c:formatCode>
                <c:ptCount val="5"/>
                <c:pt idx="0">
                  <c:v>28</c:v>
                </c:pt>
                <c:pt idx="1">
                  <c:v>13.5</c:v>
                </c:pt>
                <c:pt idx="2">
                  <c:v>10</c:v>
                </c:pt>
                <c:pt idx="3">
                  <c:v>6.5</c:v>
                </c:pt>
                <c:pt idx="4">
                  <c:v>7.2</c:v>
                </c:pt>
              </c:numCache>
            </c:numRef>
          </c:val>
        </c:ser>
        <c:ser>
          <c:idx val="5"/>
          <c:order val="1"/>
          <c:tx>
            <c:v>Spleen</c:v>
          </c:tx>
          <c:val>
            <c:numRef>
              <c:f>Лист1!$R$15:$R$19</c:f>
              <c:numCache>
                <c:formatCode>General</c:formatCode>
                <c:ptCount val="5"/>
                <c:pt idx="0">
                  <c:v>21.7</c:v>
                </c:pt>
                <c:pt idx="1">
                  <c:v>17.7</c:v>
                </c:pt>
                <c:pt idx="2">
                  <c:v>3.8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</c:ser>
        <c:ser>
          <c:idx val="1"/>
          <c:order val="2"/>
          <c:tx>
            <c:v>Liver</c:v>
          </c:tx>
          <c:cat>
            <c:strRef>
              <c:f>Лист1!$N$15:$N$19</c:f>
              <c:strCache>
                <c:ptCount val="5"/>
                <c:pt idx="0">
                  <c:v>1 h</c:v>
                </c:pt>
                <c:pt idx="1">
                  <c:v>6 h</c:v>
                </c:pt>
                <c:pt idx="2">
                  <c:v>24 h</c:v>
                </c:pt>
                <c:pt idx="3">
                  <c:v>15 days</c:v>
                </c:pt>
                <c:pt idx="4">
                  <c:v>30 days</c:v>
                </c:pt>
              </c:strCache>
            </c:strRef>
          </c:cat>
          <c:val>
            <c:numRef>
              <c:f>Лист1!$P$15:$P$19</c:f>
              <c:numCache>
                <c:formatCode>General</c:formatCode>
                <c:ptCount val="5"/>
                <c:pt idx="0">
                  <c:v>9</c:v>
                </c:pt>
                <c:pt idx="1">
                  <c:v>8.1</c:v>
                </c:pt>
                <c:pt idx="2">
                  <c:v>10</c:v>
                </c:pt>
                <c:pt idx="3">
                  <c:v>4</c:v>
                </c:pt>
                <c:pt idx="4">
                  <c:v>2.7</c:v>
                </c:pt>
              </c:numCache>
            </c:numRef>
          </c:val>
        </c:ser>
        <c:ser>
          <c:idx val="4"/>
          <c:order val="3"/>
          <c:tx>
            <c:v>Brain</c:v>
          </c:tx>
          <c:cat>
            <c:strRef>
              <c:f>Лист1!$N$15:$N$19</c:f>
              <c:strCache>
                <c:ptCount val="5"/>
                <c:pt idx="0">
                  <c:v>1 h</c:v>
                </c:pt>
                <c:pt idx="1">
                  <c:v>6 h</c:v>
                </c:pt>
                <c:pt idx="2">
                  <c:v>24 h</c:v>
                </c:pt>
                <c:pt idx="3">
                  <c:v>15 days</c:v>
                </c:pt>
                <c:pt idx="4">
                  <c:v>30 days</c:v>
                </c:pt>
              </c:strCache>
            </c:strRef>
          </c:cat>
          <c:val>
            <c:numRef>
              <c:f>Лист1!$T$15:$T$19</c:f>
              <c:numCache>
                <c:formatCode>General</c:formatCode>
                <c:ptCount val="5"/>
                <c:pt idx="0">
                  <c:v>0.2</c:v>
                </c:pt>
                <c:pt idx="1">
                  <c:v>0.1</c:v>
                </c:pt>
                <c:pt idx="2">
                  <c:v>6.4</c:v>
                </c:pt>
                <c:pt idx="3">
                  <c:v>4.9000000000000004</c:v>
                </c:pt>
                <c:pt idx="4">
                  <c:v>1.3</c:v>
                </c:pt>
              </c:numCache>
            </c:numRef>
          </c:val>
        </c:ser>
        <c:ser>
          <c:idx val="2"/>
          <c:order val="4"/>
          <c:tx>
            <c:v>Kidney</c:v>
          </c:tx>
          <c:cat>
            <c:strRef>
              <c:f>Лист1!$N$15:$N$19</c:f>
              <c:strCache>
                <c:ptCount val="5"/>
                <c:pt idx="0">
                  <c:v>1 h</c:v>
                </c:pt>
                <c:pt idx="1">
                  <c:v>6 h</c:v>
                </c:pt>
                <c:pt idx="2">
                  <c:v>24 h</c:v>
                </c:pt>
                <c:pt idx="3">
                  <c:v>15 days</c:v>
                </c:pt>
                <c:pt idx="4">
                  <c:v>30 days</c:v>
                </c:pt>
              </c:strCache>
            </c:strRef>
          </c:cat>
          <c:val>
            <c:numRef>
              <c:f>Лист1!$Q$15:$Q$19</c:f>
              <c:numCache>
                <c:formatCode>General</c:formatCode>
                <c:ptCount val="5"/>
                <c:pt idx="0">
                  <c:v>1.2</c:v>
                </c:pt>
                <c:pt idx="1">
                  <c:v>0.60000000000000064</c:v>
                </c:pt>
                <c:pt idx="2">
                  <c:v>1.6</c:v>
                </c:pt>
                <c:pt idx="3">
                  <c:v>4.5999999999999996</c:v>
                </c:pt>
                <c:pt idx="4">
                  <c:v>1</c:v>
                </c:pt>
              </c:numCache>
            </c:numRef>
          </c:val>
        </c:ser>
        <c:ser>
          <c:idx val="3"/>
          <c:order val="5"/>
          <c:tx>
            <c:v>Heart</c:v>
          </c:tx>
          <c:cat>
            <c:strRef>
              <c:f>Лист1!$N$15:$N$19</c:f>
              <c:strCache>
                <c:ptCount val="5"/>
                <c:pt idx="0">
                  <c:v>1 h</c:v>
                </c:pt>
                <c:pt idx="1">
                  <c:v>6 h</c:v>
                </c:pt>
                <c:pt idx="2">
                  <c:v>24 h</c:v>
                </c:pt>
                <c:pt idx="3">
                  <c:v>15 days</c:v>
                </c:pt>
                <c:pt idx="4">
                  <c:v>30 days</c:v>
                </c:pt>
              </c:strCache>
            </c:strRef>
          </c:cat>
          <c:val>
            <c:numRef>
              <c:f>Лист1!$S$15:$S$19</c:f>
              <c:numCache>
                <c:formatCode>General</c:formatCode>
                <c:ptCount val="5"/>
                <c:pt idx="0">
                  <c:v>0.60000000000000064</c:v>
                </c:pt>
                <c:pt idx="1">
                  <c:v>0.30000000000000032</c:v>
                </c:pt>
                <c:pt idx="2">
                  <c:v>0.30000000000000032</c:v>
                </c:pt>
                <c:pt idx="3">
                  <c:v>2.7</c:v>
                </c:pt>
                <c:pt idx="4">
                  <c:v>5.6</c:v>
                </c:pt>
              </c:numCache>
            </c:numRef>
          </c:val>
        </c:ser>
        <c:axId val="58179584"/>
        <c:axId val="58181120"/>
      </c:barChart>
      <c:catAx>
        <c:axId val="5817958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58181120"/>
        <c:crosses val="autoZero"/>
        <c:auto val="1"/>
        <c:lblAlgn val="ctr"/>
        <c:lblOffset val="100"/>
      </c:catAx>
      <c:valAx>
        <c:axId val="5818112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20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C [iodine], </a:t>
                </a:r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mkg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/g</a:t>
                </a:r>
                <a:endParaRPr lang="ru-RU" sz="2000" b="1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1.4043358968412139E-2"/>
              <c:y val="0.25640017628681588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20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58179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916218504313776"/>
          <c:y val="8.1188669158399548E-2"/>
          <c:w val="0.17289545056867894"/>
          <c:h val="0.52368051112510261"/>
        </c:manualLayout>
      </c:layout>
      <c:txPr>
        <a:bodyPr/>
        <a:lstStyle/>
        <a:p>
          <a:pPr>
            <a:defRPr sz="20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200"/>
            </a:pPr>
            <a:r>
              <a:rPr lang="ru-RU" sz="2200" b="0" dirty="0" smtClean="0">
                <a:solidFill>
                  <a:srgbClr val="0000FF"/>
                </a:solidFill>
              </a:rPr>
              <a:t>Распределение </a:t>
            </a:r>
            <a:r>
              <a:rPr lang="ru-RU" sz="2200" b="0" dirty="0">
                <a:solidFill>
                  <a:srgbClr val="0000FF"/>
                </a:solidFill>
              </a:rPr>
              <a:t>наноалмазов по</a:t>
            </a:r>
            <a:r>
              <a:rPr lang="ru-RU" sz="2200" b="0" baseline="0" dirty="0">
                <a:solidFill>
                  <a:srgbClr val="0000FF"/>
                </a:solidFill>
              </a:rPr>
              <a:t> органам мыши</a:t>
            </a:r>
            <a:endParaRPr lang="ru-RU" sz="2200" b="0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13830205599300088"/>
          <c:y val="1.6666666666666725E-2"/>
        </c:manualLayout>
      </c:layout>
      <c:overlay val="1"/>
      <c:spPr>
        <a:solidFill>
          <a:sysClr val="window" lastClr="FFFFFF"/>
        </a:solidFill>
      </c:spPr>
    </c:title>
    <c:plotArea>
      <c:layout>
        <c:manualLayout>
          <c:layoutTarget val="inner"/>
          <c:xMode val="edge"/>
          <c:yMode val="edge"/>
          <c:x val="2.6874948214069966E-2"/>
          <c:y val="2.5137783406659953E-2"/>
          <c:w val="0.93790421764454424"/>
          <c:h val="0.84959564398700271"/>
        </c:manualLayout>
      </c:layout>
      <c:barChart>
        <c:barDir val="col"/>
        <c:grouping val="clustered"/>
        <c:ser>
          <c:idx val="0"/>
          <c:order val="0"/>
          <c:tx>
            <c:v>15 мин</c:v>
          </c:tx>
          <c:errBars>
            <c:errBarType val="both"/>
            <c:errValType val="cust"/>
            <c:plus>
              <c:numRef>
                <c:f>'Англ вариант'!$L$4:$L$19</c:f>
                <c:numCache>
                  <c:formatCode>General</c:formatCode>
                  <c:ptCount val="16"/>
                  <c:pt idx="0">
                    <c:v>0.28981737488247766</c:v>
                  </c:pt>
                  <c:pt idx="1">
                    <c:v>0.69595703051606983</c:v>
                  </c:pt>
                  <c:pt idx="2">
                    <c:v>4.3309175509515546E-2</c:v>
                  </c:pt>
                  <c:pt idx="3">
                    <c:v>0.7067780206738431</c:v>
                  </c:pt>
                  <c:pt idx="4">
                    <c:v>3.9650759417698335E-2</c:v>
                  </c:pt>
                  <c:pt idx="5">
                    <c:v>4.8094659040727746E-2</c:v>
                  </c:pt>
                  <c:pt idx="6">
                    <c:v>5.4904339241847934E-2</c:v>
                  </c:pt>
                  <c:pt idx="7">
                    <c:v>0.19620162616957937</c:v>
                  </c:pt>
                  <c:pt idx="8">
                    <c:v>6.3355333056081334E-2</c:v>
                  </c:pt>
                  <c:pt idx="9">
                    <c:v>6.8541914379632696E-2</c:v>
                  </c:pt>
                  <c:pt idx="10">
                    <c:v>3.1732129981589642E-3</c:v>
                  </c:pt>
                  <c:pt idx="11">
                    <c:v>4.6094218679039095E-2</c:v>
                  </c:pt>
                  <c:pt idx="12">
                    <c:v>5.2301791472527934E-2</c:v>
                  </c:pt>
                  <c:pt idx="13">
                    <c:v>1.6119466766777745E-3</c:v>
                  </c:pt>
                  <c:pt idx="14">
                    <c:v>0.11353103530229205</c:v>
                  </c:pt>
                  <c:pt idx="15">
                    <c:v>2.9869173734270119E-3</c:v>
                  </c:pt>
                </c:numCache>
              </c:numRef>
            </c:plus>
            <c:minus>
              <c:numRef>
                <c:f>'Англ вариант'!$L$4:$L$19</c:f>
                <c:numCache>
                  <c:formatCode>General</c:formatCode>
                  <c:ptCount val="16"/>
                  <c:pt idx="0">
                    <c:v>0.28981737488247766</c:v>
                  </c:pt>
                  <c:pt idx="1">
                    <c:v>0.69595703051606983</c:v>
                  </c:pt>
                  <c:pt idx="2">
                    <c:v>4.3309175509515546E-2</c:v>
                  </c:pt>
                  <c:pt idx="3">
                    <c:v>0.7067780206738431</c:v>
                  </c:pt>
                  <c:pt idx="4">
                    <c:v>3.9650759417698335E-2</c:v>
                  </c:pt>
                  <c:pt idx="5">
                    <c:v>4.8094659040727746E-2</c:v>
                  </c:pt>
                  <c:pt idx="6">
                    <c:v>5.4904339241847934E-2</c:v>
                  </c:pt>
                  <c:pt idx="7">
                    <c:v>0.19620162616957937</c:v>
                  </c:pt>
                  <c:pt idx="8">
                    <c:v>6.3355333056081334E-2</c:v>
                  </c:pt>
                  <c:pt idx="9">
                    <c:v>6.8541914379632696E-2</c:v>
                  </c:pt>
                  <c:pt idx="10">
                    <c:v>3.1732129981589642E-3</c:v>
                  </c:pt>
                  <c:pt idx="11">
                    <c:v>4.6094218679039095E-2</c:v>
                  </c:pt>
                  <c:pt idx="12">
                    <c:v>5.2301791472527934E-2</c:v>
                  </c:pt>
                  <c:pt idx="13">
                    <c:v>1.6119466766777745E-3</c:v>
                  </c:pt>
                  <c:pt idx="14">
                    <c:v>0.11353103530229205</c:v>
                  </c:pt>
                  <c:pt idx="15">
                    <c:v>2.9869173734270119E-3</c:v>
                  </c:pt>
                </c:numCache>
              </c:numRef>
            </c:minus>
          </c:errBars>
          <c:cat>
            <c:strRef>
              <c:f>'Англ вариант'!$A$4:$A$19</c:f>
              <c:strCache>
                <c:ptCount val="16"/>
                <c:pt idx="0">
                  <c:v>печень</c:v>
                </c:pt>
                <c:pt idx="1">
                  <c:v>почка</c:v>
                </c:pt>
                <c:pt idx="2">
                  <c:v>селезенка</c:v>
                </c:pt>
                <c:pt idx="3">
                  <c:v>легкие</c:v>
                </c:pt>
                <c:pt idx="4">
                  <c:v>сердце</c:v>
                </c:pt>
                <c:pt idx="5">
                  <c:v>мозг</c:v>
                </c:pt>
                <c:pt idx="6">
                  <c:v>желудок</c:v>
                </c:pt>
                <c:pt idx="7">
                  <c:v>тонк. киш.</c:v>
                </c:pt>
                <c:pt idx="8">
                  <c:v>толст. киш.</c:v>
                </c:pt>
                <c:pt idx="9">
                  <c:v>мышца</c:v>
                </c:pt>
                <c:pt idx="10">
                  <c:v>лимфоузел</c:v>
                </c:pt>
                <c:pt idx="11">
                  <c:v>семенники</c:v>
                </c:pt>
                <c:pt idx="12">
                  <c:v>тимус</c:v>
                </c:pt>
                <c:pt idx="13">
                  <c:v>костн. мозг</c:v>
                </c:pt>
                <c:pt idx="14">
                  <c:v>кровь</c:v>
                </c:pt>
                <c:pt idx="15">
                  <c:v>хвост</c:v>
                </c:pt>
              </c:strCache>
            </c:strRef>
          </c:cat>
          <c:val>
            <c:numRef>
              <c:f>'Англ вариант'!$B$4:$B$19</c:f>
              <c:numCache>
                <c:formatCode>0</c:formatCode>
                <c:ptCount val="16"/>
                <c:pt idx="0">
                  <c:v>4.4405214291688182</c:v>
                </c:pt>
                <c:pt idx="1">
                  <c:v>7.4129991848544012</c:v>
                </c:pt>
                <c:pt idx="2">
                  <c:v>0.26175941439075828</c:v>
                </c:pt>
                <c:pt idx="3">
                  <c:v>9.8486737155646988</c:v>
                </c:pt>
                <c:pt idx="4" formatCode="0.00">
                  <c:v>0.32080054623890164</c:v>
                </c:pt>
                <c:pt idx="5" formatCode="0.00">
                  <c:v>0.54701495300225256</c:v>
                </c:pt>
                <c:pt idx="6" formatCode="0.00">
                  <c:v>0.44609142816444081</c:v>
                </c:pt>
                <c:pt idx="7" formatCode="0.00">
                  <c:v>0.62986887839135863</c:v>
                </c:pt>
                <c:pt idx="8" formatCode="0.00">
                  <c:v>0.64130580424598693</c:v>
                </c:pt>
                <c:pt idx="9" formatCode="0.00">
                  <c:v>0.32854901489519567</c:v>
                </c:pt>
                <c:pt idx="10" formatCode="0.00">
                  <c:v>2.1947472133789402E-2</c:v>
                </c:pt>
                <c:pt idx="11" formatCode="0.00">
                  <c:v>0.39453307986350838</c:v>
                </c:pt>
                <c:pt idx="12" formatCode="0.00">
                  <c:v>0.46876538021092806</c:v>
                </c:pt>
                <c:pt idx="13" formatCode="0.00">
                  <c:v>6.8796835124257079E-3</c:v>
                </c:pt>
                <c:pt idx="14" formatCode="0.00">
                  <c:v>0.62559848037868016</c:v>
                </c:pt>
                <c:pt idx="15" formatCode="0.00">
                  <c:v>1.6397994231826241E-2</c:v>
                </c:pt>
              </c:numCache>
            </c:numRef>
          </c:val>
        </c:ser>
        <c:ser>
          <c:idx val="1"/>
          <c:order val="1"/>
          <c:tx>
            <c:v>1 ч</c:v>
          </c:tx>
          <c:errBars>
            <c:errBarType val="both"/>
            <c:errValType val="cust"/>
            <c:plus>
              <c:numRef>
                <c:f>'Англ вариант'!$M$4:$M$19</c:f>
                <c:numCache>
                  <c:formatCode>General</c:formatCode>
                  <c:ptCount val="16"/>
                  <c:pt idx="0">
                    <c:v>0.33586760756933043</c:v>
                  </c:pt>
                  <c:pt idx="1">
                    <c:v>0.26800226904165947</c:v>
                  </c:pt>
                  <c:pt idx="2">
                    <c:v>6.3607708593340861E-2</c:v>
                  </c:pt>
                  <c:pt idx="3">
                    <c:v>1.445371030278227</c:v>
                  </c:pt>
                  <c:pt idx="4">
                    <c:v>1.0534069741124179E-2</c:v>
                  </c:pt>
                  <c:pt idx="5">
                    <c:v>0.10840526087161824</c:v>
                  </c:pt>
                  <c:pt idx="6">
                    <c:v>6.4145355205535479E-2</c:v>
                  </c:pt>
                  <c:pt idx="7">
                    <c:v>6.9300379388528593E-2</c:v>
                  </c:pt>
                  <c:pt idx="8">
                    <c:v>7.3816025994722534E-2</c:v>
                  </c:pt>
                  <c:pt idx="9">
                    <c:v>4.8898446504598993E-2</c:v>
                  </c:pt>
                  <c:pt idx="10">
                    <c:v>2.0732254284998837E-3</c:v>
                  </c:pt>
                  <c:pt idx="11">
                    <c:v>5.1664865177994651E-2</c:v>
                  </c:pt>
                  <c:pt idx="12">
                    <c:v>3.5202525422909886E-2</c:v>
                  </c:pt>
                  <c:pt idx="13">
                    <c:v>5.7483164964651683E-3</c:v>
                  </c:pt>
                  <c:pt idx="14">
                    <c:v>3.7433777881893684E-2</c:v>
                  </c:pt>
                  <c:pt idx="15">
                    <c:v>6.5175903953323983E-2</c:v>
                  </c:pt>
                </c:numCache>
              </c:numRef>
            </c:plus>
            <c:minus>
              <c:numRef>
                <c:f>'Англ вариант'!$M$4:$M$19</c:f>
                <c:numCache>
                  <c:formatCode>General</c:formatCode>
                  <c:ptCount val="16"/>
                  <c:pt idx="0">
                    <c:v>0.33586760756933043</c:v>
                  </c:pt>
                  <c:pt idx="1">
                    <c:v>0.26800226904165947</c:v>
                  </c:pt>
                  <c:pt idx="2">
                    <c:v>6.3607708593340861E-2</c:v>
                  </c:pt>
                  <c:pt idx="3">
                    <c:v>1.445371030278227</c:v>
                  </c:pt>
                  <c:pt idx="4">
                    <c:v>1.0534069741124179E-2</c:v>
                  </c:pt>
                  <c:pt idx="5">
                    <c:v>0.10840526087161824</c:v>
                  </c:pt>
                  <c:pt idx="6">
                    <c:v>6.4145355205535479E-2</c:v>
                  </c:pt>
                  <c:pt idx="7">
                    <c:v>6.9300379388528593E-2</c:v>
                  </c:pt>
                  <c:pt idx="8">
                    <c:v>7.3816025994722534E-2</c:v>
                  </c:pt>
                  <c:pt idx="9">
                    <c:v>4.8898446504598993E-2</c:v>
                  </c:pt>
                  <c:pt idx="10">
                    <c:v>2.0732254284998837E-3</c:v>
                  </c:pt>
                  <c:pt idx="11">
                    <c:v>5.1664865177994651E-2</c:v>
                  </c:pt>
                  <c:pt idx="12">
                    <c:v>3.5202525422909886E-2</c:v>
                  </c:pt>
                  <c:pt idx="13">
                    <c:v>5.7483164964651683E-3</c:v>
                  </c:pt>
                  <c:pt idx="14">
                    <c:v>3.7433777881893684E-2</c:v>
                  </c:pt>
                  <c:pt idx="15">
                    <c:v>6.5175903953323983E-2</c:v>
                  </c:pt>
                </c:numCache>
              </c:numRef>
            </c:minus>
          </c:errBars>
          <c:cat>
            <c:strRef>
              <c:f>'Англ вариант'!$A$4:$A$19</c:f>
              <c:strCache>
                <c:ptCount val="16"/>
                <c:pt idx="0">
                  <c:v>печень</c:v>
                </c:pt>
                <c:pt idx="1">
                  <c:v>почка</c:v>
                </c:pt>
                <c:pt idx="2">
                  <c:v>селезенка</c:v>
                </c:pt>
                <c:pt idx="3">
                  <c:v>легкие</c:v>
                </c:pt>
                <c:pt idx="4">
                  <c:v>сердце</c:v>
                </c:pt>
                <c:pt idx="5">
                  <c:v>мозг</c:v>
                </c:pt>
                <c:pt idx="6">
                  <c:v>желудок</c:v>
                </c:pt>
                <c:pt idx="7">
                  <c:v>тонк. киш.</c:v>
                </c:pt>
                <c:pt idx="8">
                  <c:v>толст. киш.</c:v>
                </c:pt>
                <c:pt idx="9">
                  <c:v>мышца</c:v>
                </c:pt>
                <c:pt idx="10">
                  <c:v>лимфоузел</c:v>
                </c:pt>
                <c:pt idx="11">
                  <c:v>семенники</c:v>
                </c:pt>
                <c:pt idx="12">
                  <c:v>тимус</c:v>
                </c:pt>
                <c:pt idx="13">
                  <c:v>костн. мозг</c:v>
                </c:pt>
                <c:pt idx="14">
                  <c:v>кровь</c:v>
                </c:pt>
                <c:pt idx="15">
                  <c:v>хвост</c:v>
                </c:pt>
              </c:strCache>
            </c:strRef>
          </c:cat>
          <c:val>
            <c:numRef>
              <c:f>'Англ вариант'!$C$4:$C$19</c:f>
              <c:numCache>
                <c:formatCode>0</c:formatCode>
                <c:ptCount val="16"/>
                <c:pt idx="0">
                  <c:v>2.9101864476237287</c:v>
                </c:pt>
                <c:pt idx="1">
                  <c:v>1.5424714457997093</c:v>
                </c:pt>
                <c:pt idx="2">
                  <c:v>0.33137715272029838</c:v>
                </c:pt>
                <c:pt idx="3">
                  <c:v>8.3773624492376531</c:v>
                </c:pt>
                <c:pt idx="4" formatCode="0.00">
                  <c:v>0.21251432330154341</c:v>
                </c:pt>
                <c:pt idx="5" formatCode="0.00">
                  <c:v>0.60101360523386671</c:v>
                </c:pt>
                <c:pt idx="6" formatCode="0.00">
                  <c:v>0.42309680744594896</c:v>
                </c:pt>
                <c:pt idx="7" formatCode="0.00">
                  <c:v>0.31216176829136782</c:v>
                </c:pt>
                <c:pt idx="8" formatCode="0.00">
                  <c:v>0.44384828225035938</c:v>
                </c:pt>
                <c:pt idx="9" formatCode="0.00">
                  <c:v>0.19122113092240156</c:v>
                </c:pt>
                <c:pt idx="10" formatCode="0.00">
                  <c:v>6.0394589960457504E-3</c:v>
                </c:pt>
                <c:pt idx="11" formatCode="0.00">
                  <c:v>0.32847543981075894</c:v>
                </c:pt>
                <c:pt idx="12" formatCode="0.00">
                  <c:v>0.28254668815086198</c:v>
                </c:pt>
                <c:pt idx="13" formatCode="General">
                  <c:v>1.438034411253292E-2</c:v>
                </c:pt>
                <c:pt idx="14" formatCode="0.00">
                  <c:v>0.26251272286268706</c:v>
                </c:pt>
                <c:pt idx="15" formatCode="0.00">
                  <c:v>0.47367376283605467</c:v>
                </c:pt>
              </c:numCache>
            </c:numRef>
          </c:val>
        </c:ser>
        <c:ser>
          <c:idx val="2"/>
          <c:order val="2"/>
          <c:tx>
            <c:v>6 ч</c:v>
          </c:tx>
          <c:errBars>
            <c:errBarType val="both"/>
            <c:errValType val="cust"/>
            <c:plus>
              <c:numRef>
                <c:f>'Англ вариант'!$N$4:$N$19</c:f>
                <c:numCache>
                  <c:formatCode>General</c:formatCode>
                  <c:ptCount val="16"/>
                  <c:pt idx="0">
                    <c:v>0.25608378171697882</c:v>
                  </c:pt>
                  <c:pt idx="1">
                    <c:v>5.2979122798791085E-2</c:v>
                  </c:pt>
                  <c:pt idx="2">
                    <c:v>0.10905692173594066</c:v>
                  </c:pt>
                  <c:pt idx="3">
                    <c:v>0.63582072698039471</c:v>
                  </c:pt>
                  <c:pt idx="4">
                    <c:v>1.3916405070617869E-2</c:v>
                  </c:pt>
                  <c:pt idx="5">
                    <c:v>6.1781409665660876E-2</c:v>
                  </c:pt>
                  <c:pt idx="6">
                    <c:v>6.5163637928567428E-2</c:v>
                  </c:pt>
                  <c:pt idx="7">
                    <c:v>5.8577223369276413E-2</c:v>
                  </c:pt>
                  <c:pt idx="8">
                    <c:v>0.18481261005016544</c:v>
                  </c:pt>
                  <c:pt idx="9">
                    <c:v>2.4689352416541206E-2</c:v>
                  </c:pt>
                  <c:pt idx="10">
                    <c:v>1.7211900024472245E-3</c:v>
                  </c:pt>
                  <c:pt idx="11">
                    <c:v>2.2832145978246648E-2</c:v>
                  </c:pt>
                  <c:pt idx="12">
                    <c:v>3.1038225464037502E-2</c:v>
                  </c:pt>
                  <c:pt idx="13">
                    <c:v>6.4151319455891837E-4</c:v>
                  </c:pt>
                  <c:pt idx="14">
                    <c:v>6.2627750315382674E-2</c:v>
                  </c:pt>
                  <c:pt idx="15">
                    <c:v>8.8172533608891004E-2</c:v>
                  </c:pt>
                </c:numCache>
              </c:numRef>
            </c:plus>
            <c:minus>
              <c:numRef>
                <c:f>'Англ вариант'!$N$4:$N$19</c:f>
                <c:numCache>
                  <c:formatCode>General</c:formatCode>
                  <c:ptCount val="16"/>
                  <c:pt idx="0">
                    <c:v>0.25608378171697882</c:v>
                  </c:pt>
                  <c:pt idx="1">
                    <c:v>5.2979122798791085E-2</c:v>
                  </c:pt>
                  <c:pt idx="2">
                    <c:v>0.10905692173594066</c:v>
                  </c:pt>
                  <c:pt idx="3">
                    <c:v>0.63582072698039471</c:v>
                  </c:pt>
                  <c:pt idx="4">
                    <c:v>1.3916405070617869E-2</c:v>
                  </c:pt>
                  <c:pt idx="5">
                    <c:v>6.1781409665660876E-2</c:v>
                  </c:pt>
                  <c:pt idx="6">
                    <c:v>6.5163637928567428E-2</c:v>
                  </c:pt>
                  <c:pt idx="7">
                    <c:v>5.8577223369276413E-2</c:v>
                  </c:pt>
                  <c:pt idx="8">
                    <c:v>0.18481261005016544</c:v>
                  </c:pt>
                  <c:pt idx="9">
                    <c:v>2.4689352416541206E-2</c:v>
                  </c:pt>
                  <c:pt idx="10">
                    <c:v>1.7211900024472245E-3</c:v>
                  </c:pt>
                  <c:pt idx="11">
                    <c:v>2.2832145978246648E-2</c:v>
                  </c:pt>
                  <c:pt idx="12">
                    <c:v>3.1038225464037502E-2</c:v>
                  </c:pt>
                  <c:pt idx="13">
                    <c:v>6.4151319455891837E-4</c:v>
                  </c:pt>
                  <c:pt idx="14">
                    <c:v>6.2627750315382674E-2</c:v>
                  </c:pt>
                  <c:pt idx="15">
                    <c:v>8.8172533608891004E-2</c:v>
                  </c:pt>
                </c:numCache>
              </c:numRef>
            </c:minus>
          </c:errBars>
          <c:cat>
            <c:strRef>
              <c:f>'Англ вариант'!$A$4:$A$19</c:f>
              <c:strCache>
                <c:ptCount val="16"/>
                <c:pt idx="0">
                  <c:v>печень</c:v>
                </c:pt>
                <c:pt idx="1">
                  <c:v>почка</c:v>
                </c:pt>
                <c:pt idx="2">
                  <c:v>селезенка</c:v>
                </c:pt>
                <c:pt idx="3">
                  <c:v>легкие</c:v>
                </c:pt>
                <c:pt idx="4">
                  <c:v>сердце</c:v>
                </c:pt>
                <c:pt idx="5">
                  <c:v>мозг</c:v>
                </c:pt>
                <c:pt idx="6">
                  <c:v>желудок</c:v>
                </c:pt>
                <c:pt idx="7">
                  <c:v>тонк. киш.</c:v>
                </c:pt>
                <c:pt idx="8">
                  <c:v>толст. киш.</c:v>
                </c:pt>
                <c:pt idx="9">
                  <c:v>мышца</c:v>
                </c:pt>
                <c:pt idx="10">
                  <c:v>лимфоузел</c:v>
                </c:pt>
                <c:pt idx="11">
                  <c:v>семенники</c:v>
                </c:pt>
                <c:pt idx="12">
                  <c:v>тимус</c:v>
                </c:pt>
                <c:pt idx="13">
                  <c:v>костн. мозг</c:v>
                </c:pt>
                <c:pt idx="14">
                  <c:v>кровь</c:v>
                </c:pt>
                <c:pt idx="15">
                  <c:v>хвост</c:v>
                </c:pt>
              </c:strCache>
            </c:strRef>
          </c:cat>
          <c:val>
            <c:numRef>
              <c:f>'Англ вариант'!$D$4:$D$19</c:f>
              <c:numCache>
                <c:formatCode>0</c:formatCode>
                <c:ptCount val="16"/>
                <c:pt idx="0">
                  <c:v>2.5181314228922242</c:v>
                </c:pt>
                <c:pt idx="1">
                  <c:v>0.66878738563024953</c:v>
                </c:pt>
                <c:pt idx="2">
                  <c:v>0.37788760836328117</c:v>
                </c:pt>
                <c:pt idx="3">
                  <c:v>7.6706101928319024</c:v>
                </c:pt>
                <c:pt idx="4" formatCode="0.00">
                  <c:v>0.17820706006866771</c:v>
                </c:pt>
                <c:pt idx="5" formatCode="0.00">
                  <c:v>0.57302010429979455</c:v>
                </c:pt>
                <c:pt idx="6" formatCode="0.00">
                  <c:v>0.57769669422641623</c:v>
                </c:pt>
                <c:pt idx="7" formatCode="0.00">
                  <c:v>0.53488563015859192</c:v>
                </c:pt>
                <c:pt idx="8" formatCode="0.00">
                  <c:v>0.89120564243139866</c:v>
                </c:pt>
                <c:pt idx="9" formatCode="0.00">
                  <c:v>0.17965609282454939</c:v>
                </c:pt>
                <c:pt idx="10" formatCode="0.00">
                  <c:v>5.404359041987666E-3</c:v>
                </c:pt>
                <c:pt idx="11" formatCode="0.00">
                  <c:v>0.24721070527882841</c:v>
                </c:pt>
                <c:pt idx="12" formatCode="0.00">
                  <c:v>0.24790712416092886</c:v>
                </c:pt>
                <c:pt idx="13" formatCode="0.00">
                  <c:v>5.6143727940158594E-3</c:v>
                </c:pt>
                <c:pt idx="14" formatCode="0.00">
                  <c:v>0.20299992818169713</c:v>
                </c:pt>
                <c:pt idx="15" formatCode="0.00">
                  <c:v>0.51639681311159724</c:v>
                </c:pt>
              </c:numCache>
            </c:numRef>
          </c:val>
        </c:ser>
        <c:ser>
          <c:idx val="3"/>
          <c:order val="3"/>
          <c:tx>
            <c:v>24 ч</c:v>
          </c:tx>
          <c:errBars>
            <c:errBarType val="both"/>
            <c:errValType val="cust"/>
            <c:plus>
              <c:numRef>
                <c:f>'Англ вариант'!$O$4:$O$19</c:f>
                <c:numCache>
                  <c:formatCode>General</c:formatCode>
                  <c:ptCount val="16"/>
                  <c:pt idx="0">
                    <c:v>0.28770719021607272</c:v>
                  </c:pt>
                  <c:pt idx="1">
                    <c:v>2.127401009459353E-2</c:v>
                  </c:pt>
                  <c:pt idx="2">
                    <c:v>4.8758647921939402E-2</c:v>
                  </c:pt>
                  <c:pt idx="3">
                    <c:v>0.80925169913441364</c:v>
                  </c:pt>
                  <c:pt idx="4">
                    <c:v>2.1391463370727712E-2</c:v>
                  </c:pt>
                  <c:pt idx="5">
                    <c:v>8.6644757857414684E-2</c:v>
                  </c:pt>
                  <c:pt idx="6">
                    <c:v>3.9843965565200201E-2</c:v>
                  </c:pt>
                  <c:pt idx="7">
                    <c:v>5.2826349720417394E-2</c:v>
                  </c:pt>
                  <c:pt idx="8">
                    <c:v>0.1001733418281707</c:v>
                  </c:pt>
                  <c:pt idx="9">
                    <c:v>1.6403436709333981E-2</c:v>
                  </c:pt>
                  <c:pt idx="10">
                    <c:v>2.2938419448375845E-3</c:v>
                  </c:pt>
                  <c:pt idx="11">
                    <c:v>2.9409481805632378E-2</c:v>
                  </c:pt>
                  <c:pt idx="12">
                    <c:v>2.4594649079228832E-2</c:v>
                  </c:pt>
                  <c:pt idx="13">
                    <c:v>8.4364793125892034E-4</c:v>
                  </c:pt>
                  <c:pt idx="14">
                    <c:v>5.3844182238058667E-2</c:v>
                  </c:pt>
                  <c:pt idx="15">
                    <c:v>5.4608485526479011E-2</c:v>
                  </c:pt>
                </c:numCache>
              </c:numRef>
            </c:plus>
            <c:minus>
              <c:numRef>
                <c:f>'Англ вариант'!$O$4:$O$19</c:f>
                <c:numCache>
                  <c:formatCode>General</c:formatCode>
                  <c:ptCount val="16"/>
                  <c:pt idx="0">
                    <c:v>0.28770719021607272</c:v>
                  </c:pt>
                  <c:pt idx="1">
                    <c:v>2.127401009459353E-2</c:v>
                  </c:pt>
                  <c:pt idx="2">
                    <c:v>4.8758647921939402E-2</c:v>
                  </c:pt>
                  <c:pt idx="3">
                    <c:v>0.80925169913441364</c:v>
                  </c:pt>
                  <c:pt idx="4">
                    <c:v>2.1391463370727712E-2</c:v>
                  </c:pt>
                  <c:pt idx="5">
                    <c:v>8.6644757857414684E-2</c:v>
                  </c:pt>
                  <c:pt idx="6">
                    <c:v>3.9843965565200201E-2</c:v>
                  </c:pt>
                  <c:pt idx="7">
                    <c:v>5.2826349720417394E-2</c:v>
                  </c:pt>
                  <c:pt idx="8">
                    <c:v>0.1001733418281707</c:v>
                  </c:pt>
                  <c:pt idx="9">
                    <c:v>1.6403436709333981E-2</c:v>
                  </c:pt>
                  <c:pt idx="10">
                    <c:v>2.2938419448375845E-3</c:v>
                  </c:pt>
                  <c:pt idx="11">
                    <c:v>2.9409481805632378E-2</c:v>
                  </c:pt>
                  <c:pt idx="12">
                    <c:v>2.4594649079228832E-2</c:v>
                  </c:pt>
                  <c:pt idx="13">
                    <c:v>8.4364793125892034E-4</c:v>
                  </c:pt>
                  <c:pt idx="14">
                    <c:v>5.3844182238058667E-2</c:v>
                  </c:pt>
                  <c:pt idx="15">
                    <c:v>5.4608485526479011E-2</c:v>
                  </c:pt>
                </c:numCache>
              </c:numRef>
            </c:minus>
          </c:errBars>
          <c:cat>
            <c:strRef>
              <c:f>'Англ вариант'!$A$4:$A$19</c:f>
              <c:strCache>
                <c:ptCount val="16"/>
                <c:pt idx="0">
                  <c:v>печень</c:v>
                </c:pt>
                <c:pt idx="1">
                  <c:v>почка</c:v>
                </c:pt>
                <c:pt idx="2">
                  <c:v>селезенка</c:v>
                </c:pt>
                <c:pt idx="3">
                  <c:v>легкие</c:v>
                </c:pt>
                <c:pt idx="4">
                  <c:v>сердце</c:v>
                </c:pt>
                <c:pt idx="5">
                  <c:v>мозг</c:v>
                </c:pt>
                <c:pt idx="6">
                  <c:v>желудок</c:v>
                </c:pt>
                <c:pt idx="7">
                  <c:v>тонк. киш.</c:v>
                </c:pt>
                <c:pt idx="8">
                  <c:v>толст. киш.</c:v>
                </c:pt>
                <c:pt idx="9">
                  <c:v>мышца</c:v>
                </c:pt>
                <c:pt idx="10">
                  <c:v>лимфоузел</c:v>
                </c:pt>
                <c:pt idx="11">
                  <c:v>семенники</c:v>
                </c:pt>
                <c:pt idx="12">
                  <c:v>тимус</c:v>
                </c:pt>
                <c:pt idx="13">
                  <c:v>костн. мозг</c:v>
                </c:pt>
                <c:pt idx="14">
                  <c:v>кровь</c:v>
                </c:pt>
                <c:pt idx="15">
                  <c:v>хвост</c:v>
                </c:pt>
              </c:strCache>
            </c:strRef>
          </c:cat>
          <c:val>
            <c:numRef>
              <c:f>'Англ вариант'!$E$4:$E$19</c:f>
              <c:numCache>
                <c:formatCode>0</c:formatCode>
                <c:ptCount val="16"/>
                <c:pt idx="0">
                  <c:v>3.5052636661221706</c:v>
                </c:pt>
                <c:pt idx="1">
                  <c:v>0.51609733121978763</c:v>
                </c:pt>
                <c:pt idx="2">
                  <c:v>0.87936374401645856</c:v>
                </c:pt>
                <c:pt idx="3">
                  <c:v>3.4408110666977012</c:v>
                </c:pt>
                <c:pt idx="4" formatCode="0.00">
                  <c:v>0.15529301741825091</c:v>
                </c:pt>
                <c:pt idx="5" formatCode="0.00">
                  <c:v>0.5060633276105313</c:v>
                </c:pt>
                <c:pt idx="6" formatCode="0.00">
                  <c:v>0.40217979800192943</c:v>
                </c:pt>
                <c:pt idx="7" formatCode="0.00">
                  <c:v>0.24026117355913124</c:v>
                </c:pt>
                <c:pt idx="8" formatCode="0.00">
                  <c:v>0.26621577934458213</c:v>
                </c:pt>
                <c:pt idx="9" formatCode="0.00">
                  <c:v>0.16899858031598741</c:v>
                </c:pt>
                <c:pt idx="10" formatCode="0.00">
                  <c:v>3.7922510610409309E-3</c:v>
                </c:pt>
                <c:pt idx="11" formatCode="0.00">
                  <c:v>0.22891480787755841</c:v>
                </c:pt>
                <c:pt idx="12" formatCode="0.00">
                  <c:v>0.21084858565689876</c:v>
                </c:pt>
                <c:pt idx="13" formatCode="0.00">
                  <c:v>4.0663046725058338E-3</c:v>
                </c:pt>
                <c:pt idx="14" formatCode="0.00">
                  <c:v>0.19588468146714624</c:v>
                </c:pt>
                <c:pt idx="15" formatCode="0.00">
                  <c:v>0.35180669145959298</c:v>
                </c:pt>
              </c:numCache>
            </c:numRef>
          </c:val>
        </c:ser>
        <c:ser>
          <c:idx val="4"/>
          <c:order val="4"/>
          <c:tx>
            <c:v>7 дней</c:v>
          </c:tx>
          <c:errBars>
            <c:errBarType val="both"/>
            <c:errValType val="cust"/>
            <c:plus>
              <c:numRef>
                <c:f>'Англ вариант'!$P$4:$P$19</c:f>
                <c:numCache>
                  <c:formatCode>General</c:formatCode>
                  <c:ptCount val="16"/>
                  <c:pt idx="0">
                    <c:v>0.44983679402375432</c:v>
                  </c:pt>
                  <c:pt idx="1">
                    <c:v>1.1867945780356827E-2</c:v>
                  </c:pt>
                  <c:pt idx="2">
                    <c:v>0.13151678397740738</c:v>
                  </c:pt>
                  <c:pt idx="3">
                    <c:v>0.12726178663165913</c:v>
                  </c:pt>
                  <c:pt idx="4">
                    <c:v>9.0007107014608966E-3</c:v>
                  </c:pt>
                  <c:pt idx="5">
                    <c:v>2.3989272962395412E-2</c:v>
                  </c:pt>
                  <c:pt idx="6">
                    <c:v>2.4352330573646292E-2</c:v>
                  </c:pt>
                  <c:pt idx="7">
                    <c:v>2.4582840683497312E-2</c:v>
                  </c:pt>
                  <c:pt idx="8">
                    <c:v>2.1479643434379497E-2</c:v>
                  </c:pt>
                  <c:pt idx="9">
                    <c:v>7.6325858696473766E-3</c:v>
                  </c:pt>
                  <c:pt idx="10">
                    <c:v>6.9976487633239691E-4</c:v>
                  </c:pt>
                  <c:pt idx="11">
                    <c:v>2.7991067391557401E-3</c:v>
                  </c:pt>
                  <c:pt idx="12">
                    <c:v>5.4674070530512904E-3</c:v>
                  </c:pt>
                  <c:pt idx="13">
                    <c:v>1.3024304366310658E-3</c:v>
                  </c:pt>
                  <c:pt idx="14">
                    <c:v>5.499690051926299E-3</c:v>
                  </c:pt>
                  <c:pt idx="15">
                    <c:v>8.8259641009820547E-3</c:v>
                  </c:pt>
                </c:numCache>
              </c:numRef>
            </c:plus>
            <c:minus>
              <c:numRef>
                <c:f>'Англ вариант'!$P$4:$P$19</c:f>
                <c:numCache>
                  <c:formatCode>General</c:formatCode>
                  <c:ptCount val="16"/>
                  <c:pt idx="0">
                    <c:v>0.44983679402375432</c:v>
                  </c:pt>
                  <c:pt idx="1">
                    <c:v>1.1867945780356827E-2</c:v>
                  </c:pt>
                  <c:pt idx="2">
                    <c:v>0.13151678397740738</c:v>
                  </c:pt>
                  <c:pt idx="3">
                    <c:v>0.12726178663165913</c:v>
                  </c:pt>
                  <c:pt idx="4">
                    <c:v>9.0007107014608966E-3</c:v>
                  </c:pt>
                  <c:pt idx="5">
                    <c:v>2.3989272962395412E-2</c:v>
                  </c:pt>
                  <c:pt idx="6">
                    <c:v>2.4352330573646292E-2</c:v>
                  </c:pt>
                  <c:pt idx="7">
                    <c:v>2.4582840683497312E-2</c:v>
                  </c:pt>
                  <c:pt idx="8">
                    <c:v>2.1479643434379497E-2</c:v>
                  </c:pt>
                  <c:pt idx="9">
                    <c:v>7.6325858696473766E-3</c:v>
                  </c:pt>
                  <c:pt idx="10">
                    <c:v>6.9976487633239691E-4</c:v>
                  </c:pt>
                  <c:pt idx="11">
                    <c:v>2.7991067391557401E-3</c:v>
                  </c:pt>
                  <c:pt idx="12">
                    <c:v>5.4674070530512904E-3</c:v>
                  </c:pt>
                  <c:pt idx="13">
                    <c:v>1.3024304366310658E-3</c:v>
                  </c:pt>
                  <c:pt idx="14">
                    <c:v>5.499690051926299E-3</c:v>
                  </c:pt>
                  <c:pt idx="15">
                    <c:v>8.8259641009820547E-3</c:v>
                  </c:pt>
                </c:numCache>
              </c:numRef>
            </c:minus>
          </c:errBars>
          <c:cat>
            <c:strRef>
              <c:f>'Англ вариант'!$A$4:$A$19</c:f>
              <c:strCache>
                <c:ptCount val="16"/>
                <c:pt idx="0">
                  <c:v>печень</c:v>
                </c:pt>
                <c:pt idx="1">
                  <c:v>почка</c:v>
                </c:pt>
                <c:pt idx="2">
                  <c:v>селезенка</c:v>
                </c:pt>
                <c:pt idx="3">
                  <c:v>легкие</c:v>
                </c:pt>
                <c:pt idx="4">
                  <c:v>сердце</c:v>
                </c:pt>
                <c:pt idx="5">
                  <c:v>мозг</c:v>
                </c:pt>
                <c:pt idx="6">
                  <c:v>желудок</c:v>
                </c:pt>
                <c:pt idx="7">
                  <c:v>тонк. киш.</c:v>
                </c:pt>
                <c:pt idx="8">
                  <c:v>толст. киш.</c:v>
                </c:pt>
                <c:pt idx="9">
                  <c:v>мышца</c:v>
                </c:pt>
                <c:pt idx="10">
                  <c:v>лимфоузел</c:v>
                </c:pt>
                <c:pt idx="11">
                  <c:v>семенники</c:v>
                </c:pt>
                <c:pt idx="12">
                  <c:v>тимус</c:v>
                </c:pt>
                <c:pt idx="13">
                  <c:v>костн. мозг</c:v>
                </c:pt>
                <c:pt idx="14">
                  <c:v>кровь</c:v>
                </c:pt>
                <c:pt idx="15">
                  <c:v>хвост</c:v>
                </c:pt>
              </c:strCache>
            </c:strRef>
          </c:cat>
          <c:val>
            <c:numRef>
              <c:f>'Англ вариант'!$F$4:$F$19</c:f>
              <c:numCache>
                <c:formatCode>0</c:formatCode>
                <c:ptCount val="16"/>
                <c:pt idx="0">
                  <c:v>3.8574609625240988</c:v>
                </c:pt>
                <c:pt idx="1">
                  <c:v>0.11328698309980137</c:v>
                </c:pt>
                <c:pt idx="2">
                  <c:v>0.75932412593060949</c:v>
                </c:pt>
                <c:pt idx="3">
                  <c:v>1.0489353097860707</c:v>
                </c:pt>
                <c:pt idx="4" formatCode="0.00">
                  <c:v>3.3951962729396143E-2</c:v>
                </c:pt>
                <c:pt idx="5" formatCode="0.00">
                  <c:v>5.5119353957071494E-2</c:v>
                </c:pt>
                <c:pt idx="6" formatCode="0.00">
                  <c:v>4.3789241606305915E-2</c:v>
                </c:pt>
                <c:pt idx="7" formatCode="0.00">
                  <c:v>6.7648978489450395E-2</c:v>
                </c:pt>
                <c:pt idx="8" formatCode="0.00">
                  <c:v>9.1044450751277262E-2</c:v>
                </c:pt>
                <c:pt idx="9" formatCode="0.00">
                  <c:v>2.3144984163473201E-2</c:v>
                </c:pt>
                <c:pt idx="10" formatCode="0.00">
                  <c:v>3.5080110985899523E-3</c:v>
                </c:pt>
                <c:pt idx="11" formatCode="0.00">
                  <c:v>3.7131050900540453E-2</c:v>
                </c:pt>
                <c:pt idx="12" formatCode="0.00">
                  <c:v>2.3265912817326692E-2</c:v>
                </c:pt>
                <c:pt idx="13" formatCode="0.00">
                  <c:v>3.73978206634326E-3</c:v>
                </c:pt>
                <c:pt idx="14" formatCode="0.00">
                  <c:v>2.8431833749224693E-2</c:v>
                </c:pt>
                <c:pt idx="15" formatCode="0.00">
                  <c:v>8.641183505282625E-2</c:v>
                </c:pt>
              </c:numCache>
            </c:numRef>
          </c:val>
        </c:ser>
        <c:ser>
          <c:idx val="5"/>
          <c:order val="5"/>
          <c:tx>
            <c:v>14 дней</c:v>
          </c:tx>
          <c:errBars>
            <c:errBarType val="both"/>
            <c:errValType val="cust"/>
            <c:plus>
              <c:numRef>
                <c:f>'Англ вариант'!$Q$4:$Q$19</c:f>
                <c:numCache>
                  <c:formatCode>General</c:formatCode>
                  <c:ptCount val="16"/>
                  <c:pt idx="0">
                    <c:v>0.88829567297949685</c:v>
                  </c:pt>
                  <c:pt idx="1">
                    <c:v>1.3246059277597267E-2</c:v>
                  </c:pt>
                  <c:pt idx="2">
                    <c:v>9.3616190637081265E-2</c:v>
                  </c:pt>
                  <c:pt idx="3">
                    <c:v>0.38507557983197577</c:v>
                  </c:pt>
                  <c:pt idx="4">
                    <c:v>4.1862656422433928E-3</c:v>
                  </c:pt>
                  <c:pt idx="5">
                    <c:v>3.5746989922784212E-3</c:v>
                  </c:pt>
                  <c:pt idx="6">
                    <c:v>1.4074445723276298E-3</c:v>
                  </c:pt>
                  <c:pt idx="7">
                    <c:v>3.9094986148278535E-3</c:v>
                  </c:pt>
                  <c:pt idx="8">
                    <c:v>3.1432700504914687E-3</c:v>
                  </c:pt>
                  <c:pt idx="9">
                    <c:v>1.9791999882493951E-3</c:v>
                  </c:pt>
                  <c:pt idx="10">
                    <c:v>1.2808121193634697E-3</c:v>
                  </c:pt>
                  <c:pt idx="11">
                    <c:v>1.5298413281526013E-3</c:v>
                  </c:pt>
                  <c:pt idx="12">
                    <c:v>1.9975969845494627E-3</c:v>
                  </c:pt>
                  <c:pt idx="13">
                    <c:v>2.0438305015439877E-3</c:v>
                  </c:pt>
                  <c:pt idx="14">
                    <c:v>3.2658558431838671E-3</c:v>
                  </c:pt>
                  <c:pt idx="15">
                    <c:v>9.4128119678215886E-3</c:v>
                  </c:pt>
                </c:numCache>
              </c:numRef>
            </c:plus>
            <c:minus>
              <c:numRef>
                <c:f>'Англ вариант'!$Q$4:$Q$19</c:f>
                <c:numCache>
                  <c:formatCode>General</c:formatCode>
                  <c:ptCount val="16"/>
                  <c:pt idx="0">
                    <c:v>0.88829567297949685</c:v>
                  </c:pt>
                  <c:pt idx="1">
                    <c:v>1.3246059277597267E-2</c:v>
                  </c:pt>
                  <c:pt idx="2">
                    <c:v>9.3616190637081265E-2</c:v>
                  </c:pt>
                  <c:pt idx="3">
                    <c:v>0.38507557983197577</c:v>
                  </c:pt>
                  <c:pt idx="4">
                    <c:v>4.1862656422433928E-3</c:v>
                  </c:pt>
                  <c:pt idx="5">
                    <c:v>3.5746989922784212E-3</c:v>
                  </c:pt>
                  <c:pt idx="6">
                    <c:v>1.4074445723276298E-3</c:v>
                  </c:pt>
                  <c:pt idx="7">
                    <c:v>3.9094986148278535E-3</c:v>
                  </c:pt>
                  <c:pt idx="8">
                    <c:v>3.1432700504914687E-3</c:v>
                  </c:pt>
                  <c:pt idx="9">
                    <c:v>1.9791999882493951E-3</c:v>
                  </c:pt>
                  <c:pt idx="10">
                    <c:v>1.2808121193634697E-3</c:v>
                  </c:pt>
                  <c:pt idx="11">
                    <c:v>1.5298413281526013E-3</c:v>
                  </c:pt>
                  <c:pt idx="12">
                    <c:v>1.9975969845494627E-3</c:v>
                  </c:pt>
                  <c:pt idx="13">
                    <c:v>2.0438305015439877E-3</c:v>
                  </c:pt>
                  <c:pt idx="14">
                    <c:v>3.2658558431838671E-3</c:v>
                  </c:pt>
                  <c:pt idx="15">
                    <c:v>9.4128119678215886E-3</c:v>
                  </c:pt>
                </c:numCache>
              </c:numRef>
            </c:minus>
          </c:errBars>
          <c:cat>
            <c:strRef>
              <c:f>'Англ вариант'!$A$4:$A$19</c:f>
              <c:strCache>
                <c:ptCount val="16"/>
                <c:pt idx="0">
                  <c:v>печень</c:v>
                </c:pt>
                <c:pt idx="1">
                  <c:v>почка</c:v>
                </c:pt>
                <c:pt idx="2">
                  <c:v>селезенка</c:v>
                </c:pt>
                <c:pt idx="3">
                  <c:v>легкие</c:v>
                </c:pt>
                <c:pt idx="4">
                  <c:v>сердце</c:v>
                </c:pt>
                <c:pt idx="5">
                  <c:v>мозг</c:v>
                </c:pt>
                <c:pt idx="6">
                  <c:v>желудок</c:v>
                </c:pt>
                <c:pt idx="7">
                  <c:v>тонк. киш.</c:v>
                </c:pt>
                <c:pt idx="8">
                  <c:v>толст. киш.</c:v>
                </c:pt>
                <c:pt idx="9">
                  <c:v>мышца</c:v>
                </c:pt>
                <c:pt idx="10">
                  <c:v>лимфоузел</c:v>
                </c:pt>
                <c:pt idx="11">
                  <c:v>семенники</c:v>
                </c:pt>
                <c:pt idx="12">
                  <c:v>тимус</c:v>
                </c:pt>
                <c:pt idx="13">
                  <c:v>костн. мозг</c:v>
                </c:pt>
                <c:pt idx="14">
                  <c:v>кровь</c:v>
                </c:pt>
                <c:pt idx="15">
                  <c:v>хвост</c:v>
                </c:pt>
              </c:strCache>
            </c:strRef>
          </c:cat>
          <c:val>
            <c:numRef>
              <c:f>'Англ вариант'!$G$4:$G$19</c:f>
              <c:numCache>
                <c:formatCode>0</c:formatCode>
                <c:ptCount val="16"/>
                <c:pt idx="0">
                  <c:v>3.4224004306321367</c:v>
                </c:pt>
                <c:pt idx="1">
                  <c:v>3.8315193026891285E-2</c:v>
                </c:pt>
                <c:pt idx="2">
                  <c:v>0.70821399668605589</c:v>
                </c:pt>
                <c:pt idx="3">
                  <c:v>0.71090844681015664</c:v>
                </c:pt>
                <c:pt idx="4" formatCode="0.00">
                  <c:v>1.5115458076837821E-2</c:v>
                </c:pt>
                <c:pt idx="5" formatCode="0.00">
                  <c:v>1.384470320876237E-2</c:v>
                </c:pt>
                <c:pt idx="6" formatCode="0.00">
                  <c:v>1.7006520836633288E-2</c:v>
                </c:pt>
                <c:pt idx="7" formatCode="0.00">
                  <c:v>1.2965065493196625E-2</c:v>
                </c:pt>
                <c:pt idx="8" formatCode="0.00">
                  <c:v>1.5977098050886991E-2</c:v>
                </c:pt>
                <c:pt idx="9" formatCode="0.00">
                  <c:v>8.6532409602661248E-3</c:v>
                </c:pt>
                <c:pt idx="10" formatCode="0.00">
                  <c:v>4.3939375243673895E-3</c:v>
                </c:pt>
                <c:pt idx="11" formatCode="0.00">
                  <c:v>1.1305952677659313E-2</c:v>
                </c:pt>
                <c:pt idx="12" formatCode="0.00">
                  <c:v>9.4705103483916763E-3</c:v>
                </c:pt>
                <c:pt idx="13" formatCode="0.00">
                  <c:v>4.3408380524528924E-3</c:v>
                </c:pt>
                <c:pt idx="14" formatCode="0.00">
                  <c:v>8.1812392220327462E-3</c:v>
                </c:pt>
                <c:pt idx="15" formatCode="0.00">
                  <c:v>3.5827316669983608E-2</c:v>
                </c:pt>
              </c:numCache>
            </c:numRef>
          </c:val>
        </c:ser>
        <c:ser>
          <c:idx val="6"/>
          <c:order val="6"/>
          <c:tx>
            <c:v>30 дней</c:v>
          </c:tx>
          <c:errBars>
            <c:errBarType val="both"/>
            <c:errValType val="cust"/>
            <c:plus>
              <c:numRef>
                <c:f>'Англ вариант'!$R$4:$R$19</c:f>
                <c:numCache>
                  <c:formatCode>General</c:formatCode>
                  <c:ptCount val="16"/>
                  <c:pt idx="0">
                    <c:v>0.26854201293717261</c:v>
                  </c:pt>
                  <c:pt idx="1">
                    <c:v>7.8965798064370984E-3</c:v>
                  </c:pt>
                  <c:pt idx="2">
                    <c:v>8.1891722937813244E-2</c:v>
                  </c:pt>
                  <c:pt idx="3">
                    <c:v>7.8784432096437984E-2</c:v>
                  </c:pt>
                  <c:pt idx="4">
                    <c:v>1.9834176981330881E-3</c:v>
                  </c:pt>
                  <c:pt idx="5">
                    <c:v>7.6774732528140321E-4</c:v>
                  </c:pt>
                  <c:pt idx="6">
                    <c:v>1.7491204285372641E-3</c:v>
                  </c:pt>
                  <c:pt idx="7">
                    <c:v>1.0202227054965881E-3</c:v>
                  </c:pt>
                  <c:pt idx="8">
                    <c:v>1.5160488819896335E-3</c:v>
                  </c:pt>
                  <c:pt idx="9">
                    <c:v>9.2721234677971233E-4</c:v>
                  </c:pt>
                  <c:pt idx="10">
                    <c:v>1.2569394466474678E-3</c:v>
                  </c:pt>
                  <c:pt idx="11">
                    <c:v>6.2887657832087773E-4</c:v>
                  </c:pt>
                  <c:pt idx="12">
                    <c:v>2.9515036923376411E-3</c:v>
                  </c:pt>
                  <c:pt idx="13">
                    <c:v>4.1836568061323989E-4</c:v>
                  </c:pt>
                  <c:pt idx="14">
                    <c:v>2.1817646204219383E-3</c:v>
                  </c:pt>
                  <c:pt idx="15">
                    <c:v>1.2207498472120476E-3</c:v>
                  </c:pt>
                </c:numCache>
              </c:numRef>
            </c:plus>
            <c:minus>
              <c:numRef>
                <c:f>'Англ вариант'!$R$4:$R$19</c:f>
                <c:numCache>
                  <c:formatCode>General</c:formatCode>
                  <c:ptCount val="16"/>
                  <c:pt idx="0">
                    <c:v>0.26854201293717261</c:v>
                  </c:pt>
                  <c:pt idx="1">
                    <c:v>7.8965798064370984E-3</c:v>
                  </c:pt>
                  <c:pt idx="2">
                    <c:v>8.1891722937813244E-2</c:v>
                  </c:pt>
                  <c:pt idx="3">
                    <c:v>7.8784432096437984E-2</c:v>
                  </c:pt>
                  <c:pt idx="4">
                    <c:v>1.9834176981330881E-3</c:v>
                  </c:pt>
                  <c:pt idx="5">
                    <c:v>7.6774732528140321E-4</c:v>
                  </c:pt>
                  <c:pt idx="6">
                    <c:v>1.7491204285372641E-3</c:v>
                  </c:pt>
                  <c:pt idx="7">
                    <c:v>1.0202227054965881E-3</c:v>
                  </c:pt>
                  <c:pt idx="8">
                    <c:v>1.5160488819896335E-3</c:v>
                  </c:pt>
                  <c:pt idx="9">
                    <c:v>9.2721234677971233E-4</c:v>
                  </c:pt>
                  <c:pt idx="10">
                    <c:v>1.2569394466474678E-3</c:v>
                  </c:pt>
                  <c:pt idx="11">
                    <c:v>6.2887657832087773E-4</c:v>
                  </c:pt>
                  <c:pt idx="12">
                    <c:v>2.9515036923376411E-3</c:v>
                  </c:pt>
                  <c:pt idx="13">
                    <c:v>4.1836568061323989E-4</c:v>
                  </c:pt>
                  <c:pt idx="14">
                    <c:v>2.1817646204219383E-3</c:v>
                  </c:pt>
                  <c:pt idx="15">
                    <c:v>1.2207498472120476E-3</c:v>
                  </c:pt>
                </c:numCache>
              </c:numRef>
            </c:minus>
          </c:errBars>
          <c:cat>
            <c:strRef>
              <c:f>'Англ вариант'!$A$4:$A$19</c:f>
              <c:strCache>
                <c:ptCount val="16"/>
                <c:pt idx="0">
                  <c:v>печень</c:v>
                </c:pt>
                <c:pt idx="1">
                  <c:v>почка</c:v>
                </c:pt>
                <c:pt idx="2">
                  <c:v>селезенка</c:v>
                </c:pt>
                <c:pt idx="3">
                  <c:v>легкие</c:v>
                </c:pt>
                <c:pt idx="4">
                  <c:v>сердце</c:v>
                </c:pt>
                <c:pt idx="5">
                  <c:v>мозг</c:v>
                </c:pt>
                <c:pt idx="6">
                  <c:v>желудок</c:v>
                </c:pt>
                <c:pt idx="7">
                  <c:v>тонк. киш.</c:v>
                </c:pt>
                <c:pt idx="8">
                  <c:v>толст. киш.</c:v>
                </c:pt>
                <c:pt idx="9">
                  <c:v>мышца</c:v>
                </c:pt>
                <c:pt idx="10">
                  <c:v>лимфоузел</c:v>
                </c:pt>
                <c:pt idx="11">
                  <c:v>семенники</c:v>
                </c:pt>
                <c:pt idx="12">
                  <c:v>тимус</c:v>
                </c:pt>
                <c:pt idx="13">
                  <c:v>костн. мозг</c:v>
                </c:pt>
                <c:pt idx="14">
                  <c:v>кровь</c:v>
                </c:pt>
                <c:pt idx="15">
                  <c:v>хвост</c:v>
                </c:pt>
              </c:strCache>
            </c:strRef>
          </c:cat>
          <c:val>
            <c:numRef>
              <c:f>'Англ вариант'!$H$4:$H$19</c:f>
              <c:numCache>
                <c:formatCode>0</c:formatCode>
                <c:ptCount val="16"/>
                <c:pt idx="0">
                  <c:v>3.4260932694876205</c:v>
                </c:pt>
                <c:pt idx="1">
                  <c:v>5.9792516853949866E-2</c:v>
                </c:pt>
                <c:pt idx="2">
                  <c:v>1.4002930020568558</c:v>
                </c:pt>
                <c:pt idx="3">
                  <c:v>0.67546795236850576</c:v>
                </c:pt>
                <c:pt idx="4" formatCode="0.00">
                  <c:v>1.4632668248700929E-2</c:v>
                </c:pt>
                <c:pt idx="5" formatCode="0.00">
                  <c:v>9.397139893730002E-3</c:v>
                </c:pt>
                <c:pt idx="6" formatCode="0.00">
                  <c:v>1.0384285497243503E-2</c:v>
                </c:pt>
                <c:pt idx="7" formatCode="0.00">
                  <c:v>7.834301709927197E-3</c:v>
                </c:pt>
                <c:pt idx="8" formatCode="0.00">
                  <c:v>1.2673311521362973E-2</c:v>
                </c:pt>
                <c:pt idx="9" formatCode="0.00">
                  <c:v>5.0845614534027524E-3</c:v>
                </c:pt>
                <c:pt idx="10" formatCode="0.00">
                  <c:v>4.2224958239093944E-3</c:v>
                </c:pt>
                <c:pt idx="11" formatCode="0.00">
                  <c:v>6.3623831390251864E-3</c:v>
                </c:pt>
                <c:pt idx="12" formatCode="0.00">
                  <c:v>1.1802145691776884E-2</c:v>
                </c:pt>
                <c:pt idx="13" formatCode="0.00">
                  <c:v>2.6835059029103581E-3</c:v>
                </c:pt>
                <c:pt idx="14" formatCode="0.00">
                  <c:v>1.4453611411142856E-2</c:v>
                </c:pt>
                <c:pt idx="15" formatCode="0.00">
                  <c:v>5.7624050283883151E-3</c:v>
                </c:pt>
              </c:numCache>
            </c:numRef>
          </c:val>
        </c:ser>
        <c:ser>
          <c:idx val="7"/>
          <c:order val="7"/>
          <c:tx>
            <c:v>90 дней</c:v>
          </c:tx>
          <c:errBars>
            <c:errBarType val="both"/>
            <c:errValType val="cust"/>
            <c:plus>
              <c:numRef>
                <c:f>'Англ вариант'!$S$4:$S$18</c:f>
                <c:numCache>
                  <c:formatCode>General</c:formatCode>
                  <c:ptCount val="15"/>
                  <c:pt idx="0">
                    <c:v>0.28452681394498219</c:v>
                  </c:pt>
                  <c:pt idx="1">
                    <c:v>2.1714038858750692E-3</c:v>
                  </c:pt>
                  <c:pt idx="2">
                    <c:v>6.3495633824898881E-2</c:v>
                  </c:pt>
                  <c:pt idx="3">
                    <c:v>0.95990172060099765</c:v>
                  </c:pt>
                  <c:pt idx="4">
                    <c:v>9.8271772942618257E-4</c:v>
                  </c:pt>
                  <c:pt idx="5">
                    <c:v>7.6141456173939672E-4</c:v>
                  </c:pt>
                  <c:pt idx="6">
                    <c:v>1.284762457492002E-2</c:v>
                  </c:pt>
                  <c:pt idx="7">
                    <c:v>1.5128739916050913E-3</c:v>
                  </c:pt>
                  <c:pt idx="8">
                    <c:v>9.2976480221251866E-4</c:v>
                  </c:pt>
                  <c:pt idx="9">
                    <c:v>1.4270508261138668E-3</c:v>
                  </c:pt>
                  <c:pt idx="10">
                    <c:v>7.651692550371933E-4</c:v>
                  </c:pt>
                  <c:pt idx="11">
                    <c:v>1.2618968956236128E-3</c:v>
                  </c:pt>
                  <c:pt idx="12">
                    <c:v>1.8873664657139523E-3</c:v>
                  </c:pt>
                  <c:pt idx="13">
                    <c:v>9.7987665192081352E-4</c:v>
                  </c:pt>
                  <c:pt idx="14">
                    <c:v>1.9985384305071757E-3</c:v>
                  </c:pt>
                </c:numCache>
              </c:numRef>
            </c:plus>
            <c:minus>
              <c:numRef>
                <c:f>'Англ вариант'!$S$4:$S$18</c:f>
                <c:numCache>
                  <c:formatCode>General</c:formatCode>
                  <c:ptCount val="15"/>
                  <c:pt idx="0">
                    <c:v>0.28452681394498219</c:v>
                  </c:pt>
                  <c:pt idx="1">
                    <c:v>2.1714038858750692E-3</c:v>
                  </c:pt>
                  <c:pt idx="2">
                    <c:v>6.3495633824898881E-2</c:v>
                  </c:pt>
                  <c:pt idx="3">
                    <c:v>0.95990172060099765</c:v>
                  </c:pt>
                  <c:pt idx="4">
                    <c:v>9.8271772942618257E-4</c:v>
                  </c:pt>
                  <c:pt idx="5">
                    <c:v>7.6141456173939672E-4</c:v>
                  </c:pt>
                  <c:pt idx="6">
                    <c:v>1.284762457492002E-2</c:v>
                  </c:pt>
                  <c:pt idx="7">
                    <c:v>1.5128739916050913E-3</c:v>
                  </c:pt>
                  <c:pt idx="8">
                    <c:v>9.2976480221251866E-4</c:v>
                  </c:pt>
                  <c:pt idx="9">
                    <c:v>1.4270508261138668E-3</c:v>
                  </c:pt>
                  <c:pt idx="10">
                    <c:v>7.651692550371933E-4</c:v>
                  </c:pt>
                  <c:pt idx="11">
                    <c:v>1.2618968956236128E-3</c:v>
                  </c:pt>
                  <c:pt idx="12">
                    <c:v>1.8873664657139523E-3</c:v>
                  </c:pt>
                  <c:pt idx="13">
                    <c:v>9.7987665192081352E-4</c:v>
                  </c:pt>
                  <c:pt idx="14">
                    <c:v>1.9985384305071757E-3</c:v>
                  </c:pt>
                </c:numCache>
              </c:numRef>
            </c:minus>
          </c:errBars>
          <c:cat>
            <c:strRef>
              <c:f>'Англ вариант'!$A$4:$A$19</c:f>
              <c:strCache>
                <c:ptCount val="16"/>
                <c:pt idx="0">
                  <c:v>печень</c:v>
                </c:pt>
                <c:pt idx="1">
                  <c:v>почка</c:v>
                </c:pt>
                <c:pt idx="2">
                  <c:v>селезенка</c:v>
                </c:pt>
                <c:pt idx="3">
                  <c:v>легкие</c:v>
                </c:pt>
                <c:pt idx="4">
                  <c:v>сердце</c:v>
                </c:pt>
                <c:pt idx="5">
                  <c:v>мозг</c:v>
                </c:pt>
                <c:pt idx="6">
                  <c:v>желудок</c:v>
                </c:pt>
                <c:pt idx="7">
                  <c:v>тонк. киш.</c:v>
                </c:pt>
                <c:pt idx="8">
                  <c:v>толст. киш.</c:v>
                </c:pt>
                <c:pt idx="9">
                  <c:v>мышца</c:v>
                </c:pt>
                <c:pt idx="10">
                  <c:v>лимфоузел</c:v>
                </c:pt>
                <c:pt idx="11">
                  <c:v>семенники</c:v>
                </c:pt>
                <c:pt idx="12">
                  <c:v>тимус</c:v>
                </c:pt>
                <c:pt idx="13">
                  <c:v>костн. мозг</c:v>
                </c:pt>
                <c:pt idx="14">
                  <c:v>кровь</c:v>
                </c:pt>
                <c:pt idx="15">
                  <c:v>хвост</c:v>
                </c:pt>
              </c:strCache>
            </c:strRef>
          </c:cat>
          <c:val>
            <c:numRef>
              <c:f>'Англ вариант'!$I$4:$I$19</c:f>
              <c:numCache>
                <c:formatCode>0</c:formatCode>
                <c:ptCount val="16"/>
                <c:pt idx="0">
                  <c:v>2.2144046213311745</c:v>
                </c:pt>
                <c:pt idx="1">
                  <c:v>2.5429904375244602E-2</c:v>
                </c:pt>
                <c:pt idx="2">
                  <c:v>0.48792076964404368</c:v>
                </c:pt>
                <c:pt idx="3">
                  <c:v>1.5032591894548879</c:v>
                </c:pt>
                <c:pt idx="4" formatCode="0.00">
                  <c:v>1.0381750096051821E-2</c:v>
                </c:pt>
                <c:pt idx="5" formatCode="0.00">
                  <c:v>8.8326858234849051E-3</c:v>
                </c:pt>
                <c:pt idx="6" formatCode="0.00">
                  <c:v>2.6904028953835576E-2</c:v>
                </c:pt>
                <c:pt idx="7" formatCode="0.00">
                  <c:v>7.7846351568947531E-3</c:v>
                </c:pt>
                <c:pt idx="8" formatCode="0.00">
                  <c:v>4.013163994532787E-3</c:v>
                </c:pt>
                <c:pt idx="9" formatCode="0.00">
                  <c:v>7.3796934071874423E-3</c:v>
                </c:pt>
                <c:pt idx="10" formatCode="0.00">
                  <c:v>7.6638745333824495E-3</c:v>
                </c:pt>
                <c:pt idx="11" formatCode="0.00">
                  <c:v>8.1979231089755519E-3</c:v>
                </c:pt>
                <c:pt idx="12" formatCode="0.00">
                  <c:v>9.2871038783704507E-3</c:v>
                </c:pt>
                <c:pt idx="13" formatCode="0.00">
                  <c:v>8.0109845413539743E-3</c:v>
                </c:pt>
                <c:pt idx="14" formatCode="0.00">
                  <c:v>3.8655051033250499E-3</c:v>
                </c:pt>
              </c:numCache>
            </c:numRef>
          </c:val>
        </c:ser>
        <c:ser>
          <c:idx val="8"/>
          <c:order val="8"/>
          <c:tx>
            <c:v>180 дней</c:v>
          </c:tx>
          <c:errBars>
            <c:errBarType val="both"/>
            <c:errValType val="cust"/>
            <c:plus>
              <c:numRef>
                <c:f>'Англ вариант'!$T$4:$T$19</c:f>
                <c:numCache>
                  <c:formatCode>General</c:formatCode>
                  <c:ptCount val="16"/>
                  <c:pt idx="0">
                    <c:v>0.29488049726711929</c:v>
                  </c:pt>
                  <c:pt idx="1">
                    <c:v>7.2026368443808501E-3</c:v>
                  </c:pt>
                  <c:pt idx="2">
                    <c:v>0.17989725749598198</c:v>
                  </c:pt>
                  <c:pt idx="3">
                    <c:v>0.2087121902195517</c:v>
                  </c:pt>
                  <c:pt idx="4">
                    <c:v>2.5644644851187926E-3</c:v>
                  </c:pt>
                  <c:pt idx="5">
                    <c:v>7.615490473629903E-4</c:v>
                  </c:pt>
                  <c:pt idx="6">
                    <c:v>3.828942575638605E-3</c:v>
                  </c:pt>
                  <c:pt idx="7">
                    <c:v>3.8861079524716508E-3</c:v>
                  </c:pt>
                  <c:pt idx="8">
                    <c:v>1.1235706661958313E-3</c:v>
                  </c:pt>
                  <c:pt idx="9">
                    <c:v>2.9107212353979115E-3</c:v>
                  </c:pt>
                  <c:pt idx="10">
                    <c:v>1.8037899018512064E-3</c:v>
                  </c:pt>
                  <c:pt idx="11">
                    <c:v>5.2282701149828949E-3</c:v>
                  </c:pt>
                  <c:pt idx="12">
                    <c:v>2.9521437461877422E-3</c:v>
                  </c:pt>
                  <c:pt idx="13">
                    <c:v>1.8580411757011051E-3</c:v>
                  </c:pt>
                  <c:pt idx="14">
                    <c:v>3.1945987078456431E-3</c:v>
                  </c:pt>
                  <c:pt idx="15">
                    <c:v>1.0957930146446979E-2</c:v>
                  </c:pt>
                </c:numCache>
              </c:numRef>
            </c:plus>
            <c:minus>
              <c:numRef>
                <c:f>'Англ вариант'!$T$4:$T$19</c:f>
                <c:numCache>
                  <c:formatCode>General</c:formatCode>
                  <c:ptCount val="16"/>
                  <c:pt idx="0">
                    <c:v>0.29488049726711929</c:v>
                  </c:pt>
                  <c:pt idx="1">
                    <c:v>7.2026368443808501E-3</c:v>
                  </c:pt>
                  <c:pt idx="2">
                    <c:v>0.17989725749598198</c:v>
                  </c:pt>
                  <c:pt idx="3">
                    <c:v>0.2087121902195517</c:v>
                  </c:pt>
                  <c:pt idx="4">
                    <c:v>2.5644644851187926E-3</c:v>
                  </c:pt>
                  <c:pt idx="5">
                    <c:v>7.615490473629903E-4</c:v>
                  </c:pt>
                  <c:pt idx="6">
                    <c:v>3.828942575638605E-3</c:v>
                  </c:pt>
                  <c:pt idx="7">
                    <c:v>3.8861079524716508E-3</c:v>
                  </c:pt>
                  <c:pt idx="8">
                    <c:v>1.1235706661958313E-3</c:v>
                  </c:pt>
                  <c:pt idx="9">
                    <c:v>2.9107212353979115E-3</c:v>
                  </c:pt>
                  <c:pt idx="10">
                    <c:v>1.8037899018512064E-3</c:v>
                  </c:pt>
                  <c:pt idx="11">
                    <c:v>5.2282701149828949E-3</c:v>
                  </c:pt>
                  <c:pt idx="12">
                    <c:v>2.9521437461877422E-3</c:v>
                  </c:pt>
                  <c:pt idx="13">
                    <c:v>1.8580411757011051E-3</c:v>
                  </c:pt>
                  <c:pt idx="14">
                    <c:v>3.1945987078456431E-3</c:v>
                  </c:pt>
                  <c:pt idx="15">
                    <c:v>1.0957930146446979E-2</c:v>
                  </c:pt>
                </c:numCache>
              </c:numRef>
            </c:minus>
          </c:errBars>
          <c:cat>
            <c:strRef>
              <c:f>'Англ вариант'!$A$4:$A$19</c:f>
              <c:strCache>
                <c:ptCount val="16"/>
                <c:pt idx="0">
                  <c:v>печень</c:v>
                </c:pt>
                <c:pt idx="1">
                  <c:v>почка</c:v>
                </c:pt>
                <c:pt idx="2">
                  <c:v>селезенка</c:v>
                </c:pt>
                <c:pt idx="3">
                  <c:v>легкие</c:v>
                </c:pt>
                <c:pt idx="4">
                  <c:v>сердце</c:v>
                </c:pt>
                <c:pt idx="5">
                  <c:v>мозг</c:v>
                </c:pt>
                <c:pt idx="6">
                  <c:v>желудок</c:v>
                </c:pt>
                <c:pt idx="7">
                  <c:v>тонк. киш.</c:v>
                </c:pt>
                <c:pt idx="8">
                  <c:v>толст. киш.</c:v>
                </c:pt>
                <c:pt idx="9">
                  <c:v>мышца</c:v>
                </c:pt>
                <c:pt idx="10">
                  <c:v>лимфоузел</c:v>
                </c:pt>
                <c:pt idx="11">
                  <c:v>семенники</c:v>
                </c:pt>
                <c:pt idx="12">
                  <c:v>тимус</c:v>
                </c:pt>
                <c:pt idx="13">
                  <c:v>костн. мозг</c:v>
                </c:pt>
                <c:pt idx="14">
                  <c:v>кровь</c:v>
                </c:pt>
                <c:pt idx="15">
                  <c:v>хвост</c:v>
                </c:pt>
              </c:strCache>
            </c:strRef>
          </c:cat>
          <c:val>
            <c:numRef>
              <c:f>'Англ вариант'!$J$4:$J$19</c:f>
              <c:numCache>
                <c:formatCode>0</c:formatCode>
                <c:ptCount val="16"/>
                <c:pt idx="0">
                  <c:v>1.9719261202981027</c:v>
                </c:pt>
                <c:pt idx="1">
                  <c:v>2.1853353719079108E-2</c:v>
                </c:pt>
                <c:pt idx="2">
                  <c:v>0.99461606856776108</c:v>
                </c:pt>
                <c:pt idx="3">
                  <c:v>0.32503063314197983</c:v>
                </c:pt>
                <c:pt idx="4" formatCode="0.00">
                  <c:v>1.1536905380815863E-2</c:v>
                </c:pt>
                <c:pt idx="5" formatCode="0.00">
                  <c:v>5.5552721000457659E-3</c:v>
                </c:pt>
                <c:pt idx="6" formatCode="0.00">
                  <c:v>8.1140195775533247E-3</c:v>
                </c:pt>
                <c:pt idx="7" formatCode="0.00">
                  <c:v>1.0083896183439104E-2</c:v>
                </c:pt>
                <c:pt idx="8" formatCode="0.00">
                  <c:v>4.5315448773310873E-3</c:v>
                </c:pt>
                <c:pt idx="9" formatCode="0.00">
                  <c:v>7.1886112077034024E-3</c:v>
                </c:pt>
                <c:pt idx="10" formatCode="0.00">
                  <c:v>8.7200911255485691E-3</c:v>
                </c:pt>
                <c:pt idx="11" formatCode="0.00">
                  <c:v>1.1766649213658756E-2</c:v>
                </c:pt>
                <c:pt idx="12" formatCode="0.00">
                  <c:v>1.0070807780089345E-2</c:v>
                </c:pt>
                <c:pt idx="13" formatCode="0.00">
                  <c:v>9.9417781600260983E-3</c:v>
                </c:pt>
                <c:pt idx="14" formatCode="0.00">
                  <c:v>9.8452457826197336E-3</c:v>
                </c:pt>
                <c:pt idx="15" formatCode="0.00">
                  <c:v>2.9327958102104687E-2</c:v>
                </c:pt>
              </c:numCache>
            </c:numRef>
          </c:val>
        </c:ser>
        <c:axId val="63971712"/>
        <c:axId val="63973248"/>
      </c:barChart>
      <c:catAx>
        <c:axId val="6397171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63973248"/>
        <c:crosses val="autoZero"/>
        <c:auto val="1"/>
        <c:lblAlgn val="ctr"/>
        <c:lblOffset val="100"/>
      </c:catAx>
      <c:valAx>
        <c:axId val="63973248"/>
        <c:scaling>
          <c:orientation val="minMax"/>
          <c:max val="12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 sz="1600"/>
                </a:pPr>
                <a:r>
                  <a:rPr lang="ru-RU" sz="1600"/>
                  <a:t>% от введенной </a:t>
                </a:r>
              </a:p>
              <a:p>
                <a:pPr>
                  <a:defRPr sz="1600"/>
                </a:pPr>
                <a:r>
                  <a:rPr lang="ru-RU" sz="1600"/>
                  <a:t>дозы</a:t>
                </a:r>
              </a:p>
            </c:rich>
          </c:tx>
          <c:layout>
            <c:manualLayout>
              <c:xMode val="edge"/>
              <c:yMode val="edge"/>
              <c:x val="8.4820647419073648E-4"/>
              <c:y val="5.7278506853310034E-2"/>
            </c:manualLayout>
          </c:layout>
        </c:title>
        <c:numFmt formatCode="0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3971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652001312335964"/>
          <c:y val="6.0734324876057399E-2"/>
          <c:w val="0.13250207786526691"/>
          <c:h val="0.5088146689997084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ru-RU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666CB4-5521-4B50-9372-442AE48D94AF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FA3BD53-CA42-4764-A121-6DCD5ECC1692}">
      <dgm:prSet phldrT="[Текст]"/>
      <dgm:spPr/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6DA43597-C711-4358-A4BE-3490FB0AAC42}" type="sibTrans" cxnId="{6F760D73-2867-4251-B2C1-49FA95AAE75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E445594-4DF3-4A18-9121-628C59ACA7B9}" type="parTrans" cxnId="{6F760D73-2867-4251-B2C1-49FA95AAE75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97568D0-CF6C-4331-AFD4-25B1FF656FE6}" type="pres">
      <dgm:prSet presAssocID="{90666CB4-5521-4B50-9372-442AE48D94AF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7ACB2C5D-F99D-43DD-89E9-99E4879908F1}" type="pres">
      <dgm:prSet presAssocID="{90666CB4-5521-4B50-9372-442AE48D94AF}" presName="arrowNode" presStyleLbl="node1" presStyleIdx="0" presStyleCnt="1" custAng="19979424" custScaleX="81252" custScaleY="100000" custLinFactNeighborX="-17509" custLinFactNeighborY="-20925"/>
      <dgm:spPr/>
    </dgm:pt>
    <dgm:pt modelId="{C019DFE3-51AD-4673-92CD-B9CF9D4F5241}" type="pres">
      <dgm:prSet presAssocID="{CFA3BD53-CA42-4764-A121-6DCD5ECC1692}" presName="txNode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760D73-2867-4251-B2C1-49FA95AAE753}" srcId="{90666CB4-5521-4B50-9372-442AE48D94AF}" destId="{CFA3BD53-CA42-4764-A121-6DCD5ECC1692}" srcOrd="0" destOrd="0" parTransId="{EE445594-4DF3-4A18-9121-628C59ACA7B9}" sibTransId="{6DA43597-C711-4358-A4BE-3490FB0AAC42}"/>
    <dgm:cxn modelId="{5CA301E8-5959-4068-8161-BD89ED8DC26A}" type="presOf" srcId="{90666CB4-5521-4B50-9372-442AE48D94AF}" destId="{097568D0-CF6C-4331-AFD4-25B1FF656FE6}" srcOrd="0" destOrd="0" presId="urn:microsoft.com/office/officeart/2009/3/layout/DescendingProcess"/>
    <dgm:cxn modelId="{993991C2-8110-4AC8-8886-AFDA1B483E76}" type="presOf" srcId="{CFA3BD53-CA42-4764-A121-6DCD5ECC1692}" destId="{C019DFE3-51AD-4673-92CD-B9CF9D4F5241}" srcOrd="0" destOrd="0" presId="urn:microsoft.com/office/officeart/2009/3/layout/DescendingProcess"/>
    <dgm:cxn modelId="{B44D8D04-ABCC-49CE-A0A4-405E352F94BB}" type="presParOf" srcId="{097568D0-CF6C-4331-AFD4-25B1FF656FE6}" destId="{7ACB2C5D-F99D-43DD-89E9-99E4879908F1}" srcOrd="0" destOrd="0" presId="urn:microsoft.com/office/officeart/2009/3/layout/DescendingProcess"/>
    <dgm:cxn modelId="{5A211D67-F77D-4354-BBF6-7EA0C80BC65A}" type="presParOf" srcId="{097568D0-CF6C-4331-AFD4-25B1FF656FE6}" destId="{C019DFE3-51AD-4673-92CD-B9CF9D4F5241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CB2C5D-F99D-43DD-89E9-99E4879908F1}">
      <dsp:nvSpPr>
        <dsp:cNvPr id="0" name=""/>
        <dsp:cNvSpPr/>
      </dsp:nvSpPr>
      <dsp:spPr>
        <a:xfrm rot="2775798">
          <a:off x="912005" y="329248"/>
          <a:ext cx="3725124" cy="1725069"/>
        </a:xfrm>
        <a:prstGeom prst="swooshArrow">
          <a:avLst>
            <a:gd name="adj1" fmla="val 16310"/>
            <a:gd name="adj2" fmla="val 313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9DFE3-51AD-4673-92CD-B9CF9D4F5241}">
      <dsp:nvSpPr>
        <dsp:cNvPr id="0" name=""/>
        <dsp:cNvSpPr/>
      </dsp:nvSpPr>
      <dsp:spPr>
        <a:xfrm>
          <a:off x="1372281" y="0"/>
          <a:ext cx="1654048" cy="650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b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>
              <a:latin typeface="Arial" pitchFamily="34" charset="0"/>
              <a:cs typeface="Arial" pitchFamily="34" charset="0"/>
            </a:rPr>
            <a:t> </a:t>
          </a:r>
          <a:endParaRPr lang="ru-RU" sz="4100" kern="1200" dirty="0">
            <a:latin typeface="Arial" pitchFamily="34" charset="0"/>
            <a:cs typeface="Arial" pitchFamily="34" charset="0"/>
          </a:endParaRPr>
        </a:p>
      </dsp:txBody>
      <dsp:txXfrm>
        <a:off x="1372281" y="0"/>
        <a:ext cx="1654048" cy="650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2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2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1F6A6BB-1570-4E49-A57F-76076A27C413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33488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0625"/>
            <a:ext cx="5438775" cy="3888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443"/>
            <a:ext cx="2946400" cy="4952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443"/>
            <a:ext cx="2946400" cy="4952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7FB84A6-FCE4-4840-895C-C8F88A962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6250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0558C1-5D53-4522-82CA-8921BD8CEEC5}" type="slidenum">
              <a:rPr lang="ru-RU"/>
              <a:pPr/>
              <a:t>7</a:t>
            </a:fld>
            <a:endParaRPr lang="ru-R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Для выявления влияния функционального состава поверхности НА на иммобилизацию пирофосфатазы были синтезированы различные образцы химически модифицированных НА – карбоксилированный, гидрированный, и аминированный либо аммиаком, либо ковалентной прививкой гексаметилендиамина. Далее на полученных образцах модифицированных наноалмазов ковалентно или нековалентно иммобилизовали РРазу.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5D447-CC30-4661-AA84-D912B8C056A7}" type="slidenum">
              <a:rPr lang="ru-RU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8F372-66BD-48F3-A0D9-26784F24E06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B84A6-FCE4-4840-895C-C8F88A962FF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40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69FD-8F28-4469-971E-89D43AE3EDB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1B0B5-AF14-4C09-85BE-BD9F7F1B107B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23BB702-CE81-4BE7-B868-51164024D440}" type="slidenum">
              <a:rPr lang="ru-RU" altLang="ru-RU" smtClean="0"/>
              <a:pPr/>
              <a:t>39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8C5AD-F291-4703-9F90-EB4B63F8A5E8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621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Нарушение работы белков межклеточного матрикса считается одной из возможных причин ряда тяжелых генетических заболеваний. В частности, наследственной болезни отложения кристаллов пирофосфата кальция дигидрата (БКПД) в тканях сустава. Ей подвержено 5% населения Земли, а в возрасте от 70 лет - до 27%. При этом до настоящего времени эффективной терапии этого заболевания не существует.</a:t>
            </a:r>
          </a:p>
          <a:p>
            <a:endParaRPr lang="ru-RU" smtClean="0"/>
          </a:p>
          <a:p>
            <a:r>
              <a:rPr lang="ru-RU" smtClean="0"/>
              <a:t>Можно предположить, что перспективным направлением лечения этого заболевания могло бы быть введение в ткани сустава экзогенного фермента неорганической пирофосфатазы, которая гидролизует пирофосфат до фосфата. Однако в межклеточном пространстве пирофосфатаза инактивируется. Основываясь на представлениях наномедицины, нами предложен инновационный подход к лечению БКПД с помощью пирофосфатазы, иммобилизованной на наночастицах.</a:t>
            </a:r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F9893-4B51-4094-B190-650FE70CFC05}" type="slidenum">
              <a:rPr lang="ru-RU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43C85-4656-443B-8155-CEEBC438EBB7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2C099-11A0-4A0C-AC37-01E12B215B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71864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9EF24-47BF-4425-8293-9EDFC1F0198F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F8E2C-055E-44F3-B970-3B72C821AC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4950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CF085-F1A2-4539-B5E6-0AA8F8CE34F2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5960D-B3A6-48A9-8D15-F9E0DD292D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16704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22282-B023-4106-84CF-9E074B89BD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F3B0F-4B9D-4CB0-BC86-4816C0838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A316C-71C4-40B2-A228-A7B7D8B0C1C1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CE63E-FA36-477D-B8E0-B364C23FE9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8262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470DB-85C4-4EB7-9994-7E521534CB79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D04A1-B4CC-4EF2-ADFE-B4A322BFAF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9180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BC23E-9A5E-493B-BD9B-04B5C6E4033A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EE4D6-EC58-49EA-BF2A-4552B81E64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9190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2A872-89F6-4B16-8E95-F8B7706FB503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2803A-FEFB-4B94-A6EC-9CFDC670C0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3962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94274-DDBC-47BF-AA67-C824659C8927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AB6B1-A123-4BFD-9BB2-A9DE0E22BF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50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4E611-5846-4957-AD7E-62E052D9F1EA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0C3E7-1694-4091-8982-5F87837E1E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1176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BE7A8-05EF-4033-9A43-6D2B3BE535D1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70577-8174-4BB8-850D-6D6C30119B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44172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3421D-0103-4ACA-85D9-039A071F9701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8D51A-83B0-4EB2-81FF-6C1B0C12F4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7652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39AC4E-EA9D-4A25-B471-871A625A7904}" type="datetimeFigureOut">
              <a:rPr lang="ru-RU"/>
              <a:pPr>
                <a:defRPr/>
              </a:pPr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8BDF459-6AE0-4F84-8872-EDB9D1CA39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yandex.ru/images/search?text=%D1%84%D0%BE%D1%82%D0%BE%20%D0%BA%D1%80%D0%BE%D0%BB%D0%B8%D0%BA%D0%B0&amp;img_url=http://img.photo58.ru/photos/2008-06/285.jpg&amp;pos=3&amp;rpt=simage&amp;stype=image&amp;lr=213&amp;noreask=1&amp;source=wiz&amp;uinfo=sw-1024-sh-768-ww-891-wh-555-pd-1.125-wp-4x3_1152x864-lt-31" TargetMode="Externa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microsoft.com/office/2007/relationships/diagramDrawing" Target="../diagrams/drawing1.xml"/><Relationship Id="rId5" Type="http://schemas.openxmlformats.org/officeDocument/2006/relationships/diagramLayout" Target="../diagrams/layout1.xml"/><Relationship Id="rId10" Type="http://schemas.openxmlformats.org/officeDocument/2006/relationships/image" Target="http://im0-tub-ru.yandex.net/i?id=e30e9a62b3ee6b8dcb1ae500072a3495-99-144&amp;n=24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715436" cy="857255"/>
          </a:xfrm>
        </p:spPr>
        <p:txBody>
          <a:bodyPr/>
          <a:lstStyle/>
          <a:p>
            <a:r>
              <a:rPr lang="ru-RU" sz="1800" dirty="0" smtClean="0"/>
              <a:t>VI Всероссийская конференция с международным участием </a:t>
            </a:r>
            <a:br>
              <a:rPr lang="ru-RU" sz="1800" dirty="0" smtClean="0"/>
            </a:br>
            <a:r>
              <a:rPr lang="ru-RU" sz="1800" b="1" dirty="0" smtClean="0">
                <a:solidFill>
                  <a:srgbClr val="0000CC"/>
                </a:solidFill>
              </a:rPr>
              <a:t>«Техническая химия. От теории к практике»</a:t>
            </a:r>
            <a:r>
              <a:rPr lang="ru-RU" sz="1800" dirty="0" smtClean="0">
                <a:solidFill>
                  <a:srgbClr val="0000CC"/>
                </a:solidFill>
              </a:rPr>
              <a:t>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посвященная 85-летию со дня рождения чл.-корр. РАН Ю.С. Клячкина (1934 – 2000)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500174"/>
            <a:ext cx="8572560" cy="4138626"/>
          </a:xfrm>
        </p:spPr>
        <p:txBody>
          <a:bodyPr/>
          <a:lstStyle/>
          <a:p>
            <a:r>
              <a:rPr lang="ru-RU" dirty="0" smtClean="0">
                <a:solidFill>
                  <a:srgbClr val="0000CC"/>
                </a:solidFill>
              </a:rPr>
              <a:t>Модифицирование поверхности неорганических наночастиц – путь к новым материалам </a:t>
            </a:r>
          </a:p>
          <a:p>
            <a:endParaRPr lang="ru-RU" sz="2400" dirty="0" smtClean="0">
              <a:solidFill>
                <a:srgbClr val="0000CC"/>
              </a:solidFill>
            </a:endParaRPr>
          </a:p>
          <a:p>
            <a:r>
              <a:rPr lang="ru-RU" sz="2800" dirty="0" err="1" smtClean="0">
                <a:solidFill>
                  <a:schemeClr val="tx1"/>
                </a:solidFill>
              </a:rPr>
              <a:t>Лисичкин</a:t>
            </a:r>
            <a:r>
              <a:rPr lang="ru-RU" sz="2800" dirty="0" smtClean="0">
                <a:solidFill>
                  <a:schemeClr val="tx1"/>
                </a:solidFill>
              </a:rPr>
              <a:t> Г.В. </a:t>
            </a:r>
          </a:p>
          <a:p>
            <a:r>
              <a:rPr lang="en-US" sz="2400" dirty="0" smtClean="0">
                <a:solidFill>
                  <a:srgbClr val="0000CC"/>
                </a:solidFill>
              </a:rPr>
              <a:t>lisich@petrol.chem.msu.ru</a:t>
            </a:r>
            <a:endParaRPr lang="ru-RU" sz="2400" dirty="0" smtClean="0">
              <a:solidFill>
                <a:srgbClr val="0000CC"/>
              </a:solidFill>
            </a:endParaRP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Химический факультет МГУ им. М.В. Ломоносова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Лаборатория химии поверхности</a:t>
            </a: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Пермь, 21-23 мая 2019 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031352" y="1438962"/>
            <a:ext cx="244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Окислительный стресс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42633" y="2308229"/>
            <a:ext cx="1977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Стимуляция роста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64745" y="3259110"/>
            <a:ext cx="1939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en-US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sz="2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439507" y="1376772"/>
            <a:ext cx="0" cy="2232248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4439507" y="3616871"/>
            <a:ext cx="212423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835696" y="1131185"/>
            <a:ext cx="24506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проявления эффекта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439282" y="1623628"/>
            <a:ext cx="1467247" cy="1981200"/>
          </a:xfrm>
          <a:custGeom>
            <a:avLst/>
            <a:gdLst>
              <a:gd name="connsiteX0" fmla="*/ 0 w 2238375"/>
              <a:gd name="connsiteY0" fmla="*/ 1981200 h 1981200"/>
              <a:gd name="connsiteX1" fmla="*/ 1466850 w 2238375"/>
              <a:gd name="connsiteY1" fmla="*/ 1514475 h 1981200"/>
              <a:gd name="connsiteX2" fmla="*/ 2238375 w 2238375"/>
              <a:gd name="connsiteY2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8375" h="1981200">
                <a:moveTo>
                  <a:pt x="0" y="1981200"/>
                </a:moveTo>
                <a:cubicBezTo>
                  <a:pt x="546894" y="1912937"/>
                  <a:pt x="1093788" y="1844675"/>
                  <a:pt x="1466850" y="1514475"/>
                </a:cubicBezTo>
                <a:cubicBezTo>
                  <a:pt x="1839913" y="1184275"/>
                  <a:pt x="2039144" y="592137"/>
                  <a:pt x="2238375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txBody>
          <a:bodyPr rtlCol="0" anchor="ctr"/>
          <a:lstStyle/>
          <a:p>
            <a:pPr algn="ctr"/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 rot="10800000">
            <a:off x="4421857" y="2456892"/>
            <a:ext cx="2238375" cy="1188131"/>
          </a:xfrm>
          <a:custGeom>
            <a:avLst/>
            <a:gdLst>
              <a:gd name="connsiteX0" fmla="*/ 0 w 2238375"/>
              <a:gd name="connsiteY0" fmla="*/ 1981200 h 1981200"/>
              <a:gd name="connsiteX1" fmla="*/ 1466850 w 2238375"/>
              <a:gd name="connsiteY1" fmla="*/ 1514475 h 1981200"/>
              <a:gd name="connsiteX2" fmla="*/ 2238375 w 2238375"/>
              <a:gd name="connsiteY2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8375" h="1981200">
                <a:moveTo>
                  <a:pt x="0" y="1981200"/>
                </a:moveTo>
                <a:cubicBezTo>
                  <a:pt x="546894" y="1912937"/>
                  <a:pt x="1093788" y="1844675"/>
                  <a:pt x="1466850" y="1514475"/>
                </a:cubicBezTo>
                <a:cubicBezTo>
                  <a:pt x="1839913" y="1184275"/>
                  <a:pt x="2039144" y="592137"/>
                  <a:pt x="2238375" y="0"/>
                </a:cubicBezTo>
              </a:path>
            </a:pathLst>
          </a:custGeom>
          <a:noFill/>
          <a:ln w="28575">
            <a:solidFill>
              <a:srgbClr val="003300"/>
            </a:solidFill>
            <a:prstDash val="dash"/>
          </a:ln>
        </p:spPr>
        <p:txBody>
          <a:bodyPr rtlCol="0" anchor="ctr"/>
          <a:lstStyle/>
          <a:p>
            <a:pPr algn="ctr"/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9733" y="2497492"/>
            <a:ext cx="34842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оптимальных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практического применения стимуляторов роста на основе соединений серебра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>
            <a:stCxn id="14" idx="3"/>
          </p:cNvCxnSpPr>
          <p:nvPr/>
        </p:nvCxnSpPr>
        <p:spPr>
          <a:xfrm flipV="1">
            <a:off x="4103947" y="3240221"/>
            <a:ext cx="1068958" cy="72879"/>
          </a:xfrm>
          <a:prstGeom prst="straightConnector1">
            <a:avLst/>
          </a:prstGeom>
          <a:ln w="19050">
            <a:solidFill>
              <a:srgbClr val="00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"/>
          <p:cNvSpPr txBox="1">
            <a:spLocks noChangeArrowheads="1"/>
          </p:cNvSpPr>
          <p:nvPr/>
        </p:nvSpPr>
        <p:spPr>
          <a:xfrm>
            <a:off x="619733" y="188640"/>
            <a:ext cx="8229600" cy="811367"/>
          </a:xfrm>
          <a:prstGeom prst="rect">
            <a:avLst/>
          </a:prstGeom>
        </p:spPr>
        <p:txBody>
          <a:bodyPr lIns="36000" tIns="36000" rIns="36000" bIns="3600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Биологические действие наночастиц серебра и ионов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24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растения</a:t>
            </a:r>
            <a:endParaRPr lang="ru-RU" sz="2400" b="1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18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210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ПРЕПАРАТЫ НА ОСНОВЕ НАНОСЕРЕБРА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В СЕЛЬСКОХОЗЯЙСТВЕННОМ ПРОИЗВОДСТВЕ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96752"/>
            <a:ext cx="78488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3300"/>
              </a:solidFill>
            </a:endParaRP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3300"/>
                </a:solidFill>
              </a:rPr>
              <a:t>Регулятор роста растений </a:t>
            </a:r>
            <a:r>
              <a:rPr lang="ru-RU" b="1" dirty="0" smtClean="0">
                <a:solidFill>
                  <a:srgbClr val="003300"/>
                </a:solidFill>
              </a:rPr>
              <a:t>Зеребра® </a:t>
            </a:r>
            <a:r>
              <a:rPr lang="ru-RU" b="1" dirty="0" err="1" smtClean="0">
                <a:solidFill>
                  <a:srgbClr val="003300"/>
                </a:solidFill>
              </a:rPr>
              <a:t>Агро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en-US" dirty="0" smtClean="0">
                <a:solidFill>
                  <a:srgbClr val="0000CC"/>
                </a:solidFill>
              </a:rPr>
              <a:t>Ag + </a:t>
            </a:r>
            <a:r>
              <a:rPr lang="ru-RU" dirty="0" smtClean="0">
                <a:solidFill>
                  <a:srgbClr val="0000CC"/>
                </a:solidFill>
              </a:rPr>
              <a:t>ПГМБ*</a:t>
            </a:r>
          </a:p>
          <a:p>
            <a:pPr marL="342900" indent="-342900"/>
            <a:r>
              <a:rPr lang="ru-RU" dirty="0" smtClean="0">
                <a:solidFill>
                  <a:srgbClr val="003300"/>
                </a:solidFill>
              </a:rPr>
              <a:t>2.   Лекарственный препарат для ветеринарного применения </a:t>
            </a:r>
            <a:r>
              <a:rPr lang="ru-RU" b="1" dirty="0" smtClean="0">
                <a:solidFill>
                  <a:srgbClr val="003300"/>
                </a:solidFill>
              </a:rPr>
              <a:t>Аргумистин®</a:t>
            </a:r>
            <a:r>
              <a:rPr lang="ru-RU" dirty="0" smtClean="0">
                <a:solidFill>
                  <a:srgbClr val="003300"/>
                </a:solidFill>
              </a:rPr>
              <a:t>  </a:t>
            </a:r>
            <a:r>
              <a:rPr lang="en-US" dirty="0" smtClean="0">
                <a:solidFill>
                  <a:srgbClr val="0000CC"/>
                </a:solidFill>
              </a:rPr>
              <a:t>Ag + </a:t>
            </a:r>
            <a:r>
              <a:rPr lang="ru-RU" dirty="0" err="1" smtClean="0">
                <a:solidFill>
                  <a:srgbClr val="0000CC"/>
                </a:solidFill>
              </a:rPr>
              <a:t>Мирамистин</a:t>
            </a:r>
            <a:r>
              <a:rPr lang="ru-RU" dirty="0" smtClean="0">
                <a:solidFill>
                  <a:srgbClr val="0000CC"/>
                </a:solidFill>
              </a:rPr>
              <a:t>**</a:t>
            </a:r>
          </a:p>
          <a:p>
            <a:pPr marL="342900" indent="-342900"/>
            <a:r>
              <a:rPr lang="ru-RU" dirty="0" smtClean="0">
                <a:solidFill>
                  <a:srgbClr val="003300"/>
                </a:solidFill>
              </a:rPr>
              <a:t>3.   Микроэлементное удобрение (агрохимикат) </a:t>
            </a:r>
            <a:r>
              <a:rPr lang="ru-RU" b="1" dirty="0" err="1" smtClean="0">
                <a:solidFill>
                  <a:srgbClr val="003300"/>
                </a:solidFill>
              </a:rPr>
              <a:t>Зеромикс</a:t>
            </a:r>
            <a:r>
              <a:rPr lang="ru-RU" b="1" dirty="0" smtClean="0">
                <a:solidFill>
                  <a:srgbClr val="003300"/>
                </a:solidFill>
              </a:rPr>
              <a:t>®</a:t>
            </a:r>
            <a:endParaRPr lang="ru-RU" dirty="0" smtClean="0">
              <a:solidFill>
                <a:srgbClr val="003300"/>
              </a:solidFill>
            </a:endParaRPr>
          </a:p>
          <a:p>
            <a:pPr marL="342900" indent="-342900">
              <a:buAutoNum type="arabicPeriod" startAt="4"/>
            </a:pPr>
            <a:r>
              <a:rPr lang="ru-RU" dirty="0" smtClean="0">
                <a:solidFill>
                  <a:srgbClr val="003300"/>
                </a:solidFill>
              </a:rPr>
              <a:t>Дезинфицирующее средство для очистки воды </a:t>
            </a:r>
            <a:r>
              <a:rPr lang="ru-RU" b="1" dirty="0" err="1" smtClean="0">
                <a:solidFill>
                  <a:srgbClr val="003300"/>
                </a:solidFill>
              </a:rPr>
              <a:t>Зеребра</a:t>
            </a:r>
            <a:r>
              <a:rPr lang="ru-RU" b="1" dirty="0" smtClean="0">
                <a:solidFill>
                  <a:srgbClr val="003300"/>
                </a:solidFill>
              </a:rPr>
              <a:t>® </a:t>
            </a:r>
            <a:r>
              <a:rPr lang="ru-RU" b="1" dirty="0" err="1" smtClean="0">
                <a:solidFill>
                  <a:srgbClr val="003300"/>
                </a:solidFill>
              </a:rPr>
              <a:t>Аква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</a:p>
          <a:p>
            <a:pPr marL="342900" indent="-342900"/>
            <a:r>
              <a:rPr lang="ru-RU" b="1" dirty="0" smtClean="0">
                <a:solidFill>
                  <a:srgbClr val="003300"/>
                </a:solidFill>
              </a:rPr>
              <a:t>                       </a:t>
            </a:r>
            <a:r>
              <a:rPr lang="en-US" dirty="0" smtClean="0">
                <a:solidFill>
                  <a:srgbClr val="0000CC"/>
                </a:solidFill>
              </a:rPr>
              <a:t>Ag +  </a:t>
            </a:r>
            <a:r>
              <a:rPr lang="ru-RU" dirty="0" err="1" smtClean="0">
                <a:solidFill>
                  <a:srgbClr val="0000CC"/>
                </a:solidFill>
              </a:rPr>
              <a:t>Амфолак</a:t>
            </a:r>
            <a:r>
              <a:rPr lang="ru-RU" dirty="0" smtClean="0">
                <a:solidFill>
                  <a:srgbClr val="0000CC"/>
                </a:solidFill>
              </a:rPr>
              <a:t>***</a:t>
            </a:r>
          </a:p>
          <a:p>
            <a:pPr marL="342900" indent="-342900">
              <a:buAutoNum type="arabicPeriod" startAt="5"/>
            </a:pPr>
            <a:r>
              <a:rPr lang="ru-RU" dirty="0" smtClean="0">
                <a:solidFill>
                  <a:srgbClr val="003300"/>
                </a:solidFill>
              </a:rPr>
              <a:t>В процессе регистрации эффективное средство против бактериального ожога плодовых и овощных культур </a:t>
            </a:r>
            <a:r>
              <a:rPr lang="ru-RU" b="1" dirty="0" smtClean="0">
                <a:solidFill>
                  <a:srgbClr val="003300"/>
                </a:solidFill>
              </a:rPr>
              <a:t>Зерокс®</a:t>
            </a:r>
            <a:r>
              <a:rPr lang="ru-RU" dirty="0" smtClean="0">
                <a:solidFill>
                  <a:srgbClr val="003300"/>
                </a:solidFill>
              </a:rPr>
              <a:t>.  </a:t>
            </a:r>
            <a:r>
              <a:rPr lang="en-US" dirty="0" smtClean="0">
                <a:solidFill>
                  <a:srgbClr val="0000CC"/>
                </a:solidFill>
              </a:rPr>
              <a:t>Ag + </a:t>
            </a:r>
            <a:r>
              <a:rPr lang="ru-RU" dirty="0" err="1" smtClean="0">
                <a:solidFill>
                  <a:srgbClr val="0000CC"/>
                </a:solidFill>
              </a:rPr>
              <a:t>Амфолак</a:t>
            </a:r>
            <a:r>
              <a:rPr lang="ru-RU" dirty="0" smtClean="0">
                <a:solidFill>
                  <a:srgbClr val="0000CC"/>
                </a:solidFill>
              </a:rPr>
              <a:t>***</a:t>
            </a:r>
          </a:p>
          <a:p>
            <a:pPr marL="342900" indent="-342900"/>
            <a:r>
              <a:rPr lang="ru-RU" dirty="0" smtClean="0">
                <a:solidFill>
                  <a:srgbClr val="0000CC"/>
                </a:solidFill>
              </a:rPr>
              <a:t>-------------------------------</a:t>
            </a:r>
          </a:p>
          <a:p>
            <a:pPr marL="342900" indent="-342900"/>
            <a:r>
              <a:rPr lang="ru-RU" dirty="0" smtClean="0">
                <a:solidFill>
                  <a:srgbClr val="0000CC"/>
                </a:solidFill>
              </a:rPr>
              <a:t>*ПГМБ – </a:t>
            </a:r>
            <a:r>
              <a:rPr lang="ru-RU" dirty="0" err="1" smtClean="0">
                <a:solidFill>
                  <a:srgbClr val="0000CC"/>
                </a:solidFill>
              </a:rPr>
              <a:t>полигексаметиленбигуанид</a:t>
            </a:r>
            <a:r>
              <a:rPr lang="ru-RU" dirty="0" smtClean="0">
                <a:solidFill>
                  <a:srgbClr val="0000CC"/>
                </a:solidFill>
              </a:rPr>
              <a:t> гидрохлорид</a:t>
            </a:r>
          </a:p>
          <a:p>
            <a:pPr marL="342900" indent="-342900"/>
            <a:r>
              <a:rPr lang="ru-RU" dirty="0" smtClean="0">
                <a:solidFill>
                  <a:srgbClr val="0000CC"/>
                </a:solidFill>
              </a:rPr>
              <a:t>**</a:t>
            </a:r>
            <a:r>
              <a:rPr lang="ru-RU" dirty="0" err="1" smtClean="0">
                <a:solidFill>
                  <a:srgbClr val="0000CC"/>
                </a:solidFill>
              </a:rPr>
              <a:t>Мирамистин</a:t>
            </a:r>
            <a:r>
              <a:rPr lang="ru-RU" dirty="0" smtClean="0">
                <a:solidFill>
                  <a:srgbClr val="0000CC"/>
                </a:solidFill>
              </a:rPr>
              <a:t> - 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FCB3-B51C-469D-A723-A4D2EBD18D3E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1" y="4509120"/>
            <a:ext cx="578682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60" y="5301209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r>
              <a:rPr lang="ru-RU" dirty="0" smtClean="0">
                <a:solidFill>
                  <a:srgbClr val="0000CC"/>
                </a:solidFill>
              </a:rPr>
              <a:t>***</a:t>
            </a:r>
            <a:r>
              <a:rPr lang="ru-RU" dirty="0" err="1" smtClean="0">
                <a:solidFill>
                  <a:srgbClr val="0000CC"/>
                </a:solidFill>
              </a:rPr>
              <a:t>Амфолак</a:t>
            </a:r>
            <a:r>
              <a:rPr lang="ru-RU" dirty="0" smtClean="0">
                <a:solidFill>
                  <a:srgbClr val="0000CC"/>
                </a:solidFill>
              </a:rPr>
              <a:t> – </a:t>
            </a:r>
            <a:r>
              <a:rPr lang="ru-RU" dirty="0" err="1" smtClean="0">
                <a:solidFill>
                  <a:srgbClr val="0000CC"/>
                </a:solidFill>
              </a:rPr>
              <a:t>амфополикарбоксиглицинат</a:t>
            </a:r>
            <a:r>
              <a:rPr lang="ru-RU" dirty="0" smtClean="0">
                <a:solidFill>
                  <a:srgbClr val="0000CC"/>
                </a:solidFill>
              </a:rPr>
              <a:t> натрия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>
            <a:extLst>
              <a:ext uri="{FF2B5EF4-FFF2-40B4-BE49-F238E27FC236}">
                <a16:creationId xmlns:a16="http://schemas.microsoft.com/office/drawing/2014/main" xmlns="" id="{5A23C6B2-B168-4BA7-BD4C-0100630C2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989" y="2000240"/>
            <a:ext cx="1670610" cy="92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1E5AFE-1BFB-42E1-BDF5-53F7C3A68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174" y="3295812"/>
            <a:ext cx="2018972" cy="38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>
            <a:extLst>
              <a:ext uri="{FF2B5EF4-FFF2-40B4-BE49-F238E27FC236}">
                <a16:creationId xmlns:a16="http://schemas.microsoft.com/office/drawing/2014/main" xmlns="" id="{2FC4D9AC-D354-41AB-92EC-4112AA13B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488" y="4219266"/>
            <a:ext cx="1566862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7441AD-9FCA-4F13-ACE1-374B300A3E85}"/>
              </a:ext>
            </a:extLst>
          </p:cNvPr>
          <p:cNvSpPr txBox="1"/>
          <p:nvPr/>
        </p:nvSpPr>
        <p:spPr bwMode="auto">
          <a:xfrm>
            <a:off x="3214678" y="1928802"/>
            <a:ext cx="5817438" cy="80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sz="1600" dirty="0">
                <a:latin typeface="Trebuchet MS" panose="020B0603020202020204" pitchFamily="34" charset="0"/>
              </a:rPr>
              <a:t>Уникальный регулятор роста растений, оказывающий комплексное </a:t>
            </a:r>
            <a:r>
              <a:rPr lang="ru-RU" sz="1600" dirty="0" err="1">
                <a:latin typeface="Trebuchet MS" panose="020B0603020202020204" pitchFamily="34" charset="0"/>
              </a:rPr>
              <a:t>росто</a:t>
            </a:r>
            <a:r>
              <a:rPr lang="ru-RU" sz="1600" dirty="0">
                <a:latin typeface="Trebuchet MS" panose="020B0603020202020204" pitchFamily="34" charset="0"/>
              </a:rPr>
              <a:t>- и иммуностимулирующее воздействие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sz="1400" dirty="0">
                <a:latin typeface="Trebuchet MS" panose="020B0603020202020204" pitchFamily="34" charset="0"/>
              </a:rPr>
              <a:t>Зарегистрирован в 11 странах.</a:t>
            </a:r>
          </a:p>
        </p:txBody>
      </p:sp>
      <p:sp>
        <p:nvSpPr>
          <p:cNvPr id="10" name="TextBox 29">
            <a:extLst>
              <a:ext uri="{FF2B5EF4-FFF2-40B4-BE49-F238E27FC236}">
                <a16:creationId xmlns:a16="http://schemas.microsoft.com/office/drawing/2014/main" xmlns="" id="{5BD5E477-24A7-4CF5-A40E-36F19D7FC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05" y="229147"/>
            <a:ext cx="848190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21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1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Препараты </a:t>
            </a:r>
            <a:r>
              <a:rPr lang="ru-RU" altLang="ru-RU" sz="2100" b="1" dirty="0">
                <a:solidFill>
                  <a:srgbClr val="0000CC"/>
                </a:solidFill>
                <a:latin typeface="Trebuchet MS" panose="020B0603020202020204" pitchFamily="34" charset="0"/>
              </a:rPr>
              <a:t>на основе химически модифицированного коллоидного серебра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AEDA5F9-6555-4B68-9A3F-A1E552EC00ED}"/>
              </a:ext>
            </a:extLst>
          </p:cNvPr>
          <p:cNvSpPr txBox="1"/>
          <p:nvPr/>
        </p:nvSpPr>
        <p:spPr bwMode="auto">
          <a:xfrm flipH="1">
            <a:off x="9356084" y="1928802"/>
            <a:ext cx="45719" cy="64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n-US" dirty="0">
              <a:latin typeface="Trebuchet MS" panose="020B0603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dirty="0">
              <a:latin typeface="Trebuchet MS" panose="020B0603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4249097-4FCA-4FB0-8DA5-5C0CD0A71E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109" y="4175411"/>
            <a:ext cx="2201363" cy="15556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1010EA-8D7C-448C-B3CE-2B2FDF7F1A1D}"/>
              </a:ext>
            </a:extLst>
          </p:cNvPr>
          <p:cNvSpPr txBox="1"/>
          <p:nvPr/>
        </p:nvSpPr>
        <p:spPr bwMode="auto">
          <a:xfrm>
            <a:off x="3270691" y="4190086"/>
            <a:ext cx="5917411" cy="104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sz="1600" dirty="0">
                <a:latin typeface="Trebuchet MS" panose="020B0603020202020204" pitchFamily="34" charset="0"/>
              </a:rPr>
              <a:t>Микроэлементное удобрение с варьируемым составом, обладающее функциями стимуляции роста и защиты растения от заболеваний.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sz="1400" dirty="0">
                <a:latin typeface="Trebuchet MS" panose="020B0603020202020204" pitchFamily="34" charset="0"/>
              </a:rPr>
              <a:t>Зарегистрированы в России, Турции, Вьетнаме и др.</a:t>
            </a:r>
          </a:p>
        </p:txBody>
      </p: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xmlns="" id="{A6E620D7-B007-4358-8FD8-90358FE1AE12}"/>
              </a:ext>
            </a:extLst>
          </p:cNvPr>
          <p:cNvCxnSpPr>
            <a:cxnSpLocks/>
          </p:cNvCxnSpPr>
          <p:nvPr/>
        </p:nvCxnSpPr>
        <p:spPr>
          <a:xfrm>
            <a:off x="2273072" y="4910012"/>
            <a:ext cx="922024" cy="18124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xmlns="" id="{791966F3-F147-4D4B-BDDA-843C75855721}"/>
              </a:ext>
            </a:extLst>
          </p:cNvPr>
          <p:cNvCxnSpPr>
            <a:cxnSpLocks/>
          </p:cNvCxnSpPr>
          <p:nvPr/>
        </p:nvCxnSpPr>
        <p:spPr>
          <a:xfrm flipV="1">
            <a:off x="2272322" y="4270232"/>
            <a:ext cx="897397" cy="2270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ADD823B8-6F95-430A-8C76-0097CBFD04CC}"/>
              </a:ext>
            </a:extLst>
          </p:cNvPr>
          <p:cNvSpPr/>
          <p:nvPr/>
        </p:nvSpPr>
        <p:spPr>
          <a:xfrm>
            <a:off x="3491880" y="3003750"/>
            <a:ext cx="611244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latin typeface="Trebuchet MS" panose="020B0603020202020204" pitchFamily="34" charset="0"/>
              </a:rPr>
              <a:t>Экологически безопасный бактерицид и фунгицид, эффективный против широкого спектра патогенов</a:t>
            </a:r>
          </a:p>
          <a:p>
            <a:r>
              <a:rPr lang="ru-RU" altLang="ru-RU" sz="1400" dirty="0">
                <a:latin typeface="Trebuchet MS" panose="020B0603020202020204" pitchFamily="34" charset="0"/>
              </a:rPr>
              <a:t>Зарегистрирован в Узбекистане и Киргизии. 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843175D7-01EA-4391-BC89-FC88ADAEFD92}"/>
              </a:ext>
            </a:extLst>
          </p:cNvPr>
          <p:cNvCxnSpPr>
            <a:cxnSpLocks/>
          </p:cNvCxnSpPr>
          <p:nvPr/>
        </p:nvCxnSpPr>
        <p:spPr>
          <a:xfrm>
            <a:off x="2486980" y="3511582"/>
            <a:ext cx="9227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xmlns="" id="{4CA6D441-E537-4FBB-97F8-5FA1BDD56052}"/>
              </a:ext>
            </a:extLst>
          </p:cNvPr>
          <p:cNvCxnSpPr>
            <a:cxnSpLocks/>
          </p:cNvCxnSpPr>
          <p:nvPr/>
        </p:nvCxnSpPr>
        <p:spPr>
          <a:xfrm>
            <a:off x="2143108" y="2500306"/>
            <a:ext cx="9227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69E909-48CC-4239-94C7-C3D2726B9CA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268" y="5731040"/>
            <a:ext cx="2139881" cy="353599"/>
          </a:xfrm>
          <a:prstGeom prst="rect">
            <a:avLst/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143EEA9D-C83C-4173-9006-CF8E8E0049B7}"/>
              </a:ext>
            </a:extLst>
          </p:cNvPr>
          <p:cNvCxnSpPr>
            <a:cxnSpLocks/>
          </p:cNvCxnSpPr>
          <p:nvPr/>
        </p:nvCxnSpPr>
        <p:spPr>
          <a:xfrm>
            <a:off x="2569106" y="5907839"/>
            <a:ext cx="9227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789D775-5319-4381-B184-0E500541C46F}"/>
              </a:ext>
            </a:extLst>
          </p:cNvPr>
          <p:cNvSpPr/>
          <p:nvPr/>
        </p:nvSpPr>
        <p:spPr>
          <a:xfrm>
            <a:off x="3498309" y="5400007"/>
            <a:ext cx="53570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latin typeface="Trebuchet MS" panose="020B0603020202020204" pitchFamily="34" charset="0"/>
              </a:rPr>
              <a:t>Антисептический</a:t>
            </a:r>
            <a:r>
              <a:rPr lang="ru-RU" altLang="ru-RU" sz="1400" dirty="0">
                <a:latin typeface="Trebuchet MS" panose="020B0603020202020204" pitchFamily="34" charset="0"/>
              </a:rPr>
              <a:t>, противовоспалительный и ранозаживляющий ветеринарный препарат на основе модифицированного </a:t>
            </a:r>
            <a:r>
              <a:rPr lang="ru-RU" altLang="ru-RU" sz="1400" dirty="0" err="1">
                <a:latin typeface="Trebuchet MS" panose="020B0603020202020204" pitchFamily="34" charset="0"/>
              </a:rPr>
              <a:t>мирамистином</a:t>
            </a:r>
            <a:r>
              <a:rPr lang="ru-RU" altLang="ru-RU" sz="1400" dirty="0">
                <a:latin typeface="Trebuchet MS" panose="020B0603020202020204" pitchFamily="34" charset="0"/>
              </a:rPr>
              <a:t> коллоидного серебра для крупного рогатого скота, собак и кошек</a:t>
            </a:r>
          </a:p>
          <a:p>
            <a:r>
              <a:rPr lang="ru-RU" altLang="ru-RU" sz="1400" dirty="0">
                <a:latin typeface="Trebuchet MS" panose="020B0603020202020204" pitchFamily="34" charset="0"/>
              </a:rPr>
              <a:t>Зарегистрирован в РФ, Беларуси, Казахстане.</a:t>
            </a:r>
          </a:p>
        </p:txBody>
      </p:sp>
    </p:spTree>
    <p:extLst>
      <p:ext uri="{BB962C8B-B14F-4D97-AF65-F5344CB8AC3E}">
        <p14:creationId xmlns:p14="http://schemas.microsoft.com/office/powerpoint/2010/main" xmlns="" val="145976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9CD3EEB-76C5-4BB9-8399-7A83CA5A1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8693" y="6127133"/>
            <a:ext cx="4039858" cy="624888"/>
          </a:xfrm>
          <a:prstGeom prst="rect">
            <a:avLst/>
          </a:prstGeom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xmlns="" id="{44AB346D-3FA8-4D48-9E48-D99C38511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10" y="105979"/>
            <a:ext cx="39020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42873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altLang="ru-RU" sz="2100" b="1" dirty="0">
                <a:solidFill>
                  <a:srgbClr val="0000CC"/>
                </a:solidFill>
                <a:latin typeface="Trebuchet MS" panose="020B0603020202020204" pitchFamily="34" charset="0"/>
              </a:rPr>
              <a:t>О ПРЕПАРАТЕ ЗЕРЕБРА АГРО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739F75E-70C7-4E34-BB4E-F5A73172486D}"/>
              </a:ext>
            </a:extLst>
          </p:cNvPr>
          <p:cNvSpPr/>
          <p:nvPr/>
        </p:nvSpPr>
        <p:spPr>
          <a:xfrm>
            <a:off x="118115" y="483334"/>
            <a:ext cx="7142299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042873" eaLnBrk="1" fontAlgn="auto" hangingPunct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b="1" dirty="0" smtClean="0">
                <a:solidFill>
                  <a:prstClr val="black"/>
                </a:solidFill>
                <a:latin typeface="TruthCYR Regular" panose="02000503050000020004" pitchFamily="50" charset="-52"/>
              </a:rPr>
              <a:t>Получил </a:t>
            </a: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государственную регистрацию в 11 странах, включая дальнее зарубежье</a:t>
            </a:r>
          </a:p>
          <a:p>
            <a:pPr marL="285750" indent="-285750" defTabSz="1042873" eaLnBrk="1" fontAlgn="auto" hangingPunct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Защищенная патентами технология в нескольких десятках стран</a:t>
            </a:r>
          </a:p>
          <a:p>
            <a:pPr marL="285750" indent="-285750" defTabSz="1042873" eaLnBrk="1" fontAlgn="auto" hangingPunct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Уникальное действующее вещество – химически модифицированное коллоидное серебро, </a:t>
            </a:r>
            <a:r>
              <a:rPr lang="ru-RU" sz="1500" b="1" dirty="0" smtClean="0">
                <a:solidFill>
                  <a:prstClr val="black"/>
                </a:solidFill>
                <a:latin typeface="TruthCYR Regular" panose="02000503050000020004" pitchFamily="50" charset="-52"/>
              </a:rPr>
              <a:t>зарегистрированное </a:t>
            </a: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для растениеводства</a:t>
            </a:r>
          </a:p>
          <a:p>
            <a:pPr marL="285750" indent="-285750" defTabSz="1042873" eaLnBrk="1" fontAlgn="auto" hangingPunct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Экологически безопасный продукт, самый низкий (4-й) класс опасности</a:t>
            </a:r>
          </a:p>
          <a:p>
            <a:pPr marL="285750" indent="-285750" defTabSz="1042873" eaLnBrk="1" fontAlgn="auto" hangingPunct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Возможность использовать минимальную норму расхода фунгицида при совместном применении </a:t>
            </a:r>
          </a:p>
        </p:txBody>
      </p:sp>
      <p:sp>
        <p:nvSpPr>
          <p:cNvPr id="12" name="Прямоугольник 1">
            <a:extLst>
              <a:ext uri="{FF2B5EF4-FFF2-40B4-BE49-F238E27FC236}">
                <a16:creationId xmlns:a16="http://schemas.microsoft.com/office/drawing/2014/main" xmlns="" id="{AE80D610-4346-4F0A-A50B-69B286337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243064"/>
            <a:ext cx="603091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42873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2100" b="1" dirty="0">
                <a:solidFill>
                  <a:srgbClr val="0000CC"/>
                </a:solidFill>
                <a:latin typeface="Trebuchet MS" panose="020B0603020202020204" pitchFamily="34" charset="0"/>
              </a:rPr>
              <a:t>НАПРАВЛЕНИЯ ДЕЙСТВИЯ ПРЕПАРАТА</a:t>
            </a: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xmlns="" id="{05DBA050-781E-41DA-A60D-EBE66F611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10" y="3585814"/>
            <a:ext cx="8838079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defTabSz="1042873" eaLnBrk="1" fontAlgn="auto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prstClr val="black"/>
                </a:solidFill>
                <a:latin typeface="TruthCYR Light" panose="02000503050000020004" pitchFamily="50" charset="-52"/>
              </a:rPr>
              <a:t>Коллоидное серебро – мощный элиситор – стимулятор неспецифического </a:t>
            </a:r>
            <a:endParaRPr lang="ru-RU" altLang="ru-RU" sz="1400" b="1" dirty="0" smtClean="0">
              <a:solidFill>
                <a:prstClr val="black"/>
              </a:solidFill>
              <a:latin typeface="TruthCYR Light" panose="02000503050000020004" pitchFamily="50" charset="-52"/>
            </a:endParaRPr>
          </a:p>
          <a:p>
            <a:pPr marL="0" indent="0" defTabSz="1042873" eaLnBrk="1" fontAlgn="auto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ruthCYR Light" panose="02000503050000020004" pitchFamily="50" charset="-52"/>
              </a:rPr>
              <a:t>иммунитета растений</a:t>
            </a:r>
            <a:r>
              <a:rPr lang="ru-RU" altLang="ru-RU" sz="1400" b="1" dirty="0">
                <a:solidFill>
                  <a:prstClr val="black"/>
                </a:solidFill>
                <a:latin typeface="TruthCYR Light" panose="02000503050000020004" pitchFamily="50" charset="-52"/>
              </a:rPr>
              <a:t>. Следствием этого являются:</a:t>
            </a:r>
          </a:p>
          <a:p>
            <a:pPr defTabSz="1042873" eaLnBrk="1" fontAlgn="auto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ruthCYR Light" panose="02000503050000020004" pitchFamily="50" charset="-52"/>
              </a:rPr>
              <a:t>Усиление энергии прорастания и повышение полевой всхожести семян</a:t>
            </a:r>
          </a:p>
          <a:p>
            <a:pPr defTabSz="1042873" eaLnBrk="1" fontAlgn="auto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ruthCYR Light" panose="02000503050000020004" pitchFamily="50" charset="-52"/>
              </a:rPr>
              <a:t>Активация развития мощной корневой системы</a:t>
            </a:r>
          </a:p>
          <a:p>
            <a:pPr defTabSz="1042873" eaLnBrk="1" fontAlgn="auto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ruthCYR Light" panose="02000503050000020004" pitchFamily="50" charset="-52"/>
              </a:rPr>
              <a:t>Выравненность всходов</a:t>
            </a:r>
          </a:p>
          <a:p>
            <a:pPr defTabSz="1042873" eaLnBrk="1" fontAlgn="auto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ruthCYR Light" panose="02000503050000020004" pitchFamily="50" charset="-52"/>
              </a:rPr>
              <a:t>Профилактика заболеваний растений</a:t>
            </a:r>
          </a:p>
          <a:p>
            <a:pPr defTabSz="1042873" eaLnBrk="1" fontAlgn="auto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ruthCYR Light" panose="02000503050000020004" pitchFamily="50" charset="-52"/>
              </a:rPr>
              <a:t>Эффективное сдерживание развития патогенных грибов и бактерий</a:t>
            </a:r>
          </a:p>
          <a:p>
            <a:pPr defTabSz="1042873" eaLnBrk="1" fontAlgn="auto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ruthCYR Light" panose="02000503050000020004" pitchFamily="50" charset="-52"/>
              </a:rPr>
              <a:t>Пролонгация и усиление действия фунгицидов</a:t>
            </a:r>
          </a:p>
          <a:p>
            <a:pPr defTabSz="1042873" eaLnBrk="1" fontAlgn="auto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ruthCYR Light" panose="02000503050000020004" pitchFamily="50" charset="-52"/>
              </a:rPr>
              <a:t>Повышение устойчивости к стрессовым факторам</a:t>
            </a:r>
          </a:p>
          <a:p>
            <a:pPr defTabSz="1042873" eaLnBrk="1" fontAlgn="auto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latin typeface="TruthCYR Light" panose="02000503050000020004" pitchFamily="50" charset="-52"/>
              </a:rPr>
              <a:t>Прибавка </a:t>
            </a:r>
            <a:r>
              <a:rPr lang="ru-RU" altLang="ru-RU" sz="1400" b="1" dirty="0">
                <a:solidFill>
                  <a:prstClr val="black"/>
                </a:solidFill>
                <a:latin typeface="TruthCYR Light" panose="02000503050000020004" pitchFamily="50" charset="-52"/>
              </a:rPr>
              <a:t>урожайности</a:t>
            </a:r>
          </a:p>
          <a:p>
            <a:pPr defTabSz="1042873" eaLnBrk="1" fontAlgn="auto" hangingPunct="1">
              <a:spcBef>
                <a:spcPct val="0"/>
              </a:spcBef>
              <a:spcAft>
                <a:spcPts val="600"/>
              </a:spcAft>
            </a:pPr>
            <a:endParaRPr lang="ru-RU" altLang="ru-RU" sz="1400" dirty="0">
              <a:solidFill>
                <a:prstClr val="black"/>
              </a:solidFill>
              <a:latin typeface="TruthCYR Light" panose="02000503050000020004" pitchFamily="50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5C3C66C-5318-44B6-8488-181B3C244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04" t="7988" r="22153" b="7474"/>
          <a:stretch/>
        </p:blipFill>
        <p:spPr>
          <a:xfrm>
            <a:off x="7394252" y="2047431"/>
            <a:ext cx="1668598" cy="390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01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zereb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09675"/>
            <a:ext cx="89693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Admin\Desktop\zerebra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06638"/>
            <a:ext cx="896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C:\Users\Admin\Desktop\zereb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5313" y="3398838"/>
            <a:ext cx="89217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Рисунок 26"/>
          <p:cNvSpPr>
            <a:spLocks noChangeAspect="1"/>
          </p:cNvSpPr>
          <p:nvPr/>
        </p:nvSpPr>
        <p:spPr bwMode="auto">
          <a:xfrm>
            <a:off x="7172325" y="311150"/>
            <a:ext cx="17097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419101" y="234950"/>
            <a:ext cx="8548688" cy="79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92" tIns="45696" rIns="91392" bIns="456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buFont typeface="Arial" panose="020B0604020202020204" pitchFamily="34" charset="0"/>
              <a:buNone/>
            </a:pPr>
            <a:r>
              <a:rPr lang="ru-RU" altLang="ru-RU" sz="2100" b="1" dirty="0">
                <a:solidFill>
                  <a:srgbClr val="0000CC"/>
                </a:solidFill>
                <a:latin typeface="Trebuchet MS" panose="020B0603020202020204" pitchFamily="34" charset="0"/>
              </a:rPr>
              <a:t>Эффект от применения препаратов на основе </a:t>
            </a:r>
            <a:r>
              <a:rPr lang="ru-RU" altLang="ru-RU" sz="21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коллоидного</a:t>
            </a:r>
          </a:p>
          <a:p>
            <a:pPr eaLnBrk="1" hangingPunct="1">
              <a:lnSpc>
                <a:spcPts val="1500"/>
              </a:lnSpc>
              <a:buFont typeface="Arial" panose="020B0604020202020204" pitchFamily="34" charset="0"/>
              <a:buNone/>
            </a:pPr>
            <a:endParaRPr lang="ru-RU" altLang="ru-RU" sz="2100" b="1" dirty="0" smtClean="0">
              <a:solidFill>
                <a:srgbClr val="0000CC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ts val="1500"/>
              </a:lnSpc>
              <a:buFont typeface="Arial" panose="020B0604020202020204" pitchFamily="34" charset="0"/>
              <a:buNone/>
            </a:pPr>
            <a:r>
              <a:rPr lang="ru-RU" altLang="ru-RU" sz="21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r>
              <a:rPr lang="ru-RU" altLang="ru-RU" sz="2100" b="1" dirty="0">
                <a:solidFill>
                  <a:srgbClr val="0000CC"/>
                </a:solidFill>
                <a:latin typeface="Trebuchet MS" panose="020B0603020202020204" pitchFamily="34" charset="0"/>
              </a:rPr>
              <a:t>серебра</a:t>
            </a:r>
            <a:r>
              <a:rPr lang="en-US" altLang="ru-RU" sz="21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:</a:t>
            </a:r>
            <a:r>
              <a:rPr lang="ru-RU" altLang="ru-RU" sz="21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прибавка </a:t>
            </a:r>
            <a:r>
              <a:rPr lang="ru-RU" altLang="ru-RU" sz="2100" b="1" dirty="0">
                <a:solidFill>
                  <a:srgbClr val="0000CC"/>
                </a:solidFill>
                <a:latin typeface="Trebuchet MS" panose="020B0603020202020204" pitchFamily="34" charset="0"/>
              </a:rPr>
              <a:t>к урожайности</a:t>
            </a: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1433513" y="1336675"/>
            <a:ext cx="1476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Пшеница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30 %</a:t>
            </a:r>
            <a:endParaRPr lang="ru-RU" altLang="ru-RU" sz="1800" dirty="0"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1433513" y="2432050"/>
            <a:ext cx="1476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Ячмень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17 %</a:t>
            </a: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1433513" y="3522663"/>
            <a:ext cx="1476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Рис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25 %</a:t>
            </a:r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1433513" y="4637088"/>
            <a:ext cx="1476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Гречиха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33 %</a:t>
            </a:r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433513" y="5822950"/>
            <a:ext cx="147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Кукуруза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36 %</a:t>
            </a:r>
          </a:p>
        </p:txBody>
      </p:sp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4165600" y="3522663"/>
            <a:ext cx="172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Подсолнечник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28 %</a:t>
            </a:r>
          </a:p>
        </p:txBody>
      </p:sp>
      <p:sp>
        <p:nvSpPr>
          <p:cNvPr id="15" name="Прямоугольник 7"/>
          <p:cNvSpPr>
            <a:spLocks noChangeArrowheads="1"/>
          </p:cNvSpPr>
          <p:nvPr/>
        </p:nvSpPr>
        <p:spPr bwMode="auto">
          <a:xfrm>
            <a:off x="7240588" y="2432050"/>
            <a:ext cx="172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Овощи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25 %</a:t>
            </a:r>
          </a:p>
        </p:txBody>
      </p:sp>
      <p:pic>
        <p:nvPicPr>
          <p:cNvPr id="16" name="Picture 13" descr="C:\Users\Admin\Desktop\zerebra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5313" y="5699125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C:\Users\Admin\Desktop\zerebra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8238" y="1211263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C:\Users\Admin\Desktop\zerebr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8238" y="4511675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C:\Users\Admin\Desktop\zerebra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8238" y="5699125"/>
            <a:ext cx="8921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4165600" y="5824538"/>
            <a:ext cx="172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Свекла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24 %</a:t>
            </a:r>
          </a:p>
        </p:txBody>
      </p:sp>
      <p:sp>
        <p:nvSpPr>
          <p:cNvPr id="21" name="Прямоугольник 8"/>
          <p:cNvSpPr>
            <a:spLocks noChangeArrowheads="1"/>
          </p:cNvSpPr>
          <p:nvPr/>
        </p:nvSpPr>
        <p:spPr bwMode="auto">
          <a:xfrm>
            <a:off x="7240588" y="1336675"/>
            <a:ext cx="172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Картофель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</a:t>
            </a:r>
            <a:r>
              <a:rPr lang="en-US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 </a:t>
            </a: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40 %</a:t>
            </a:r>
          </a:p>
        </p:txBody>
      </p:sp>
      <p:sp>
        <p:nvSpPr>
          <p:cNvPr id="22" name="Прямоугольник 9"/>
          <p:cNvSpPr>
            <a:spLocks noChangeArrowheads="1"/>
          </p:cNvSpPr>
          <p:nvPr/>
        </p:nvSpPr>
        <p:spPr bwMode="auto">
          <a:xfrm>
            <a:off x="7240588" y="4637088"/>
            <a:ext cx="172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Яблоня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32 %</a:t>
            </a:r>
          </a:p>
        </p:txBody>
      </p:sp>
      <p:sp>
        <p:nvSpPr>
          <p:cNvPr id="23" name="Прямоугольник 10"/>
          <p:cNvSpPr>
            <a:spLocks noChangeArrowheads="1"/>
          </p:cNvSpPr>
          <p:nvPr/>
        </p:nvSpPr>
        <p:spPr bwMode="auto">
          <a:xfrm>
            <a:off x="7240588" y="5824538"/>
            <a:ext cx="172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Виноград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25 %</a:t>
            </a:r>
          </a:p>
        </p:txBody>
      </p:sp>
      <p:pic>
        <p:nvPicPr>
          <p:cNvPr id="24" name="Picture 5" descr="C:\Users\Admin\Desktop\zerebra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211263"/>
            <a:ext cx="896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C:\Users\Admin\Desktop\zerebra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306638"/>
            <a:ext cx="896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3"/>
          <p:cNvSpPr>
            <a:spLocks noChangeArrowheads="1"/>
          </p:cNvSpPr>
          <p:nvPr/>
        </p:nvSpPr>
        <p:spPr bwMode="auto">
          <a:xfrm>
            <a:off x="4165600" y="1333500"/>
            <a:ext cx="147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Соя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19 %</a:t>
            </a:r>
          </a:p>
        </p:txBody>
      </p:sp>
      <p:sp>
        <p:nvSpPr>
          <p:cNvPr id="27" name="Прямоугольник 4"/>
          <p:cNvSpPr>
            <a:spLocks noChangeArrowheads="1"/>
          </p:cNvSpPr>
          <p:nvPr/>
        </p:nvSpPr>
        <p:spPr bwMode="auto">
          <a:xfrm>
            <a:off x="4165600" y="2432050"/>
            <a:ext cx="1476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Горох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18 %</a:t>
            </a:r>
          </a:p>
        </p:txBody>
      </p:sp>
      <p:pic>
        <p:nvPicPr>
          <p:cNvPr id="28" name="Picture 2" descr="C:\Users\Admin\Desktop\zerebra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508500"/>
            <a:ext cx="89693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5"/>
          <p:cNvSpPr>
            <a:spLocks noChangeArrowheads="1"/>
          </p:cNvSpPr>
          <p:nvPr/>
        </p:nvSpPr>
        <p:spPr bwMode="auto">
          <a:xfrm>
            <a:off x="4165600" y="4633913"/>
            <a:ext cx="1476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Рапс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29 %</a:t>
            </a:r>
          </a:p>
        </p:txBody>
      </p:sp>
      <p:sp>
        <p:nvSpPr>
          <p:cNvPr id="30" name="Прямоугольник 7"/>
          <p:cNvSpPr>
            <a:spLocks noChangeArrowheads="1"/>
          </p:cNvSpPr>
          <p:nvPr/>
        </p:nvSpPr>
        <p:spPr bwMode="auto">
          <a:xfrm>
            <a:off x="7240588" y="3524250"/>
            <a:ext cx="172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Trebuchet MS" panose="020B0603020202020204" pitchFamily="34" charset="0"/>
              </a:rPr>
              <a:t>Бахчевые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50"/>
                </a:solidFill>
                <a:latin typeface="Trebuchet MS" panose="020B0603020202020204" pitchFamily="34" charset="0"/>
              </a:rPr>
              <a:t>до 21 %</a:t>
            </a:r>
          </a:p>
        </p:txBody>
      </p:sp>
      <p:pic>
        <p:nvPicPr>
          <p:cNvPr id="31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6650" y="3403600"/>
            <a:ext cx="8969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11675"/>
            <a:ext cx="896937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5694363"/>
            <a:ext cx="896937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295525"/>
            <a:ext cx="896938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02013"/>
            <a:ext cx="896937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30932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9"/>
          <p:cNvSpPr txBox="1">
            <a:spLocks noChangeArrowheads="1"/>
          </p:cNvSpPr>
          <p:nvPr/>
        </p:nvSpPr>
        <p:spPr bwMode="auto">
          <a:xfrm>
            <a:off x="373505" y="229147"/>
            <a:ext cx="848190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100" b="1" dirty="0">
                <a:solidFill>
                  <a:srgbClr val="0000CC"/>
                </a:solidFill>
                <a:latin typeface="Trebuchet MS" panose="020B0603020202020204" pitchFamily="34" charset="0"/>
              </a:rPr>
              <a:t>География продвижения препаратов на основе </a:t>
            </a:r>
            <a:r>
              <a:rPr lang="ru-RU" altLang="ru-RU" sz="2100" b="1" dirty="0" err="1" smtClean="0">
                <a:solidFill>
                  <a:srgbClr val="0000CC"/>
                </a:solidFill>
                <a:latin typeface="Trebuchet MS" panose="020B0603020202020204" pitchFamily="34" charset="0"/>
              </a:rPr>
              <a:t>наносеребра</a:t>
            </a:r>
            <a:r>
              <a:rPr lang="ru-RU" altLang="ru-RU" sz="21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 </a:t>
            </a:r>
            <a:endParaRPr lang="ru-RU" altLang="ru-RU" sz="2100" b="1" dirty="0">
              <a:solidFill>
                <a:srgbClr val="0000CC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Rectangle 3"/>
          <p:cNvSpPr>
            <a:spLocks noGrp="1" noChangeArrowheads="1"/>
          </p:cNvSpPr>
          <p:nvPr>
            <p:ph idx="1"/>
          </p:nvPr>
        </p:nvSpPr>
        <p:spPr>
          <a:xfrm>
            <a:off x="7468924" y="1061815"/>
            <a:ext cx="1620837" cy="435143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ru-RU" altLang="en-US" sz="1197" b="1" dirty="0">
                <a:latin typeface="Trebuchet MS" panose="020B0603020202020204" pitchFamily="34" charset="0"/>
              </a:rPr>
              <a:t>ПРОДАЖИ</a:t>
            </a:r>
            <a:r>
              <a:rPr lang="en-US" altLang="en-US" sz="1197" b="1" dirty="0">
                <a:latin typeface="Trebuchet MS" panose="020B0603020202020204" pitchFamily="34" charset="0"/>
              </a:rPr>
              <a:t>:</a:t>
            </a:r>
            <a:endParaRPr lang="ru-RU" altLang="en-US" sz="1197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Россия 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Беларусь 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Украина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Казахстан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Туркменистан 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Таджикистан 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Узбекистан 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Кыргызстан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Грузия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Южная Корея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Вьетнам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Турция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Эквадор</a:t>
            </a: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Чили</a:t>
            </a:r>
          </a:p>
          <a:p>
            <a:pPr eaLnBrk="1" hangingPunct="1">
              <a:lnSpc>
                <a:spcPct val="50000"/>
              </a:lnSpc>
              <a:defRPr/>
            </a:pPr>
            <a:endParaRPr lang="ru-RU" altLang="en-US" sz="1197" b="1" dirty="0">
              <a:latin typeface="Trebuchet MS" panose="020B0603020202020204" pitchFamily="34" charset="0"/>
            </a:endParaRPr>
          </a:p>
          <a:p>
            <a:pPr marL="0" indent="0">
              <a:buNone/>
              <a:defRPr/>
            </a:pPr>
            <a:r>
              <a:rPr lang="ru-RU" altLang="en-US" sz="1197" b="1" dirty="0">
                <a:latin typeface="Trebuchet MS" panose="020B0603020202020204" pitchFamily="34" charset="0"/>
              </a:rPr>
              <a:t>ИСПЫТАНИЯ</a:t>
            </a:r>
            <a:r>
              <a:rPr lang="en-US" altLang="en-US" sz="1197" b="1" dirty="0">
                <a:latin typeface="Trebuchet MS" panose="020B0603020202020204" pitchFamily="34" charset="0"/>
              </a:rPr>
              <a:t>:</a:t>
            </a:r>
            <a:endParaRPr lang="ru-RU" altLang="en-US" sz="1197" b="1" dirty="0">
              <a:latin typeface="Trebuchet MS" panose="020B0603020202020204" pitchFamily="34" charset="0"/>
            </a:endParaRPr>
          </a:p>
          <a:p>
            <a:pPr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Бангладеш</a:t>
            </a:r>
          </a:p>
          <a:p>
            <a:pPr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Марокко</a:t>
            </a:r>
          </a:p>
          <a:p>
            <a:pPr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Перу</a:t>
            </a:r>
            <a:endParaRPr lang="en-US" altLang="en-US" sz="1197" dirty="0">
              <a:latin typeface="Trebuchet MS" panose="020B0603020202020204" pitchFamily="34" charset="0"/>
            </a:endParaRPr>
          </a:p>
          <a:p>
            <a:pPr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Колумбия</a:t>
            </a:r>
          </a:p>
          <a:p>
            <a:pPr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Панама</a:t>
            </a:r>
          </a:p>
          <a:p>
            <a:pPr>
              <a:lnSpc>
                <a:spcPct val="50000"/>
              </a:lnSpc>
              <a:defRPr/>
            </a:pPr>
            <a:r>
              <a:rPr lang="ru-RU" altLang="en-US" sz="1197" dirty="0">
                <a:latin typeface="Trebuchet MS" panose="020B0603020202020204" pitchFamily="34" charset="0"/>
              </a:rPr>
              <a:t>Румыния</a:t>
            </a:r>
          </a:p>
        </p:txBody>
      </p:sp>
      <p:sp>
        <p:nvSpPr>
          <p:cNvPr id="9" name="Rectangle 54">
            <a:extLst>
              <a:ext uri="{FF2B5EF4-FFF2-40B4-BE49-F238E27FC236}">
                <a16:creationId xmlns:a16="http://schemas.microsoft.com/office/drawing/2014/main" xmlns="" id="{9DE9D481-B91C-4462-AD9C-A65BF14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570" y="5799574"/>
            <a:ext cx="4446782" cy="28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92" tIns="45696" rIns="91392" bIns="456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buFont typeface="Arial" panose="020B0604020202020204" pitchFamily="34" charset="0"/>
              <a:buNone/>
            </a:pPr>
            <a:r>
              <a:rPr lang="ru-RU" altLang="ru-RU" sz="2500" b="1" dirty="0">
                <a:solidFill>
                  <a:srgbClr val="0070C0"/>
                </a:solidFill>
                <a:latin typeface="Trebuchet MS" panose="020B0603020202020204" pitchFamily="34" charset="0"/>
              </a:rPr>
              <a:t>3 000 </a:t>
            </a:r>
            <a:r>
              <a:rPr lang="ru-RU" altLang="ru-RU" sz="25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000                  500</a:t>
            </a:r>
            <a:endParaRPr lang="ru-RU" altLang="ru-RU" sz="25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54">
            <a:extLst>
              <a:ext uri="{FF2B5EF4-FFF2-40B4-BE49-F238E27FC236}">
                <a16:creationId xmlns:a16="http://schemas.microsoft.com/office/drawing/2014/main" xmlns="" id="{B2423BBA-E60A-4427-9649-42A016C7A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770" y="6118662"/>
            <a:ext cx="4243582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92" tIns="45696" rIns="91392" bIns="456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/>
              <a:t>га </a:t>
            </a:r>
            <a:r>
              <a:rPr lang="ru-RU" altLang="ru-RU" sz="1600" dirty="0" smtClean="0"/>
              <a:t>посевных                                               т/год</a:t>
            </a:r>
            <a:endParaRPr lang="ru-RU" altLang="ru-RU" sz="1600" dirty="0"/>
          </a:p>
          <a:p>
            <a:pPr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/>
              <a:t>площадей </a:t>
            </a:r>
          </a:p>
        </p:txBody>
      </p:sp>
      <p:sp>
        <p:nvSpPr>
          <p:cNvPr id="11" name="Rectangle 54">
            <a:extLst>
              <a:ext uri="{FF2B5EF4-FFF2-40B4-BE49-F238E27FC236}">
                <a16:creationId xmlns:a16="http://schemas.microsoft.com/office/drawing/2014/main" xmlns="" id="{47FD3EF9-7400-4B39-A643-9CC5525C6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1449" y="5801430"/>
            <a:ext cx="184634" cy="31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2" tIns="45696" rIns="91392" bIns="456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buFont typeface="Arial" panose="020B0604020202020204" pitchFamily="34" charset="0"/>
              <a:buNone/>
            </a:pPr>
            <a:endParaRPr lang="ru-RU" altLang="ru-RU" sz="25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54">
            <a:extLst>
              <a:ext uri="{FF2B5EF4-FFF2-40B4-BE49-F238E27FC236}">
                <a16:creationId xmlns:a16="http://schemas.microsoft.com/office/drawing/2014/main" xmlns="" id="{1FE6A4FD-378E-41E4-9D40-DD9E06AEB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337" y="6140063"/>
            <a:ext cx="184633" cy="30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2" tIns="45696" rIns="91392" bIns="456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600" dirty="0"/>
          </a:p>
        </p:txBody>
      </p:sp>
      <p:sp>
        <p:nvSpPr>
          <p:cNvPr id="13" name="Rectangle 54">
            <a:extLst>
              <a:ext uri="{FF2B5EF4-FFF2-40B4-BE49-F238E27FC236}">
                <a16:creationId xmlns:a16="http://schemas.microsoft.com/office/drawing/2014/main" xmlns="" id="{74092DF6-4668-4DF1-A1FB-4E5CE602B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051" y="5863895"/>
            <a:ext cx="655852" cy="31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2" tIns="45696" rIns="91392" bIns="456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buFont typeface="Arial" panose="020B0604020202020204" pitchFamily="34" charset="0"/>
              <a:buNone/>
            </a:pPr>
            <a:r>
              <a:rPr lang="ru-RU" altLang="ru-RU" sz="2500" b="1" dirty="0">
                <a:solidFill>
                  <a:srgbClr val="0070C0"/>
                </a:solidFill>
                <a:latin typeface="Trebuchet MS" panose="020B0603020202020204" pitchFamily="34" charset="0"/>
              </a:rPr>
              <a:t>20 </a:t>
            </a:r>
          </a:p>
        </p:txBody>
      </p:sp>
      <p:sp>
        <p:nvSpPr>
          <p:cNvPr id="14" name="Rectangle 54">
            <a:extLst>
              <a:ext uri="{FF2B5EF4-FFF2-40B4-BE49-F238E27FC236}">
                <a16:creationId xmlns:a16="http://schemas.microsoft.com/office/drawing/2014/main" xmlns="" id="{C4C6EA75-E0FE-4A7F-93DC-841B57F6E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388" y="6170283"/>
            <a:ext cx="1350963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2" tIns="45696" rIns="91392" bIns="456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/>
              <a:t>странах мира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3C4CEF4-DCE4-474C-BE4A-95907073F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32" y="5368127"/>
            <a:ext cx="5400600" cy="2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обработано </a:t>
            </a:r>
            <a:r>
              <a:rPr lang="ru-RU" altLang="ru-RU" sz="1800" dirty="0" smtClean="0">
                <a:latin typeface="Arial" panose="020B0604020202020204" pitchFamily="34" charset="0"/>
              </a:rPr>
              <a:t>более               производство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A20150CD-F31B-4072-872D-F9ADD000A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1408" y="5373216"/>
            <a:ext cx="184731" cy="2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1AAE4E5-B5D2-47F1-A74E-0DBF0BAE3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451" y="5400345"/>
            <a:ext cx="1667316" cy="2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продвигаются</a:t>
            </a:r>
          </a:p>
        </p:txBody>
      </p:sp>
      <p:sp>
        <p:nvSpPr>
          <p:cNvPr id="21" name="Rectangle 54">
            <a:extLst>
              <a:ext uri="{FF2B5EF4-FFF2-40B4-BE49-F238E27FC236}">
                <a16:creationId xmlns:a16="http://schemas.microsoft.com/office/drawing/2014/main" xmlns="" id="{3C09F601-52D4-4A92-A743-8322EFBA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01" y="5832145"/>
            <a:ext cx="282575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2" tIns="45696" rIns="91392" bIns="456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/>
              <a:t>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8074FBA-CF9A-4F21-9966-78FCA4176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2447" y="1196752"/>
            <a:ext cx="8173393" cy="418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8208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500065"/>
          </a:xfrm>
        </p:spPr>
        <p:txBody>
          <a:bodyPr/>
          <a:lstStyle/>
          <a:p>
            <a:r>
              <a:rPr lang="ru-RU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Резистентность</a:t>
            </a:r>
            <a:r>
              <a:rPr lang="ru-RU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микроорганизмов к антибиотикам –  </a:t>
            </a:r>
            <a:endParaRPr lang="ru-RU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785794"/>
            <a:ext cx="8258188" cy="5495948"/>
          </a:xfrm>
        </p:spPr>
        <p:txBody>
          <a:bodyPr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      – это устойчивость штамма возбудителей инфекции к действию одного или нескольких антибиотиков, снижение чувствительности культуры микроорганизмов к действию антибактериального вещества. Антибиотики, которые являются основным средством в борьбе с бактериями, постоянно устаревают, потому что штаммы инфекции со временем вырабатывают полную или частичную устойчивость к их воздействию.</a:t>
            </a:r>
          </a:p>
          <a:p>
            <a:pPr algn="just"/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	Микробы быстро </a:t>
            </a:r>
            <a:r>
              <a:rPr lang="ru-RU" sz="1600" dirty="0" err="1" smtClean="0">
                <a:solidFill>
                  <a:schemeClr val="tx1"/>
                </a:solidFill>
              </a:rPr>
              <a:t>мутируют</a:t>
            </a:r>
            <a:r>
              <a:rPr lang="ru-RU" sz="1600" dirty="0" smtClean="0">
                <a:solidFill>
                  <a:schemeClr val="tx1"/>
                </a:solidFill>
              </a:rPr>
              <a:t>, становясь устойчивыми к конкретным препаратам. Если не предпринять решительных мер по разработке нового поколения препаратов, уже к 2050 году даже незначительные заражения могут превратиться в серьезную угрозу. (По данным ВОЗ).</a:t>
            </a:r>
          </a:p>
          <a:p>
            <a:pPr algn="just"/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     	Случаи приобретения патогенными микроорганизмами лекарственной устойчивости к серебру регистрируются крайне редко. Это связано с тем, что для возникновения </a:t>
            </a:r>
            <a:r>
              <a:rPr lang="ru-RU" sz="1600" dirty="0" err="1" smtClean="0">
                <a:solidFill>
                  <a:schemeClr val="tx1"/>
                </a:solidFill>
              </a:rPr>
              <a:t>резистентности</a:t>
            </a:r>
            <a:r>
              <a:rPr lang="ru-RU" sz="1600" dirty="0" smtClean="0">
                <a:solidFill>
                  <a:schemeClr val="tx1"/>
                </a:solidFill>
              </a:rPr>
              <a:t> к широко применяемым в медицине антибиотикам в большинстве случаев достаточно мутации в ключевом ферменте, дезактивирующем молекулу лекарственного препарата, например, в бактериальной </a:t>
            </a:r>
            <a:r>
              <a:rPr lang="ru-RU" sz="1600" dirty="0" err="1" smtClean="0">
                <a:solidFill>
                  <a:schemeClr val="tx1"/>
                </a:solidFill>
              </a:rPr>
              <a:t>β-лактамазе </a:t>
            </a:r>
            <a:r>
              <a:rPr lang="ru-RU" sz="1600" dirty="0" smtClean="0">
                <a:solidFill>
                  <a:schemeClr val="tx1"/>
                </a:solidFill>
              </a:rPr>
              <a:t>в случае применения </a:t>
            </a:r>
            <a:r>
              <a:rPr lang="ru-RU" sz="1600" dirty="0" err="1" smtClean="0">
                <a:solidFill>
                  <a:schemeClr val="tx1"/>
                </a:solidFill>
              </a:rPr>
              <a:t>β-лактамных </a:t>
            </a:r>
            <a:r>
              <a:rPr lang="ru-RU" sz="1600" dirty="0" smtClean="0">
                <a:solidFill>
                  <a:schemeClr val="tx1"/>
                </a:solidFill>
              </a:rPr>
              <a:t>антибиотиков или </a:t>
            </a:r>
            <a:r>
              <a:rPr lang="ru-RU" sz="1600" dirty="0" err="1" smtClean="0">
                <a:solidFill>
                  <a:schemeClr val="tx1"/>
                </a:solidFill>
              </a:rPr>
              <a:t>аминогликозидомодифицирующего</a:t>
            </a:r>
            <a:r>
              <a:rPr lang="ru-RU" sz="1600" dirty="0" smtClean="0">
                <a:solidFill>
                  <a:schemeClr val="tx1"/>
                </a:solidFill>
              </a:rPr>
              <a:t> фермента при терапии </a:t>
            </a:r>
            <a:r>
              <a:rPr lang="ru-RU" sz="1600" dirty="0" err="1" smtClean="0">
                <a:solidFill>
                  <a:schemeClr val="tx1"/>
                </a:solidFill>
              </a:rPr>
              <a:t>аминогликозидами</a:t>
            </a:r>
            <a:r>
              <a:rPr lang="ru-RU" sz="1600" dirty="0" smtClean="0">
                <a:solidFill>
                  <a:schemeClr val="tx1"/>
                </a:solidFill>
              </a:rPr>
              <a:t>. В то же время, для приобретения устойчивости к серебру требуется модификация целого комплекса белков, прежде всего белков, связывающих тяжелые металлы, в цитоплазме, и транспортных мембранных белков, ответственных за выведение конъюгированного с протеинами серебра из клетки.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54AFC-79CA-4F76-B25E-CFC96DEA6419}" type="slidenum">
              <a:rPr lang="ru-RU" sz="1600" b="1" smtClean="0"/>
              <a:pPr>
                <a:defRPr/>
              </a:pPr>
              <a:t>17</a:t>
            </a:fld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5216" y="2708920"/>
            <a:ext cx="809124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ru-RU" b="1" dirty="0" smtClean="0"/>
              <a:t>Металлы          </a:t>
            </a:r>
            <a:r>
              <a:rPr lang="en-US" b="1" dirty="0" smtClean="0"/>
              <a:t>Ag, Au</a:t>
            </a:r>
            <a:r>
              <a:rPr lang="ru-RU" b="1" dirty="0" smtClean="0"/>
              <a:t>                                          </a:t>
            </a:r>
            <a:endParaRPr lang="ru-RU" b="1" baseline="-25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ru-RU" b="1" dirty="0" smtClean="0">
                <a:solidFill>
                  <a:srgbClr val="CC1C1C"/>
                </a:solidFill>
              </a:rPr>
              <a:t>Оксиды</a:t>
            </a:r>
            <a:r>
              <a:rPr lang="en-US" b="1" dirty="0" smtClean="0">
                <a:solidFill>
                  <a:srgbClr val="CC1C1C"/>
                </a:solidFill>
              </a:rPr>
              <a:t>            SiO</a:t>
            </a:r>
            <a:r>
              <a:rPr lang="en-US" sz="1200" b="1" dirty="0" smtClean="0">
                <a:solidFill>
                  <a:srgbClr val="CC1C1C"/>
                </a:solidFill>
              </a:rPr>
              <a:t>2</a:t>
            </a:r>
            <a:r>
              <a:rPr lang="en-US" b="1" dirty="0" smtClean="0">
                <a:solidFill>
                  <a:srgbClr val="CC1C1C"/>
                </a:solidFill>
              </a:rPr>
              <a:t>, Fe</a:t>
            </a:r>
            <a:r>
              <a:rPr lang="en-US" sz="1200" b="1" dirty="0" smtClean="0">
                <a:solidFill>
                  <a:srgbClr val="CC1C1C"/>
                </a:solidFill>
              </a:rPr>
              <a:t>3</a:t>
            </a:r>
            <a:r>
              <a:rPr lang="en-US" b="1" dirty="0" smtClean="0">
                <a:solidFill>
                  <a:srgbClr val="CC1C1C"/>
                </a:solidFill>
              </a:rPr>
              <a:t>O</a:t>
            </a:r>
            <a:r>
              <a:rPr lang="en-US" sz="1200" b="1" dirty="0" smtClean="0">
                <a:solidFill>
                  <a:srgbClr val="CC1C1C"/>
                </a:solidFill>
              </a:rPr>
              <a:t>4</a:t>
            </a:r>
            <a:r>
              <a:rPr lang="ru-RU" sz="1200" b="1" dirty="0" smtClean="0">
                <a:solidFill>
                  <a:srgbClr val="CC1C1C"/>
                </a:solidFill>
              </a:rPr>
              <a:t>, </a:t>
            </a:r>
            <a:r>
              <a:rPr lang="en-US" b="1" dirty="0" smtClean="0">
                <a:solidFill>
                  <a:srgbClr val="CC1C1C"/>
                </a:solidFill>
              </a:rPr>
              <a:t>CrO</a:t>
            </a:r>
            <a:r>
              <a:rPr lang="en-US" sz="1200" b="1" dirty="0" smtClean="0">
                <a:solidFill>
                  <a:srgbClr val="CC1C1C"/>
                </a:solidFill>
              </a:rPr>
              <a:t>2</a:t>
            </a:r>
            <a:r>
              <a:rPr lang="ru-RU" sz="1200" b="1" dirty="0" smtClean="0">
                <a:solidFill>
                  <a:srgbClr val="CC1C1C"/>
                </a:solidFill>
              </a:rPr>
              <a:t>, </a:t>
            </a:r>
            <a:r>
              <a:rPr lang="en-US" b="1" dirty="0" smtClean="0">
                <a:solidFill>
                  <a:srgbClr val="CC1C1C"/>
                </a:solidFill>
              </a:rPr>
              <a:t>Ln</a:t>
            </a:r>
            <a:r>
              <a:rPr lang="en-US" sz="1200" b="1" dirty="0" smtClean="0">
                <a:solidFill>
                  <a:srgbClr val="CC1C1C"/>
                </a:solidFill>
              </a:rPr>
              <a:t>2</a:t>
            </a:r>
            <a:r>
              <a:rPr lang="en-US" b="1" dirty="0" smtClean="0">
                <a:solidFill>
                  <a:srgbClr val="CC1C1C"/>
                </a:solidFill>
              </a:rPr>
              <a:t>O</a:t>
            </a:r>
            <a:r>
              <a:rPr lang="en-US" sz="1200" b="1" dirty="0" smtClean="0">
                <a:solidFill>
                  <a:srgbClr val="CC1C1C"/>
                </a:solidFill>
              </a:rPr>
              <a:t>3    </a:t>
            </a:r>
            <a:r>
              <a:rPr lang="en-US" b="1" dirty="0" smtClean="0">
                <a:solidFill>
                  <a:srgbClr val="CC1C1C"/>
                </a:solidFill>
              </a:rPr>
              <a:t>                       </a:t>
            </a:r>
            <a:r>
              <a:rPr lang="ru-RU" b="1" dirty="0" err="1" smtClean="0">
                <a:solidFill>
                  <a:srgbClr val="CC1C1C"/>
                </a:solidFill>
              </a:rPr>
              <a:t>Силаны</a:t>
            </a:r>
            <a:endParaRPr lang="ru-RU" sz="1200" b="1" dirty="0" smtClean="0">
              <a:solidFill>
                <a:srgbClr val="CC1C1C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 smtClean="0">
                <a:solidFill>
                  <a:srgbClr val="CC1C1C"/>
                </a:solidFill>
              </a:rPr>
              <a:t>                         </a:t>
            </a:r>
            <a:r>
              <a:rPr lang="ru-RU" sz="1600" b="1" dirty="0" smtClean="0">
                <a:solidFill>
                  <a:srgbClr val="CC1C1C"/>
                </a:solidFill>
              </a:rPr>
              <a:t>Применение: сорбенты, катализаторы, наполнители полимеров, материалы для магнитной памяти, люминесцентные метки, магнитные жидкости, платформы для доставки лекарств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dirty="0" smtClean="0">
                <a:solidFill>
                  <a:srgbClr val="CC1C1C"/>
                </a:solidFill>
              </a:rPr>
              <a:t>      </a:t>
            </a:r>
            <a:endParaRPr lang="ru-RU" b="1" dirty="0" smtClean="0">
              <a:solidFill>
                <a:srgbClr val="CC1C1C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 smtClean="0"/>
              <a:t>3.	Соли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 startAt="4"/>
              <a:defRPr/>
            </a:pPr>
            <a:r>
              <a:rPr lang="ru-RU" b="1" dirty="0" smtClean="0"/>
              <a:t>Углерод</a:t>
            </a:r>
          </a:p>
          <a:p>
            <a:endParaRPr lang="ru-RU" dirty="0"/>
          </a:p>
        </p:txBody>
      </p:sp>
      <p:pic>
        <p:nvPicPr>
          <p:cNvPr id="7" name="Рисунок 6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667" y="764704"/>
            <a:ext cx="8270666" cy="1584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4252" y="332656"/>
            <a:ext cx="5972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Схема строения модифицированной поверхности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0" name="Рисунок 9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8270666" cy="1584176"/>
          </a:xfrm>
          <a:prstGeom prst="rect">
            <a:avLst/>
          </a:prstGeom>
        </p:spPr>
      </p:pic>
      <p:pic>
        <p:nvPicPr>
          <p:cNvPr id="11" name="Рисунок 10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857232"/>
            <a:ext cx="8270666" cy="1584176"/>
          </a:xfrm>
          <a:prstGeom prst="rect">
            <a:avLst/>
          </a:prstGeom>
        </p:spPr>
      </p:pic>
      <p:pic>
        <p:nvPicPr>
          <p:cNvPr id="12" name="Рисунок 11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872" y="1009632"/>
            <a:ext cx="8270666" cy="1584176"/>
          </a:xfrm>
          <a:prstGeom prst="rect">
            <a:avLst/>
          </a:prstGeom>
        </p:spPr>
      </p:pic>
      <p:pic>
        <p:nvPicPr>
          <p:cNvPr id="13" name="Рисунок 12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000108"/>
            <a:ext cx="8270666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CC0000"/>
                </a:solidFill>
              </a:rPr>
              <a:t/>
            </a:r>
            <a:br>
              <a:rPr lang="ru-RU" sz="2400" dirty="0" smtClean="0">
                <a:solidFill>
                  <a:srgbClr val="CC0000"/>
                </a:solidFill>
              </a:rPr>
            </a:br>
            <a:r>
              <a:rPr lang="ru-RU" sz="2400" dirty="0" smtClean="0">
                <a:solidFill>
                  <a:srgbClr val="0000CC"/>
                </a:solidFill>
              </a:rPr>
              <a:t>Лиофилизация поверхности </a:t>
            </a:r>
            <a:r>
              <a:rPr lang="en-US" sz="2400" dirty="0" smtClean="0">
                <a:solidFill>
                  <a:srgbClr val="0000CC"/>
                </a:solidFill>
              </a:rPr>
              <a:t>SiO</a:t>
            </a:r>
            <a:r>
              <a:rPr lang="en-US" sz="2400" baseline="-25000" dirty="0" smtClean="0">
                <a:solidFill>
                  <a:srgbClr val="0000CC"/>
                </a:solidFill>
              </a:rPr>
              <a:t>2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ru-RU" sz="2400" dirty="0" smtClean="0">
                <a:solidFill>
                  <a:srgbClr val="0000CC"/>
                </a:solidFill>
              </a:rPr>
              <a:t>по отношению </a:t>
            </a:r>
            <a:br>
              <a:rPr lang="ru-RU" sz="2400" dirty="0" smtClean="0">
                <a:solidFill>
                  <a:srgbClr val="0000CC"/>
                </a:solidFill>
              </a:rPr>
            </a:br>
            <a:r>
              <a:rPr lang="ru-RU" sz="2400" dirty="0" smtClean="0">
                <a:solidFill>
                  <a:srgbClr val="0000CC"/>
                </a:solidFill>
              </a:rPr>
              <a:t>к каучуку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000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(C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H</a:t>
            </a:r>
            <a:r>
              <a:rPr lang="en-US" sz="2800" baseline="-25000" dirty="0" smtClean="0"/>
              <a:t>5</a:t>
            </a:r>
            <a:r>
              <a:rPr lang="en-US" sz="2800" dirty="0" smtClean="0"/>
              <a:t>O)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Si(CH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)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– S-S-S-S – (CH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)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Si(OC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H</a:t>
            </a:r>
            <a:r>
              <a:rPr lang="en-US" sz="2800" baseline="-25000" dirty="0" smtClean="0"/>
              <a:t>5</a:t>
            </a:r>
            <a:r>
              <a:rPr lang="en-US" sz="2800" dirty="0" smtClean="0"/>
              <a:t>)</a:t>
            </a:r>
            <a:r>
              <a:rPr lang="en-US" sz="2800" baseline="-25000" dirty="0" smtClean="0"/>
              <a:t>3</a:t>
            </a:r>
          </a:p>
          <a:p>
            <a:pPr eaLnBrk="1" hangingPunct="1">
              <a:buFontTx/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50000"/>
              </a:lnSpc>
              <a:buFontTx/>
              <a:buNone/>
            </a:pPr>
            <a:r>
              <a:rPr lang="ru-RU" sz="2000" dirty="0" smtClean="0">
                <a:solidFill>
                  <a:srgbClr val="0000FF"/>
                </a:solidFill>
              </a:rPr>
              <a:t>  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</a:rPr>
              <a:t>Наполнители: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</a:rPr>
              <a:t>                               </a:t>
            </a:r>
            <a:r>
              <a:rPr lang="en-US" sz="2000" dirty="0" smtClean="0"/>
              <a:t>l       </a:t>
            </a:r>
            <a:r>
              <a:rPr lang="en-US" sz="2000" dirty="0" err="1" smtClean="0"/>
              <a:t>l</a:t>
            </a:r>
            <a:r>
              <a:rPr lang="en-US" sz="2000" dirty="0" smtClean="0"/>
              <a:t> </a:t>
            </a:r>
            <a:endParaRPr lang="en-US" sz="2000" dirty="0" smtClean="0">
              <a:latin typeface="Times New Roman" pitchFamily="18" charset="0"/>
            </a:endParaRPr>
          </a:p>
          <a:p>
            <a:pPr eaLnBrk="1" hangingPunct="1">
              <a:lnSpc>
                <a:spcPct val="50000"/>
              </a:lnSpc>
            </a:pPr>
            <a:r>
              <a:rPr lang="ru-RU" sz="2000" dirty="0" smtClean="0">
                <a:solidFill>
                  <a:srgbClr val="0000FF"/>
                </a:solidFill>
              </a:rPr>
              <a:t>Белая сажа</a:t>
            </a:r>
            <a:r>
              <a:rPr lang="ru-RU" sz="2000" dirty="0" smtClean="0"/>
              <a:t>                                 </a:t>
            </a:r>
            <a:r>
              <a:rPr lang="en-US" sz="2000" dirty="0" smtClean="0"/>
              <a:t>-Si-O-Si-(CH</a:t>
            </a:r>
            <a:r>
              <a:rPr lang="en-US" sz="1200" dirty="0" smtClean="0"/>
              <a:t>2</a:t>
            </a:r>
            <a:r>
              <a:rPr lang="en-US" sz="2000" dirty="0" smtClean="0"/>
              <a:t>)</a:t>
            </a:r>
            <a:r>
              <a:rPr lang="en-US" sz="1200" dirty="0" smtClean="0"/>
              <a:t>3</a:t>
            </a:r>
            <a:r>
              <a:rPr lang="en-US" sz="2000" dirty="0" smtClean="0"/>
              <a:t>-S</a:t>
            </a:r>
            <a:endParaRPr lang="ru-RU" sz="2000" dirty="0" smtClean="0">
              <a:solidFill>
                <a:srgbClr val="CC0000"/>
              </a:solidFill>
            </a:endParaRPr>
          </a:p>
          <a:p>
            <a:pPr eaLnBrk="1" hangingPunct="1">
              <a:lnSpc>
                <a:spcPct val="50000"/>
              </a:lnSpc>
            </a:pPr>
            <a:r>
              <a:rPr lang="ru-RU" sz="2000" dirty="0" err="1" smtClean="0">
                <a:solidFill>
                  <a:srgbClr val="0000FF"/>
                </a:solidFill>
              </a:rPr>
              <a:t>Аэросилы</a:t>
            </a:r>
            <a:r>
              <a:rPr lang="ru-RU" sz="2000" dirty="0" smtClean="0">
                <a:solidFill>
                  <a:srgbClr val="0000FF"/>
                </a:solidFill>
              </a:rPr>
              <a:t>                                    </a:t>
            </a:r>
            <a:r>
              <a:rPr lang="en-US" sz="2000" dirty="0" smtClean="0">
                <a:solidFill>
                  <a:srgbClr val="0000FF"/>
                </a:solidFill>
              </a:rPr>
              <a:t>   </a:t>
            </a:r>
            <a:r>
              <a:rPr lang="en-US" sz="2000" dirty="0" smtClean="0"/>
              <a:t>l       </a:t>
            </a:r>
            <a:r>
              <a:rPr lang="en-US" sz="2000" dirty="0" err="1" smtClean="0"/>
              <a:t>l</a:t>
            </a:r>
            <a:r>
              <a:rPr lang="en-US" sz="2000" dirty="0" smtClean="0"/>
              <a:t>              </a:t>
            </a:r>
            <a:r>
              <a:rPr lang="en-US" sz="2000" dirty="0" err="1" smtClean="0"/>
              <a:t>l</a:t>
            </a:r>
            <a:endParaRPr lang="ru-RU" sz="2000" dirty="0" smtClean="0"/>
          </a:p>
          <a:p>
            <a:pPr eaLnBrk="1" hangingPunct="1">
              <a:lnSpc>
                <a:spcPct val="50000"/>
              </a:lnSpc>
            </a:pPr>
            <a:r>
              <a:rPr lang="ru-RU" sz="2000" dirty="0" smtClean="0">
                <a:solidFill>
                  <a:srgbClr val="0000FF"/>
                </a:solidFill>
              </a:rPr>
              <a:t>Осаждённый кремнезём            </a:t>
            </a:r>
            <a:r>
              <a:rPr lang="en-US" sz="2000" dirty="0" smtClean="0">
                <a:solidFill>
                  <a:srgbClr val="0000FF"/>
                </a:solidFill>
              </a:rPr>
              <a:t>                      </a:t>
            </a:r>
            <a:r>
              <a:rPr lang="en-US" sz="2000" dirty="0" smtClean="0"/>
              <a:t>S</a:t>
            </a:r>
            <a:r>
              <a:rPr lang="en-US" sz="1200" dirty="0" smtClean="0"/>
              <a:t>2</a:t>
            </a:r>
            <a:endParaRPr lang="ru-RU" sz="1200" dirty="0" smtClean="0"/>
          </a:p>
          <a:p>
            <a:pPr eaLnBrk="1" hangingPunct="1">
              <a:lnSpc>
                <a:spcPct val="50000"/>
              </a:lnSpc>
            </a:pPr>
            <a:r>
              <a:rPr lang="ru-RU" sz="2000" dirty="0" smtClean="0">
                <a:solidFill>
                  <a:srgbClr val="0000FF"/>
                </a:solidFill>
              </a:rPr>
              <a:t>Росил-175                                   </a:t>
            </a:r>
            <a:r>
              <a:rPr lang="en-US" sz="2000" dirty="0" smtClean="0">
                <a:solidFill>
                  <a:srgbClr val="0000FF"/>
                </a:solidFill>
              </a:rPr>
              <a:t>   </a:t>
            </a:r>
            <a:r>
              <a:rPr lang="en-US" sz="2000" dirty="0" smtClean="0"/>
              <a:t>l        </a:t>
            </a:r>
            <a:r>
              <a:rPr lang="en-US" sz="2000" dirty="0" err="1" smtClean="0"/>
              <a:t>l</a:t>
            </a:r>
            <a:r>
              <a:rPr lang="en-US" sz="2000" dirty="0" smtClean="0"/>
              <a:t>              </a:t>
            </a:r>
            <a:r>
              <a:rPr lang="en-US" sz="2000" dirty="0" err="1" smtClean="0"/>
              <a:t>l</a:t>
            </a:r>
            <a:endParaRPr lang="ru-RU" sz="2000" dirty="0" smtClean="0"/>
          </a:p>
          <a:p>
            <a:pPr eaLnBrk="1" hangingPunct="1">
              <a:lnSpc>
                <a:spcPct val="50000"/>
              </a:lnSpc>
            </a:pPr>
            <a:r>
              <a:rPr lang="ru-RU" sz="2000" dirty="0" smtClean="0">
                <a:solidFill>
                  <a:srgbClr val="0000FF"/>
                </a:solidFill>
              </a:rPr>
              <a:t>БС-120</a:t>
            </a:r>
            <a:r>
              <a:rPr lang="en-US" sz="2000" dirty="0" smtClean="0">
                <a:solidFill>
                  <a:srgbClr val="0000FF"/>
                </a:solidFill>
              </a:rPr>
              <a:t>                                          </a:t>
            </a:r>
            <a:r>
              <a:rPr lang="en-US" sz="2000" dirty="0" smtClean="0"/>
              <a:t>-Si-O-Si-(CH</a:t>
            </a:r>
            <a:r>
              <a:rPr lang="en-US" sz="1200" dirty="0" smtClean="0"/>
              <a:t>2</a:t>
            </a:r>
            <a:r>
              <a:rPr lang="en-US" sz="2000" dirty="0" smtClean="0"/>
              <a:t>)</a:t>
            </a:r>
            <a:r>
              <a:rPr lang="en-US" sz="1200" dirty="0" smtClean="0"/>
              <a:t>3</a:t>
            </a:r>
            <a:r>
              <a:rPr lang="en-US" sz="2000" dirty="0" smtClean="0"/>
              <a:t>-S</a:t>
            </a:r>
          </a:p>
          <a:p>
            <a:pPr eaLnBrk="1" hangingPunct="1">
              <a:lnSpc>
                <a:spcPct val="50000"/>
              </a:lnSpc>
              <a:buNone/>
            </a:pPr>
            <a:r>
              <a:rPr lang="en-US" sz="2000" dirty="0" smtClean="0"/>
              <a:t>                                                               l        </a:t>
            </a:r>
            <a:r>
              <a:rPr lang="en-US" sz="2000" dirty="0" err="1" smtClean="0"/>
              <a:t>l</a:t>
            </a:r>
            <a:endParaRPr lang="ru-RU" sz="2000" dirty="0" smtClean="0"/>
          </a:p>
        </p:txBody>
      </p:sp>
      <p:sp>
        <p:nvSpPr>
          <p:cNvPr id="1638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8D7CB8-C059-4E26-918E-FE16804ABAF7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Doxorubicin-2D-structur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12" name="AutoShape 4" descr="Doxorubicin-2D-structur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427751"/>
            <a:ext cx="2811556" cy="250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2285984" y="3754872"/>
            <a:ext cx="26432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Доксорубицин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643702" y="2928934"/>
            <a:ext cx="2214578" cy="28575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00CC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5400000">
            <a:off x="5571338" y="2786058"/>
            <a:ext cx="794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429124" y="3000372"/>
            <a:ext cx="1714512" cy="7858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7000892" y="3643314"/>
            <a:ext cx="1500198" cy="170021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1" hangingPunct="1"/>
            <a:r>
              <a:rPr lang="en-US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Fe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3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5214942" y="2215992"/>
            <a:ext cx="30003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Стабилизатор</a:t>
            </a:r>
            <a:r>
              <a:rPr lang="ru-RU" dirty="0" smtClean="0">
                <a:ea typeface="Calibri" pitchFamily="34" charset="0"/>
                <a:cs typeface="Arial" pitchFamily="34" charset="0"/>
              </a:rPr>
              <a:t>ы: цитрат, лизин, лимонная </a:t>
            </a:r>
            <a:r>
              <a:rPr lang="ru-RU" dirty="0" err="1" smtClean="0">
                <a:ea typeface="Calibri" pitchFamily="34" charset="0"/>
                <a:cs typeface="Arial" pitchFamily="34" charset="0"/>
              </a:rPr>
              <a:t>к-та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2643174" y="738664"/>
            <a:ext cx="5286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Конъюгат ЛВ и/или БАВ с магнетитом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736"/>
            <a:ext cx="7994679" cy="4340239"/>
          </a:xfrm>
        </p:spPr>
        <p:txBody>
          <a:bodyPr/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1. Неорганические наночастицы (НЧ) – традиционный объект коллоидной химии, возникший задолго до появления «нанотехнологий»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2. для стабилизации наночастиц используют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ионогенные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пав,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вмс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и химические модификаторы, которые ковалентно связаны с поверхностью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нч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Нет резкой границы между этими типами стабилизаторов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3. в сообщении будут рассмотрены преимущественно  вопросы практического применения неорганических наночастиц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4. Сообщение включает литературные данные, </a:t>
            </a:r>
            <a:r>
              <a:rPr lang="ru-RU" sz="1800" smtClean="0">
                <a:latin typeface="Arial" pitchFamily="34" charset="0"/>
                <a:cs typeface="Arial" pitchFamily="34" charset="0"/>
              </a:rPr>
              <a:t>а также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результаты, полученные с </a:t>
            </a:r>
            <a:r>
              <a:rPr lang="ru-RU" sz="1800" smtClean="0">
                <a:latin typeface="Arial" pitchFamily="34" charset="0"/>
                <a:cs typeface="Arial" pitchFamily="34" charset="0"/>
              </a:rPr>
              <a:t>участием автора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285729"/>
            <a:ext cx="7923241" cy="1357321"/>
          </a:xfrm>
        </p:spPr>
        <p:txBody>
          <a:bodyPr/>
          <a:lstStyle/>
          <a:p>
            <a:pPr algn="ctr"/>
            <a:endParaRPr lang="ru-RU" sz="2800" dirty="0" smtClean="0">
              <a:solidFill>
                <a:srgbClr val="0000CC"/>
              </a:solidFill>
            </a:endParaRPr>
          </a:p>
          <a:p>
            <a:pPr algn="ctr"/>
            <a:endParaRPr lang="ru-RU" sz="2800" dirty="0" smtClean="0">
              <a:solidFill>
                <a:srgbClr val="0000CC"/>
              </a:solidFill>
            </a:endParaRPr>
          </a:p>
          <a:p>
            <a:pPr algn="ctr"/>
            <a:endParaRPr lang="ru-RU" sz="2800" dirty="0" smtClean="0">
              <a:solidFill>
                <a:srgbClr val="0000CC"/>
              </a:solidFill>
            </a:endParaRPr>
          </a:p>
          <a:p>
            <a:pPr algn="ctr"/>
            <a:r>
              <a:rPr lang="ru-RU" sz="2800" dirty="0" smtClean="0">
                <a:solidFill>
                  <a:srgbClr val="0000CC"/>
                </a:solidFill>
              </a:rPr>
              <a:t>                                                                                                         Предварительные замечания</a:t>
            </a:r>
          </a:p>
          <a:p>
            <a:pPr algn="ctr"/>
            <a:endParaRPr lang="ru-RU" sz="28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54AFC-79CA-4F76-B25E-CFC96DEA6419}" type="slidenum">
              <a:rPr lang="ru-RU" sz="1600" b="1" smtClean="0"/>
              <a:pPr>
                <a:defRPr/>
              </a:pPr>
              <a:t>20</a:t>
            </a:fld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5216" y="2708920"/>
            <a:ext cx="809124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 smtClean="0"/>
              <a:t>1. Металлы          </a:t>
            </a:r>
            <a:r>
              <a:rPr lang="en-US" b="1" dirty="0" smtClean="0"/>
              <a:t>Ag, Au</a:t>
            </a:r>
            <a:endParaRPr lang="ru-RU" b="1" baseline="-25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 smtClean="0"/>
              <a:t>2. Оксиды</a:t>
            </a:r>
            <a:r>
              <a:rPr lang="en-US" b="1" dirty="0" smtClean="0"/>
              <a:t>            SiO</a:t>
            </a:r>
            <a:r>
              <a:rPr lang="en-US" sz="1200" b="1" dirty="0" smtClean="0"/>
              <a:t>2</a:t>
            </a:r>
            <a:r>
              <a:rPr lang="en-US" b="1" dirty="0" smtClean="0"/>
              <a:t>, Fe</a:t>
            </a:r>
            <a:r>
              <a:rPr lang="en-US" sz="1200" b="1" dirty="0" smtClean="0"/>
              <a:t>3</a:t>
            </a:r>
            <a:r>
              <a:rPr lang="en-US" b="1" dirty="0" smtClean="0"/>
              <a:t>O</a:t>
            </a:r>
            <a:r>
              <a:rPr lang="en-US" sz="1200" b="1" dirty="0" smtClean="0"/>
              <a:t>4</a:t>
            </a:r>
            <a:r>
              <a:rPr lang="en-US" b="1" dirty="0" smtClean="0"/>
              <a:t>, CrO</a:t>
            </a:r>
            <a:r>
              <a:rPr lang="en-US" sz="1200" b="1" dirty="0" smtClean="0"/>
              <a:t>2</a:t>
            </a:r>
            <a:endParaRPr lang="ru-RU" sz="1200" b="1" dirty="0" smtClean="0"/>
          </a:p>
          <a:p>
            <a:pPr marL="342900" indent="-342900">
              <a:buAutoNum type="arabicPeriod" startAt="3"/>
            </a:pPr>
            <a:r>
              <a:rPr lang="ru-RU" b="1" dirty="0" smtClean="0">
                <a:solidFill>
                  <a:srgbClr val="CC1C1C"/>
                </a:solidFill>
              </a:rPr>
              <a:t>Соли</a:t>
            </a:r>
            <a:r>
              <a:rPr lang="en-US" b="1" dirty="0" smtClean="0">
                <a:solidFill>
                  <a:srgbClr val="CC1C1C"/>
                </a:solidFill>
              </a:rPr>
              <a:t>                LaF3, EuF3, </a:t>
            </a:r>
            <a:r>
              <a:rPr lang="en-US" b="1" dirty="0" err="1" smtClean="0">
                <a:solidFill>
                  <a:srgbClr val="0000CC"/>
                </a:solidFill>
              </a:rPr>
              <a:t>NaCl</a:t>
            </a:r>
            <a:r>
              <a:rPr lang="ru-RU" b="1" dirty="0" smtClean="0">
                <a:solidFill>
                  <a:srgbClr val="0000CC"/>
                </a:solidFill>
              </a:rPr>
              <a:t>,     </a:t>
            </a:r>
            <a:r>
              <a:rPr lang="ru-RU" sz="1600" b="1" dirty="0" smtClean="0">
                <a:solidFill>
                  <a:srgbClr val="CC1C1C"/>
                </a:solidFill>
              </a:rPr>
              <a:t>Органические   </a:t>
            </a:r>
            <a:r>
              <a:rPr lang="ru-RU" sz="1600" b="1" dirty="0" err="1" smtClean="0">
                <a:solidFill>
                  <a:srgbClr val="CC1C1C"/>
                </a:solidFill>
              </a:rPr>
              <a:t>лиганды</a:t>
            </a:r>
            <a:r>
              <a:rPr lang="ru-RU" sz="1600" b="1" dirty="0" smtClean="0">
                <a:solidFill>
                  <a:srgbClr val="CC1C1C"/>
                </a:solidFill>
              </a:rPr>
              <a:t>, способные</a:t>
            </a:r>
          </a:p>
          <a:p>
            <a:pPr marL="342900" indent="-342900"/>
            <a:r>
              <a:rPr lang="ru-RU" sz="1600" b="1" dirty="0" smtClean="0">
                <a:solidFill>
                  <a:srgbClr val="CC1C1C"/>
                </a:solidFill>
              </a:rPr>
              <a:t>                                  </a:t>
            </a:r>
            <a:r>
              <a:rPr lang="en-US" b="1" dirty="0" err="1" smtClean="0">
                <a:solidFill>
                  <a:srgbClr val="CC1C1C"/>
                </a:solidFill>
              </a:rPr>
              <a:t>CuS</a:t>
            </a:r>
            <a:r>
              <a:rPr lang="en-US" b="1" dirty="0" smtClean="0">
                <a:solidFill>
                  <a:srgbClr val="CC1C1C"/>
                </a:solidFill>
              </a:rPr>
              <a:t>, </a:t>
            </a:r>
            <a:r>
              <a:rPr lang="en-US" b="1" dirty="0" err="1" smtClean="0">
                <a:solidFill>
                  <a:srgbClr val="CC1C1C"/>
                </a:solidFill>
              </a:rPr>
              <a:t>ZnS</a:t>
            </a:r>
            <a:r>
              <a:rPr lang="ru-RU" sz="1600" b="1" dirty="0" smtClean="0">
                <a:solidFill>
                  <a:srgbClr val="CC1C1C"/>
                </a:solidFill>
              </a:rPr>
              <a:t>                                       к </a:t>
            </a:r>
            <a:r>
              <a:rPr lang="ru-RU" sz="1600" b="1" dirty="0" err="1" smtClean="0">
                <a:solidFill>
                  <a:srgbClr val="CC1C1C"/>
                </a:solidFill>
              </a:rPr>
              <a:t>комплексообразованию</a:t>
            </a:r>
            <a:r>
              <a:rPr lang="ru-RU" sz="1600" b="1" dirty="0" smtClean="0">
                <a:solidFill>
                  <a:srgbClr val="CC1C1C"/>
                </a:solidFill>
              </a:rPr>
              <a:t> </a:t>
            </a:r>
            <a:r>
              <a:rPr lang="ru-RU" sz="1200" b="1" dirty="0" smtClean="0"/>
              <a:t>                                               </a:t>
            </a:r>
          </a:p>
          <a:p>
            <a:pPr marL="342900" indent="-342900">
              <a:lnSpc>
                <a:spcPct val="150000"/>
              </a:lnSpc>
            </a:pPr>
            <a:r>
              <a:rPr lang="ru-RU" sz="1200" b="1" dirty="0" smtClean="0"/>
              <a:t>                                                 </a:t>
            </a:r>
            <a:r>
              <a:rPr lang="en-US" sz="1200" b="1" dirty="0" smtClean="0">
                <a:solidFill>
                  <a:srgbClr val="CC1C1C"/>
                </a:solidFill>
              </a:rPr>
              <a:t> </a:t>
            </a:r>
            <a:r>
              <a:rPr lang="ru-RU" sz="1200" b="1" dirty="0" smtClean="0"/>
              <a:t>                                          </a:t>
            </a:r>
          </a:p>
          <a:p>
            <a:pPr marL="342900" indent="-342900">
              <a:lnSpc>
                <a:spcPct val="150000"/>
              </a:lnSpc>
            </a:pPr>
            <a:r>
              <a:rPr lang="ru-RU" b="1" dirty="0" smtClean="0"/>
              <a:t>                             </a:t>
            </a:r>
            <a:r>
              <a:rPr lang="ru-RU" sz="1600" b="1" dirty="0" smtClean="0">
                <a:solidFill>
                  <a:srgbClr val="CC1C1C"/>
                </a:solidFill>
              </a:rPr>
              <a:t>Применение: люминесцентные метки, квантовые точки </a:t>
            </a:r>
            <a:r>
              <a:rPr lang="ru-RU" sz="1600" b="1" dirty="0" smtClean="0"/>
              <a:t>                        </a:t>
            </a:r>
          </a:p>
          <a:p>
            <a:pPr marL="342900" indent="-342900">
              <a:lnSpc>
                <a:spcPct val="150000"/>
              </a:lnSpc>
            </a:pPr>
            <a:r>
              <a:rPr lang="ru-RU" sz="1600" b="1" dirty="0" smtClean="0"/>
              <a:t>4. </a:t>
            </a:r>
            <a:r>
              <a:rPr lang="ru-RU" b="1" dirty="0" smtClean="0"/>
              <a:t>Углерод</a:t>
            </a:r>
          </a:p>
          <a:p>
            <a:endParaRPr lang="ru-RU" dirty="0"/>
          </a:p>
        </p:txBody>
      </p:sp>
      <p:pic>
        <p:nvPicPr>
          <p:cNvPr id="7" name="Рисунок 6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667" y="764704"/>
            <a:ext cx="8270666" cy="1584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4252" y="332656"/>
            <a:ext cx="5972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Схема строения модифицированной поверхности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0" name="Рисунок 9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8270666" cy="1584176"/>
          </a:xfrm>
          <a:prstGeom prst="rect">
            <a:avLst/>
          </a:prstGeom>
        </p:spPr>
      </p:pic>
      <p:pic>
        <p:nvPicPr>
          <p:cNvPr id="11" name="Рисунок 10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857232"/>
            <a:ext cx="8270666" cy="1584176"/>
          </a:xfrm>
          <a:prstGeom prst="rect">
            <a:avLst/>
          </a:prstGeom>
        </p:spPr>
      </p:pic>
      <p:pic>
        <p:nvPicPr>
          <p:cNvPr id="12" name="Рисунок 11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872" y="1009632"/>
            <a:ext cx="8270666" cy="1584176"/>
          </a:xfrm>
          <a:prstGeom prst="rect">
            <a:avLst/>
          </a:prstGeom>
        </p:spPr>
      </p:pic>
      <p:pic>
        <p:nvPicPr>
          <p:cNvPr id="13" name="Рисунок 12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000108"/>
            <a:ext cx="8270666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20B04-7F70-4722-926A-82856E6E166B}" type="slidenum">
              <a:rPr lang="ru-RU" sz="1600" b="1" smtClean="0"/>
              <a:pPr>
                <a:defRPr/>
              </a:pPr>
              <a:t>21</a:t>
            </a:fld>
            <a:endParaRPr lang="ru-RU" sz="1600" b="1" dirty="0"/>
          </a:p>
        </p:txBody>
      </p:sp>
      <p:pic>
        <p:nvPicPr>
          <p:cNvPr id="5" name="Picture 7" descr="Рис-2-авторефера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25" y="1293836"/>
            <a:ext cx="8693455" cy="297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39552" y="5835118"/>
            <a:ext cx="2131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S</a:t>
            </a:r>
            <a:r>
              <a:rPr lang="ru-RU" sz="2400" b="1" baseline="-25000" dirty="0" smtClean="0">
                <a:solidFill>
                  <a:srgbClr val="FF0000"/>
                </a:solidFill>
              </a:rPr>
              <a:t>уд</a:t>
            </a:r>
            <a:r>
              <a:rPr lang="ru-RU" sz="2400" b="1" dirty="0" smtClean="0">
                <a:solidFill>
                  <a:srgbClr val="FF0000"/>
                </a:solidFill>
              </a:rPr>
              <a:t> = 125 </a:t>
            </a:r>
            <a:r>
              <a:rPr lang="ru-RU" sz="2400" b="1" dirty="0">
                <a:solidFill>
                  <a:srgbClr val="FF0000"/>
                </a:solidFill>
              </a:rPr>
              <a:t>м</a:t>
            </a:r>
            <a:r>
              <a:rPr lang="ru-RU" sz="2400" b="1" baseline="30000" dirty="0">
                <a:solidFill>
                  <a:srgbClr val="FF0000"/>
                </a:solidFill>
              </a:rPr>
              <a:t>2</a:t>
            </a:r>
            <a:r>
              <a:rPr lang="ru-RU" sz="2400" b="1" dirty="0">
                <a:solidFill>
                  <a:srgbClr val="FF0000"/>
                </a:solidFill>
              </a:rPr>
              <a:t>/г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987791" y="5847655"/>
            <a:ext cx="19604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S</a:t>
            </a:r>
            <a:r>
              <a:rPr lang="ru-RU" sz="2400" b="1" baseline="-25000" dirty="0" smtClean="0">
                <a:solidFill>
                  <a:srgbClr val="FF0000"/>
                </a:solidFill>
              </a:rPr>
              <a:t>уд</a:t>
            </a:r>
            <a:r>
              <a:rPr lang="ru-RU" sz="2400" b="1" dirty="0" smtClean="0">
                <a:solidFill>
                  <a:srgbClr val="FF0000"/>
                </a:solidFill>
              </a:rPr>
              <a:t> = 23 </a:t>
            </a:r>
            <a:r>
              <a:rPr lang="ru-RU" sz="2400" b="1" dirty="0">
                <a:solidFill>
                  <a:srgbClr val="FF0000"/>
                </a:solidFill>
              </a:rPr>
              <a:t>м</a:t>
            </a:r>
            <a:r>
              <a:rPr lang="ru-RU" sz="2400" b="1" baseline="30000" dirty="0">
                <a:solidFill>
                  <a:srgbClr val="FF0000"/>
                </a:solidFill>
              </a:rPr>
              <a:t>2</a:t>
            </a:r>
            <a:r>
              <a:rPr lang="ru-RU" sz="2400" b="1" dirty="0">
                <a:solidFill>
                  <a:srgbClr val="FF0000"/>
                </a:solidFill>
              </a:rPr>
              <a:t>/г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305800" cy="6503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Электронная микроскопия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3962" y="888395"/>
            <a:ext cx="6861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ПЭМ                        ПЭМ                           СЭМ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4911551"/>
            <a:ext cx="5277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LaF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3</a:t>
            </a:r>
            <a:r>
              <a:rPr lang="ru-RU" sz="2400" b="1" dirty="0" smtClean="0"/>
              <a:t>                                          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EuF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3</a:t>
            </a:r>
            <a:endParaRPr lang="ru-RU" sz="2400" b="1" baseline="-250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5271591"/>
            <a:ext cx="692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(</a:t>
            </a:r>
            <a:r>
              <a:rPr lang="en-US" sz="2400" b="1" i="1" dirty="0" smtClean="0"/>
              <a:t>t</a:t>
            </a:r>
            <a:r>
              <a:rPr lang="ru-RU" sz="2400" b="1" baseline="-25000" dirty="0" err="1" smtClean="0"/>
              <a:t>синтеза</a:t>
            </a:r>
            <a:r>
              <a:rPr lang="ru-RU" sz="2400" b="1" dirty="0" err="1" smtClean="0"/>
              <a:t>=</a:t>
            </a:r>
            <a:r>
              <a:rPr lang="ru-RU" sz="2400" b="1" dirty="0" smtClean="0"/>
              <a:t> 20 °С</a:t>
            </a:r>
            <a:r>
              <a:rPr lang="en-US" sz="2400" b="1" dirty="0" smtClean="0"/>
              <a:t>)</a:t>
            </a:r>
            <a:r>
              <a:rPr lang="ru-RU" sz="2400" b="1" dirty="0" smtClean="0"/>
              <a:t> </a:t>
            </a:r>
            <a:r>
              <a:rPr lang="en-US" sz="2400" b="1" dirty="0" smtClean="0"/>
              <a:t>                          (</a:t>
            </a:r>
            <a:r>
              <a:rPr lang="en-US" sz="2400" b="1" i="1" dirty="0" smtClean="0"/>
              <a:t>t</a:t>
            </a:r>
            <a:r>
              <a:rPr lang="ru-RU" sz="2400" b="1" baseline="-25000" dirty="0" err="1" smtClean="0"/>
              <a:t>синтеза</a:t>
            </a:r>
            <a:r>
              <a:rPr lang="ru-RU" sz="2400" b="1" dirty="0" err="1" smtClean="0"/>
              <a:t>=</a:t>
            </a:r>
            <a:r>
              <a:rPr lang="ru-RU" sz="2400" b="1" dirty="0" smtClean="0"/>
              <a:t> 20 °С</a:t>
            </a:r>
            <a:r>
              <a:rPr lang="en-US" sz="2400" b="1" dirty="0" smtClean="0"/>
              <a:t>)</a:t>
            </a:r>
            <a:endParaRPr lang="ru-RU" sz="2400" b="1" baseline="-250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012160" y="4293096"/>
            <a:ext cx="1296144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355976" y="4293096"/>
            <a:ext cx="1296144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547664" y="4293096"/>
            <a:ext cx="0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aF3-7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6" y="3212976"/>
            <a:ext cx="2128737" cy="309634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20B04-7F70-4722-926A-82856E6E166B}" type="slidenum">
              <a:rPr lang="ru-RU" sz="1600" b="1" smtClean="0"/>
              <a:pPr>
                <a:defRPr/>
              </a:pPr>
              <a:t>22</a:t>
            </a:fld>
            <a:endParaRPr lang="ru-RU" sz="1600" b="1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340768"/>
            <a:ext cx="2057201" cy="210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-36512" y="260648"/>
            <a:ext cx="8784976" cy="72234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Схема формирования частиц при разной температуре синтеза</a:t>
            </a:r>
          </a:p>
        </p:txBody>
      </p:sp>
      <p:pic>
        <p:nvPicPr>
          <p:cNvPr id="9" name="Рисунок 8" descr="Risunok8-вариант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4016" y="1340768"/>
            <a:ext cx="7214960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-315913"/>
            <a:ext cx="8229600" cy="1143001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Органические </a:t>
            </a:r>
            <a:r>
              <a:rPr lang="ru-RU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лиганды</a:t>
            </a:r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для 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EuF</a:t>
            </a:r>
            <a:r>
              <a:rPr lang="en-US" sz="2800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LaF</a:t>
            </a:r>
            <a:r>
              <a:rPr lang="ru-RU" sz="2800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96975"/>
            <a:ext cx="4027487" cy="5327650"/>
          </a:xfrm>
        </p:spPr>
        <p:txBody>
          <a:bodyPr/>
          <a:lstStyle/>
          <a:p>
            <a:pPr eaLnBrk="1" hangingPunct="1"/>
            <a:endParaRPr lang="ru-RU" sz="2400" b="1" dirty="0" smtClean="0">
              <a:latin typeface="Times New Roman" pitchFamily="18" charset="0"/>
            </a:endParaRPr>
          </a:p>
          <a:p>
            <a:pPr eaLnBrk="1" hangingPunct="1"/>
            <a:r>
              <a:rPr lang="ru-RU" sz="2400" b="1" i="1" dirty="0" err="1" smtClean="0">
                <a:latin typeface="Times New Roman" pitchFamily="18" charset="0"/>
              </a:rPr>
              <a:t>о</a:t>
            </a:r>
            <a:r>
              <a:rPr lang="ru-RU" sz="2400" b="1" dirty="0" err="1" smtClean="0">
                <a:latin typeface="Times New Roman" pitchFamily="18" charset="0"/>
              </a:rPr>
              <a:t>-Фенантролин</a:t>
            </a:r>
            <a:r>
              <a:rPr lang="ru-RU" sz="2400" b="1" dirty="0" smtClean="0">
                <a:latin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CC1C1C"/>
                </a:solidFill>
                <a:latin typeface="Times New Roman" pitchFamily="18" charset="0"/>
              </a:rPr>
              <a:t>phen</a:t>
            </a:r>
            <a:r>
              <a:rPr lang="ru-RU" sz="2400" b="1" dirty="0" smtClean="0">
                <a:latin typeface="Times New Roman" pitchFamily="18" charset="0"/>
              </a:rPr>
              <a:t>)</a:t>
            </a:r>
          </a:p>
          <a:p>
            <a:pPr eaLnBrk="1" hangingPunct="1"/>
            <a:endParaRPr lang="en-US" sz="2400" b="1" dirty="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eaLnBrk="1" hangingPunct="1"/>
            <a:r>
              <a:rPr lang="ru-RU" sz="2400" b="1" dirty="0" err="1" smtClean="0">
                <a:latin typeface="Times New Roman" pitchFamily="18" charset="0"/>
              </a:rPr>
              <a:t>Дибензоилметан</a:t>
            </a:r>
            <a:r>
              <a:rPr lang="en-US" sz="2400" b="1" dirty="0" smtClean="0">
                <a:latin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CC1C1C"/>
                </a:solidFill>
                <a:latin typeface="Times New Roman" pitchFamily="18" charset="0"/>
              </a:rPr>
              <a:t>dbm</a:t>
            </a:r>
            <a:r>
              <a:rPr lang="en-US" sz="2400" b="1" dirty="0" smtClean="0">
                <a:latin typeface="Times New Roman" pitchFamily="18" charset="0"/>
              </a:rPr>
              <a:t>)</a:t>
            </a:r>
            <a:endParaRPr lang="ru-RU" sz="2400" b="1" dirty="0" smtClean="0">
              <a:latin typeface="Times New Roman" pitchFamily="18" charset="0"/>
            </a:endParaRPr>
          </a:p>
          <a:p>
            <a:pPr eaLnBrk="1" hangingPunct="1"/>
            <a:endParaRPr lang="ru-RU" sz="2400" b="1" dirty="0" smtClean="0">
              <a:latin typeface="Times New Roman" pitchFamily="18" charset="0"/>
            </a:endParaRPr>
          </a:p>
          <a:p>
            <a:pPr eaLnBrk="1" hangingPunct="1"/>
            <a:endParaRPr lang="en-US" sz="2400" b="1" dirty="0" smtClean="0">
              <a:latin typeface="Times New Roman" pitchFamily="18" charset="0"/>
            </a:endParaRPr>
          </a:p>
          <a:p>
            <a:pPr eaLnBrk="1" hangingPunct="1"/>
            <a:r>
              <a:rPr lang="ru-RU" sz="2400" b="1" dirty="0" smtClean="0">
                <a:latin typeface="Times New Roman" pitchFamily="18" charset="0"/>
              </a:rPr>
              <a:t>Ацетилацетон</a:t>
            </a:r>
            <a:r>
              <a:rPr lang="en-US" sz="2400" b="1" dirty="0" smtClean="0">
                <a:latin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CC1C1C"/>
                </a:solidFill>
                <a:latin typeface="Times New Roman" pitchFamily="18" charset="0"/>
              </a:rPr>
              <a:t>acac</a:t>
            </a:r>
            <a:r>
              <a:rPr lang="en-US" sz="2400" b="1" dirty="0" smtClean="0">
                <a:latin typeface="Times New Roman" pitchFamily="18" charset="0"/>
              </a:rPr>
              <a:t>)</a:t>
            </a:r>
            <a:endParaRPr lang="ru-RU" sz="2400" b="1" dirty="0" smtClean="0">
              <a:latin typeface="Times New Roman" pitchFamily="18" charset="0"/>
            </a:endParaRPr>
          </a:p>
          <a:p>
            <a:pPr eaLnBrk="1" hangingPunct="1"/>
            <a:endParaRPr lang="en-US" sz="2400" b="1" dirty="0" smtClean="0">
              <a:latin typeface="Times New Roman" pitchFamily="18" charset="0"/>
            </a:endParaRPr>
          </a:p>
          <a:p>
            <a:pPr eaLnBrk="1" hangingPunct="1"/>
            <a:endParaRPr lang="en-US" sz="2400" b="1" dirty="0" smtClean="0">
              <a:latin typeface="Times New Roman" pitchFamily="18" charset="0"/>
            </a:endParaRPr>
          </a:p>
          <a:p>
            <a:pPr eaLnBrk="1" hangingPunct="1"/>
            <a:r>
              <a:rPr lang="ru-RU" sz="2400" b="1" dirty="0" smtClean="0">
                <a:latin typeface="Times New Roman" pitchFamily="18" charset="0"/>
              </a:rPr>
              <a:t>Лимонная кислота</a:t>
            </a:r>
          </a:p>
          <a:p>
            <a:pPr eaLnBrk="1" hangingPunct="1"/>
            <a:endParaRPr lang="ru-RU" b="1" dirty="0" smtClean="0">
              <a:latin typeface="Times New Roman" pitchFamily="18" charset="0"/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364163" y="908050"/>
          <a:ext cx="1998662" cy="1176338"/>
        </p:xfrm>
        <a:graphic>
          <a:graphicData uri="http://schemas.openxmlformats.org/presentationml/2006/ole">
            <p:oleObj spid="_x0000_s2050" name="CS ChemDraw Drawing" r:id="rId3" imgW="1998720" imgH="1175760" progId="">
              <p:embed/>
            </p:oleObj>
          </a:graphicData>
        </a:graphic>
      </p:graphicFrame>
      <p:graphicFrame>
        <p:nvGraphicFramePr>
          <p:cNvPr id="3075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4859338" y="2492375"/>
          <a:ext cx="2938462" cy="1089025"/>
        </p:xfrm>
        <a:graphic>
          <a:graphicData uri="http://schemas.openxmlformats.org/presentationml/2006/ole">
            <p:oleObj spid="_x0000_s2051" name="CS ChemDraw Drawing" r:id="rId4" imgW="2938680" imgH="1089360" progId="">
              <p:embed/>
            </p:oleObj>
          </a:graphicData>
        </a:graphic>
      </p:graphicFrame>
      <p:graphicFrame>
        <p:nvGraphicFramePr>
          <p:cNvPr id="3076" name="Object 6"/>
          <p:cNvGraphicFramePr>
            <a:graphicFrameLocks noChangeAspect="1"/>
          </p:cNvGraphicFramePr>
          <p:nvPr/>
        </p:nvGraphicFramePr>
        <p:xfrm>
          <a:off x="5219700" y="3933825"/>
          <a:ext cx="2303463" cy="860425"/>
        </p:xfrm>
        <a:graphic>
          <a:graphicData uri="http://schemas.openxmlformats.org/presentationml/2006/ole">
            <p:oleObj spid="_x0000_s2052" name="CS ChemDraw Drawing" r:id="rId5" imgW="2255400" imgH="840600" progId="">
              <p:embed/>
            </p:oleObj>
          </a:graphicData>
        </a:graphic>
      </p:graphicFrame>
      <p:graphicFrame>
        <p:nvGraphicFramePr>
          <p:cNvPr id="3077" name="Object 7"/>
          <p:cNvGraphicFramePr>
            <a:graphicFrameLocks noChangeAspect="1"/>
          </p:cNvGraphicFramePr>
          <p:nvPr/>
        </p:nvGraphicFramePr>
        <p:xfrm>
          <a:off x="4500563" y="5013325"/>
          <a:ext cx="3816350" cy="1593850"/>
        </p:xfrm>
        <a:graphic>
          <a:graphicData uri="http://schemas.openxmlformats.org/presentationml/2006/ole">
            <p:oleObj spid="_x0000_s2053" r:id="rId6" imgW="2392560" imgH="997920" progId="">
              <p:embed/>
            </p:oleObj>
          </a:graphicData>
        </a:graphic>
      </p:graphicFrame>
      <p:sp>
        <p:nvSpPr>
          <p:cNvPr id="3080" name="Номер слайда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D11DDC1-FC4A-4FE8-B3C7-D38B59380242}" type="slidenum">
              <a:rPr lang="ru-RU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89DE3-9D70-4F89-A9CF-2DB1FD6B6DC4}" type="slidenum">
              <a:rPr lang="ru-RU" sz="1600" b="1" smtClean="0"/>
              <a:pPr>
                <a:defRPr/>
              </a:pPr>
              <a:t>24</a:t>
            </a:fld>
            <a:endParaRPr lang="ru-RU" sz="1600" b="1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95536" y="-29648"/>
            <a:ext cx="8305800" cy="72234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Органические </a:t>
            </a:r>
            <a:r>
              <a:rPr lang="ru-RU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лиганды</a:t>
            </a:r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для 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EuF</a:t>
            </a:r>
            <a:r>
              <a:rPr lang="en-US" sz="2800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LaF</a:t>
            </a:r>
            <a:r>
              <a:rPr lang="ru-RU" sz="2800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Модификаторы-2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978" y="1785926"/>
            <a:ext cx="8734044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89DE3-9D70-4F89-A9CF-2DB1FD6B6DC4}" type="slidenum">
              <a:rPr lang="ru-RU" sz="1600" b="1" smtClean="0"/>
              <a:pPr>
                <a:defRPr/>
              </a:pPr>
              <a:t>25</a:t>
            </a:fld>
            <a:endParaRPr lang="ru-RU" sz="1600" b="1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305800" cy="72234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Методы модифицирования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95536" y="980728"/>
            <a:ext cx="8568952" cy="366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ru-RU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Пропитка (вынужденная сорбция)</a:t>
            </a:r>
          </a:p>
          <a:p>
            <a:pPr marL="457200" indent="-457200"/>
            <a:r>
              <a:rPr lang="ru-RU" sz="800" b="1" dirty="0" smtClean="0">
                <a:latin typeface="Arial" pitchFamily="34" charset="0"/>
                <a:cs typeface="Arial" pitchFamily="34" charset="0"/>
              </a:rPr>
              <a:t>    </a:t>
            </a:r>
          </a:p>
          <a:p>
            <a:pPr marL="457200" indent="-457200"/>
            <a:r>
              <a:rPr lang="en-US" b="1" dirty="0" smtClean="0">
                <a:latin typeface="Arial" pitchFamily="34" charset="0"/>
                <a:cs typeface="Arial" pitchFamily="34" charset="0"/>
              </a:rPr>
              <a:t>EuF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р-р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модификатора </a:t>
            </a:r>
            <a:r>
              <a:rPr lang="ru-RU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удаление растворителя  промывка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ru-RU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Сорбция из раствора</a:t>
            </a:r>
          </a:p>
          <a:p>
            <a:pPr marL="457200" indent="-457200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indent="-457200">
              <a:lnSpc>
                <a:spcPct val="114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EuF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р-р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модификатора </a:t>
            </a:r>
            <a:r>
              <a:rPr lang="ru-RU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выдерживание в течение 1 суток 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отделение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EuF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от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р-ра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модификатора</a:t>
            </a:r>
            <a:r>
              <a:rPr lang="ru-RU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промывка</a:t>
            </a:r>
          </a:p>
          <a:p>
            <a:pPr indent="-457200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ru-RU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Механохимическая активация (шаровая мельница)</a:t>
            </a:r>
          </a:p>
          <a:p>
            <a:pPr marL="457200" indent="-457200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indent="-457200">
              <a:lnSpc>
                <a:spcPct val="114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EuF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р-р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модификатора </a:t>
            </a:r>
            <a:r>
              <a:rPr lang="ru-RU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перетирание в течение 1 ч 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удаление растворителя  перетирание в течение 20 мин  промывка</a:t>
            </a:r>
          </a:p>
          <a:p>
            <a:pPr marL="457200" indent="-457200"/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54AFC-79CA-4F76-B25E-CFC96DEA6419}" type="slidenum">
              <a:rPr lang="ru-RU" sz="1600" b="1" smtClean="0"/>
              <a:pPr>
                <a:defRPr/>
              </a:pPr>
              <a:t>26</a:t>
            </a:fld>
            <a:endParaRPr lang="ru-RU" sz="16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44624"/>
            <a:ext cx="8712968" cy="936104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Сравнение устойчивости гомогенных и гетерогенных комплексов</a:t>
            </a:r>
            <a:endParaRPr kumimoji="0" lang="ru-RU" sz="2400" i="0" u="none" strike="noStrike" kern="1200" cap="none" spc="0" normalizeH="0" baseline="-2500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4755" name="Picture 3" descr="Risunok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481" y="4509120"/>
            <a:ext cx="661744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55576" y="1196752"/>
            <a:ext cx="14401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580112" y="1124744"/>
            <a:ext cx="14401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95736" y="1700808"/>
            <a:ext cx="14401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1623137"/>
            <a:ext cx="14401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92280" y="1623137"/>
            <a:ext cx="14401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244408" y="1623137"/>
            <a:ext cx="14401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La-PAR-pH-ре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52736"/>
            <a:ext cx="3390252" cy="3312368"/>
          </a:xfrm>
          <a:prstGeom prst="rect">
            <a:avLst/>
          </a:prstGeom>
        </p:spPr>
      </p:pic>
      <p:pic>
        <p:nvPicPr>
          <p:cNvPr id="27" name="Рисунок 26" descr="Eu-PAR-pH-ре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052735"/>
            <a:ext cx="3384376" cy="3319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1052736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 Black" pitchFamily="34" charset="0"/>
              </a:rPr>
              <a:t>La(III)∙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ПАР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4128" y="1074222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Arial Black" pitchFamily="34" charset="0"/>
              </a:rPr>
              <a:t>Eu</a:t>
            </a:r>
            <a:r>
              <a:rPr lang="en-US" sz="1600" dirty="0" smtClean="0">
                <a:solidFill>
                  <a:srgbClr val="002060"/>
                </a:solidFill>
                <a:latin typeface="Arial Black" pitchFamily="34" charset="0"/>
              </a:rPr>
              <a:t>(III)∙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ПАР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872" y="119675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гетерогенный</a:t>
            </a:r>
          </a:p>
          <a:p>
            <a:r>
              <a:rPr lang="ru-RU" b="1" dirty="0" smtClean="0"/>
              <a:t>комплекс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91880" y="2926685"/>
            <a:ext cx="1568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гомогенный</a:t>
            </a:r>
          </a:p>
          <a:p>
            <a:r>
              <a:rPr lang="ru-RU" b="1" dirty="0" smtClean="0"/>
              <a:t>комплекс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76525" y="4170566"/>
            <a:ext cx="325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Превращения привитого слоя</a:t>
            </a:r>
            <a:endParaRPr lang="ru-RU" sz="1600" dirty="0"/>
          </a:p>
        </p:txBody>
      </p:sp>
      <p:cxnSp>
        <p:nvCxnSpPr>
          <p:cNvPr id="29" name="Прямая со стрелкой 28"/>
          <p:cNvCxnSpPr>
            <a:stCxn id="18" idx="1"/>
          </p:cNvCxnSpPr>
          <p:nvPr/>
        </p:nvCxnSpPr>
        <p:spPr>
          <a:xfrm flipH="1">
            <a:off x="2915816" y="3249851"/>
            <a:ext cx="576064" cy="351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8" idx="3"/>
          </p:cNvCxnSpPr>
          <p:nvPr/>
        </p:nvCxnSpPr>
        <p:spPr>
          <a:xfrm>
            <a:off x="5060515" y="3249851"/>
            <a:ext cx="1311685" cy="3951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6" idx="1"/>
          </p:cNvCxnSpPr>
          <p:nvPr/>
        </p:nvCxnSpPr>
        <p:spPr>
          <a:xfrm flipH="1">
            <a:off x="2339752" y="1519918"/>
            <a:ext cx="1080120" cy="1088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6" idx="3"/>
          </p:cNvCxnSpPr>
          <p:nvPr/>
        </p:nvCxnSpPr>
        <p:spPr>
          <a:xfrm>
            <a:off x="5220072" y="1519918"/>
            <a:ext cx="1656184" cy="368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30480" y="6356350"/>
            <a:ext cx="762000" cy="365125"/>
          </a:xfrm>
        </p:spPr>
        <p:txBody>
          <a:bodyPr/>
          <a:lstStyle/>
          <a:p>
            <a:pPr>
              <a:defRPr/>
            </a:pPr>
            <a:fld id="{46620B04-7F70-4722-926A-82856E6E166B}" type="slidenum">
              <a:rPr lang="ru-RU" sz="1600" b="1" smtClean="0"/>
              <a:pPr>
                <a:defRPr/>
              </a:pPr>
              <a:t>27</a:t>
            </a:fld>
            <a:endParaRPr lang="ru-RU" sz="16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95346471"/>
              </p:ext>
            </p:extLst>
          </p:nvPr>
        </p:nvGraphicFramePr>
        <p:xfrm>
          <a:off x="468190" y="4941168"/>
          <a:ext cx="7992242" cy="172819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19318"/>
                <a:gridCol w="1109380"/>
                <a:gridCol w="1109381"/>
                <a:gridCol w="862665"/>
                <a:gridCol w="991897"/>
                <a:gridCol w="991898"/>
                <a:gridCol w="1107703"/>
              </a:tblGrid>
              <a:tr h="6328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Сорбция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Механохимическая активация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Пропитка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Модификатор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Phen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DbmNa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Phen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AcacH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DbmNa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DbmNa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ρ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молекул/нм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9648" y="4571836"/>
            <a:ext cx="870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Плотность прививки (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lang="ru-RU" b="1" dirty="0" smtClean="0"/>
              <a:t>) модификаторов по данным элементного анализа</a:t>
            </a:r>
            <a:endParaRPr lang="ru-RU" b="1" dirty="0"/>
          </a:p>
        </p:txBody>
      </p:sp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784976" cy="72234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Характеристика модифицированного 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EuF</a:t>
            </a:r>
            <a:r>
              <a:rPr lang="en-US" sz="2800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aseline="-25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277361" y="617274"/>
            <a:ext cx="8327087" cy="3747830"/>
            <a:chOff x="277361" y="617274"/>
            <a:chExt cx="8327087" cy="3747830"/>
          </a:xfrm>
        </p:grpSpPr>
        <p:sp>
          <p:nvSpPr>
            <p:cNvPr id="7" name="TextBox 6"/>
            <p:cNvSpPr txBox="1"/>
            <p:nvPr/>
          </p:nvSpPr>
          <p:spPr>
            <a:xfrm>
              <a:off x="4572000" y="620688"/>
              <a:ext cx="4032448" cy="26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ru-RU" sz="2000" b="1" u="sng" dirty="0" err="1" smtClean="0"/>
                <a:t>ИК-спектры</a:t>
              </a:r>
              <a:r>
                <a:rPr lang="ru-RU" sz="2000" b="1" u="sng" dirty="0" smtClean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000" b="1" dirty="0" err="1" smtClean="0">
                  <a:solidFill>
                    <a:srgbClr val="002060"/>
                  </a:solidFill>
                </a:rPr>
                <a:t>Phen</a:t>
              </a:r>
              <a:r>
                <a:rPr lang="ru-RU" sz="2000" b="1" dirty="0">
                  <a:solidFill>
                    <a:srgbClr val="002060"/>
                  </a:solidFill>
                </a:rPr>
                <a:t>@</a:t>
              </a:r>
              <a:r>
                <a:rPr lang="en-US" sz="2000" b="1" dirty="0" err="1">
                  <a:solidFill>
                    <a:srgbClr val="002060"/>
                  </a:solidFill>
                </a:rPr>
                <a:t>EuF</a:t>
              </a:r>
              <a:r>
                <a:rPr lang="ru-RU" sz="2000" b="1" baseline="-25000" dirty="0">
                  <a:solidFill>
                    <a:srgbClr val="002060"/>
                  </a:solidFill>
                </a:rPr>
                <a:t>3</a:t>
              </a:r>
              <a:r>
                <a:rPr lang="ru-RU" sz="2000" b="1" dirty="0">
                  <a:solidFill>
                    <a:srgbClr val="002060"/>
                  </a:solidFill>
                </a:rPr>
                <a:t> (</a:t>
              </a:r>
              <a:r>
                <a:rPr lang="ru-RU" sz="2000" b="1" dirty="0" smtClean="0">
                  <a:solidFill>
                    <a:srgbClr val="002060"/>
                  </a:solidFill>
                </a:rPr>
                <a:t>сорбция)</a:t>
              </a:r>
            </a:p>
            <a:p>
              <a:pPr>
                <a:lnSpc>
                  <a:spcPct val="150000"/>
                </a:lnSpc>
              </a:pPr>
              <a:r>
                <a:rPr lang="en-US" sz="2000" b="1" dirty="0" err="1" smtClean="0">
                  <a:solidFill>
                    <a:srgbClr val="00B050"/>
                  </a:solidFill>
                </a:rPr>
                <a:t>Dbm</a:t>
              </a:r>
              <a:r>
                <a:rPr lang="ru-RU" sz="2000" b="1" dirty="0" smtClean="0">
                  <a:solidFill>
                    <a:srgbClr val="00B050"/>
                  </a:solidFill>
                </a:rPr>
                <a:t>@</a:t>
              </a:r>
              <a:r>
                <a:rPr lang="en-US" sz="2000" b="1" dirty="0" err="1" smtClean="0">
                  <a:solidFill>
                    <a:srgbClr val="00B050"/>
                  </a:solidFill>
                </a:rPr>
                <a:t>EuF</a:t>
              </a:r>
              <a:r>
                <a:rPr lang="ru-RU" sz="2000" b="1" baseline="-25000" dirty="0" smtClean="0">
                  <a:solidFill>
                    <a:srgbClr val="00B050"/>
                  </a:solidFill>
                </a:rPr>
                <a:t>3</a:t>
              </a:r>
              <a:r>
                <a:rPr lang="ru-RU" sz="2000" b="1" dirty="0" smtClean="0">
                  <a:solidFill>
                    <a:srgbClr val="00B050"/>
                  </a:solidFill>
                </a:rPr>
                <a:t> (сорбция)</a:t>
              </a:r>
            </a:p>
            <a:p>
              <a:pPr>
                <a:lnSpc>
                  <a:spcPct val="150000"/>
                </a:lnSpc>
              </a:pPr>
              <a:r>
                <a:rPr lang="ru-RU" sz="2000" b="1" dirty="0" smtClean="0"/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Acac</a:t>
              </a:r>
              <a:r>
                <a:rPr lang="ru-RU" sz="2000" b="1" dirty="0" smtClean="0">
                  <a:solidFill>
                    <a:srgbClr val="FF0000"/>
                  </a:solidFill>
                </a:rPr>
                <a:t>@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EuF</a:t>
              </a:r>
              <a:r>
                <a:rPr lang="ru-RU" sz="2000" b="1" baseline="-25000" dirty="0" smtClean="0">
                  <a:solidFill>
                    <a:srgbClr val="FF0000"/>
                  </a:solidFill>
                </a:rPr>
                <a:t>3</a:t>
              </a:r>
              <a:r>
                <a:rPr lang="ru-RU" sz="2000" b="1" dirty="0" smtClean="0">
                  <a:solidFill>
                    <a:srgbClr val="FF0000"/>
                  </a:solidFill>
                </a:rPr>
                <a:t> (</a:t>
              </a:r>
              <a:r>
                <a:rPr lang="ru-RU" sz="2000" b="1" dirty="0" err="1" smtClean="0">
                  <a:solidFill>
                    <a:srgbClr val="FF0000"/>
                  </a:solidFill>
                </a:rPr>
                <a:t>механохим</a:t>
              </a:r>
              <a:r>
                <a:rPr lang="ru-RU" sz="2000" b="1" dirty="0" smtClean="0">
                  <a:solidFill>
                    <a:srgbClr val="FF0000"/>
                  </a:solidFill>
                </a:rPr>
                <a:t>.)</a:t>
              </a:r>
            </a:p>
            <a:p>
              <a:pPr>
                <a:lnSpc>
                  <a:spcPct val="150000"/>
                </a:lnSpc>
              </a:pPr>
              <a:r>
                <a:rPr lang="en-US" sz="2000" b="1" dirty="0" err="1" smtClean="0"/>
                <a:t>EuF</a:t>
              </a:r>
              <a:r>
                <a:rPr lang="ru-RU" sz="2000" b="1" baseline="-25000" dirty="0" smtClean="0"/>
                <a:t>3</a:t>
              </a:r>
              <a:r>
                <a:rPr lang="ru-RU" sz="2000" b="1" dirty="0" smtClean="0"/>
                <a:t> </a:t>
              </a:r>
            </a:p>
            <a:p>
              <a:pPr>
                <a:lnSpc>
                  <a:spcPct val="114000"/>
                </a:lnSpc>
              </a:pP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pic>
          <p:nvPicPr>
            <p:cNvPr id="10" name="Рисунок 9" descr="ИК новый copy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28" y="617274"/>
              <a:ext cx="3960440" cy="3747830"/>
            </a:xfrm>
            <a:prstGeom prst="rect">
              <a:avLst/>
            </a:prstGeom>
          </p:spPr>
        </p:pic>
        <p:cxnSp>
          <p:nvCxnSpPr>
            <p:cNvPr id="12" name="Прямая со стрелкой 11"/>
            <p:cNvCxnSpPr/>
            <p:nvPr/>
          </p:nvCxnSpPr>
          <p:spPr>
            <a:xfrm flipH="1" flipV="1">
              <a:off x="3995936" y="620688"/>
              <a:ext cx="648072" cy="648072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H="1" flipV="1">
              <a:off x="3995936" y="1268760"/>
              <a:ext cx="648072" cy="43204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flipH="1">
              <a:off x="3995936" y="2204864"/>
              <a:ext cx="720080" cy="720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H="1">
              <a:off x="4067944" y="2636912"/>
              <a:ext cx="576064" cy="1440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рямоугольник 12"/>
            <p:cNvSpPr/>
            <p:nvPr/>
          </p:nvSpPr>
          <p:spPr>
            <a:xfrm>
              <a:off x="323528" y="2420888"/>
              <a:ext cx="28803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269186" y="2410629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/>
                <a:t>A</a:t>
              </a:r>
              <a:r>
                <a:rPr lang="en-US" sz="2000" b="1" dirty="0" smtClean="0"/>
                <a:t>,</a:t>
              </a:r>
              <a:endParaRPr lang="ru-RU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116013" y="-171450"/>
            <a:ext cx="7793037" cy="766763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Кинетические кривые</a:t>
            </a:r>
          </a:p>
        </p:txBody>
      </p:sp>
      <p:graphicFrame>
        <p:nvGraphicFramePr>
          <p:cNvPr id="5122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68313" y="3860800"/>
          <a:ext cx="3167062" cy="2916238"/>
        </p:xfrm>
        <a:graphic>
          <a:graphicData uri="http://schemas.openxmlformats.org/presentationml/2006/ole">
            <p:oleObj spid="_x0000_s3074" name="SPW 9.0 Graph" r:id="rId3" imgW="5637960" imgH="5190840" progId="">
              <p:embed/>
            </p:oleObj>
          </a:graphicData>
        </a:graphic>
      </p:graphicFrame>
      <p:graphicFrame>
        <p:nvGraphicFramePr>
          <p:cNvPr id="5123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4932363" y="765175"/>
          <a:ext cx="3024187" cy="2860675"/>
        </p:xfrm>
        <a:graphic>
          <a:graphicData uri="http://schemas.openxmlformats.org/presentationml/2006/ole">
            <p:oleObj spid="_x0000_s3075" name="SPW 9.0 Graph" r:id="rId4" imgW="5436720" imgH="5143320" progId="">
              <p:embed/>
            </p:oleObj>
          </a:graphicData>
        </a:graphic>
      </p:graphicFrame>
      <p:graphicFrame>
        <p:nvGraphicFramePr>
          <p:cNvPr id="5124" name="Object 5"/>
          <p:cNvGraphicFramePr>
            <a:graphicFrameLocks noChangeAspect="1"/>
          </p:cNvGraphicFramePr>
          <p:nvPr>
            <p:ph sz="quarter" idx="4"/>
          </p:nvPr>
        </p:nvGraphicFramePr>
        <p:xfrm>
          <a:off x="468313" y="620713"/>
          <a:ext cx="3311525" cy="3213100"/>
        </p:xfrm>
        <a:graphic>
          <a:graphicData uri="http://schemas.openxmlformats.org/presentationml/2006/ole">
            <p:oleObj spid="_x0000_s3076" name="SPW 9.0 Graph" r:id="rId5" imgW="5637960" imgH="5471640" progId="">
              <p:embed/>
            </p:oleObj>
          </a:graphicData>
        </a:graphic>
      </p:graphicFrame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125" name="Object 10"/>
          <p:cNvGraphicFramePr>
            <a:graphicFrameLocks noChangeAspect="1"/>
          </p:cNvGraphicFramePr>
          <p:nvPr>
            <p:ph sz="quarter" idx="3"/>
          </p:nvPr>
        </p:nvGraphicFramePr>
        <p:xfrm>
          <a:off x="4932363" y="3711575"/>
          <a:ext cx="3313112" cy="3146425"/>
        </p:xfrm>
        <a:graphic>
          <a:graphicData uri="http://schemas.openxmlformats.org/presentationml/2006/ole">
            <p:oleObj spid="_x0000_s3077" name="SPW 9.0 Graph" r:id="rId6" imgW="5436720" imgH="5162400" progId="">
              <p:embed/>
            </p:oleObj>
          </a:graphicData>
        </a:graphic>
      </p:graphicFrame>
      <p:sp>
        <p:nvSpPr>
          <p:cNvPr id="5131" name="Номер слайда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146BB0-CF6D-4D55-B8CE-83A14D51CBB6}" type="slidenum">
              <a:rPr lang="ru-RU"/>
              <a:pPr/>
              <a:t>28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89DE3-9D70-4F89-A9CF-2DB1FD6B6DC4}" type="slidenum">
              <a:rPr lang="ru-RU" sz="1600" b="1" smtClean="0"/>
              <a:pPr>
                <a:defRPr/>
              </a:pPr>
              <a:t>29</a:t>
            </a:fld>
            <a:endParaRPr lang="ru-RU" sz="1600" b="1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416824" cy="792088"/>
          </a:xfrm>
        </p:spPr>
        <p:txBody>
          <a:bodyPr>
            <a:normAutofit fontScale="90000"/>
          </a:bodyPr>
          <a:lstStyle/>
          <a:p>
            <a:r>
              <a:rPr lang="ru-RU" sz="2800" b="1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Модифицирование поверхности наночастиц</a:t>
            </a:r>
            <a:r>
              <a:rPr lang="en-US" sz="2800" b="1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br>
              <a:rPr lang="en-US" sz="2800" b="1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0000CC"/>
                </a:solidFill>
              </a:rPr>
              <a:t>LnF</a:t>
            </a:r>
            <a:r>
              <a:rPr lang="en-US" sz="1600" dirty="0" smtClean="0">
                <a:solidFill>
                  <a:srgbClr val="0000CC"/>
                </a:solidFill>
              </a:rPr>
              <a:t>3</a:t>
            </a:r>
            <a:br>
              <a:rPr lang="en-US" sz="1600" dirty="0" smtClean="0">
                <a:solidFill>
                  <a:srgbClr val="0000CC"/>
                </a:solidFill>
              </a:rPr>
            </a:br>
            <a:endParaRPr lang="ru-RU" sz="2000" b="1" baseline="-25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052736"/>
            <a:ext cx="820891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600" dirty="0" smtClean="0"/>
              <a:t>		Сорбция лигандов на поверхности наночастиц </a:t>
            </a:r>
            <a:r>
              <a:rPr lang="en-US" sz="1600" dirty="0" smtClean="0"/>
              <a:t>LaF</a:t>
            </a:r>
            <a:r>
              <a:rPr lang="en-US" sz="1600" baseline="-25000" dirty="0" smtClean="0"/>
              <a:t>3 </a:t>
            </a:r>
            <a:r>
              <a:rPr lang="ru-RU" sz="1600" dirty="0" smtClean="0"/>
              <a:t>и </a:t>
            </a:r>
            <a:r>
              <a:rPr lang="en-US" sz="1600" dirty="0" smtClean="0"/>
              <a:t>EuF</a:t>
            </a:r>
            <a:r>
              <a:rPr lang="en-US" sz="1600" baseline="-25000" dirty="0" smtClean="0"/>
              <a:t>3</a:t>
            </a:r>
            <a:r>
              <a:rPr lang="ru-RU" sz="1600" dirty="0" smtClean="0"/>
              <a:t> обусловлена образованием комплексов с ионами металла на поверхности.  Структуры гетерогенных комплексов близки к структурам соответствующих гомогенных аналогов. </a:t>
            </a:r>
          </a:p>
          <a:p>
            <a:pPr marL="342900" indent="-342900">
              <a:spcBef>
                <a:spcPts val="600"/>
              </a:spcBef>
            </a:pPr>
            <a:r>
              <a:rPr lang="en-US" sz="1600" dirty="0" smtClean="0"/>
              <a:t>		</a:t>
            </a:r>
            <a:r>
              <a:rPr lang="ru-RU" sz="1600" dirty="0" smtClean="0"/>
              <a:t> Модифицирующие </a:t>
            </a:r>
            <a:r>
              <a:rPr lang="ru-RU" sz="1600" dirty="0" err="1" smtClean="0"/>
              <a:t>лиганды</a:t>
            </a:r>
            <a:r>
              <a:rPr lang="ru-RU" sz="1600" dirty="0" smtClean="0"/>
              <a:t> влияют на процесс роста наночастиц, а в случае </a:t>
            </a:r>
            <a:r>
              <a:rPr lang="en-US" sz="1600" dirty="0" err="1" smtClean="0"/>
              <a:t>EuF</a:t>
            </a:r>
            <a:r>
              <a:rPr lang="ru-RU" sz="1600" baseline="-25000" dirty="0" smtClean="0"/>
              <a:t>3</a:t>
            </a:r>
            <a:r>
              <a:rPr lang="ru-RU" sz="1600" dirty="0" smtClean="0"/>
              <a:t> – и на процессы агрегирования первичных кристаллитов при их синтезе в присутствии модификатора.</a:t>
            </a:r>
          </a:p>
          <a:p>
            <a:pPr marL="342900" indent="-342900">
              <a:spcBef>
                <a:spcPts val="600"/>
              </a:spcBef>
            </a:pPr>
            <a:r>
              <a:rPr lang="en-US" sz="1600" dirty="0" smtClean="0"/>
              <a:t>		</a:t>
            </a:r>
            <a:r>
              <a:rPr lang="ru-RU" sz="1600" dirty="0" smtClean="0"/>
              <a:t>Гидролитическая устойчивость гетерогенных </a:t>
            </a:r>
            <a:r>
              <a:rPr lang="ru-RU" sz="1600" dirty="0" err="1" smtClean="0"/>
              <a:t>металлокомплексов</a:t>
            </a:r>
            <a:r>
              <a:rPr lang="ru-RU" sz="1600" dirty="0" smtClean="0"/>
              <a:t> на поверхности наночастиц </a:t>
            </a:r>
            <a:r>
              <a:rPr lang="en-US" sz="1600" dirty="0" err="1" smtClean="0"/>
              <a:t>LaF</a:t>
            </a:r>
            <a:r>
              <a:rPr lang="ru-RU" sz="1600" baseline="-25000" dirty="0" smtClean="0"/>
              <a:t>3</a:t>
            </a:r>
            <a:r>
              <a:rPr lang="ru-RU" sz="1600" dirty="0" smtClean="0"/>
              <a:t> и </a:t>
            </a:r>
            <a:r>
              <a:rPr lang="en-US" sz="1600" dirty="0" err="1" smtClean="0"/>
              <a:t>EuF</a:t>
            </a:r>
            <a:r>
              <a:rPr lang="ru-RU" sz="1600" baseline="-25000" dirty="0" smtClean="0"/>
              <a:t>3</a:t>
            </a:r>
            <a:r>
              <a:rPr lang="ru-RU" sz="1600" dirty="0" smtClean="0"/>
              <a:t> выше, чем у соответствующих гомогенных аналогов, тогда как скорость связывания модификаторов с поверхностью существенно ниже скорости аналогичных реакций комплексообразования в гомогенном растворе.</a:t>
            </a:r>
          </a:p>
          <a:p>
            <a:pPr marL="342900" indent="-342900">
              <a:spcBef>
                <a:spcPts val="600"/>
              </a:spcBef>
            </a:pPr>
            <a:r>
              <a:rPr lang="en-US" sz="1600" dirty="0" smtClean="0"/>
              <a:t>		</a:t>
            </a:r>
            <a:r>
              <a:rPr lang="ru-RU" sz="1600" dirty="0" smtClean="0"/>
              <a:t>Химическое модифицирование поверхности наночастиц </a:t>
            </a:r>
            <a:r>
              <a:rPr lang="en-US" sz="1600" dirty="0" err="1" smtClean="0"/>
              <a:t>EuF</a:t>
            </a:r>
            <a:r>
              <a:rPr lang="ru-RU" sz="1600" baseline="-25000" dirty="0" smtClean="0"/>
              <a:t>3</a:t>
            </a:r>
            <a:r>
              <a:rPr lang="ru-RU" sz="1600" dirty="0" smtClean="0"/>
              <a:t> </a:t>
            </a:r>
            <a:r>
              <a:rPr lang="ru-RU" sz="1600" dirty="0" err="1" smtClean="0"/>
              <a:t>дибензоилметаном</a:t>
            </a:r>
            <a:r>
              <a:rPr lang="ru-RU" sz="1600" dirty="0" smtClean="0"/>
              <a:t> и 1,10-фенантролином приводит к увеличению интенсивности люминесценции </a:t>
            </a:r>
            <a:r>
              <a:rPr lang="en-US" sz="1600" dirty="0" err="1" smtClean="0"/>
              <a:t>EuF</a:t>
            </a:r>
            <a:r>
              <a:rPr lang="ru-RU" sz="1600" baseline="-25000" dirty="0" smtClean="0"/>
              <a:t>3</a:t>
            </a:r>
            <a:r>
              <a:rPr lang="ru-RU" sz="1600" dirty="0" smtClean="0"/>
              <a:t> за счет сенсибилизации координированными лигандами.</a:t>
            </a:r>
          </a:p>
          <a:p>
            <a:pPr marL="342900" indent="-342900">
              <a:spcBef>
                <a:spcPts val="600"/>
              </a:spcBef>
            </a:pPr>
            <a:r>
              <a:rPr lang="en-US" sz="1600" dirty="0" smtClean="0"/>
              <a:t>		</a:t>
            </a:r>
            <a:endParaRPr lang="ru-RU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    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3200"/>
              <a:t>    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571472" y="122239"/>
            <a:ext cx="7240616" cy="80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2400" dirty="0">
                <a:solidFill>
                  <a:srgbClr val="0000CC"/>
                </a:solidFill>
              </a:rPr>
              <a:t>Химическое модифицирование </a:t>
            </a:r>
            <a:r>
              <a:rPr lang="ru-RU" sz="2400" dirty="0" smtClean="0">
                <a:solidFill>
                  <a:srgbClr val="0000CC"/>
                </a:solidFill>
              </a:rPr>
              <a:t>поверхности наночастиц</a:t>
            </a:r>
            <a:endParaRPr lang="ru-RU" sz="2400" dirty="0">
              <a:solidFill>
                <a:srgbClr val="0000CC"/>
              </a:solidFill>
            </a:endParaRPr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571472" y="857233"/>
            <a:ext cx="8032778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/>
              <a:t>Поверхностно-модифицированный </a:t>
            </a:r>
            <a:r>
              <a:rPr lang="ru-RU" sz="2000" dirty="0">
                <a:solidFill>
                  <a:srgbClr val="0000CC"/>
                </a:solidFill>
              </a:rPr>
              <a:t>материал</a:t>
            </a:r>
            <a:r>
              <a:rPr lang="ru-RU" sz="2000" dirty="0"/>
              <a:t> – это твердое тело, физические свойства которого определяются подложкой, а химические – молекулярной природой привитого к поверхности </a:t>
            </a:r>
            <a:r>
              <a:rPr lang="ru-RU" sz="2000" dirty="0" smtClean="0"/>
              <a:t>слоя</a:t>
            </a:r>
          </a:p>
          <a:p>
            <a:pPr marL="342900" indent="-342900">
              <a:spcBef>
                <a:spcPct val="20000"/>
              </a:spcBef>
            </a:pPr>
            <a:endParaRPr lang="ru-RU" sz="20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000" dirty="0" smtClean="0">
                <a:cs typeface="Arial" pitchFamily="34" charset="0"/>
              </a:rPr>
              <a:t>Физико-химические свойства модифицированных </a:t>
            </a:r>
            <a:r>
              <a:rPr lang="ru-RU" sz="2000" dirty="0" smtClean="0">
                <a:solidFill>
                  <a:srgbClr val="0000CC"/>
                </a:solidFill>
                <a:cs typeface="Arial" pitchFamily="34" charset="0"/>
              </a:rPr>
              <a:t>наночастиц </a:t>
            </a:r>
            <a:r>
              <a:rPr lang="ru-RU" sz="2000" dirty="0" smtClean="0">
                <a:cs typeface="Arial" pitchFamily="34" charset="0"/>
              </a:rPr>
              <a:t>определяются совокупностью  свойств подложки и привитого слоя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000" dirty="0"/>
          </a:p>
          <a:p>
            <a:pPr marL="342900" indent="-342900">
              <a:spcBef>
                <a:spcPct val="20000"/>
              </a:spcBef>
            </a:pPr>
            <a:r>
              <a:rPr lang="ru-RU" sz="20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1571604" y="4572009"/>
            <a:ext cx="13573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dirty="0"/>
          </a:p>
          <a:p>
            <a:r>
              <a:rPr lang="ru-RU" sz="2400" dirty="0"/>
              <a:t>Х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57224" y="4071942"/>
            <a:ext cx="719138" cy="2600325"/>
            <a:chOff x="612" y="2788"/>
            <a:chExt cx="454" cy="1188"/>
          </a:xfrm>
        </p:grpSpPr>
        <p:sp>
          <p:nvSpPr>
            <p:cNvPr id="6160" name="Freeform 10"/>
            <p:cNvSpPr>
              <a:spLocks/>
            </p:cNvSpPr>
            <p:nvPr/>
          </p:nvSpPr>
          <p:spPr bwMode="auto">
            <a:xfrm>
              <a:off x="612" y="2788"/>
              <a:ext cx="277" cy="1187"/>
            </a:xfrm>
            <a:custGeom>
              <a:avLst/>
              <a:gdLst>
                <a:gd name="T0" fmla="*/ 270 w 277"/>
                <a:gd name="T1" fmla="*/ 21 h 1187"/>
                <a:gd name="T2" fmla="*/ 170 w 277"/>
                <a:gd name="T3" fmla="*/ 0 h 1187"/>
                <a:gd name="T4" fmla="*/ 120 w 277"/>
                <a:gd name="T5" fmla="*/ 42 h 1187"/>
                <a:gd name="T6" fmla="*/ 64 w 277"/>
                <a:gd name="T7" fmla="*/ 199 h 1187"/>
                <a:gd name="T8" fmla="*/ 71 w 277"/>
                <a:gd name="T9" fmla="*/ 327 h 1187"/>
                <a:gd name="T10" fmla="*/ 35 w 277"/>
                <a:gd name="T11" fmla="*/ 426 h 1187"/>
                <a:gd name="T12" fmla="*/ 0 w 277"/>
                <a:gd name="T13" fmla="*/ 490 h 1187"/>
                <a:gd name="T14" fmla="*/ 7 w 277"/>
                <a:gd name="T15" fmla="*/ 611 h 1187"/>
                <a:gd name="T16" fmla="*/ 14 w 277"/>
                <a:gd name="T17" fmla="*/ 832 h 1187"/>
                <a:gd name="T18" fmla="*/ 35 w 277"/>
                <a:gd name="T19" fmla="*/ 903 h 1187"/>
                <a:gd name="T20" fmla="*/ 42 w 277"/>
                <a:gd name="T21" fmla="*/ 924 h 1187"/>
                <a:gd name="T22" fmla="*/ 85 w 277"/>
                <a:gd name="T23" fmla="*/ 1031 h 1187"/>
                <a:gd name="T24" fmla="*/ 92 w 277"/>
                <a:gd name="T25" fmla="*/ 1052 h 1187"/>
                <a:gd name="T26" fmla="*/ 106 w 277"/>
                <a:gd name="T27" fmla="*/ 1073 h 1187"/>
                <a:gd name="T28" fmla="*/ 120 w 277"/>
                <a:gd name="T29" fmla="*/ 1152 h 1187"/>
                <a:gd name="T30" fmla="*/ 213 w 277"/>
                <a:gd name="T31" fmla="*/ 1187 h 1187"/>
                <a:gd name="T32" fmla="*/ 277 w 277"/>
                <a:gd name="T33" fmla="*/ 1123 h 1187"/>
                <a:gd name="T34" fmla="*/ 270 w 277"/>
                <a:gd name="T35" fmla="*/ 1102 h 1187"/>
                <a:gd name="T36" fmla="*/ 270 w 277"/>
                <a:gd name="T37" fmla="*/ 21 h 11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7"/>
                <a:gd name="T58" fmla="*/ 0 h 1187"/>
                <a:gd name="T59" fmla="*/ 277 w 277"/>
                <a:gd name="T60" fmla="*/ 1187 h 11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7" h="1187">
                  <a:moveTo>
                    <a:pt x="270" y="21"/>
                  </a:moveTo>
                  <a:cubicBezTo>
                    <a:pt x="234" y="16"/>
                    <a:pt x="205" y="8"/>
                    <a:pt x="170" y="0"/>
                  </a:cubicBezTo>
                  <a:cubicBezTo>
                    <a:pt x="125" y="11"/>
                    <a:pt x="150" y="14"/>
                    <a:pt x="120" y="42"/>
                  </a:cubicBezTo>
                  <a:cubicBezTo>
                    <a:pt x="103" y="93"/>
                    <a:pt x="101" y="159"/>
                    <a:pt x="64" y="199"/>
                  </a:cubicBezTo>
                  <a:cubicBezTo>
                    <a:pt x="48" y="241"/>
                    <a:pt x="58" y="285"/>
                    <a:pt x="71" y="327"/>
                  </a:cubicBezTo>
                  <a:cubicBezTo>
                    <a:pt x="65" y="379"/>
                    <a:pt x="69" y="392"/>
                    <a:pt x="35" y="426"/>
                  </a:cubicBezTo>
                  <a:cubicBezTo>
                    <a:pt x="28" y="449"/>
                    <a:pt x="0" y="490"/>
                    <a:pt x="0" y="490"/>
                  </a:cubicBezTo>
                  <a:cubicBezTo>
                    <a:pt x="2" y="530"/>
                    <a:pt x="5" y="571"/>
                    <a:pt x="7" y="611"/>
                  </a:cubicBezTo>
                  <a:cubicBezTo>
                    <a:pt x="10" y="685"/>
                    <a:pt x="10" y="758"/>
                    <a:pt x="14" y="832"/>
                  </a:cubicBezTo>
                  <a:cubicBezTo>
                    <a:pt x="15" y="844"/>
                    <a:pt x="34" y="899"/>
                    <a:pt x="35" y="903"/>
                  </a:cubicBezTo>
                  <a:cubicBezTo>
                    <a:pt x="37" y="910"/>
                    <a:pt x="42" y="924"/>
                    <a:pt x="42" y="924"/>
                  </a:cubicBezTo>
                  <a:cubicBezTo>
                    <a:pt x="49" y="973"/>
                    <a:pt x="52" y="996"/>
                    <a:pt x="85" y="1031"/>
                  </a:cubicBezTo>
                  <a:cubicBezTo>
                    <a:pt x="87" y="1038"/>
                    <a:pt x="89" y="1045"/>
                    <a:pt x="92" y="1052"/>
                  </a:cubicBezTo>
                  <a:cubicBezTo>
                    <a:pt x="96" y="1060"/>
                    <a:pt x="103" y="1065"/>
                    <a:pt x="106" y="1073"/>
                  </a:cubicBezTo>
                  <a:cubicBezTo>
                    <a:pt x="115" y="1098"/>
                    <a:pt x="110" y="1127"/>
                    <a:pt x="120" y="1152"/>
                  </a:cubicBezTo>
                  <a:cubicBezTo>
                    <a:pt x="130" y="1179"/>
                    <a:pt x="189" y="1182"/>
                    <a:pt x="213" y="1187"/>
                  </a:cubicBezTo>
                  <a:cubicBezTo>
                    <a:pt x="242" y="1177"/>
                    <a:pt x="260" y="1149"/>
                    <a:pt x="277" y="1123"/>
                  </a:cubicBezTo>
                  <a:cubicBezTo>
                    <a:pt x="275" y="1116"/>
                    <a:pt x="270" y="1102"/>
                    <a:pt x="270" y="1102"/>
                  </a:cubicBezTo>
                  <a:lnTo>
                    <a:pt x="270" y="21"/>
                  </a:lnTo>
                  <a:close/>
                </a:path>
              </a:pathLst>
            </a:custGeom>
            <a:gradFill rotWithShape="1">
              <a:gsLst>
                <a:gs pos="0">
                  <a:srgbClr val="FFFF99">
                    <a:alpha val="24001"/>
                  </a:srgbClr>
                </a:gs>
                <a:gs pos="100000">
                  <a:srgbClr val="767647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1" name="Line 11"/>
            <p:cNvSpPr>
              <a:spLocks noChangeShapeType="1"/>
            </p:cNvSpPr>
            <p:nvPr/>
          </p:nvSpPr>
          <p:spPr bwMode="auto">
            <a:xfrm>
              <a:off x="884" y="2795"/>
              <a:ext cx="0" cy="108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2" name="Line 12"/>
            <p:cNvSpPr>
              <a:spLocks noChangeShapeType="1"/>
            </p:cNvSpPr>
            <p:nvPr/>
          </p:nvSpPr>
          <p:spPr bwMode="auto">
            <a:xfrm flipH="1">
              <a:off x="793" y="2840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3" name="Line 13"/>
            <p:cNvSpPr>
              <a:spLocks noChangeShapeType="1"/>
            </p:cNvSpPr>
            <p:nvPr/>
          </p:nvSpPr>
          <p:spPr bwMode="auto">
            <a:xfrm flipH="1">
              <a:off x="793" y="2976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4" name="Line 14"/>
            <p:cNvSpPr>
              <a:spLocks noChangeShapeType="1"/>
            </p:cNvSpPr>
            <p:nvPr/>
          </p:nvSpPr>
          <p:spPr bwMode="auto">
            <a:xfrm flipH="1">
              <a:off x="793" y="3112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5" name="Line 15"/>
            <p:cNvSpPr>
              <a:spLocks noChangeShapeType="1"/>
            </p:cNvSpPr>
            <p:nvPr/>
          </p:nvSpPr>
          <p:spPr bwMode="auto">
            <a:xfrm flipH="1">
              <a:off x="793" y="3248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6" name="Line 16"/>
            <p:cNvSpPr>
              <a:spLocks noChangeShapeType="1"/>
            </p:cNvSpPr>
            <p:nvPr/>
          </p:nvSpPr>
          <p:spPr bwMode="auto">
            <a:xfrm flipH="1">
              <a:off x="793" y="3385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7" name="Line 17"/>
            <p:cNvSpPr>
              <a:spLocks noChangeShapeType="1"/>
            </p:cNvSpPr>
            <p:nvPr/>
          </p:nvSpPr>
          <p:spPr bwMode="auto">
            <a:xfrm flipH="1">
              <a:off x="793" y="3521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8" name="Line 18"/>
            <p:cNvSpPr>
              <a:spLocks noChangeShapeType="1"/>
            </p:cNvSpPr>
            <p:nvPr/>
          </p:nvSpPr>
          <p:spPr bwMode="auto">
            <a:xfrm flipH="1">
              <a:off x="793" y="3657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9" name="Line 19"/>
            <p:cNvSpPr>
              <a:spLocks noChangeShapeType="1"/>
            </p:cNvSpPr>
            <p:nvPr/>
          </p:nvSpPr>
          <p:spPr bwMode="auto">
            <a:xfrm flipH="1">
              <a:off x="793" y="3793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70" name="Rectangle 20"/>
            <p:cNvSpPr>
              <a:spLocks noChangeArrowheads="1"/>
            </p:cNvSpPr>
            <p:nvPr/>
          </p:nvSpPr>
          <p:spPr bwMode="auto">
            <a:xfrm>
              <a:off x="884" y="3294"/>
              <a:ext cx="182" cy="45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FFFF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6171" name="Freeform 21"/>
            <p:cNvSpPr>
              <a:spLocks/>
            </p:cNvSpPr>
            <p:nvPr/>
          </p:nvSpPr>
          <p:spPr bwMode="auto">
            <a:xfrm>
              <a:off x="612" y="2789"/>
              <a:ext cx="277" cy="1187"/>
            </a:xfrm>
            <a:custGeom>
              <a:avLst/>
              <a:gdLst>
                <a:gd name="T0" fmla="*/ 270 w 277"/>
                <a:gd name="T1" fmla="*/ 21 h 1187"/>
                <a:gd name="T2" fmla="*/ 170 w 277"/>
                <a:gd name="T3" fmla="*/ 0 h 1187"/>
                <a:gd name="T4" fmla="*/ 120 w 277"/>
                <a:gd name="T5" fmla="*/ 42 h 1187"/>
                <a:gd name="T6" fmla="*/ 64 w 277"/>
                <a:gd name="T7" fmla="*/ 199 h 1187"/>
                <a:gd name="T8" fmla="*/ 71 w 277"/>
                <a:gd name="T9" fmla="*/ 327 h 1187"/>
                <a:gd name="T10" fmla="*/ 35 w 277"/>
                <a:gd name="T11" fmla="*/ 426 h 1187"/>
                <a:gd name="T12" fmla="*/ 0 w 277"/>
                <a:gd name="T13" fmla="*/ 490 h 1187"/>
                <a:gd name="T14" fmla="*/ 7 w 277"/>
                <a:gd name="T15" fmla="*/ 611 h 1187"/>
                <a:gd name="T16" fmla="*/ 14 w 277"/>
                <a:gd name="T17" fmla="*/ 832 h 1187"/>
                <a:gd name="T18" fmla="*/ 35 w 277"/>
                <a:gd name="T19" fmla="*/ 903 h 1187"/>
                <a:gd name="T20" fmla="*/ 42 w 277"/>
                <a:gd name="T21" fmla="*/ 924 h 1187"/>
                <a:gd name="T22" fmla="*/ 85 w 277"/>
                <a:gd name="T23" fmla="*/ 1031 h 1187"/>
                <a:gd name="T24" fmla="*/ 92 w 277"/>
                <a:gd name="T25" fmla="*/ 1052 h 1187"/>
                <a:gd name="T26" fmla="*/ 106 w 277"/>
                <a:gd name="T27" fmla="*/ 1073 h 1187"/>
                <a:gd name="T28" fmla="*/ 120 w 277"/>
                <a:gd name="T29" fmla="*/ 1152 h 1187"/>
                <a:gd name="T30" fmla="*/ 213 w 277"/>
                <a:gd name="T31" fmla="*/ 1187 h 1187"/>
                <a:gd name="T32" fmla="*/ 277 w 277"/>
                <a:gd name="T33" fmla="*/ 1123 h 1187"/>
                <a:gd name="T34" fmla="*/ 270 w 277"/>
                <a:gd name="T35" fmla="*/ 1102 h 1187"/>
                <a:gd name="T36" fmla="*/ 270 w 277"/>
                <a:gd name="T37" fmla="*/ 21 h 11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7"/>
                <a:gd name="T58" fmla="*/ 0 h 1187"/>
                <a:gd name="T59" fmla="*/ 277 w 277"/>
                <a:gd name="T60" fmla="*/ 1187 h 11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7" h="1187">
                  <a:moveTo>
                    <a:pt x="270" y="21"/>
                  </a:moveTo>
                  <a:cubicBezTo>
                    <a:pt x="234" y="16"/>
                    <a:pt x="205" y="8"/>
                    <a:pt x="170" y="0"/>
                  </a:cubicBezTo>
                  <a:cubicBezTo>
                    <a:pt x="125" y="11"/>
                    <a:pt x="150" y="14"/>
                    <a:pt x="120" y="42"/>
                  </a:cubicBezTo>
                  <a:cubicBezTo>
                    <a:pt x="103" y="93"/>
                    <a:pt x="101" y="159"/>
                    <a:pt x="64" y="199"/>
                  </a:cubicBezTo>
                  <a:cubicBezTo>
                    <a:pt x="48" y="241"/>
                    <a:pt x="58" y="285"/>
                    <a:pt x="71" y="327"/>
                  </a:cubicBezTo>
                  <a:cubicBezTo>
                    <a:pt x="65" y="379"/>
                    <a:pt x="69" y="392"/>
                    <a:pt x="35" y="426"/>
                  </a:cubicBezTo>
                  <a:cubicBezTo>
                    <a:pt x="28" y="449"/>
                    <a:pt x="0" y="490"/>
                    <a:pt x="0" y="490"/>
                  </a:cubicBezTo>
                  <a:cubicBezTo>
                    <a:pt x="2" y="530"/>
                    <a:pt x="5" y="571"/>
                    <a:pt x="7" y="611"/>
                  </a:cubicBezTo>
                  <a:cubicBezTo>
                    <a:pt x="10" y="685"/>
                    <a:pt x="10" y="758"/>
                    <a:pt x="14" y="832"/>
                  </a:cubicBezTo>
                  <a:cubicBezTo>
                    <a:pt x="15" y="844"/>
                    <a:pt x="34" y="899"/>
                    <a:pt x="35" y="903"/>
                  </a:cubicBezTo>
                  <a:cubicBezTo>
                    <a:pt x="37" y="910"/>
                    <a:pt x="42" y="924"/>
                    <a:pt x="42" y="924"/>
                  </a:cubicBezTo>
                  <a:cubicBezTo>
                    <a:pt x="49" y="973"/>
                    <a:pt x="52" y="996"/>
                    <a:pt x="85" y="1031"/>
                  </a:cubicBezTo>
                  <a:cubicBezTo>
                    <a:pt x="87" y="1038"/>
                    <a:pt x="89" y="1045"/>
                    <a:pt x="92" y="1052"/>
                  </a:cubicBezTo>
                  <a:cubicBezTo>
                    <a:pt x="96" y="1060"/>
                    <a:pt x="103" y="1065"/>
                    <a:pt x="106" y="1073"/>
                  </a:cubicBezTo>
                  <a:cubicBezTo>
                    <a:pt x="115" y="1098"/>
                    <a:pt x="110" y="1127"/>
                    <a:pt x="120" y="1152"/>
                  </a:cubicBezTo>
                  <a:cubicBezTo>
                    <a:pt x="130" y="1179"/>
                    <a:pt x="189" y="1182"/>
                    <a:pt x="213" y="1187"/>
                  </a:cubicBezTo>
                  <a:cubicBezTo>
                    <a:pt x="242" y="1177"/>
                    <a:pt x="260" y="1149"/>
                    <a:pt x="277" y="1123"/>
                  </a:cubicBezTo>
                  <a:cubicBezTo>
                    <a:pt x="275" y="1116"/>
                    <a:pt x="270" y="1102"/>
                    <a:pt x="270" y="1102"/>
                  </a:cubicBezTo>
                  <a:lnTo>
                    <a:pt x="27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76999"/>
                  </a:schemeClr>
                </a:gs>
                <a:gs pos="100000">
                  <a:schemeClr val="bg2">
                    <a:alpha val="32999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72" name="Line 22"/>
            <p:cNvSpPr>
              <a:spLocks noChangeShapeType="1"/>
            </p:cNvSpPr>
            <p:nvPr/>
          </p:nvSpPr>
          <p:spPr bwMode="auto">
            <a:xfrm>
              <a:off x="884" y="2796"/>
              <a:ext cx="0" cy="108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73" name="Line 23"/>
            <p:cNvSpPr>
              <a:spLocks noChangeShapeType="1"/>
            </p:cNvSpPr>
            <p:nvPr/>
          </p:nvSpPr>
          <p:spPr bwMode="auto">
            <a:xfrm flipH="1">
              <a:off x="793" y="2841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74" name="Line 24"/>
            <p:cNvSpPr>
              <a:spLocks noChangeShapeType="1"/>
            </p:cNvSpPr>
            <p:nvPr/>
          </p:nvSpPr>
          <p:spPr bwMode="auto">
            <a:xfrm flipH="1">
              <a:off x="793" y="2977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75" name="Line 25"/>
            <p:cNvSpPr>
              <a:spLocks noChangeShapeType="1"/>
            </p:cNvSpPr>
            <p:nvPr/>
          </p:nvSpPr>
          <p:spPr bwMode="auto">
            <a:xfrm flipH="1">
              <a:off x="793" y="3113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76" name="Line 26"/>
            <p:cNvSpPr>
              <a:spLocks noChangeShapeType="1"/>
            </p:cNvSpPr>
            <p:nvPr/>
          </p:nvSpPr>
          <p:spPr bwMode="auto">
            <a:xfrm flipH="1">
              <a:off x="793" y="3249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77" name="Line 27"/>
            <p:cNvSpPr>
              <a:spLocks noChangeShapeType="1"/>
            </p:cNvSpPr>
            <p:nvPr/>
          </p:nvSpPr>
          <p:spPr bwMode="auto">
            <a:xfrm flipH="1">
              <a:off x="793" y="3386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78" name="Line 28"/>
            <p:cNvSpPr>
              <a:spLocks noChangeShapeType="1"/>
            </p:cNvSpPr>
            <p:nvPr/>
          </p:nvSpPr>
          <p:spPr bwMode="auto">
            <a:xfrm flipH="1">
              <a:off x="793" y="3522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79" name="Line 29"/>
            <p:cNvSpPr>
              <a:spLocks noChangeShapeType="1"/>
            </p:cNvSpPr>
            <p:nvPr/>
          </p:nvSpPr>
          <p:spPr bwMode="auto">
            <a:xfrm flipH="1">
              <a:off x="793" y="3658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80" name="Line 30"/>
            <p:cNvSpPr>
              <a:spLocks noChangeShapeType="1"/>
            </p:cNvSpPr>
            <p:nvPr/>
          </p:nvSpPr>
          <p:spPr bwMode="auto">
            <a:xfrm flipH="1">
              <a:off x="793" y="3794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571736" y="4643446"/>
            <a:ext cx="4967288" cy="1331915"/>
            <a:chOff x="1066" y="3022"/>
            <a:chExt cx="3099" cy="577"/>
          </a:xfrm>
        </p:grpSpPr>
        <p:sp>
          <p:nvSpPr>
            <p:cNvPr id="6154" name="Oval 32"/>
            <p:cNvSpPr>
              <a:spLocks noChangeArrowheads="1"/>
            </p:cNvSpPr>
            <p:nvPr/>
          </p:nvSpPr>
          <p:spPr bwMode="auto">
            <a:xfrm>
              <a:off x="1066" y="3022"/>
              <a:ext cx="590" cy="545"/>
            </a:xfrm>
            <a:prstGeom prst="ellipse">
              <a:avLst/>
            </a:prstGeom>
            <a:gradFill rotWithShape="1">
              <a:gsLst>
                <a:gs pos="0">
                  <a:srgbClr val="FFCC99">
                    <a:alpha val="3998"/>
                  </a:srgbClr>
                </a:gs>
                <a:gs pos="100000">
                  <a:srgbClr val="BC9671">
                    <a:alpha val="68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dirty="0"/>
                <a:t>Я</a:t>
              </a:r>
            </a:p>
          </p:txBody>
        </p:sp>
        <p:sp>
          <p:nvSpPr>
            <p:cNvPr id="6155" name="AutoShape 33"/>
            <p:cNvSpPr>
              <a:spLocks noChangeArrowheads="1"/>
            </p:cNvSpPr>
            <p:nvPr/>
          </p:nvSpPr>
          <p:spPr bwMode="auto">
            <a:xfrm>
              <a:off x="1973" y="3158"/>
              <a:ext cx="1315" cy="2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37F00"/>
                </a:gs>
                <a:gs pos="50000">
                  <a:srgbClr val="FF9900"/>
                </a:gs>
                <a:gs pos="100000">
                  <a:srgbClr val="D37F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dirty="0"/>
                <a:t>Ножка</a:t>
              </a:r>
            </a:p>
          </p:txBody>
        </p:sp>
        <p:sp>
          <p:nvSpPr>
            <p:cNvPr id="6156" name="Freeform 34"/>
            <p:cNvSpPr>
              <a:spLocks/>
            </p:cNvSpPr>
            <p:nvPr/>
          </p:nvSpPr>
          <p:spPr bwMode="auto">
            <a:xfrm>
              <a:off x="3606" y="3113"/>
              <a:ext cx="559" cy="486"/>
            </a:xfrm>
            <a:custGeom>
              <a:avLst/>
              <a:gdLst>
                <a:gd name="T0" fmla="*/ 474 w 559"/>
                <a:gd name="T1" fmla="*/ 24 h 486"/>
                <a:gd name="T2" fmla="*/ 367 w 559"/>
                <a:gd name="T3" fmla="*/ 3 h 486"/>
                <a:gd name="T4" fmla="*/ 147 w 559"/>
                <a:gd name="T5" fmla="*/ 10 h 486"/>
                <a:gd name="T6" fmla="*/ 104 w 559"/>
                <a:gd name="T7" fmla="*/ 38 h 486"/>
                <a:gd name="T8" fmla="*/ 68 w 559"/>
                <a:gd name="T9" fmla="*/ 74 h 486"/>
                <a:gd name="T10" fmla="*/ 33 w 559"/>
                <a:gd name="T11" fmla="*/ 131 h 486"/>
                <a:gd name="T12" fmla="*/ 4 w 559"/>
                <a:gd name="T13" fmla="*/ 195 h 486"/>
                <a:gd name="T14" fmla="*/ 97 w 559"/>
                <a:gd name="T15" fmla="*/ 415 h 486"/>
                <a:gd name="T16" fmla="*/ 118 w 559"/>
                <a:gd name="T17" fmla="*/ 429 h 486"/>
                <a:gd name="T18" fmla="*/ 211 w 559"/>
                <a:gd name="T19" fmla="*/ 436 h 486"/>
                <a:gd name="T20" fmla="*/ 239 w 559"/>
                <a:gd name="T21" fmla="*/ 444 h 486"/>
                <a:gd name="T22" fmla="*/ 282 w 559"/>
                <a:gd name="T23" fmla="*/ 458 h 486"/>
                <a:gd name="T24" fmla="*/ 353 w 559"/>
                <a:gd name="T25" fmla="*/ 486 h 486"/>
                <a:gd name="T26" fmla="*/ 452 w 559"/>
                <a:gd name="T27" fmla="*/ 479 h 486"/>
                <a:gd name="T28" fmla="*/ 474 w 559"/>
                <a:gd name="T29" fmla="*/ 472 h 486"/>
                <a:gd name="T30" fmla="*/ 481 w 559"/>
                <a:gd name="T31" fmla="*/ 444 h 486"/>
                <a:gd name="T32" fmla="*/ 531 w 559"/>
                <a:gd name="T33" fmla="*/ 365 h 486"/>
                <a:gd name="T34" fmla="*/ 523 w 559"/>
                <a:gd name="T35" fmla="*/ 294 h 486"/>
                <a:gd name="T36" fmla="*/ 502 w 559"/>
                <a:gd name="T37" fmla="*/ 280 h 486"/>
                <a:gd name="T38" fmla="*/ 474 w 559"/>
                <a:gd name="T39" fmla="*/ 244 h 486"/>
                <a:gd name="T40" fmla="*/ 516 w 559"/>
                <a:gd name="T41" fmla="*/ 195 h 486"/>
                <a:gd name="T42" fmla="*/ 559 w 559"/>
                <a:gd name="T43" fmla="*/ 152 h 486"/>
                <a:gd name="T44" fmla="*/ 509 w 559"/>
                <a:gd name="T45" fmla="*/ 95 h 486"/>
                <a:gd name="T46" fmla="*/ 495 w 559"/>
                <a:gd name="T47" fmla="*/ 74 h 486"/>
                <a:gd name="T48" fmla="*/ 459 w 559"/>
                <a:gd name="T49" fmla="*/ 52 h 486"/>
                <a:gd name="T50" fmla="*/ 474 w 559"/>
                <a:gd name="T51" fmla="*/ 24 h 4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59"/>
                <a:gd name="T79" fmla="*/ 0 h 486"/>
                <a:gd name="T80" fmla="*/ 559 w 559"/>
                <a:gd name="T81" fmla="*/ 486 h 48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59" h="486">
                  <a:moveTo>
                    <a:pt x="474" y="24"/>
                  </a:moveTo>
                  <a:cubicBezTo>
                    <a:pt x="437" y="19"/>
                    <a:pt x="402" y="15"/>
                    <a:pt x="367" y="3"/>
                  </a:cubicBezTo>
                  <a:cubicBezTo>
                    <a:pt x="294" y="5"/>
                    <a:pt x="220" y="0"/>
                    <a:pt x="147" y="10"/>
                  </a:cubicBezTo>
                  <a:cubicBezTo>
                    <a:pt x="130" y="12"/>
                    <a:pt x="104" y="38"/>
                    <a:pt x="104" y="38"/>
                  </a:cubicBezTo>
                  <a:cubicBezTo>
                    <a:pt x="69" y="93"/>
                    <a:pt x="114" y="29"/>
                    <a:pt x="68" y="74"/>
                  </a:cubicBezTo>
                  <a:cubicBezTo>
                    <a:pt x="51" y="91"/>
                    <a:pt x="50" y="113"/>
                    <a:pt x="33" y="131"/>
                  </a:cubicBezTo>
                  <a:cubicBezTo>
                    <a:pt x="25" y="155"/>
                    <a:pt x="12" y="171"/>
                    <a:pt x="4" y="195"/>
                  </a:cubicBezTo>
                  <a:cubicBezTo>
                    <a:pt x="10" y="304"/>
                    <a:pt x="0" y="368"/>
                    <a:pt x="97" y="415"/>
                  </a:cubicBezTo>
                  <a:cubicBezTo>
                    <a:pt x="105" y="419"/>
                    <a:pt x="110" y="427"/>
                    <a:pt x="118" y="429"/>
                  </a:cubicBezTo>
                  <a:cubicBezTo>
                    <a:pt x="149" y="435"/>
                    <a:pt x="180" y="434"/>
                    <a:pt x="211" y="436"/>
                  </a:cubicBezTo>
                  <a:cubicBezTo>
                    <a:pt x="220" y="439"/>
                    <a:pt x="230" y="441"/>
                    <a:pt x="239" y="444"/>
                  </a:cubicBezTo>
                  <a:cubicBezTo>
                    <a:pt x="253" y="448"/>
                    <a:pt x="282" y="458"/>
                    <a:pt x="282" y="458"/>
                  </a:cubicBezTo>
                  <a:cubicBezTo>
                    <a:pt x="305" y="473"/>
                    <a:pt x="327" y="478"/>
                    <a:pt x="353" y="486"/>
                  </a:cubicBezTo>
                  <a:cubicBezTo>
                    <a:pt x="386" y="484"/>
                    <a:pt x="419" y="483"/>
                    <a:pt x="452" y="479"/>
                  </a:cubicBezTo>
                  <a:cubicBezTo>
                    <a:pt x="460" y="478"/>
                    <a:pt x="469" y="478"/>
                    <a:pt x="474" y="472"/>
                  </a:cubicBezTo>
                  <a:cubicBezTo>
                    <a:pt x="480" y="465"/>
                    <a:pt x="477" y="453"/>
                    <a:pt x="481" y="444"/>
                  </a:cubicBezTo>
                  <a:cubicBezTo>
                    <a:pt x="490" y="426"/>
                    <a:pt x="519" y="383"/>
                    <a:pt x="531" y="365"/>
                  </a:cubicBezTo>
                  <a:cubicBezTo>
                    <a:pt x="528" y="341"/>
                    <a:pt x="531" y="317"/>
                    <a:pt x="523" y="294"/>
                  </a:cubicBezTo>
                  <a:cubicBezTo>
                    <a:pt x="520" y="286"/>
                    <a:pt x="508" y="286"/>
                    <a:pt x="502" y="280"/>
                  </a:cubicBezTo>
                  <a:cubicBezTo>
                    <a:pt x="491" y="269"/>
                    <a:pt x="484" y="255"/>
                    <a:pt x="474" y="244"/>
                  </a:cubicBezTo>
                  <a:cubicBezTo>
                    <a:pt x="461" y="204"/>
                    <a:pt x="482" y="204"/>
                    <a:pt x="516" y="195"/>
                  </a:cubicBezTo>
                  <a:cubicBezTo>
                    <a:pt x="539" y="172"/>
                    <a:pt x="548" y="185"/>
                    <a:pt x="559" y="152"/>
                  </a:cubicBezTo>
                  <a:cubicBezTo>
                    <a:pt x="550" y="117"/>
                    <a:pt x="539" y="114"/>
                    <a:pt x="509" y="95"/>
                  </a:cubicBezTo>
                  <a:cubicBezTo>
                    <a:pt x="504" y="88"/>
                    <a:pt x="502" y="79"/>
                    <a:pt x="495" y="74"/>
                  </a:cubicBezTo>
                  <a:cubicBezTo>
                    <a:pt x="488" y="69"/>
                    <a:pt x="459" y="68"/>
                    <a:pt x="459" y="52"/>
                  </a:cubicBezTo>
                  <a:cubicBezTo>
                    <a:pt x="459" y="41"/>
                    <a:pt x="469" y="33"/>
                    <a:pt x="474" y="24"/>
                  </a:cubicBezTo>
                  <a:close/>
                </a:path>
              </a:pathLst>
            </a:custGeom>
            <a:gradFill rotWithShape="1">
              <a:gsLst>
                <a:gs pos="0">
                  <a:srgbClr val="475E00"/>
                </a:gs>
                <a:gs pos="50000">
                  <a:srgbClr val="99CC00"/>
                </a:gs>
                <a:gs pos="100000">
                  <a:srgbClr val="475E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7" name="Text Box 35"/>
            <p:cNvSpPr txBox="1">
              <a:spLocks noChangeArrowheads="1"/>
            </p:cNvSpPr>
            <p:nvPr/>
          </p:nvSpPr>
          <p:spPr bwMode="auto">
            <a:xfrm>
              <a:off x="3787" y="3249"/>
              <a:ext cx="226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/>
                <a:t>Ф</a:t>
              </a:r>
            </a:p>
          </p:txBody>
        </p:sp>
        <p:sp>
          <p:nvSpPr>
            <p:cNvPr id="6158" name="Rectangle 36"/>
            <p:cNvSpPr>
              <a:spLocks noChangeArrowheads="1"/>
            </p:cNvSpPr>
            <p:nvPr/>
          </p:nvSpPr>
          <p:spPr bwMode="auto">
            <a:xfrm>
              <a:off x="1655" y="329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FFFF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9" name="Rectangle 37"/>
            <p:cNvSpPr>
              <a:spLocks noChangeArrowheads="1"/>
            </p:cNvSpPr>
            <p:nvPr/>
          </p:nvSpPr>
          <p:spPr bwMode="auto">
            <a:xfrm>
              <a:off x="3288" y="329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FFFF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153" name="Номер слайда 3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8D2CC7-6886-4C23-BF97-35D3D7C0CE8E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1.73913E-6 L -0.16667 -0.0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  <p:bldP spid="1127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"/>
          <p:cNvGrpSpPr>
            <a:grpSpLocks noChangeAspect="1"/>
          </p:cNvGrpSpPr>
          <p:nvPr/>
        </p:nvGrpSpPr>
        <p:grpSpPr bwMode="auto">
          <a:xfrm>
            <a:off x="1115615" y="3284985"/>
            <a:ext cx="5976665" cy="2088232"/>
            <a:chOff x="2281" y="7476"/>
            <a:chExt cx="4352" cy="1366"/>
          </a:xfrm>
        </p:grpSpPr>
        <p:sp>
          <p:nvSpPr>
            <p:cNvPr id="76954" name="AutoShape 154"/>
            <p:cNvSpPr>
              <a:spLocks noChangeAspect="1" noChangeArrowheads="1" noTextEdit="1"/>
            </p:cNvSpPr>
            <p:nvPr/>
          </p:nvSpPr>
          <p:spPr bwMode="auto">
            <a:xfrm>
              <a:off x="2281" y="7476"/>
              <a:ext cx="4352" cy="136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" name="Прямая соединительная линия 8"/>
            <p:cNvSpPr>
              <a:spLocks noChangeShapeType="1"/>
            </p:cNvSpPr>
            <p:nvPr/>
          </p:nvSpPr>
          <p:spPr bwMode="auto">
            <a:xfrm flipV="1">
              <a:off x="2281" y="8423"/>
              <a:ext cx="3817" cy="1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Прямая соединительная линия 10"/>
            <p:cNvSpPr>
              <a:spLocks noChangeShapeType="1"/>
            </p:cNvSpPr>
            <p:nvPr/>
          </p:nvSpPr>
          <p:spPr bwMode="auto">
            <a:xfrm>
              <a:off x="2289" y="8423"/>
              <a:ext cx="0" cy="4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Прямая соединительная линия 12"/>
            <p:cNvSpPr>
              <a:spLocks noChangeShapeType="1"/>
            </p:cNvSpPr>
            <p:nvPr/>
          </p:nvSpPr>
          <p:spPr bwMode="auto">
            <a:xfrm>
              <a:off x="2281" y="8834"/>
              <a:ext cx="381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9" name="Группа 6"/>
            <p:cNvGrpSpPr>
              <a:grpSpLocks/>
            </p:cNvGrpSpPr>
            <p:nvPr/>
          </p:nvGrpSpPr>
          <p:grpSpPr bwMode="auto">
            <a:xfrm>
              <a:off x="2671" y="7983"/>
              <a:ext cx="473" cy="428"/>
              <a:chOff x="2665065" y="4144303"/>
              <a:chExt cx="418709" cy="351443"/>
            </a:xfrm>
          </p:grpSpPr>
          <p:sp>
            <p:nvSpPr>
              <p:cNvPr id="76950" name="Овал 45"/>
              <p:cNvSpPr>
                <a:spLocks noChangeArrowheads="1"/>
              </p:cNvSpPr>
              <p:nvPr/>
            </p:nvSpPr>
            <p:spPr bwMode="auto">
              <a:xfrm>
                <a:off x="2714325" y="4383509"/>
                <a:ext cx="36945" cy="30490"/>
              </a:xfrm>
              <a:prstGeom prst="ellipse">
                <a:avLst/>
              </a:prstGeom>
              <a:solidFill>
                <a:srgbClr val="92D05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49" name="Овал 47"/>
              <p:cNvSpPr>
                <a:spLocks noChangeArrowheads="1"/>
              </p:cNvSpPr>
              <p:nvPr/>
            </p:nvSpPr>
            <p:spPr bwMode="auto">
              <a:xfrm>
                <a:off x="2719637" y="4412313"/>
                <a:ext cx="36945" cy="30490"/>
              </a:xfrm>
              <a:prstGeom prst="ellipse">
                <a:avLst/>
              </a:prstGeom>
              <a:solidFill>
                <a:srgbClr val="92D05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48" name="Овал 48"/>
              <p:cNvSpPr>
                <a:spLocks noChangeArrowheads="1"/>
              </p:cNvSpPr>
              <p:nvPr/>
            </p:nvSpPr>
            <p:spPr bwMode="auto">
              <a:xfrm>
                <a:off x="2835155" y="4302343"/>
                <a:ext cx="58150" cy="48402"/>
              </a:xfrm>
              <a:prstGeom prst="ellipse">
                <a:avLst/>
              </a:prstGeom>
              <a:solidFill>
                <a:srgbClr val="00B0F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47" name="Овал 49"/>
              <p:cNvSpPr>
                <a:spLocks noChangeArrowheads="1"/>
              </p:cNvSpPr>
              <p:nvPr/>
            </p:nvSpPr>
            <p:spPr bwMode="auto">
              <a:xfrm>
                <a:off x="2665065" y="4144303"/>
                <a:ext cx="418709" cy="3514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46" name="Овал 51"/>
              <p:cNvSpPr>
                <a:spLocks noChangeArrowheads="1"/>
              </p:cNvSpPr>
              <p:nvPr/>
            </p:nvSpPr>
            <p:spPr bwMode="auto">
              <a:xfrm>
                <a:off x="2693467" y="4370080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45" name="Овал 53"/>
              <p:cNvSpPr>
                <a:spLocks noChangeArrowheads="1"/>
              </p:cNvSpPr>
              <p:nvPr/>
            </p:nvSpPr>
            <p:spPr bwMode="auto">
              <a:xfrm>
                <a:off x="3007261" y="4361832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44" name="Овал 54"/>
              <p:cNvSpPr>
                <a:spLocks noChangeArrowheads="1"/>
              </p:cNvSpPr>
              <p:nvPr/>
            </p:nvSpPr>
            <p:spPr bwMode="auto">
              <a:xfrm>
                <a:off x="2912288" y="4444678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43" name="Овал 55"/>
              <p:cNvSpPr>
                <a:spLocks noChangeArrowheads="1"/>
              </p:cNvSpPr>
              <p:nvPr/>
            </p:nvSpPr>
            <p:spPr bwMode="auto">
              <a:xfrm>
                <a:off x="2840966" y="4144303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42" name="Овал 57"/>
              <p:cNvSpPr>
                <a:spLocks noChangeArrowheads="1"/>
              </p:cNvSpPr>
              <p:nvPr/>
            </p:nvSpPr>
            <p:spPr bwMode="auto">
              <a:xfrm>
                <a:off x="2832251" y="4305693"/>
                <a:ext cx="52339" cy="41701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Прямая соединительная линия 60"/>
              <p:cNvSpPr>
                <a:spLocks noChangeShapeType="1"/>
              </p:cNvSpPr>
              <p:nvPr/>
            </p:nvSpPr>
            <p:spPr bwMode="auto">
              <a:xfrm flipH="1">
                <a:off x="2738141" y="4186004"/>
                <a:ext cx="128995" cy="19018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Прямая соединительная линия 64"/>
              <p:cNvSpPr>
                <a:spLocks noChangeShapeType="1"/>
              </p:cNvSpPr>
              <p:nvPr/>
            </p:nvSpPr>
            <p:spPr bwMode="auto">
              <a:xfrm>
                <a:off x="2889302" y="4186004"/>
                <a:ext cx="125625" cy="18193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Прямая соединительная линия 65"/>
              <p:cNvSpPr>
                <a:spLocks noChangeShapeType="1"/>
              </p:cNvSpPr>
              <p:nvPr/>
            </p:nvSpPr>
            <p:spPr bwMode="auto">
              <a:xfrm>
                <a:off x="2874420" y="4186004"/>
                <a:ext cx="64038" cy="2567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Прямая соединительная линия 67"/>
              <p:cNvSpPr>
                <a:spLocks noChangeShapeType="1"/>
              </p:cNvSpPr>
              <p:nvPr/>
            </p:nvSpPr>
            <p:spPr bwMode="auto">
              <a:xfrm>
                <a:off x="2738141" y="4405674"/>
                <a:ext cx="174147" cy="598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Прямая соединительная линия 71"/>
              <p:cNvSpPr>
                <a:spLocks noChangeShapeType="1"/>
              </p:cNvSpPr>
              <p:nvPr/>
            </p:nvSpPr>
            <p:spPr bwMode="auto">
              <a:xfrm flipV="1">
                <a:off x="2964627" y="4397426"/>
                <a:ext cx="50300" cy="6810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Прямая соединительная линия 73"/>
              <p:cNvSpPr>
                <a:spLocks noChangeShapeType="1"/>
              </p:cNvSpPr>
              <p:nvPr/>
            </p:nvSpPr>
            <p:spPr bwMode="auto">
              <a:xfrm flipV="1">
                <a:off x="2745806" y="4382683"/>
                <a:ext cx="261456" cy="824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ys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80"/>
            <p:cNvGrpSpPr>
              <a:grpSpLocks/>
            </p:cNvGrpSpPr>
            <p:nvPr/>
          </p:nvGrpSpPr>
          <p:grpSpPr bwMode="auto">
            <a:xfrm>
              <a:off x="3522" y="7987"/>
              <a:ext cx="473" cy="428"/>
              <a:chOff x="2665065" y="4144303"/>
              <a:chExt cx="418709" cy="351443"/>
            </a:xfrm>
          </p:grpSpPr>
          <p:sp>
            <p:nvSpPr>
              <p:cNvPr id="76934" name="Овал 81"/>
              <p:cNvSpPr>
                <a:spLocks noChangeArrowheads="1"/>
              </p:cNvSpPr>
              <p:nvPr/>
            </p:nvSpPr>
            <p:spPr bwMode="auto">
              <a:xfrm>
                <a:off x="2714325" y="4383509"/>
                <a:ext cx="36945" cy="30490"/>
              </a:xfrm>
              <a:prstGeom prst="ellipse">
                <a:avLst/>
              </a:prstGeom>
              <a:solidFill>
                <a:srgbClr val="92D05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33" name="Овал 82"/>
              <p:cNvSpPr>
                <a:spLocks noChangeArrowheads="1"/>
              </p:cNvSpPr>
              <p:nvPr/>
            </p:nvSpPr>
            <p:spPr bwMode="auto">
              <a:xfrm>
                <a:off x="2719637" y="4412313"/>
                <a:ext cx="36945" cy="30490"/>
              </a:xfrm>
              <a:prstGeom prst="ellipse">
                <a:avLst/>
              </a:prstGeom>
              <a:solidFill>
                <a:srgbClr val="92D05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32" name="Овал 83"/>
              <p:cNvSpPr>
                <a:spLocks noChangeArrowheads="1"/>
              </p:cNvSpPr>
              <p:nvPr/>
            </p:nvSpPr>
            <p:spPr bwMode="auto">
              <a:xfrm>
                <a:off x="2835155" y="4302343"/>
                <a:ext cx="58150" cy="48402"/>
              </a:xfrm>
              <a:prstGeom prst="ellipse">
                <a:avLst/>
              </a:prstGeom>
              <a:solidFill>
                <a:srgbClr val="00B0F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31" name="Овал 100"/>
              <p:cNvSpPr>
                <a:spLocks noChangeArrowheads="1"/>
              </p:cNvSpPr>
              <p:nvPr/>
            </p:nvSpPr>
            <p:spPr bwMode="auto">
              <a:xfrm>
                <a:off x="2665065" y="4144303"/>
                <a:ext cx="418709" cy="3514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30" name="Овал 101"/>
              <p:cNvSpPr>
                <a:spLocks noChangeArrowheads="1"/>
              </p:cNvSpPr>
              <p:nvPr/>
            </p:nvSpPr>
            <p:spPr bwMode="auto">
              <a:xfrm>
                <a:off x="2693467" y="4370080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29" name="Овал 102"/>
              <p:cNvSpPr>
                <a:spLocks noChangeArrowheads="1"/>
              </p:cNvSpPr>
              <p:nvPr/>
            </p:nvSpPr>
            <p:spPr bwMode="auto">
              <a:xfrm>
                <a:off x="3007261" y="4361832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28" name="Овал 103"/>
              <p:cNvSpPr>
                <a:spLocks noChangeArrowheads="1"/>
              </p:cNvSpPr>
              <p:nvPr/>
            </p:nvSpPr>
            <p:spPr bwMode="auto">
              <a:xfrm>
                <a:off x="2912288" y="4444678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27" name="Овал 104"/>
              <p:cNvSpPr>
                <a:spLocks noChangeArrowheads="1"/>
              </p:cNvSpPr>
              <p:nvPr/>
            </p:nvSpPr>
            <p:spPr bwMode="auto">
              <a:xfrm>
                <a:off x="2840966" y="4144303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26" name="Овал 105"/>
              <p:cNvSpPr>
                <a:spLocks noChangeArrowheads="1"/>
              </p:cNvSpPr>
              <p:nvPr/>
            </p:nvSpPr>
            <p:spPr bwMode="auto">
              <a:xfrm>
                <a:off x="2832251" y="4305693"/>
                <a:ext cx="52339" cy="41701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Прямая соединительная линия 106"/>
              <p:cNvSpPr>
                <a:spLocks noChangeShapeType="1"/>
              </p:cNvSpPr>
              <p:nvPr/>
            </p:nvSpPr>
            <p:spPr bwMode="auto">
              <a:xfrm flipH="1">
                <a:off x="2738141" y="4186004"/>
                <a:ext cx="128995" cy="19018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Прямая соединительная линия 107"/>
              <p:cNvSpPr>
                <a:spLocks noChangeShapeType="1"/>
              </p:cNvSpPr>
              <p:nvPr/>
            </p:nvSpPr>
            <p:spPr bwMode="auto">
              <a:xfrm>
                <a:off x="2889302" y="4186004"/>
                <a:ext cx="125625" cy="18193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Прямая соединительная линия 108"/>
              <p:cNvSpPr>
                <a:spLocks noChangeShapeType="1"/>
              </p:cNvSpPr>
              <p:nvPr/>
            </p:nvSpPr>
            <p:spPr bwMode="auto">
              <a:xfrm>
                <a:off x="2874420" y="4186004"/>
                <a:ext cx="64038" cy="2567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Прямая соединительная линия 109"/>
              <p:cNvSpPr>
                <a:spLocks noChangeShapeType="1"/>
              </p:cNvSpPr>
              <p:nvPr/>
            </p:nvSpPr>
            <p:spPr bwMode="auto">
              <a:xfrm>
                <a:off x="2738141" y="4405674"/>
                <a:ext cx="174147" cy="598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Прямая соединительная линия 110"/>
              <p:cNvSpPr>
                <a:spLocks noChangeShapeType="1"/>
              </p:cNvSpPr>
              <p:nvPr/>
            </p:nvSpPr>
            <p:spPr bwMode="auto">
              <a:xfrm flipV="1">
                <a:off x="2964627" y="4397426"/>
                <a:ext cx="50300" cy="6810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Прямая соединительная линия 111"/>
              <p:cNvSpPr>
                <a:spLocks noChangeShapeType="1"/>
              </p:cNvSpPr>
              <p:nvPr/>
            </p:nvSpPr>
            <p:spPr bwMode="auto">
              <a:xfrm flipV="1">
                <a:off x="2745806" y="4382683"/>
                <a:ext cx="261456" cy="824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ys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3" name="Группа 112"/>
            <p:cNvGrpSpPr>
              <a:grpSpLocks/>
            </p:cNvGrpSpPr>
            <p:nvPr/>
          </p:nvGrpSpPr>
          <p:grpSpPr bwMode="auto">
            <a:xfrm>
              <a:off x="4210" y="7970"/>
              <a:ext cx="472" cy="427"/>
              <a:chOff x="2665065" y="4144303"/>
              <a:chExt cx="418709" cy="351443"/>
            </a:xfrm>
          </p:grpSpPr>
          <p:sp>
            <p:nvSpPr>
              <p:cNvPr id="76918" name="Овал 113"/>
              <p:cNvSpPr>
                <a:spLocks noChangeArrowheads="1"/>
              </p:cNvSpPr>
              <p:nvPr/>
            </p:nvSpPr>
            <p:spPr bwMode="auto">
              <a:xfrm>
                <a:off x="2714325" y="4383509"/>
                <a:ext cx="36945" cy="30490"/>
              </a:xfrm>
              <a:prstGeom prst="ellipse">
                <a:avLst/>
              </a:prstGeom>
              <a:solidFill>
                <a:srgbClr val="92D05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17" name="Овал 114"/>
              <p:cNvSpPr>
                <a:spLocks noChangeArrowheads="1"/>
              </p:cNvSpPr>
              <p:nvPr/>
            </p:nvSpPr>
            <p:spPr bwMode="auto">
              <a:xfrm>
                <a:off x="2719637" y="4412313"/>
                <a:ext cx="36945" cy="30490"/>
              </a:xfrm>
              <a:prstGeom prst="ellipse">
                <a:avLst/>
              </a:prstGeom>
              <a:solidFill>
                <a:srgbClr val="92D05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16" name="Овал 115"/>
              <p:cNvSpPr>
                <a:spLocks noChangeArrowheads="1"/>
              </p:cNvSpPr>
              <p:nvPr/>
            </p:nvSpPr>
            <p:spPr bwMode="auto">
              <a:xfrm>
                <a:off x="2835155" y="4302343"/>
                <a:ext cx="58150" cy="48402"/>
              </a:xfrm>
              <a:prstGeom prst="ellipse">
                <a:avLst/>
              </a:prstGeom>
              <a:solidFill>
                <a:srgbClr val="00B0F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15" name="Овал 116"/>
              <p:cNvSpPr>
                <a:spLocks noChangeArrowheads="1"/>
              </p:cNvSpPr>
              <p:nvPr/>
            </p:nvSpPr>
            <p:spPr bwMode="auto">
              <a:xfrm>
                <a:off x="2665065" y="4144303"/>
                <a:ext cx="418709" cy="3514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14" name="Овал 117"/>
              <p:cNvSpPr>
                <a:spLocks noChangeArrowheads="1"/>
              </p:cNvSpPr>
              <p:nvPr/>
            </p:nvSpPr>
            <p:spPr bwMode="auto">
              <a:xfrm>
                <a:off x="2693467" y="4370080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13" name="Овал 118"/>
              <p:cNvSpPr>
                <a:spLocks noChangeArrowheads="1"/>
              </p:cNvSpPr>
              <p:nvPr/>
            </p:nvSpPr>
            <p:spPr bwMode="auto">
              <a:xfrm>
                <a:off x="3007261" y="4361832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12" name="Овал 119"/>
              <p:cNvSpPr>
                <a:spLocks noChangeArrowheads="1"/>
              </p:cNvSpPr>
              <p:nvPr/>
            </p:nvSpPr>
            <p:spPr bwMode="auto">
              <a:xfrm>
                <a:off x="2912288" y="4444678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11" name="Овал 120"/>
              <p:cNvSpPr>
                <a:spLocks noChangeArrowheads="1"/>
              </p:cNvSpPr>
              <p:nvPr/>
            </p:nvSpPr>
            <p:spPr bwMode="auto">
              <a:xfrm>
                <a:off x="2840966" y="4144303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10" name="Овал 121"/>
              <p:cNvSpPr>
                <a:spLocks noChangeArrowheads="1"/>
              </p:cNvSpPr>
              <p:nvPr/>
            </p:nvSpPr>
            <p:spPr bwMode="auto">
              <a:xfrm>
                <a:off x="2832251" y="4305693"/>
                <a:ext cx="52339" cy="41701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Прямая соединительная линия 122"/>
              <p:cNvSpPr>
                <a:spLocks noChangeShapeType="1"/>
              </p:cNvSpPr>
              <p:nvPr/>
            </p:nvSpPr>
            <p:spPr bwMode="auto">
              <a:xfrm flipH="1">
                <a:off x="2738141" y="4186004"/>
                <a:ext cx="128995" cy="19018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Прямая соединительная линия 123"/>
              <p:cNvSpPr>
                <a:spLocks noChangeShapeType="1"/>
              </p:cNvSpPr>
              <p:nvPr/>
            </p:nvSpPr>
            <p:spPr bwMode="auto">
              <a:xfrm>
                <a:off x="2889302" y="4186004"/>
                <a:ext cx="125625" cy="18193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Прямая соединительная линия 124"/>
              <p:cNvSpPr>
                <a:spLocks noChangeShapeType="1"/>
              </p:cNvSpPr>
              <p:nvPr/>
            </p:nvSpPr>
            <p:spPr bwMode="auto">
              <a:xfrm>
                <a:off x="2874420" y="4186004"/>
                <a:ext cx="64038" cy="2567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Прямая соединительная линия 125"/>
              <p:cNvSpPr>
                <a:spLocks noChangeShapeType="1"/>
              </p:cNvSpPr>
              <p:nvPr/>
            </p:nvSpPr>
            <p:spPr bwMode="auto">
              <a:xfrm>
                <a:off x="2738141" y="4405674"/>
                <a:ext cx="174147" cy="598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Прямая соединительная линия 126"/>
              <p:cNvSpPr>
                <a:spLocks noChangeShapeType="1"/>
              </p:cNvSpPr>
              <p:nvPr/>
            </p:nvSpPr>
            <p:spPr bwMode="auto">
              <a:xfrm flipV="1">
                <a:off x="2964627" y="4397426"/>
                <a:ext cx="50300" cy="6810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Прямая соединительная линия 127"/>
              <p:cNvSpPr>
                <a:spLocks noChangeShapeType="1"/>
              </p:cNvSpPr>
              <p:nvPr/>
            </p:nvSpPr>
            <p:spPr bwMode="auto">
              <a:xfrm flipV="1">
                <a:off x="2745806" y="4382683"/>
                <a:ext cx="261456" cy="824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ys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Группа 128"/>
            <p:cNvGrpSpPr>
              <a:grpSpLocks/>
            </p:cNvGrpSpPr>
            <p:nvPr/>
          </p:nvGrpSpPr>
          <p:grpSpPr bwMode="auto">
            <a:xfrm>
              <a:off x="5166" y="7983"/>
              <a:ext cx="473" cy="428"/>
              <a:chOff x="2665065" y="4144303"/>
              <a:chExt cx="418709" cy="351443"/>
            </a:xfrm>
          </p:grpSpPr>
          <p:sp>
            <p:nvSpPr>
              <p:cNvPr id="76902" name="Овал 129"/>
              <p:cNvSpPr>
                <a:spLocks noChangeArrowheads="1"/>
              </p:cNvSpPr>
              <p:nvPr/>
            </p:nvSpPr>
            <p:spPr bwMode="auto">
              <a:xfrm>
                <a:off x="2714325" y="4383509"/>
                <a:ext cx="36945" cy="30490"/>
              </a:xfrm>
              <a:prstGeom prst="ellipse">
                <a:avLst/>
              </a:prstGeom>
              <a:solidFill>
                <a:srgbClr val="92D05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01" name="Овал 130"/>
              <p:cNvSpPr>
                <a:spLocks noChangeArrowheads="1"/>
              </p:cNvSpPr>
              <p:nvPr/>
            </p:nvSpPr>
            <p:spPr bwMode="auto">
              <a:xfrm>
                <a:off x="2719637" y="4412313"/>
                <a:ext cx="36945" cy="30490"/>
              </a:xfrm>
              <a:prstGeom prst="ellipse">
                <a:avLst/>
              </a:prstGeom>
              <a:solidFill>
                <a:srgbClr val="92D05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900" name="Овал 131"/>
              <p:cNvSpPr>
                <a:spLocks noChangeArrowheads="1"/>
              </p:cNvSpPr>
              <p:nvPr/>
            </p:nvSpPr>
            <p:spPr bwMode="auto">
              <a:xfrm>
                <a:off x="2835155" y="4302343"/>
                <a:ext cx="58150" cy="48402"/>
              </a:xfrm>
              <a:prstGeom prst="ellipse">
                <a:avLst/>
              </a:prstGeom>
              <a:solidFill>
                <a:srgbClr val="00B0F0"/>
              </a:solidFill>
              <a:ln w="2540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899" name="Овал 132"/>
              <p:cNvSpPr>
                <a:spLocks noChangeArrowheads="1"/>
              </p:cNvSpPr>
              <p:nvPr/>
            </p:nvSpPr>
            <p:spPr bwMode="auto">
              <a:xfrm>
                <a:off x="2665065" y="4144303"/>
                <a:ext cx="418709" cy="3514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898" name="Овал 133"/>
              <p:cNvSpPr>
                <a:spLocks noChangeArrowheads="1"/>
              </p:cNvSpPr>
              <p:nvPr/>
            </p:nvSpPr>
            <p:spPr bwMode="auto">
              <a:xfrm>
                <a:off x="2693467" y="4370080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897" name="Овал 134"/>
              <p:cNvSpPr>
                <a:spLocks noChangeArrowheads="1"/>
              </p:cNvSpPr>
              <p:nvPr/>
            </p:nvSpPr>
            <p:spPr bwMode="auto">
              <a:xfrm>
                <a:off x="3007261" y="4361832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896" name="Овал 135"/>
              <p:cNvSpPr>
                <a:spLocks noChangeArrowheads="1"/>
              </p:cNvSpPr>
              <p:nvPr/>
            </p:nvSpPr>
            <p:spPr bwMode="auto">
              <a:xfrm>
                <a:off x="2912288" y="4444678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895" name="Овал 136"/>
              <p:cNvSpPr>
                <a:spLocks noChangeArrowheads="1"/>
              </p:cNvSpPr>
              <p:nvPr/>
            </p:nvSpPr>
            <p:spPr bwMode="auto">
              <a:xfrm>
                <a:off x="2840966" y="4144303"/>
                <a:ext cx="52339" cy="41701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894" name="Овал 137"/>
              <p:cNvSpPr>
                <a:spLocks noChangeArrowheads="1"/>
              </p:cNvSpPr>
              <p:nvPr/>
            </p:nvSpPr>
            <p:spPr bwMode="auto">
              <a:xfrm>
                <a:off x="2832251" y="4305693"/>
                <a:ext cx="52339" cy="41701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Прямая соединительная линия 138"/>
              <p:cNvSpPr>
                <a:spLocks noChangeShapeType="1"/>
              </p:cNvSpPr>
              <p:nvPr/>
            </p:nvSpPr>
            <p:spPr bwMode="auto">
              <a:xfrm flipH="1">
                <a:off x="2738141" y="4186004"/>
                <a:ext cx="128995" cy="19018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Прямая соединительная линия 139"/>
              <p:cNvSpPr>
                <a:spLocks noChangeShapeType="1"/>
              </p:cNvSpPr>
              <p:nvPr/>
            </p:nvSpPr>
            <p:spPr bwMode="auto">
              <a:xfrm>
                <a:off x="2889302" y="4186004"/>
                <a:ext cx="125625" cy="18193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Прямая соединительная линия 140"/>
              <p:cNvSpPr>
                <a:spLocks noChangeShapeType="1"/>
              </p:cNvSpPr>
              <p:nvPr/>
            </p:nvSpPr>
            <p:spPr bwMode="auto">
              <a:xfrm>
                <a:off x="2874420" y="4186004"/>
                <a:ext cx="64038" cy="2567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Прямая соединительная линия 141"/>
              <p:cNvSpPr>
                <a:spLocks noChangeShapeType="1"/>
              </p:cNvSpPr>
              <p:nvPr/>
            </p:nvSpPr>
            <p:spPr bwMode="auto">
              <a:xfrm>
                <a:off x="2738141" y="4405674"/>
                <a:ext cx="174147" cy="598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Прямая соединительная линия 142"/>
              <p:cNvSpPr>
                <a:spLocks noChangeShapeType="1"/>
              </p:cNvSpPr>
              <p:nvPr/>
            </p:nvSpPr>
            <p:spPr bwMode="auto">
              <a:xfrm flipV="1">
                <a:off x="2964627" y="4397426"/>
                <a:ext cx="50300" cy="6810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Прямая соединительная линия 143"/>
              <p:cNvSpPr>
                <a:spLocks noChangeShapeType="1"/>
              </p:cNvSpPr>
              <p:nvPr/>
            </p:nvSpPr>
            <p:spPr bwMode="auto">
              <a:xfrm flipV="1">
                <a:off x="2745806" y="4382683"/>
                <a:ext cx="261456" cy="824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sys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" name="Прямая соединительная линия 144"/>
            <p:cNvSpPr>
              <a:spLocks noChangeShapeType="1"/>
            </p:cNvSpPr>
            <p:nvPr/>
          </p:nvSpPr>
          <p:spPr bwMode="auto">
            <a:xfrm>
              <a:off x="6067" y="8424"/>
              <a:ext cx="0" cy="41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Полилиния 13"/>
            <p:cNvSpPr>
              <a:spLocks/>
            </p:cNvSpPr>
            <p:nvPr/>
          </p:nvSpPr>
          <p:spPr bwMode="auto">
            <a:xfrm>
              <a:off x="2369" y="7894"/>
              <a:ext cx="3659" cy="526"/>
            </a:xfrm>
            <a:custGeom>
              <a:avLst/>
              <a:gdLst/>
              <a:ahLst/>
              <a:cxnLst/>
              <a:rect l="0" t="0" r="r" b="b"/>
              <a:pathLst>
                <a:path w="2960657" h="425513">
                  <a:moveTo>
                    <a:pt x="0" y="362139"/>
                  </a:moveTo>
                  <a:cubicBezTo>
                    <a:pt x="18107" y="365157"/>
                    <a:pt x="36906" y="365387"/>
                    <a:pt x="54321" y="371192"/>
                  </a:cubicBezTo>
                  <a:cubicBezTo>
                    <a:pt x="64644" y="374633"/>
                    <a:pt x="70710" y="387760"/>
                    <a:pt x="81482" y="389299"/>
                  </a:cubicBezTo>
                  <a:cubicBezTo>
                    <a:pt x="93799" y="391059"/>
                    <a:pt x="105624" y="383264"/>
                    <a:pt x="117695" y="380246"/>
                  </a:cubicBezTo>
                  <a:cubicBezTo>
                    <a:pt x="120713" y="356103"/>
                    <a:pt x="122397" y="331756"/>
                    <a:pt x="126749" y="307818"/>
                  </a:cubicBezTo>
                  <a:cubicBezTo>
                    <a:pt x="128456" y="298429"/>
                    <a:pt x="129840" y="288110"/>
                    <a:pt x="135802" y="280658"/>
                  </a:cubicBezTo>
                  <a:cubicBezTo>
                    <a:pt x="142599" y="272161"/>
                    <a:pt x="153909" y="268587"/>
                    <a:pt x="162963" y="262551"/>
                  </a:cubicBezTo>
                  <a:cubicBezTo>
                    <a:pt x="168999" y="271604"/>
                    <a:pt x="172881" y="282546"/>
                    <a:pt x="181070" y="289711"/>
                  </a:cubicBezTo>
                  <a:cubicBezTo>
                    <a:pt x="197448" y="304041"/>
                    <a:pt x="235391" y="325925"/>
                    <a:pt x="235391" y="325925"/>
                  </a:cubicBezTo>
                  <a:cubicBezTo>
                    <a:pt x="238409" y="334978"/>
                    <a:pt x="244444" y="343542"/>
                    <a:pt x="244444" y="353085"/>
                  </a:cubicBezTo>
                  <a:cubicBezTo>
                    <a:pt x="244444" y="365528"/>
                    <a:pt x="245744" y="396201"/>
                    <a:pt x="235391" y="389299"/>
                  </a:cubicBezTo>
                  <a:cubicBezTo>
                    <a:pt x="219510" y="378712"/>
                    <a:pt x="217284" y="334978"/>
                    <a:pt x="217284" y="334978"/>
                  </a:cubicBezTo>
                  <a:cubicBezTo>
                    <a:pt x="218416" y="317990"/>
                    <a:pt x="213789" y="215220"/>
                    <a:pt x="235391" y="172016"/>
                  </a:cubicBezTo>
                  <a:cubicBezTo>
                    <a:pt x="240257" y="162284"/>
                    <a:pt x="249078" y="154799"/>
                    <a:pt x="253497" y="144856"/>
                  </a:cubicBezTo>
                  <a:cubicBezTo>
                    <a:pt x="282887" y="78726"/>
                    <a:pt x="249364" y="97949"/>
                    <a:pt x="298765" y="81481"/>
                  </a:cubicBezTo>
                  <a:cubicBezTo>
                    <a:pt x="304801" y="72428"/>
                    <a:pt x="309178" y="62015"/>
                    <a:pt x="316872" y="54321"/>
                  </a:cubicBezTo>
                  <a:cubicBezTo>
                    <a:pt x="324566" y="46627"/>
                    <a:pt x="334031" y="40500"/>
                    <a:pt x="344032" y="36214"/>
                  </a:cubicBezTo>
                  <a:cubicBezTo>
                    <a:pt x="384671" y="18798"/>
                    <a:pt x="512176" y="18365"/>
                    <a:pt x="516048" y="18107"/>
                  </a:cubicBezTo>
                  <a:cubicBezTo>
                    <a:pt x="543208" y="21125"/>
                    <a:pt x="575667" y="10765"/>
                    <a:pt x="597529" y="27161"/>
                  </a:cubicBezTo>
                  <a:cubicBezTo>
                    <a:pt x="631749" y="52826"/>
                    <a:pt x="543565" y="102369"/>
                    <a:pt x="615636" y="54321"/>
                  </a:cubicBezTo>
                  <a:cubicBezTo>
                    <a:pt x="624689" y="60357"/>
                    <a:pt x="636760" y="63375"/>
                    <a:pt x="642796" y="72428"/>
                  </a:cubicBezTo>
                  <a:cubicBezTo>
                    <a:pt x="649698" y="82781"/>
                    <a:pt x="648432" y="96678"/>
                    <a:pt x="651850" y="108642"/>
                  </a:cubicBezTo>
                  <a:cubicBezTo>
                    <a:pt x="654472" y="117818"/>
                    <a:pt x="657885" y="126749"/>
                    <a:pt x="660903" y="135802"/>
                  </a:cubicBezTo>
                  <a:cubicBezTo>
                    <a:pt x="647419" y="189740"/>
                    <a:pt x="649539" y="153718"/>
                    <a:pt x="660903" y="199176"/>
                  </a:cubicBezTo>
                  <a:cubicBezTo>
                    <a:pt x="664635" y="214105"/>
                    <a:pt x="660106" y="232623"/>
                    <a:pt x="669957" y="244444"/>
                  </a:cubicBezTo>
                  <a:cubicBezTo>
                    <a:pt x="677923" y="254003"/>
                    <a:pt x="694100" y="250479"/>
                    <a:pt x="706171" y="253497"/>
                  </a:cubicBezTo>
                  <a:cubicBezTo>
                    <a:pt x="700135" y="268586"/>
                    <a:pt x="693770" y="283547"/>
                    <a:pt x="688064" y="298764"/>
                  </a:cubicBezTo>
                  <a:cubicBezTo>
                    <a:pt x="679603" y="321327"/>
                    <a:pt x="668336" y="347519"/>
                    <a:pt x="688064" y="371192"/>
                  </a:cubicBezTo>
                  <a:cubicBezTo>
                    <a:pt x="696030" y="380751"/>
                    <a:pt x="712207" y="377228"/>
                    <a:pt x="724278" y="380246"/>
                  </a:cubicBezTo>
                  <a:cubicBezTo>
                    <a:pt x="727727" y="369898"/>
                    <a:pt x="732899" y="330236"/>
                    <a:pt x="760492" y="344032"/>
                  </a:cubicBezTo>
                  <a:cubicBezTo>
                    <a:pt x="769028" y="348300"/>
                    <a:pt x="763584" y="363740"/>
                    <a:pt x="769545" y="371192"/>
                  </a:cubicBezTo>
                  <a:cubicBezTo>
                    <a:pt x="783529" y="388672"/>
                    <a:pt x="826479" y="399659"/>
                    <a:pt x="841973" y="407406"/>
                  </a:cubicBezTo>
                  <a:cubicBezTo>
                    <a:pt x="851705" y="412272"/>
                    <a:pt x="860080" y="419477"/>
                    <a:pt x="869133" y="425513"/>
                  </a:cubicBezTo>
                  <a:cubicBezTo>
                    <a:pt x="873167" y="401311"/>
                    <a:pt x="880916" y="351221"/>
                    <a:pt x="887240" y="325925"/>
                  </a:cubicBezTo>
                  <a:cubicBezTo>
                    <a:pt x="889555" y="316667"/>
                    <a:pt x="893276" y="307818"/>
                    <a:pt x="896294" y="298764"/>
                  </a:cubicBezTo>
                  <a:cubicBezTo>
                    <a:pt x="893276" y="283675"/>
                    <a:pt x="890972" y="268425"/>
                    <a:pt x="887240" y="253497"/>
                  </a:cubicBezTo>
                  <a:cubicBezTo>
                    <a:pt x="884925" y="244239"/>
                    <a:pt x="878187" y="235880"/>
                    <a:pt x="878187" y="226337"/>
                  </a:cubicBezTo>
                  <a:cubicBezTo>
                    <a:pt x="878187" y="207980"/>
                    <a:pt x="881435" y="189431"/>
                    <a:pt x="887240" y="172016"/>
                  </a:cubicBezTo>
                  <a:cubicBezTo>
                    <a:pt x="890681" y="161694"/>
                    <a:pt x="899311" y="153909"/>
                    <a:pt x="905347" y="144856"/>
                  </a:cubicBezTo>
                  <a:cubicBezTo>
                    <a:pt x="900594" y="130595"/>
                    <a:pt x="883244" y="94743"/>
                    <a:pt x="905347" y="81481"/>
                  </a:cubicBezTo>
                  <a:cubicBezTo>
                    <a:pt x="916017" y="75079"/>
                    <a:pt x="929490" y="87517"/>
                    <a:pt x="941561" y="90535"/>
                  </a:cubicBezTo>
                  <a:cubicBezTo>
                    <a:pt x="950614" y="99588"/>
                    <a:pt x="957742" y="124282"/>
                    <a:pt x="968721" y="117695"/>
                  </a:cubicBezTo>
                  <a:cubicBezTo>
                    <a:pt x="985087" y="107875"/>
                    <a:pt x="976241" y="79255"/>
                    <a:pt x="986828" y="63374"/>
                  </a:cubicBezTo>
                  <a:lnTo>
                    <a:pt x="1004935" y="36214"/>
                  </a:lnTo>
                  <a:cubicBezTo>
                    <a:pt x="1048392" y="101398"/>
                    <a:pt x="997692" y="43456"/>
                    <a:pt x="1041149" y="36214"/>
                  </a:cubicBezTo>
                  <a:cubicBezTo>
                    <a:pt x="1054462" y="33995"/>
                    <a:pt x="1065292" y="48285"/>
                    <a:pt x="1077363" y="54321"/>
                  </a:cubicBezTo>
                  <a:cubicBezTo>
                    <a:pt x="1086416" y="51303"/>
                    <a:pt x="1097775" y="52015"/>
                    <a:pt x="1104523" y="45267"/>
                  </a:cubicBezTo>
                  <a:cubicBezTo>
                    <a:pt x="1111271" y="38519"/>
                    <a:pt x="1106125" y="24068"/>
                    <a:pt x="1113577" y="18107"/>
                  </a:cubicBezTo>
                  <a:cubicBezTo>
                    <a:pt x="1123293" y="10334"/>
                    <a:pt x="1137720" y="12072"/>
                    <a:pt x="1149791" y="9054"/>
                  </a:cubicBezTo>
                  <a:cubicBezTo>
                    <a:pt x="1171938" y="20128"/>
                    <a:pt x="1189183" y="30885"/>
                    <a:pt x="1213165" y="36214"/>
                  </a:cubicBezTo>
                  <a:cubicBezTo>
                    <a:pt x="1231085" y="40196"/>
                    <a:pt x="1249379" y="42249"/>
                    <a:pt x="1267486" y="45267"/>
                  </a:cubicBezTo>
                  <a:cubicBezTo>
                    <a:pt x="1358021" y="75446"/>
                    <a:pt x="1376128" y="63375"/>
                    <a:pt x="1321806" y="81481"/>
                  </a:cubicBezTo>
                  <a:cubicBezTo>
                    <a:pt x="1312753" y="87517"/>
                    <a:pt x="1296780" y="88918"/>
                    <a:pt x="1294646" y="99588"/>
                  </a:cubicBezTo>
                  <a:cubicBezTo>
                    <a:pt x="1289527" y="125183"/>
                    <a:pt x="1327442" y="131645"/>
                    <a:pt x="1339913" y="135802"/>
                  </a:cubicBezTo>
                  <a:cubicBezTo>
                    <a:pt x="1342931" y="144855"/>
                    <a:pt x="1344699" y="154426"/>
                    <a:pt x="1348967" y="162962"/>
                  </a:cubicBezTo>
                  <a:cubicBezTo>
                    <a:pt x="1353833" y="172694"/>
                    <a:pt x="1362788" y="180122"/>
                    <a:pt x="1367074" y="190123"/>
                  </a:cubicBezTo>
                  <a:cubicBezTo>
                    <a:pt x="1371975" y="201560"/>
                    <a:pt x="1373109" y="214266"/>
                    <a:pt x="1376127" y="226337"/>
                  </a:cubicBezTo>
                  <a:cubicBezTo>
                    <a:pt x="1373109" y="241426"/>
                    <a:pt x="1371123" y="256758"/>
                    <a:pt x="1367074" y="271604"/>
                  </a:cubicBezTo>
                  <a:cubicBezTo>
                    <a:pt x="1362052" y="290018"/>
                    <a:pt x="1348967" y="325925"/>
                    <a:pt x="1348967" y="325925"/>
                  </a:cubicBezTo>
                  <a:cubicBezTo>
                    <a:pt x="1351985" y="344032"/>
                    <a:pt x="1348912" y="364308"/>
                    <a:pt x="1358020" y="380246"/>
                  </a:cubicBezTo>
                  <a:cubicBezTo>
                    <a:pt x="1369441" y="400232"/>
                    <a:pt x="1424741" y="381387"/>
                    <a:pt x="1430448" y="380246"/>
                  </a:cubicBezTo>
                  <a:cubicBezTo>
                    <a:pt x="1433466" y="371192"/>
                    <a:pt x="1435233" y="361621"/>
                    <a:pt x="1439501" y="353085"/>
                  </a:cubicBezTo>
                  <a:cubicBezTo>
                    <a:pt x="1444367" y="343353"/>
                    <a:pt x="1455819" y="336658"/>
                    <a:pt x="1457608" y="325925"/>
                  </a:cubicBezTo>
                  <a:cubicBezTo>
                    <a:pt x="1459177" y="316512"/>
                    <a:pt x="1451573" y="307818"/>
                    <a:pt x="1448555" y="298764"/>
                  </a:cubicBezTo>
                  <a:cubicBezTo>
                    <a:pt x="1449986" y="278722"/>
                    <a:pt x="1446083" y="186013"/>
                    <a:pt x="1466662" y="144856"/>
                  </a:cubicBezTo>
                  <a:cubicBezTo>
                    <a:pt x="1471528" y="135124"/>
                    <a:pt x="1478733" y="126749"/>
                    <a:pt x="1484769" y="117695"/>
                  </a:cubicBezTo>
                  <a:cubicBezTo>
                    <a:pt x="1487787" y="108642"/>
                    <a:pt x="1487074" y="97283"/>
                    <a:pt x="1493822" y="90535"/>
                  </a:cubicBezTo>
                  <a:cubicBezTo>
                    <a:pt x="1500570" y="83787"/>
                    <a:pt x="1516715" y="90017"/>
                    <a:pt x="1520983" y="81481"/>
                  </a:cubicBezTo>
                  <a:cubicBezTo>
                    <a:pt x="1530526" y="62395"/>
                    <a:pt x="1527018" y="39232"/>
                    <a:pt x="1530036" y="18107"/>
                  </a:cubicBezTo>
                  <a:cubicBezTo>
                    <a:pt x="1533054" y="27160"/>
                    <a:pt x="1547626" y="40999"/>
                    <a:pt x="1539090" y="45267"/>
                  </a:cubicBezTo>
                  <a:cubicBezTo>
                    <a:pt x="1525326" y="52149"/>
                    <a:pt x="1493822" y="20826"/>
                    <a:pt x="1493822" y="36214"/>
                  </a:cubicBezTo>
                  <a:cubicBezTo>
                    <a:pt x="1493822" y="44737"/>
                    <a:pt x="1566826" y="61255"/>
                    <a:pt x="1575303" y="63374"/>
                  </a:cubicBezTo>
                  <a:cubicBezTo>
                    <a:pt x="1581339" y="54321"/>
                    <a:pt x="1584183" y="41981"/>
                    <a:pt x="1593410" y="36214"/>
                  </a:cubicBezTo>
                  <a:cubicBezTo>
                    <a:pt x="1609595" y="26098"/>
                    <a:pt x="1631850" y="28694"/>
                    <a:pt x="1647731" y="18107"/>
                  </a:cubicBezTo>
                  <a:lnTo>
                    <a:pt x="1674892" y="0"/>
                  </a:lnTo>
                  <a:lnTo>
                    <a:pt x="1765426" y="9054"/>
                  </a:lnTo>
                  <a:cubicBezTo>
                    <a:pt x="1781912" y="18671"/>
                    <a:pt x="1766462" y="54838"/>
                    <a:pt x="1783533" y="63374"/>
                  </a:cubicBezTo>
                  <a:cubicBezTo>
                    <a:pt x="1795604" y="69410"/>
                    <a:pt x="1807110" y="76742"/>
                    <a:pt x="1819747" y="81481"/>
                  </a:cubicBezTo>
                  <a:cubicBezTo>
                    <a:pt x="1841360" y="89586"/>
                    <a:pt x="1891500" y="96458"/>
                    <a:pt x="1910282" y="99588"/>
                  </a:cubicBezTo>
                  <a:cubicBezTo>
                    <a:pt x="1907264" y="108642"/>
                    <a:pt x="1907976" y="120001"/>
                    <a:pt x="1901228" y="126749"/>
                  </a:cubicBezTo>
                  <a:cubicBezTo>
                    <a:pt x="1883121" y="144856"/>
                    <a:pt x="1846908" y="126748"/>
                    <a:pt x="1901228" y="144856"/>
                  </a:cubicBezTo>
                  <a:cubicBezTo>
                    <a:pt x="1892983" y="161346"/>
                    <a:pt x="1872171" y="196421"/>
                    <a:pt x="1874068" y="217283"/>
                  </a:cubicBezTo>
                  <a:cubicBezTo>
                    <a:pt x="1875363" y="231532"/>
                    <a:pt x="1893669" y="285139"/>
                    <a:pt x="1901228" y="307818"/>
                  </a:cubicBezTo>
                  <a:cubicBezTo>
                    <a:pt x="1875269" y="411652"/>
                    <a:pt x="1864694" y="384933"/>
                    <a:pt x="1910282" y="362139"/>
                  </a:cubicBezTo>
                  <a:cubicBezTo>
                    <a:pt x="1918818" y="357871"/>
                    <a:pt x="1928389" y="356103"/>
                    <a:pt x="1937442" y="353085"/>
                  </a:cubicBezTo>
                  <a:cubicBezTo>
                    <a:pt x="1940460" y="362139"/>
                    <a:pt x="1938729" y="374699"/>
                    <a:pt x="1946495" y="380246"/>
                  </a:cubicBezTo>
                  <a:cubicBezTo>
                    <a:pt x="1962026" y="391340"/>
                    <a:pt x="2000816" y="398353"/>
                    <a:pt x="2000816" y="398353"/>
                  </a:cubicBezTo>
                  <a:cubicBezTo>
                    <a:pt x="2020377" y="300552"/>
                    <a:pt x="1989213" y="380670"/>
                    <a:pt x="2046084" y="371192"/>
                  </a:cubicBezTo>
                  <a:cubicBezTo>
                    <a:pt x="2056817" y="369403"/>
                    <a:pt x="2058155" y="353085"/>
                    <a:pt x="2064191" y="344032"/>
                  </a:cubicBezTo>
                  <a:cubicBezTo>
                    <a:pt x="2067209" y="353085"/>
                    <a:pt x="2064709" y="366924"/>
                    <a:pt x="2073244" y="371192"/>
                  </a:cubicBezTo>
                  <a:cubicBezTo>
                    <a:pt x="2100835" y="384988"/>
                    <a:pt x="2106009" y="345324"/>
                    <a:pt x="2109458" y="334978"/>
                  </a:cubicBezTo>
                  <a:cubicBezTo>
                    <a:pt x="2112476" y="347049"/>
                    <a:pt x="2110738" y="361476"/>
                    <a:pt x="2118511" y="371192"/>
                  </a:cubicBezTo>
                  <a:cubicBezTo>
                    <a:pt x="2124473" y="378644"/>
                    <a:pt x="2136496" y="377624"/>
                    <a:pt x="2145672" y="380246"/>
                  </a:cubicBezTo>
                  <a:cubicBezTo>
                    <a:pt x="2157636" y="383664"/>
                    <a:pt x="2169815" y="386281"/>
                    <a:pt x="2181886" y="389299"/>
                  </a:cubicBezTo>
                  <a:cubicBezTo>
                    <a:pt x="2187922" y="371192"/>
                    <a:pt x="2184724" y="346430"/>
                    <a:pt x="2199993" y="334978"/>
                  </a:cubicBezTo>
                  <a:cubicBezTo>
                    <a:pt x="2208698" y="328449"/>
                    <a:pt x="2207218" y="362139"/>
                    <a:pt x="2218099" y="362139"/>
                  </a:cubicBezTo>
                  <a:cubicBezTo>
                    <a:pt x="2227642" y="362139"/>
                    <a:pt x="2224135" y="344032"/>
                    <a:pt x="2227153" y="334978"/>
                  </a:cubicBezTo>
                  <a:cubicBezTo>
                    <a:pt x="2224135" y="325925"/>
                    <a:pt x="2218099" y="317361"/>
                    <a:pt x="2218099" y="307818"/>
                  </a:cubicBezTo>
                  <a:cubicBezTo>
                    <a:pt x="2218099" y="289078"/>
                    <a:pt x="2236106" y="267228"/>
                    <a:pt x="2245260" y="253497"/>
                  </a:cubicBezTo>
                  <a:cubicBezTo>
                    <a:pt x="2239224" y="244444"/>
                    <a:pt x="2228692" y="237108"/>
                    <a:pt x="2227153" y="226337"/>
                  </a:cubicBezTo>
                  <a:cubicBezTo>
                    <a:pt x="2225393" y="214019"/>
                    <a:pt x="2232631" y="202041"/>
                    <a:pt x="2236206" y="190123"/>
                  </a:cubicBezTo>
                  <a:cubicBezTo>
                    <a:pt x="2245243" y="159997"/>
                    <a:pt x="2261913" y="100557"/>
                    <a:pt x="2290527" y="81481"/>
                  </a:cubicBezTo>
                  <a:lnTo>
                    <a:pt x="2317688" y="63374"/>
                  </a:lnTo>
                  <a:cubicBezTo>
                    <a:pt x="2322365" y="49341"/>
                    <a:pt x="2331295" y="9054"/>
                    <a:pt x="2353901" y="9054"/>
                  </a:cubicBezTo>
                  <a:cubicBezTo>
                    <a:pt x="2364782" y="9054"/>
                    <a:pt x="2365972" y="27161"/>
                    <a:pt x="2372008" y="36214"/>
                  </a:cubicBezTo>
                  <a:cubicBezTo>
                    <a:pt x="2375026" y="27161"/>
                    <a:pt x="2372526" y="13322"/>
                    <a:pt x="2381062" y="9054"/>
                  </a:cubicBezTo>
                  <a:cubicBezTo>
                    <a:pt x="2389598" y="4786"/>
                    <a:pt x="2398833" y="16400"/>
                    <a:pt x="2408222" y="18107"/>
                  </a:cubicBezTo>
                  <a:cubicBezTo>
                    <a:pt x="2432160" y="22459"/>
                    <a:pt x="2456602" y="23461"/>
                    <a:pt x="2480650" y="27161"/>
                  </a:cubicBezTo>
                  <a:cubicBezTo>
                    <a:pt x="2495859" y="29501"/>
                    <a:pt x="2510828" y="33196"/>
                    <a:pt x="2525917" y="36214"/>
                  </a:cubicBezTo>
                  <a:cubicBezTo>
                    <a:pt x="2544024" y="45267"/>
                    <a:pt x="2560915" y="57336"/>
                    <a:pt x="2580238" y="63374"/>
                  </a:cubicBezTo>
                  <a:cubicBezTo>
                    <a:pt x="2636837" y="81061"/>
                    <a:pt x="2702900" y="84694"/>
                    <a:pt x="2761307" y="90535"/>
                  </a:cubicBezTo>
                  <a:cubicBezTo>
                    <a:pt x="2755271" y="99588"/>
                    <a:pt x="2751696" y="110898"/>
                    <a:pt x="2743200" y="117695"/>
                  </a:cubicBezTo>
                  <a:cubicBezTo>
                    <a:pt x="2735748" y="123657"/>
                    <a:pt x="2716040" y="126749"/>
                    <a:pt x="2716040" y="126749"/>
                  </a:cubicBezTo>
                  <a:cubicBezTo>
                    <a:pt x="2713022" y="138820"/>
                    <a:pt x="2711888" y="151526"/>
                    <a:pt x="2706987" y="162962"/>
                  </a:cubicBezTo>
                  <a:cubicBezTo>
                    <a:pt x="2702701" y="172963"/>
                    <a:pt x="2692321" y="179800"/>
                    <a:pt x="2688880" y="190123"/>
                  </a:cubicBezTo>
                  <a:cubicBezTo>
                    <a:pt x="2683075" y="207538"/>
                    <a:pt x="2684278" y="226635"/>
                    <a:pt x="2679826" y="244444"/>
                  </a:cubicBezTo>
                  <a:cubicBezTo>
                    <a:pt x="2675197" y="262960"/>
                    <a:pt x="2667755" y="280657"/>
                    <a:pt x="2661719" y="298764"/>
                  </a:cubicBezTo>
                  <a:lnTo>
                    <a:pt x="2652666" y="325925"/>
                  </a:lnTo>
                  <a:cubicBezTo>
                    <a:pt x="2655684" y="344032"/>
                    <a:pt x="2648739" y="367266"/>
                    <a:pt x="2661719" y="380246"/>
                  </a:cubicBezTo>
                  <a:cubicBezTo>
                    <a:pt x="2669413" y="387940"/>
                    <a:pt x="2678879" y="366425"/>
                    <a:pt x="2688880" y="362139"/>
                  </a:cubicBezTo>
                  <a:cubicBezTo>
                    <a:pt x="2700317" y="357237"/>
                    <a:pt x="2713130" y="356503"/>
                    <a:pt x="2725094" y="353085"/>
                  </a:cubicBezTo>
                  <a:cubicBezTo>
                    <a:pt x="2734270" y="350463"/>
                    <a:pt x="2743201" y="347050"/>
                    <a:pt x="2752254" y="344032"/>
                  </a:cubicBezTo>
                  <a:cubicBezTo>
                    <a:pt x="2774538" y="410887"/>
                    <a:pt x="2748075" y="349603"/>
                    <a:pt x="2770361" y="344032"/>
                  </a:cubicBezTo>
                  <a:cubicBezTo>
                    <a:pt x="2780917" y="341393"/>
                    <a:pt x="2788468" y="356103"/>
                    <a:pt x="2797521" y="362139"/>
                  </a:cubicBezTo>
                  <a:cubicBezTo>
                    <a:pt x="2800539" y="374210"/>
                    <a:pt x="2806575" y="385910"/>
                    <a:pt x="2806575" y="398353"/>
                  </a:cubicBezTo>
                  <a:cubicBezTo>
                    <a:pt x="2806575" y="407896"/>
                    <a:pt x="2788985" y="375460"/>
                    <a:pt x="2797521" y="371192"/>
                  </a:cubicBezTo>
                  <a:cubicBezTo>
                    <a:pt x="2806260" y="366823"/>
                    <a:pt x="2856647" y="384865"/>
                    <a:pt x="2869949" y="389299"/>
                  </a:cubicBezTo>
                  <a:cubicBezTo>
                    <a:pt x="2875985" y="380246"/>
                    <a:pt x="2883190" y="371871"/>
                    <a:pt x="2888056" y="362139"/>
                  </a:cubicBezTo>
                  <a:cubicBezTo>
                    <a:pt x="2892324" y="353603"/>
                    <a:pt x="2891147" y="342430"/>
                    <a:pt x="2897109" y="334978"/>
                  </a:cubicBezTo>
                  <a:cubicBezTo>
                    <a:pt x="2909873" y="319023"/>
                    <a:pt x="2933538" y="313782"/>
                    <a:pt x="2951430" y="307818"/>
                  </a:cubicBezTo>
                  <a:cubicBezTo>
                    <a:pt x="2962680" y="352815"/>
                    <a:pt x="2960484" y="356475"/>
                    <a:pt x="2960484" y="316871"/>
                  </a:cubicBezTo>
                </a:path>
              </a:pathLst>
            </a:custGeom>
            <a:noFill/>
            <a:ln w="76200">
              <a:pattFill prst="smCheck">
                <a:fgClr>
                  <a:srgbClr val="0000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884" name="TextBox 14"/>
            <p:cNvSpPr txBox="1">
              <a:spLocks noChangeArrowheads="1"/>
            </p:cNvSpPr>
            <p:nvPr/>
          </p:nvSpPr>
          <p:spPr bwMode="auto">
            <a:xfrm>
              <a:off x="3859" y="8423"/>
              <a:ext cx="700" cy="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NaCl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883" name="Прямоугольник 16"/>
            <p:cNvSpPr>
              <a:spLocks noChangeArrowheads="1"/>
            </p:cNvSpPr>
            <p:nvPr/>
          </p:nvSpPr>
          <p:spPr bwMode="auto">
            <a:xfrm>
              <a:off x="6004" y="7998"/>
              <a:ext cx="629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PVP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882" name="TextBox 19"/>
            <p:cNvSpPr txBox="1">
              <a:spLocks noChangeArrowheads="1"/>
            </p:cNvSpPr>
            <p:nvPr/>
          </p:nvSpPr>
          <p:spPr bwMode="auto">
            <a:xfrm>
              <a:off x="5570" y="7476"/>
              <a:ext cx="1063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[CuCl</a:t>
              </a:r>
              <a:r>
                <a:rPr kumimoji="0" lang="en-US" sz="1600" b="0" i="0" u="none" strike="noStrike" cap="none" normalizeH="0" baseline="-30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4</a:t>
              </a: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]</a:t>
              </a:r>
              <a:r>
                <a:rPr kumimoji="0" lang="en-US" sz="1600" b="0" i="0" u="none" strike="noStrike" cap="none" normalizeH="0" baseline="30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2-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881" name="Line 81"/>
            <p:cNvSpPr>
              <a:spLocks noChangeShapeType="1"/>
            </p:cNvSpPr>
            <p:nvPr/>
          </p:nvSpPr>
          <p:spPr bwMode="auto">
            <a:xfrm flipV="1">
              <a:off x="5570" y="7828"/>
              <a:ext cx="357" cy="2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880" name="TextBox 14"/>
            <p:cNvSpPr txBox="1">
              <a:spLocks noChangeArrowheads="1"/>
            </p:cNvSpPr>
            <p:nvPr/>
          </p:nvSpPr>
          <p:spPr bwMode="auto">
            <a:xfrm>
              <a:off x="3859" y="8420"/>
              <a:ext cx="700" cy="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Calibri" pitchFamily="34" charset="0"/>
                  <a:cs typeface="Calibri" pitchFamily="34" charset="0"/>
                </a:rPr>
                <a:t>NaCl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Полилиния 13"/>
            <p:cNvSpPr>
              <a:spLocks/>
            </p:cNvSpPr>
            <p:nvPr/>
          </p:nvSpPr>
          <p:spPr bwMode="auto">
            <a:xfrm>
              <a:off x="2369" y="7871"/>
              <a:ext cx="3659" cy="526"/>
            </a:xfrm>
            <a:custGeom>
              <a:avLst/>
              <a:gdLst/>
              <a:ahLst/>
              <a:cxnLst/>
              <a:rect l="0" t="0" r="r" b="b"/>
              <a:pathLst>
                <a:path w="2960657" h="425513">
                  <a:moveTo>
                    <a:pt x="0" y="362139"/>
                  </a:moveTo>
                  <a:cubicBezTo>
                    <a:pt x="18107" y="365157"/>
                    <a:pt x="36906" y="365387"/>
                    <a:pt x="54321" y="371192"/>
                  </a:cubicBezTo>
                  <a:cubicBezTo>
                    <a:pt x="64644" y="374633"/>
                    <a:pt x="70710" y="387760"/>
                    <a:pt x="81482" y="389299"/>
                  </a:cubicBezTo>
                  <a:cubicBezTo>
                    <a:pt x="93799" y="391059"/>
                    <a:pt x="105624" y="383264"/>
                    <a:pt x="117695" y="380246"/>
                  </a:cubicBezTo>
                  <a:cubicBezTo>
                    <a:pt x="120713" y="356103"/>
                    <a:pt x="122397" y="331756"/>
                    <a:pt x="126749" y="307818"/>
                  </a:cubicBezTo>
                  <a:cubicBezTo>
                    <a:pt x="128456" y="298429"/>
                    <a:pt x="129840" y="288110"/>
                    <a:pt x="135802" y="280658"/>
                  </a:cubicBezTo>
                  <a:cubicBezTo>
                    <a:pt x="142599" y="272161"/>
                    <a:pt x="153909" y="268587"/>
                    <a:pt x="162963" y="262551"/>
                  </a:cubicBezTo>
                  <a:cubicBezTo>
                    <a:pt x="168999" y="271604"/>
                    <a:pt x="172881" y="282546"/>
                    <a:pt x="181070" y="289711"/>
                  </a:cubicBezTo>
                  <a:cubicBezTo>
                    <a:pt x="197448" y="304041"/>
                    <a:pt x="235391" y="325925"/>
                    <a:pt x="235391" y="325925"/>
                  </a:cubicBezTo>
                  <a:cubicBezTo>
                    <a:pt x="238409" y="334978"/>
                    <a:pt x="244444" y="343542"/>
                    <a:pt x="244444" y="353085"/>
                  </a:cubicBezTo>
                  <a:cubicBezTo>
                    <a:pt x="244444" y="365528"/>
                    <a:pt x="245744" y="396201"/>
                    <a:pt x="235391" y="389299"/>
                  </a:cubicBezTo>
                  <a:cubicBezTo>
                    <a:pt x="219510" y="378712"/>
                    <a:pt x="217284" y="334978"/>
                    <a:pt x="217284" y="334978"/>
                  </a:cubicBezTo>
                  <a:cubicBezTo>
                    <a:pt x="218416" y="317990"/>
                    <a:pt x="213789" y="215220"/>
                    <a:pt x="235391" y="172016"/>
                  </a:cubicBezTo>
                  <a:cubicBezTo>
                    <a:pt x="240257" y="162284"/>
                    <a:pt x="249078" y="154799"/>
                    <a:pt x="253497" y="144856"/>
                  </a:cubicBezTo>
                  <a:cubicBezTo>
                    <a:pt x="282887" y="78726"/>
                    <a:pt x="249364" y="97949"/>
                    <a:pt x="298765" y="81481"/>
                  </a:cubicBezTo>
                  <a:cubicBezTo>
                    <a:pt x="304801" y="72428"/>
                    <a:pt x="309178" y="62015"/>
                    <a:pt x="316872" y="54321"/>
                  </a:cubicBezTo>
                  <a:cubicBezTo>
                    <a:pt x="324566" y="46627"/>
                    <a:pt x="334031" y="40500"/>
                    <a:pt x="344032" y="36214"/>
                  </a:cubicBezTo>
                  <a:cubicBezTo>
                    <a:pt x="384671" y="18798"/>
                    <a:pt x="512176" y="18365"/>
                    <a:pt x="516048" y="18107"/>
                  </a:cubicBezTo>
                  <a:cubicBezTo>
                    <a:pt x="543208" y="21125"/>
                    <a:pt x="575667" y="10765"/>
                    <a:pt x="597529" y="27161"/>
                  </a:cubicBezTo>
                  <a:cubicBezTo>
                    <a:pt x="631749" y="52826"/>
                    <a:pt x="543565" y="102369"/>
                    <a:pt x="615636" y="54321"/>
                  </a:cubicBezTo>
                  <a:cubicBezTo>
                    <a:pt x="624689" y="60357"/>
                    <a:pt x="636760" y="63375"/>
                    <a:pt x="642796" y="72428"/>
                  </a:cubicBezTo>
                  <a:cubicBezTo>
                    <a:pt x="649698" y="82781"/>
                    <a:pt x="648432" y="96678"/>
                    <a:pt x="651850" y="108642"/>
                  </a:cubicBezTo>
                  <a:cubicBezTo>
                    <a:pt x="654472" y="117818"/>
                    <a:pt x="657885" y="126749"/>
                    <a:pt x="660903" y="135802"/>
                  </a:cubicBezTo>
                  <a:cubicBezTo>
                    <a:pt x="647419" y="189740"/>
                    <a:pt x="649539" y="153718"/>
                    <a:pt x="660903" y="199176"/>
                  </a:cubicBezTo>
                  <a:cubicBezTo>
                    <a:pt x="664635" y="214105"/>
                    <a:pt x="660106" y="232623"/>
                    <a:pt x="669957" y="244444"/>
                  </a:cubicBezTo>
                  <a:cubicBezTo>
                    <a:pt x="677923" y="254003"/>
                    <a:pt x="694100" y="250479"/>
                    <a:pt x="706171" y="253497"/>
                  </a:cubicBezTo>
                  <a:cubicBezTo>
                    <a:pt x="700135" y="268586"/>
                    <a:pt x="693770" y="283547"/>
                    <a:pt x="688064" y="298764"/>
                  </a:cubicBezTo>
                  <a:cubicBezTo>
                    <a:pt x="679603" y="321327"/>
                    <a:pt x="668336" y="347519"/>
                    <a:pt x="688064" y="371192"/>
                  </a:cubicBezTo>
                  <a:cubicBezTo>
                    <a:pt x="696030" y="380751"/>
                    <a:pt x="712207" y="377228"/>
                    <a:pt x="724278" y="380246"/>
                  </a:cubicBezTo>
                  <a:cubicBezTo>
                    <a:pt x="727727" y="369898"/>
                    <a:pt x="732899" y="330236"/>
                    <a:pt x="760492" y="344032"/>
                  </a:cubicBezTo>
                  <a:cubicBezTo>
                    <a:pt x="769028" y="348300"/>
                    <a:pt x="763584" y="363740"/>
                    <a:pt x="769545" y="371192"/>
                  </a:cubicBezTo>
                  <a:cubicBezTo>
                    <a:pt x="783529" y="388672"/>
                    <a:pt x="826479" y="399659"/>
                    <a:pt x="841973" y="407406"/>
                  </a:cubicBezTo>
                  <a:cubicBezTo>
                    <a:pt x="851705" y="412272"/>
                    <a:pt x="860080" y="419477"/>
                    <a:pt x="869133" y="425513"/>
                  </a:cubicBezTo>
                  <a:cubicBezTo>
                    <a:pt x="873167" y="401311"/>
                    <a:pt x="880916" y="351221"/>
                    <a:pt x="887240" y="325925"/>
                  </a:cubicBezTo>
                  <a:cubicBezTo>
                    <a:pt x="889555" y="316667"/>
                    <a:pt x="893276" y="307818"/>
                    <a:pt x="896294" y="298764"/>
                  </a:cubicBezTo>
                  <a:cubicBezTo>
                    <a:pt x="893276" y="283675"/>
                    <a:pt x="890972" y="268425"/>
                    <a:pt x="887240" y="253497"/>
                  </a:cubicBezTo>
                  <a:cubicBezTo>
                    <a:pt x="884925" y="244239"/>
                    <a:pt x="878187" y="235880"/>
                    <a:pt x="878187" y="226337"/>
                  </a:cubicBezTo>
                  <a:cubicBezTo>
                    <a:pt x="878187" y="207980"/>
                    <a:pt x="881435" y="189431"/>
                    <a:pt x="887240" y="172016"/>
                  </a:cubicBezTo>
                  <a:cubicBezTo>
                    <a:pt x="890681" y="161694"/>
                    <a:pt x="899311" y="153909"/>
                    <a:pt x="905347" y="144856"/>
                  </a:cubicBezTo>
                  <a:cubicBezTo>
                    <a:pt x="900594" y="130595"/>
                    <a:pt x="883244" y="94743"/>
                    <a:pt x="905347" y="81481"/>
                  </a:cubicBezTo>
                  <a:cubicBezTo>
                    <a:pt x="916017" y="75079"/>
                    <a:pt x="929490" y="87517"/>
                    <a:pt x="941561" y="90535"/>
                  </a:cubicBezTo>
                  <a:cubicBezTo>
                    <a:pt x="950614" y="99588"/>
                    <a:pt x="957742" y="124282"/>
                    <a:pt x="968721" y="117695"/>
                  </a:cubicBezTo>
                  <a:cubicBezTo>
                    <a:pt x="985087" y="107875"/>
                    <a:pt x="976241" y="79255"/>
                    <a:pt x="986828" y="63374"/>
                  </a:cubicBezTo>
                  <a:lnTo>
                    <a:pt x="1004935" y="36214"/>
                  </a:lnTo>
                  <a:cubicBezTo>
                    <a:pt x="1048392" y="101398"/>
                    <a:pt x="997692" y="43456"/>
                    <a:pt x="1041149" y="36214"/>
                  </a:cubicBezTo>
                  <a:cubicBezTo>
                    <a:pt x="1054462" y="33995"/>
                    <a:pt x="1065292" y="48285"/>
                    <a:pt x="1077363" y="54321"/>
                  </a:cubicBezTo>
                  <a:cubicBezTo>
                    <a:pt x="1086416" y="51303"/>
                    <a:pt x="1097775" y="52015"/>
                    <a:pt x="1104523" y="45267"/>
                  </a:cubicBezTo>
                  <a:cubicBezTo>
                    <a:pt x="1111271" y="38519"/>
                    <a:pt x="1106125" y="24068"/>
                    <a:pt x="1113577" y="18107"/>
                  </a:cubicBezTo>
                  <a:cubicBezTo>
                    <a:pt x="1123293" y="10334"/>
                    <a:pt x="1137720" y="12072"/>
                    <a:pt x="1149791" y="9054"/>
                  </a:cubicBezTo>
                  <a:cubicBezTo>
                    <a:pt x="1171938" y="20128"/>
                    <a:pt x="1189183" y="30885"/>
                    <a:pt x="1213165" y="36214"/>
                  </a:cubicBezTo>
                  <a:cubicBezTo>
                    <a:pt x="1231085" y="40196"/>
                    <a:pt x="1249379" y="42249"/>
                    <a:pt x="1267486" y="45267"/>
                  </a:cubicBezTo>
                  <a:cubicBezTo>
                    <a:pt x="1358021" y="75446"/>
                    <a:pt x="1376128" y="63375"/>
                    <a:pt x="1321806" y="81481"/>
                  </a:cubicBezTo>
                  <a:cubicBezTo>
                    <a:pt x="1312753" y="87517"/>
                    <a:pt x="1296780" y="88918"/>
                    <a:pt x="1294646" y="99588"/>
                  </a:cubicBezTo>
                  <a:cubicBezTo>
                    <a:pt x="1289527" y="125183"/>
                    <a:pt x="1327442" y="131645"/>
                    <a:pt x="1339913" y="135802"/>
                  </a:cubicBezTo>
                  <a:cubicBezTo>
                    <a:pt x="1342931" y="144855"/>
                    <a:pt x="1344699" y="154426"/>
                    <a:pt x="1348967" y="162962"/>
                  </a:cubicBezTo>
                  <a:cubicBezTo>
                    <a:pt x="1353833" y="172694"/>
                    <a:pt x="1362788" y="180122"/>
                    <a:pt x="1367074" y="190123"/>
                  </a:cubicBezTo>
                  <a:cubicBezTo>
                    <a:pt x="1371975" y="201560"/>
                    <a:pt x="1373109" y="214266"/>
                    <a:pt x="1376127" y="226337"/>
                  </a:cubicBezTo>
                  <a:cubicBezTo>
                    <a:pt x="1373109" y="241426"/>
                    <a:pt x="1371123" y="256758"/>
                    <a:pt x="1367074" y="271604"/>
                  </a:cubicBezTo>
                  <a:cubicBezTo>
                    <a:pt x="1362052" y="290018"/>
                    <a:pt x="1348967" y="325925"/>
                    <a:pt x="1348967" y="325925"/>
                  </a:cubicBezTo>
                  <a:cubicBezTo>
                    <a:pt x="1351985" y="344032"/>
                    <a:pt x="1348912" y="364308"/>
                    <a:pt x="1358020" y="380246"/>
                  </a:cubicBezTo>
                  <a:cubicBezTo>
                    <a:pt x="1369441" y="400232"/>
                    <a:pt x="1424741" y="381387"/>
                    <a:pt x="1430448" y="380246"/>
                  </a:cubicBezTo>
                  <a:cubicBezTo>
                    <a:pt x="1433466" y="371192"/>
                    <a:pt x="1435233" y="361621"/>
                    <a:pt x="1439501" y="353085"/>
                  </a:cubicBezTo>
                  <a:cubicBezTo>
                    <a:pt x="1444367" y="343353"/>
                    <a:pt x="1455819" y="336658"/>
                    <a:pt x="1457608" y="325925"/>
                  </a:cubicBezTo>
                  <a:cubicBezTo>
                    <a:pt x="1459177" y="316512"/>
                    <a:pt x="1451573" y="307818"/>
                    <a:pt x="1448555" y="298764"/>
                  </a:cubicBezTo>
                  <a:cubicBezTo>
                    <a:pt x="1449986" y="278722"/>
                    <a:pt x="1446083" y="186013"/>
                    <a:pt x="1466662" y="144856"/>
                  </a:cubicBezTo>
                  <a:cubicBezTo>
                    <a:pt x="1471528" y="135124"/>
                    <a:pt x="1478733" y="126749"/>
                    <a:pt x="1484769" y="117695"/>
                  </a:cubicBezTo>
                  <a:cubicBezTo>
                    <a:pt x="1487787" y="108642"/>
                    <a:pt x="1487074" y="97283"/>
                    <a:pt x="1493822" y="90535"/>
                  </a:cubicBezTo>
                  <a:cubicBezTo>
                    <a:pt x="1500570" y="83787"/>
                    <a:pt x="1516715" y="90017"/>
                    <a:pt x="1520983" y="81481"/>
                  </a:cubicBezTo>
                  <a:cubicBezTo>
                    <a:pt x="1530526" y="62395"/>
                    <a:pt x="1527018" y="39232"/>
                    <a:pt x="1530036" y="18107"/>
                  </a:cubicBezTo>
                  <a:cubicBezTo>
                    <a:pt x="1533054" y="27160"/>
                    <a:pt x="1547626" y="40999"/>
                    <a:pt x="1539090" y="45267"/>
                  </a:cubicBezTo>
                  <a:cubicBezTo>
                    <a:pt x="1525326" y="52149"/>
                    <a:pt x="1493822" y="20826"/>
                    <a:pt x="1493822" y="36214"/>
                  </a:cubicBezTo>
                  <a:cubicBezTo>
                    <a:pt x="1493822" y="44737"/>
                    <a:pt x="1566826" y="61255"/>
                    <a:pt x="1575303" y="63374"/>
                  </a:cubicBezTo>
                  <a:cubicBezTo>
                    <a:pt x="1581339" y="54321"/>
                    <a:pt x="1584183" y="41981"/>
                    <a:pt x="1593410" y="36214"/>
                  </a:cubicBezTo>
                  <a:cubicBezTo>
                    <a:pt x="1609595" y="26098"/>
                    <a:pt x="1631850" y="28694"/>
                    <a:pt x="1647731" y="18107"/>
                  </a:cubicBezTo>
                  <a:lnTo>
                    <a:pt x="1674892" y="0"/>
                  </a:lnTo>
                  <a:lnTo>
                    <a:pt x="1765426" y="9054"/>
                  </a:lnTo>
                  <a:cubicBezTo>
                    <a:pt x="1781912" y="18671"/>
                    <a:pt x="1766462" y="54838"/>
                    <a:pt x="1783533" y="63374"/>
                  </a:cubicBezTo>
                  <a:cubicBezTo>
                    <a:pt x="1795604" y="69410"/>
                    <a:pt x="1807110" y="76742"/>
                    <a:pt x="1819747" y="81481"/>
                  </a:cubicBezTo>
                  <a:cubicBezTo>
                    <a:pt x="1841360" y="89586"/>
                    <a:pt x="1891500" y="96458"/>
                    <a:pt x="1910282" y="99588"/>
                  </a:cubicBezTo>
                  <a:cubicBezTo>
                    <a:pt x="1907264" y="108642"/>
                    <a:pt x="1907976" y="120001"/>
                    <a:pt x="1901228" y="126749"/>
                  </a:cubicBezTo>
                  <a:cubicBezTo>
                    <a:pt x="1883121" y="144856"/>
                    <a:pt x="1846908" y="126748"/>
                    <a:pt x="1901228" y="144856"/>
                  </a:cubicBezTo>
                  <a:cubicBezTo>
                    <a:pt x="1892983" y="161346"/>
                    <a:pt x="1872171" y="196421"/>
                    <a:pt x="1874068" y="217283"/>
                  </a:cubicBezTo>
                  <a:cubicBezTo>
                    <a:pt x="1875363" y="231532"/>
                    <a:pt x="1893669" y="285139"/>
                    <a:pt x="1901228" y="307818"/>
                  </a:cubicBezTo>
                  <a:cubicBezTo>
                    <a:pt x="1875269" y="411652"/>
                    <a:pt x="1864694" y="384933"/>
                    <a:pt x="1910282" y="362139"/>
                  </a:cubicBezTo>
                  <a:cubicBezTo>
                    <a:pt x="1918818" y="357871"/>
                    <a:pt x="1928389" y="356103"/>
                    <a:pt x="1937442" y="353085"/>
                  </a:cubicBezTo>
                  <a:cubicBezTo>
                    <a:pt x="1940460" y="362139"/>
                    <a:pt x="1938729" y="374699"/>
                    <a:pt x="1946495" y="380246"/>
                  </a:cubicBezTo>
                  <a:cubicBezTo>
                    <a:pt x="1962026" y="391340"/>
                    <a:pt x="2000816" y="398353"/>
                    <a:pt x="2000816" y="398353"/>
                  </a:cubicBezTo>
                  <a:cubicBezTo>
                    <a:pt x="2020377" y="300552"/>
                    <a:pt x="1989213" y="380670"/>
                    <a:pt x="2046084" y="371192"/>
                  </a:cubicBezTo>
                  <a:cubicBezTo>
                    <a:pt x="2056817" y="369403"/>
                    <a:pt x="2058155" y="353085"/>
                    <a:pt x="2064191" y="344032"/>
                  </a:cubicBezTo>
                  <a:cubicBezTo>
                    <a:pt x="2067209" y="353085"/>
                    <a:pt x="2064709" y="366924"/>
                    <a:pt x="2073244" y="371192"/>
                  </a:cubicBezTo>
                  <a:cubicBezTo>
                    <a:pt x="2100835" y="384988"/>
                    <a:pt x="2106009" y="345324"/>
                    <a:pt x="2109458" y="334978"/>
                  </a:cubicBezTo>
                  <a:cubicBezTo>
                    <a:pt x="2112476" y="347049"/>
                    <a:pt x="2110738" y="361476"/>
                    <a:pt x="2118511" y="371192"/>
                  </a:cubicBezTo>
                  <a:cubicBezTo>
                    <a:pt x="2124473" y="378644"/>
                    <a:pt x="2136496" y="377624"/>
                    <a:pt x="2145672" y="380246"/>
                  </a:cubicBezTo>
                  <a:cubicBezTo>
                    <a:pt x="2157636" y="383664"/>
                    <a:pt x="2169815" y="386281"/>
                    <a:pt x="2181886" y="389299"/>
                  </a:cubicBezTo>
                  <a:cubicBezTo>
                    <a:pt x="2187922" y="371192"/>
                    <a:pt x="2184724" y="346430"/>
                    <a:pt x="2199993" y="334978"/>
                  </a:cubicBezTo>
                  <a:cubicBezTo>
                    <a:pt x="2208698" y="328449"/>
                    <a:pt x="2207218" y="362139"/>
                    <a:pt x="2218099" y="362139"/>
                  </a:cubicBezTo>
                  <a:cubicBezTo>
                    <a:pt x="2227642" y="362139"/>
                    <a:pt x="2224135" y="344032"/>
                    <a:pt x="2227153" y="334978"/>
                  </a:cubicBezTo>
                  <a:cubicBezTo>
                    <a:pt x="2224135" y="325925"/>
                    <a:pt x="2218099" y="317361"/>
                    <a:pt x="2218099" y="307818"/>
                  </a:cubicBezTo>
                  <a:cubicBezTo>
                    <a:pt x="2218099" y="289078"/>
                    <a:pt x="2236106" y="267228"/>
                    <a:pt x="2245260" y="253497"/>
                  </a:cubicBezTo>
                  <a:cubicBezTo>
                    <a:pt x="2239224" y="244444"/>
                    <a:pt x="2228692" y="237108"/>
                    <a:pt x="2227153" y="226337"/>
                  </a:cubicBezTo>
                  <a:cubicBezTo>
                    <a:pt x="2225393" y="214019"/>
                    <a:pt x="2232631" y="202041"/>
                    <a:pt x="2236206" y="190123"/>
                  </a:cubicBezTo>
                  <a:cubicBezTo>
                    <a:pt x="2245243" y="159997"/>
                    <a:pt x="2261913" y="100557"/>
                    <a:pt x="2290527" y="81481"/>
                  </a:cubicBezTo>
                  <a:lnTo>
                    <a:pt x="2317688" y="63374"/>
                  </a:lnTo>
                  <a:cubicBezTo>
                    <a:pt x="2322365" y="49341"/>
                    <a:pt x="2331295" y="9054"/>
                    <a:pt x="2353901" y="9054"/>
                  </a:cubicBezTo>
                  <a:cubicBezTo>
                    <a:pt x="2364782" y="9054"/>
                    <a:pt x="2365972" y="27161"/>
                    <a:pt x="2372008" y="36214"/>
                  </a:cubicBezTo>
                  <a:cubicBezTo>
                    <a:pt x="2375026" y="27161"/>
                    <a:pt x="2372526" y="13322"/>
                    <a:pt x="2381062" y="9054"/>
                  </a:cubicBezTo>
                  <a:cubicBezTo>
                    <a:pt x="2389598" y="4786"/>
                    <a:pt x="2398833" y="16400"/>
                    <a:pt x="2408222" y="18107"/>
                  </a:cubicBezTo>
                  <a:cubicBezTo>
                    <a:pt x="2432160" y="22459"/>
                    <a:pt x="2456602" y="23461"/>
                    <a:pt x="2480650" y="27161"/>
                  </a:cubicBezTo>
                  <a:cubicBezTo>
                    <a:pt x="2495859" y="29501"/>
                    <a:pt x="2510828" y="33196"/>
                    <a:pt x="2525917" y="36214"/>
                  </a:cubicBezTo>
                  <a:cubicBezTo>
                    <a:pt x="2544024" y="45267"/>
                    <a:pt x="2560915" y="57336"/>
                    <a:pt x="2580238" y="63374"/>
                  </a:cubicBezTo>
                  <a:cubicBezTo>
                    <a:pt x="2636837" y="81061"/>
                    <a:pt x="2702900" y="84694"/>
                    <a:pt x="2761307" y="90535"/>
                  </a:cubicBezTo>
                  <a:cubicBezTo>
                    <a:pt x="2755271" y="99588"/>
                    <a:pt x="2751696" y="110898"/>
                    <a:pt x="2743200" y="117695"/>
                  </a:cubicBezTo>
                  <a:cubicBezTo>
                    <a:pt x="2735748" y="123657"/>
                    <a:pt x="2716040" y="126749"/>
                    <a:pt x="2716040" y="126749"/>
                  </a:cubicBezTo>
                  <a:cubicBezTo>
                    <a:pt x="2713022" y="138820"/>
                    <a:pt x="2711888" y="151526"/>
                    <a:pt x="2706987" y="162962"/>
                  </a:cubicBezTo>
                  <a:cubicBezTo>
                    <a:pt x="2702701" y="172963"/>
                    <a:pt x="2692321" y="179800"/>
                    <a:pt x="2688880" y="190123"/>
                  </a:cubicBezTo>
                  <a:cubicBezTo>
                    <a:pt x="2683075" y="207538"/>
                    <a:pt x="2684278" y="226635"/>
                    <a:pt x="2679826" y="244444"/>
                  </a:cubicBezTo>
                  <a:cubicBezTo>
                    <a:pt x="2675197" y="262960"/>
                    <a:pt x="2667755" y="280657"/>
                    <a:pt x="2661719" y="298764"/>
                  </a:cubicBezTo>
                  <a:lnTo>
                    <a:pt x="2652666" y="325925"/>
                  </a:lnTo>
                  <a:cubicBezTo>
                    <a:pt x="2655684" y="344032"/>
                    <a:pt x="2648739" y="367266"/>
                    <a:pt x="2661719" y="380246"/>
                  </a:cubicBezTo>
                  <a:cubicBezTo>
                    <a:pt x="2669413" y="387940"/>
                    <a:pt x="2678879" y="366425"/>
                    <a:pt x="2688880" y="362139"/>
                  </a:cubicBezTo>
                  <a:cubicBezTo>
                    <a:pt x="2700317" y="357237"/>
                    <a:pt x="2713130" y="356503"/>
                    <a:pt x="2725094" y="353085"/>
                  </a:cubicBezTo>
                  <a:cubicBezTo>
                    <a:pt x="2734270" y="350463"/>
                    <a:pt x="2743201" y="347050"/>
                    <a:pt x="2752254" y="344032"/>
                  </a:cubicBezTo>
                  <a:cubicBezTo>
                    <a:pt x="2774538" y="410887"/>
                    <a:pt x="2748075" y="349603"/>
                    <a:pt x="2770361" y="344032"/>
                  </a:cubicBezTo>
                  <a:cubicBezTo>
                    <a:pt x="2780917" y="341393"/>
                    <a:pt x="2788468" y="356103"/>
                    <a:pt x="2797521" y="362139"/>
                  </a:cubicBezTo>
                  <a:cubicBezTo>
                    <a:pt x="2800539" y="374210"/>
                    <a:pt x="2806575" y="385910"/>
                    <a:pt x="2806575" y="398353"/>
                  </a:cubicBezTo>
                  <a:cubicBezTo>
                    <a:pt x="2806575" y="407896"/>
                    <a:pt x="2788985" y="375460"/>
                    <a:pt x="2797521" y="371192"/>
                  </a:cubicBezTo>
                  <a:cubicBezTo>
                    <a:pt x="2806260" y="366823"/>
                    <a:pt x="2856647" y="384865"/>
                    <a:pt x="2869949" y="389299"/>
                  </a:cubicBezTo>
                  <a:cubicBezTo>
                    <a:pt x="2875985" y="380246"/>
                    <a:pt x="2883190" y="371871"/>
                    <a:pt x="2888056" y="362139"/>
                  </a:cubicBezTo>
                  <a:cubicBezTo>
                    <a:pt x="2892324" y="353603"/>
                    <a:pt x="2891147" y="342430"/>
                    <a:pt x="2897109" y="334978"/>
                  </a:cubicBezTo>
                  <a:cubicBezTo>
                    <a:pt x="2909873" y="319023"/>
                    <a:pt x="2933538" y="313782"/>
                    <a:pt x="2951430" y="307818"/>
                  </a:cubicBezTo>
                  <a:cubicBezTo>
                    <a:pt x="2962680" y="352815"/>
                    <a:pt x="2960484" y="356475"/>
                    <a:pt x="2960484" y="316871"/>
                  </a:cubicBezTo>
                </a:path>
              </a:pathLst>
            </a:custGeom>
            <a:noFill/>
            <a:ln w="76200">
              <a:pattFill prst="smCheck">
                <a:fgClr>
                  <a:srgbClr val="0000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6955" name="Rectangle 155"/>
          <p:cNvSpPr>
            <a:spLocks noChangeArrowheads="1"/>
          </p:cNvSpPr>
          <p:nvPr/>
        </p:nvSpPr>
        <p:spPr bwMode="auto">
          <a:xfrm>
            <a:off x="395536" y="533370"/>
            <a:ext cx="8496944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Синтез методом замены растворителя: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Вытеснение воды ацетоном из водного раствора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NaCl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	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образование золя наночастиц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NaCl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ацетоне.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Модифицирование поверхности: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CuCl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+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ПВП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996" name="Rectangle 196"/>
          <p:cNvSpPr>
            <a:spLocks noChangeArrowheads="1"/>
          </p:cNvSpPr>
          <p:nvPr/>
        </p:nvSpPr>
        <p:spPr bwMode="auto">
          <a:xfrm>
            <a:off x="755576" y="347247"/>
            <a:ext cx="792088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dirty="0" smtClean="0">
                <a:solidFill>
                  <a:srgbClr val="0000CC"/>
                </a:solidFill>
                <a:ea typeface="Calibri" pitchFamily="34" charset="0"/>
                <a:cs typeface="Arial" pitchFamily="34" charset="0"/>
              </a:rPr>
              <a:t>                  </a:t>
            </a:r>
            <a:r>
              <a:rPr lang="ru-RU" sz="2000" dirty="0" smtClean="0">
                <a:solidFill>
                  <a:srgbClr val="0000CC"/>
                </a:solidFill>
                <a:ea typeface="Calibri" pitchFamily="34" charset="0"/>
                <a:cs typeface="Arial" pitchFamily="34" charset="0"/>
              </a:rPr>
              <a:t>Синтез и модифицирование поверхности </a:t>
            </a:r>
            <a:r>
              <a:rPr lang="en-US" sz="2000" dirty="0" err="1" smtClean="0">
                <a:solidFill>
                  <a:srgbClr val="0000CC"/>
                </a:solidFill>
                <a:ea typeface="Calibri" pitchFamily="34" charset="0"/>
                <a:cs typeface="Arial" pitchFamily="34" charset="0"/>
              </a:rPr>
              <a:t>NaCl</a:t>
            </a:r>
            <a:endParaRPr lang="ru-RU" sz="2000" dirty="0" smtClean="0"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77037" name="Rectangle 237"/>
          <p:cNvSpPr>
            <a:spLocks noChangeArrowheads="1"/>
          </p:cNvSpPr>
          <p:nvPr/>
        </p:nvSpPr>
        <p:spPr bwMode="auto">
          <a:xfrm>
            <a:off x="2555776" y="2670541"/>
            <a:ext cx="29523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PVP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поливинилпирролидон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899592" y="5692329"/>
            <a:ext cx="73585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Полученные наночастицы устойчивы во влажной среде</a:t>
            </a:r>
            <a:endParaRPr lang="ru-RU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54AFC-79CA-4F76-B25E-CFC96DEA6419}" type="slidenum">
              <a:rPr lang="ru-RU" sz="1600" b="1" smtClean="0"/>
              <a:pPr>
                <a:defRPr/>
              </a:pPr>
              <a:t>31</a:t>
            </a:fld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5216" y="2708920"/>
            <a:ext cx="809124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ru-RU" b="1" dirty="0" smtClean="0"/>
              <a:t>Металлы          </a:t>
            </a:r>
            <a:r>
              <a:rPr lang="en-US" b="1" dirty="0" smtClean="0"/>
              <a:t>Ag, Au</a:t>
            </a:r>
            <a:endParaRPr lang="ru-RU" b="1" baseline="-25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ru-RU" b="1" dirty="0" smtClean="0"/>
              <a:t>Оксиды</a:t>
            </a:r>
            <a:r>
              <a:rPr lang="en-US" b="1" dirty="0" smtClean="0"/>
              <a:t>            SiO</a:t>
            </a:r>
            <a:r>
              <a:rPr lang="en-US" sz="1200" b="1" dirty="0" smtClean="0"/>
              <a:t>2</a:t>
            </a:r>
            <a:r>
              <a:rPr lang="en-US" b="1" dirty="0" smtClean="0"/>
              <a:t>, Fe</a:t>
            </a:r>
            <a:r>
              <a:rPr lang="en-US" sz="1200" b="1" dirty="0" smtClean="0"/>
              <a:t>3</a:t>
            </a:r>
            <a:r>
              <a:rPr lang="en-US" b="1" dirty="0" smtClean="0"/>
              <a:t>O</a:t>
            </a:r>
            <a:r>
              <a:rPr lang="en-US" sz="1200" b="1" dirty="0" smtClean="0"/>
              <a:t>4</a:t>
            </a:r>
            <a:endParaRPr lang="ru-RU" sz="1200" b="1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 smtClean="0"/>
              <a:t>3.	Соли</a:t>
            </a:r>
            <a:r>
              <a:rPr lang="en-US" b="1" dirty="0" smtClean="0"/>
              <a:t>                 LaF</a:t>
            </a:r>
            <a:r>
              <a:rPr lang="en-US" sz="1200" b="1" dirty="0" smtClean="0"/>
              <a:t>3</a:t>
            </a:r>
            <a:r>
              <a:rPr lang="en-US" b="1" dirty="0" smtClean="0"/>
              <a:t>, EuF</a:t>
            </a:r>
            <a:r>
              <a:rPr lang="en-US" sz="1200" b="1" dirty="0" smtClean="0"/>
              <a:t>3</a:t>
            </a:r>
            <a:r>
              <a:rPr lang="en-US" b="1" dirty="0" smtClean="0"/>
              <a:t>, </a:t>
            </a:r>
            <a:r>
              <a:rPr lang="en-US" b="1" dirty="0" err="1" smtClean="0"/>
              <a:t>CuS</a:t>
            </a:r>
            <a:r>
              <a:rPr lang="en-US" b="1" dirty="0" smtClean="0"/>
              <a:t>, </a:t>
            </a:r>
            <a:r>
              <a:rPr lang="en-US" b="1" dirty="0" err="1" smtClean="0"/>
              <a:t>ZnS</a:t>
            </a:r>
            <a:r>
              <a:rPr lang="en-US" b="1" dirty="0" smtClean="0"/>
              <a:t>, </a:t>
            </a:r>
            <a:r>
              <a:rPr lang="en-US" b="1" dirty="0" err="1" smtClean="0"/>
              <a:t>NaCl</a:t>
            </a:r>
            <a:endParaRPr lang="ru-RU" b="1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 startAt="4"/>
              <a:defRPr/>
            </a:pPr>
            <a:r>
              <a:rPr lang="ru-RU" b="1" dirty="0" smtClean="0">
                <a:solidFill>
                  <a:srgbClr val="CC1C1C"/>
                </a:solidFill>
              </a:rPr>
              <a:t>Углерод</a:t>
            </a:r>
            <a:r>
              <a:rPr lang="en-US" b="1" dirty="0" smtClean="0">
                <a:solidFill>
                  <a:srgbClr val="CC1C1C"/>
                </a:solidFill>
              </a:rPr>
              <a:t>            </a:t>
            </a:r>
            <a:r>
              <a:rPr lang="ru-RU" b="1" dirty="0" smtClean="0">
                <a:solidFill>
                  <a:srgbClr val="CC1C1C"/>
                </a:solidFill>
              </a:rPr>
              <a:t>С60, Нанотрубки, Наноалмаз (ДНА)</a:t>
            </a:r>
          </a:p>
          <a:p>
            <a:endParaRPr lang="ru-RU" dirty="0"/>
          </a:p>
        </p:txBody>
      </p:sp>
      <p:pic>
        <p:nvPicPr>
          <p:cNvPr id="7" name="Рисунок 6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667" y="764704"/>
            <a:ext cx="8270666" cy="1584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4252" y="332656"/>
            <a:ext cx="5972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Схема строения модифицированной поверхности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0" name="Рисунок 9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8270666" cy="1584176"/>
          </a:xfrm>
          <a:prstGeom prst="rect">
            <a:avLst/>
          </a:prstGeom>
        </p:spPr>
      </p:pic>
      <p:pic>
        <p:nvPicPr>
          <p:cNvPr id="11" name="Рисунок 10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857232"/>
            <a:ext cx="8270666" cy="1584176"/>
          </a:xfrm>
          <a:prstGeom prst="rect">
            <a:avLst/>
          </a:prstGeom>
        </p:spPr>
      </p:pic>
      <p:pic>
        <p:nvPicPr>
          <p:cNvPr id="12" name="Рисунок 11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872" y="1009632"/>
            <a:ext cx="8270666" cy="1584176"/>
          </a:xfrm>
          <a:prstGeom prst="rect">
            <a:avLst/>
          </a:prstGeom>
        </p:spPr>
      </p:pic>
      <p:pic>
        <p:nvPicPr>
          <p:cNvPr id="13" name="Рисунок 12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000108"/>
            <a:ext cx="8270666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A91A1-BBE8-4A0E-B004-7840D6C122DC}" type="slidenum">
              <a:rPr lang="ru-RU"/>
              <a:pPr>
                <a:defRPr/>
              </a:pPr>
              <a:t>32</a:t>
            </a:fld>
            <a:endParaRPr lang="ru-RU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8101012" cy="1066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000CC"/>
                </a:solidFill>
              </a:rPr>
              <a:t>Структура   алмаза,  графита, фуллерена и  </a:t>
            </a:r>
            <a:r>
              <a:rPr lang="ru-RU" sz="2400" b="1" dirty="0" err="1" smtClean="0">
                <a:solidFill>
                  <a:srgbClr val="0000CC"/>
                </a:solidFill>
              </a:rPr>
              <a:t>нанотрубок</a:t>
            </a:r>
            <a:r>
              <a:rPr lang="ru-RU" sz="2400" dirty="0" smtClean="0">
                <a:solidFill>
                  <a:srgbClr val="0000CC"/>
                </a:solidFill>
              </a:rPr>
              <a:t> </a:t>
            </a:r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5148263" y="1916113"/>
          <a:ext cx="3124200" cy="2543175"/>
        </p:xfrm>
        <a:graphic>
          <a:graphicData uri="http://schemas.openxmlformats.org/presentationml/2006/ole">
            <p:oleObj spid="_x0000_s56322" name="Bitmap Image" r:id="rId3" imgW="1294256" imgH="984567" progId="PBrush">
              <p:embed/>
            </p:oleObj>
          </a:graphicData>
        </a:graphic>
      </p:graphicFrame>
      <p:pic>
        <p:nvPicPr>
          <p:cNvPr id="4101" name="Picture 5" descr="фулере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4365625"/>
            <a:ext cx="3048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92600"/>
            <a:ext cx="2532062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22450"/>
            <a:ext cx="29527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611560" y="261620"/>
            <a:ext cx="8064128" cy="10795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4DE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524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2875" y="4437063"/>
            <a:ext cx="8786813" cy="16430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14363" y="5187950"/>
            <a:ext cx="428625" cy="357188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564313"/>
            <a:ext cx="2133600" cy="365125"/>
          </a:xfrm>
        </p:spPr>
        <p:txBody>
          <a:bodyPr/>
          <a:lstStyle/>
          <a:p>
            <a:pPr>
              <a:defRPr/>
            </a:pPr>
            <a:fld id="{A6321828-AD5F-402A-8C7E-D5E9E5FC9134}" type="slidenum">
              <a:rPr lang="ru-RU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33</a:t>
            </a:fld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571500" y="1439863"/>
            <a:ext cx="24526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800" b="1">
                <a:latin typeface="Arial" pitchFamily="34" charset="0"/>
              </a:rPr>
              <a:t>Нанотрубки</a:t>
            </a:r>
          </a:p>
          <a:p>
            <a:pPr algn="ctr"/>
            <a:r>
              <a:rPr lang="en-US" altLang="ru-RU" sz="2000" b="1">
                <a:latin typeface="Arial" pitchFamily="34" charset="0"/>
              </a:rPr>
              <a:t>sp</a:t>
            </a:r>
            <a:r>
              <a:rPr lang="en-US" altLang="ru-RU" sz="2000" b="1" baseline="30000">
                <a:latin typeface="Arial" pitchFamily="34" charset="0"/>
              </a:rPr>
              <a:t>2</a:t>
            </a:r>
            <a:r>
              <a:rPr lang="en-US" altLang="ru-RU" sz="2000" b="1">
                <a:latin typeface="Arial" pitchFamily="34" charset="0"/>
              </a:rPr>
              <a:t>-</a:t>
            </a:r>
            <a:r>
              <a:rPr lang="ru-RU" altLang="ru-RU" sz="2000" b="1">
                <a:latin typeface="Arial" pitchFamily="34" charset="0"/>
              </a:rPr>
              <a:t>гибридизация</a:t>
            </a:r>
            <a:endParaRPr lang="ru-RU" altLang="ru-RU" sz="2000" b="1" baseline="30000">
              <a:latin typeface="Arial" pitchFamily="34" charset="0"/>
            </a:endParaRPr>
          </a:p>
        </p:txBody>
      </p:sp>
      <p:sp>
        <p:nvSpPr>
          <p:cNvPr id="5126" name="Прямоугольник 4"/>
          <p:cNvSpPr>
            <a:spLocks noChangeArrowheads="1"/>
          </p:cNvSpPr>
          <p:nvPr/>
        </p:nvSpPr>
        <p:spPr bwMode="auto">
          <a:xfrm>
            <a:off x="447675" y="2916238"/>
            <a:ext cx="245272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800" b="1" dirty="0">
                <a:latin typeface="Arial" pitchFamily="34" charset="0"/>
              </a:rPr>
              <a:t>Фуллерены</a:t>
            </a:r>
          </a:p>
          <a:p>
            <a:r>
              <a:rPr lang="en-US" altLang="ru-RU" sz="2000" b="1" dirty="0" smtClean="0">
                <a:latin typeface="Arial" pitchFamily="34" charset="0"/>
              </a:rPr>
              <a:t>sp</a:t>
            </a:r>
            <a:r>
              <a:rPr lang="ru-RU" altLang="ru-RU" sz="2000" b="1" baseline="30000" dirty="0" smtClean="0"/>
              <a:t>2</a:t>
            </a:r>
            <a:r>
              <a:rPr lang="en-US" altLang="ru-RU" sz="2000" b="1" dirty="0" smtClean="0">
                <a:latin typeface="Arial" pitchFamily="34" charset="0"/>
              </a:rPr>
              <a:t>-</a:t>
            </a:r>
            <a:r>
              <a:rPr lang="ru-RU" altLang="ru-RU" sz="2000" b="1" dirty="0">
                <a:latin typeface="Arial" pitchFamily="34" charset="0"/>
              </a:rPr>
              <a:t>гибридизация</a:t>
            </a:r>
            <a:endParaRPr lang="en-US" altLang="ru-RU" sz="2000" b="1" dirty="0">
              <a:latin typeface="Arial" pitchFamily="34" charset="0"/>
            </a:endParaRPr>
          </a:p>
          <a:p>
            <a:endParaRPr lang="ru-RU" altLang="ru-RU" sz="2000" b="1" dirty="0">
              <a:latin typeface="Arial" pitchFamily="34" charset="0"/>
            </a:endParaRPr>
          </a:p>
          <a:p>
            <a:endParaRPr lang="ru-RU" altLang="ru-RU" sz="2000" b="1" dirty="0">
              <a:latin typeface="Arial" pitchFamily="34" charset="0"/>
            </a:endParaRPr>
          </a:p>
        </p:txBody>
      </p:sp>
      <p:sp>
        <p:nvSpPr>
          <p:cNvPr id="5127" name="Прямоугольник 5"/>
          <p:cNvSpPr>
            <a:spLocks noChangeArrowheads="1"/>
          </p:cNvSpPr>
          <p:nvPr/>
        </p:nvSpPr>
        <p:spPr bwMode="auto">
          <a:xfrm>
            <a:off x="542925" y="4719638"/>
            <a:ext cx="24526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800" b="1">
                <a:latin typeface="Arial" pitchFamily="34" charset="0"/>
              </a:rPr>
              <a:t>Наноалмаз</a:t>
            </a:r>
          </a:p>
          <a:p>
            <a:r>
              <a:rPr lang="en-US" altLang="ru-RU" sz="2000" b="1">
                <a:latin typeface="Arial" pitchFamily="34" charset="0"/>
              </a:rPr>
              <a:t>sp</a:t>
            </a:r>
            <a:r>
              <a:rPr lang="ru-RU" altLang="ru-RU" sz="2000" b="1" baseline="30000">
                <a:latin typeface="Arial" pitchFamily="34" charset="0"/>
              </a:rPr>
              <a:t>3</a:t>
            </a:r>
            <a:r>
              <a:rPr lang="en-US" altLang="ru-RU" sz="2000" b="1">
                <a:latin typeface="Arial" pitchFamily="34" charset="0"/>
              </a:rPr>
              <a:t>-</a:t>
            </a:r>
            <a:r>
              <a:rPr lang="ru-RU" altLang="ru-RU" sz="2000" b="1">
                <a:latin typeface="Arial" pitchFamily="34" charset="0"/>
              </a:rPr>
              <a:t>гибридизация</a:t>
            </a:r>
          </a:p>
          <a:p>
            <a:endParaRPr lang="ru-RU" altLang="ru-RU" sz="2400" b="1" baseline="30000">
              <a:latin typeface="Arial" pitchFamily="34" charset="0"/>
            </a:endParaRPr>
          </a:p>
        </p:txBody>
      </p:sp>
      <p:sp>
        <p:nvSpPr>
          <p:cNvPr id="5128" name="TextBox 6"/>
          <p:cNvSpPr txBox="1">
            <a:spLocks noChangeArrowheads="1"/>
          </p:cNvSpPr>
          <p:nvPr/>
        </p:nvSpPr>
        <p:spPr bwMode="auto">
          <a:xfrm>
            <a:off x="4224338" y="1439863"/>
            <a:ext cx="44831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ru-RU" sz="2000" b="1">
                <a:latin typeface="Arial" pitchFamily="34" charset="0"/>
              </a:rPr>
              <a:t> LD</a:t>
            </a:r>
            <a:r>
              <a:rPr lang="en-US" altLang="ru-RU" sz="2000" b="1" baseline="-25000">
                <a:latin typeface="Arial" pitchFamily="34" charset="0"/>
              </a:rPr>
              <a:t>50</a:t>
            </a:r>
            <a:r>
              <a:rPr lang="ru-RU" altLang="ru-RU" sz="2000" b="1">
                <a:latin typeface="Arial" pitchFamily="34" charset="0"/>
              </a:rPr>
              <a:t> </a:t>
            </a:r>
            <a:r>
              <a:rPr lang="en-US" altLang="ru-RU" sz="2000" b="1">
                <a:latin typeface="Arial" pitchFamily="34" charset="0"/>
              </a:rPr>
              <a:t>&lt;</a:t>
            </a:r>
            <a:r>
              <a:rPr lang="ru-RU" altLang="ru-RU" sz="2000" b="1">
                <a:latin typeface="Arial" pitchFamily="34" charset="0"/>
              </a:rPr>
              <a:t> 1 г</a:t>
            </a:r>
            <a:r>
              <a:rPr lang="en-US" altLang="ru-RU" sz="2000" b="1">
                <a:latin typeface="Arial" pitchFamily="34" charset="0"/>
              </a:rPr>
              <a:t>/</a:t>
            </a:r>
            <a:r>
              <a:rPr lang="ru-RU" altLang="ru-RU" sz="2000" b="1">
                <a:latin typeface="Arial" pitchFamily="34" charset="0"/>
              </a:rPr>
              <a:t>кг;</a:t>
            </a:r>
          </a:p>
          <a:p>
            <a:pPr>
              <a:buFontTx/>
              <a:buChar char="-"/>
            </a:pPr>
            <a:r>
              <a:rPr lang="ru-RU" altLang="ru-RU" sz="2000" b="1">
                <a:latin typeface="Arial" pitchFamily="34" charset="0"/>
              </a:rPr>
              <a:t> индуцируют производство АФК;</a:t>
            </a:r>
          </a:p>
          <a:p>
            <a:pPr>
              <a:buFontTx/>
              <a:buChar char="-"/>
            </a:pPr>
            <a:r>
              <a:rPr lang="ru-RU" altLang="ru-RU" sz="2000" b="1">
                <a:latin typeface="Arial" pitchFamily="34" charset="0"/>
              </a:rPr>
              <a:t> влияние на экспрессию генов.</a:t>
            </a:r>
          </a:p>
        </p:txBody>
      </p:sp>
      <p:sp>
        <p:nvSpPr>
          <p:cNvPr id="5129" name="TextBox 8"/>
          <p:cNvSpPr txBox="1">
            <a:spLocks noChangeArrowheads="1"/>
          </p:cNvSpPr>
          <p:nvPr/>
        </p:nvSpPr>
        <p:spPr bwMode="auto">
          <a:xfrm>
            <a:off x="4214813" y="2708275"/>
            <a:ext cx="44323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altLang="ru-RU" sz="2000" b="1" dirty="0">
                <a:latin typeface="Arial" pitchFamily="34" charset="0"/>
              </a:rPr>
              <a:t> </a:t>
            </a:r>
            <a:r>
              <a:rPr lang="en-US" altLang="ru-RU" sz="2000" b="1" dirty="0">
                <a:latin typeface="Arial" pitchFamily="34" charset="0"/>
              </a:rPr>
              <a:t>LD</a:t>
            </a:r>
            <a:r>
              <a:rPr lang="en-US" altLang="ru-RU" sz="2000" b="1" baseline="-25000" dirty="0">
                <a:latin typeface="Arial" pitchFamily="34" charset="0"/>
              </a:rPr>
              <a:t>50</a:t>
            </a:r>
            <a:r>
              <a:rPr lang="en-US" altLang="ru-RU" sz="2000" b="1" dirty="0">
                <a:latin typeface="Arial" pitchFamily="34" charset="0"/>
              </a:rPr>
              <a:t> &lt;</a:t>
            </a:r>
            <a:r>
              <a:rPr lang="ru-RU" altLang="ru-RU" sz="2000" b="1" dirty="0">
                <a:latin typeface="Arial" pitchFamily="34" charset="0"/>
              </a:rPr>
              <a:t> </a:t>
            </a:r>
            <a:r>
              <a:rPr lang="en-US" altLang="ru-RU" sz="2000" b="1" dirty="0">
                <a:latin typeface="Arial" pitchFamily="34" charset="0"/>
              </a:rPr>
              <a:t>1</a:t>
            </a:r>
            <a:r>
              <a:rPr lang="ru-RU" altLang="ru-RU" sz="2000" b="1" dirty="0">
                <a:latin typeface="Arial" pitchFamily="34" charset="0"/>
              </a:rPr>
              <a:t>,</a:t>
            </a:r>
            <a:r>
              <a:rPr lang="en-US" altLang="ru-RU" sz="2000" b="1" dirty="0">
                <a:latin typeface="Arial" pitchFamily="34" charset="0"/>
              </a:rPr>
              <a:t>2</a:t>
            </a:r>
            <a:r>
              <a:rPr lang="ru-RU" altLang="ru-RU" sz="2000" b="1" dirty="0">
                <a:latin typeface="Arial" pitchFamily="34" charset="0"/>
              </a:rPr>
              <a:t> г</a:t>
            </a:r>
            <a:r>
              <a:rPr lang="en-US" altLang="ru-RU" sz="2000" b="1" dirty="0">
                <a:latin typeface="Arial" pitchFamily="34" charset="0"/>
              </a:rPr>
              <a:t>/</a:t>
            </a:r>
            <a:r>
              <a:rPr lang="ru-RU" altLang="ru-RU" sz="2000" b="1" dirty="0">
                <a:latin typeface="Arial" pitchFamily="34" charset="0"/>
              </a:rPr>
              <a:t>кг </a:t>
            </a:r>
            <a:r>
              <a:rPr lang="en-US" altLang="ru-RU" sz="2000" b="1" dirty="0">
                <a:latin typeface="Arial" pitchFamily="34" charset="0"/>
              </a:rPr>
              <a:t>(</a:t>
            </a:r>
            <a:r>
              <a:rPr lang="ru-RU" altLang="ru-RU" sz="2000" b="1" dirty="0">
                <a:latin typeface="Arial" pitchFamily="34" charset="0"/>
              </a:rPr>
              <a:t>токсичность</a:t>
            </a:r>
          </a:p>
          <a:p>
            <a:r>
              <a:rPr lang="ru-RU" altLang="ru-RU" sz="2000" b="1" dirty="0">
                <a:latin typeface="Arial" pitchFamily="34" charset="0"/>
              </a:rPr>
              <a:t>  увеличивается с уменьшением</a:t>
            </a:r>
          </a:p>
          <a:p>
            <a:r>
              <a:rPr lang="ru-RU" altLang="ru-RU" sz="2000" b="1" dirty="0">
                <a:latin typeface="Arial" pitchFamily="34" charset="0"/>
              </a:rPr>
              <a:t>  размеров агрегатов</a:t>
            </a:r>
            <a:r>
              <a:rPr lang="en-US" altLang="ru-RU" sz="2000" b="1" dirty="0">
                <a:latin typeface="Arial" pitchFamily="34" charset="0"/>
              </a:rPr>
              <a:t>)</a:t>
            </a:r>
            <a:r>
              <a:rPr lang="ru-RU" altLang="ru-RU" sz="2000" b="1" dirty="0">
                <a:latin typeface="Arial" pitchFamily="34" charset="0"/>
              </a:rPr>
              <a:t>;</a:t>
            </a:r>
          </a:p>
          <a:p>
            <a:pPr>
              <a:buFontTx/>
              <a:buChar char="-"/>
            </a:pPr>
            <a:r>
              <a:rPr lang="ru-RU" altLang="ru-RU" sz="2000" b="1" dirty="0">
                <a:latin typeface="Arial" pitchFamily="34" charset="0"/>
              </a:rPr>
              <a:t> проявляют </a:t>
            </a:r>
            <a:r>
              <a:rPr lang="ru-RU" altLang="ru-RU" sz="2000" b="1" dirty="0" err="1">
                <a:latin typeface="Arial" pitchFamily="34" charset="0"/>
              </a:rPr>
              <a:t>антиоксидантную</a:t>
            </a:r>
            <a:endParaRPr lang="ru-RU" altLang="ru-RU" sz="2000" b="1" dirty="0">
              <a:latin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ru-RU" altLang="ru-RU" sz="2000" b="1" dirty="0">
                <a:latin typeface="Arial" pitchFamily="34" charset="0"/>
              </a:rPr>
              <a:t>  активность.</a:t>
            </a:r>
          </a:p>
        </p:txBody>
      </p:sp>
      <p:sp>
        <p:nvSpPr>
          <p:cNvPr id="5130" name="TextBox 9"/>
          <p:cNvSpPr txBox="1">
            <a:spLocks noChangeArrowheads="1"/>
          </p:cNvSpPr>
          <p:nvPr/>
        </p:nvSpPr>
        <p:spPr bwMode="auto">
          <a:xfrm>
            <a:off x="4224338" y="4638675"/>
            <a:ext cx="45243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altLang="ru-RU" sz="2000" b="1">
                <a:latin typeface="Arial" pitchFamily="34" charset="0"/>
              </a:rPr>
              <a:t> </a:t>
            </a:r>
            <a:r>
              <a:rPr lang="en-US" altLang="ru-RU" sz="2000" b="1">
                <a:latin typeface="Arial" pitchFamily="34" charset="0"/>
              </a:rPr>
              <a:t>LD</a:t>
            </a:r>
            <a:r>
              <a:rPr lang="en-US" altLang="ru-RU" sz="2000" b="1" baseline="-25000">
                <a:latin typeface="Arial" pitchFamily="34" charset="0"/>
              </a:rPr>
              <a:t>50</a:t>
            </a:r>
            <a:r>
              <a:rPr lang="ru-RU" altLang="ru-RU" sz="2000" b="1">
                <a:latin typeface="Arial" pitchFamily="34" charset="0"/>
              </a:rPr>
              <a:t> </a:t>
            </a:r>
            <a:r>
              <a:rPr lang="en-US" altLang="ru-RU" sz="2000" b="1">
                <a:latin typeface="Arial" pitchFamily="34" charset="0"/>
              </a:rPr>
              <a:t>=</a:t>
            </a:r>
            <a:r>
              <a:rPr lang="ru-RU" altLang="ru-RU" sz="2000" b="1">
                <a:latin typeface="Arial" pitchFamily="34" charset="0"/>
              </a:rPr>
              <a:t> </a:t>
            </a:r>
            <a:r>
              <a:rPr lang="en-US" altLang="ru-RU" sz="2000" b="1">
                <a:latin typeface="Arial" pitchFamily="34" charset="0"/>
              </a:rPr>
              <a:t>4</a:t>
            </a:r>
            <a:r>
              <a:rPr lang="ru-RU" altLang="ru-RU" sz="2000" b="1">
                <a:latin typeface="Arial" pitchFamily="34" charset="0"/>
              </a:rPr>
              <a:t>,</a:t>
            </a:r>
            <a:r>
              <a:rPr lang="en-US" altLang="ru-RU" sz="2000" b="1">
                <a:latin typeface="Arial" pitchFamily="34" charset="0"/>
              </a:rPr>
              <a:t>1</a:t>
            </a:r>
            <a:r>
              <a:rPr lang="ru-RU" altLang="ru-RU" sz="2000" b="1">
                <a:latin typeface="Arial" pitchFamily="34" charset="0"/>
              </a:rPr>
              <a:t> г</a:t>
            </a:r>
            <a:r>
              <a:rPr lang="en-US" altLang="ru-RU" sz="2000" b="1">
                <a:latin typeface="Arial" pitchFamily="34" charset="0"/>
              </a:rPr>
              <a:t>/</a:t>
            </a:r>
            <a:r>
              <a:rPr lang="ru-RU" altLang="ru-RU" sz="2000" b="1">
                <a:latin typeface="Arial" pitchFamily="34" charset="0"/>
              </a:rPr>
              <a:t>кг (нетоксичны);</a:t>
            </a:r>
          </a:p>
          <a:p>
            <a:pPr>
              <a:buFontTx/>
              <a:buChar char="-"/>
            </a:pPr>
            <a:r>
              <a:rPr lang="ru-RU" altLang="ru-RU" sz="2000" b="1">
                <a:latin typeface="Arial" pitchFamily="34" charset="0"/>
              </a:rPr>
              <a:t> биосовместимы;</a:t>
            </a:r>
          </a:p>
          <a:p>
            <a:pPr>
              <a:buFontTx/>
              <a:buChar char="-"/>
            </a:pPr>
            <a:r>
              <a:rPr lang="ru-RU" altLang="ru-RU" sz="2000" b="1">
                <a:latin typeface="Arial" pitchFamily="34" charset="0"/>
              </a:rPr>
              <a:t> проявляют антиоксидантную</a:t>
            </a:r>
          </a:p>
          <a:p>
            <a:r>
              <a:rPr lang="ru-RU" altLang="ru-RU" sz="2000" b="1">
                <a:latin typeface="Arial" pitchFamily="34" charset="0"/>
              </a:rPr>
              <a:t>  активность.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79388" y="2622550"/>
            <a:ext cx="874871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6675" y="44450"/>
            <a:ext cx="9005888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00FF"/>
                </a:solidFill>
                <a:latin typeface="Arial" pitchFamily="34" charset="0"/>
              </a:rPr>
              <a:t>Основные биологические свойства углеродных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</a:rPr>
              <a:t>наночастиц 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</a:rPr>
              <a:t>в экспериментах </a:t>
            </a:r>
            <a:r>
              <a:rPr lang="en-US" sz="2400" i="1" dirty="0">
                <a:solidFill>
                  <a:srgbClr val="0000FF"/>
                </a:solidFill>
                <a:latin typeface="Arial" pitchFamily="34" charset="0"/>
              </a:rPr>
              <a:t>in vitro, in vivo</a:t>
            </a:r>
            <a:endParaRPr lang="ru-RU" sz="2400" i="1" dirty="0">
              <a:solidFill>
                <a:srgbClr val="0000FF"/>
              </a:solidFill>
              <a:latin typeface="Arial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226175" y="4972050"/>
            <a:ext cx="1285875" cy="1588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34D9A3-2607-43E0-B1B4-300E2A2704C2}" type="slidenum">
              <a:rPr lang="en-US" altLang="ru-RU" sz="1400"/>
              <a:pPr eaLnBrk="1" hangingPunct="1"/>
              <a:t>34</a:t>
            </a:fld>
            <a:endParaRPr lang="en-US" altLang="ru-RU" sz="1400" dirty="0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809625"/>
            <a:ext cx="536575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5580063" y="908050"/>
            <a:ext cx="338455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800" i="1">
              <a:cs typeface="Arial" charset="0"/>
            </a:endParaRPr>
          </a:p>
          <a:p>
            <a:pPr eaLnBrk="1" hangingPunct="1"/>
            <a:endParaRPr lang="ru-RU" altLang="ru-RU" sz="2000" i="1">
              <a:cs typeface="Arial" charset="0"/>
            </a:endParaRPr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5508625" y="2492375"/>
            <a:ext cx="3635375" cy="237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5000"/>
              </a:spcBef>
            </a:pPr>
            <a:endParaRPr lang="ru-RU" altLang="ru-RU" sz="1800" b="1" i="1" u="sng" dirty="0" smtClean="0">
              <a:cs typeface="Arial" charset="0"/>
            </a:endParaRPr>
          </a:p>
          <a:p>
            <a:pPr eaLnBrk="1" hangingPunct="1">
              <a:spcBef>
                <a:spcPct val="25000"/>
              </a:spcBef>
            </a:pPr>
            <a:endParaRPr lang="ru-RU" altLang="ru-RU" sz="1800" b="1" i="1" u="sng" dirty="0" smtClean="0">
              <a:cs typeface="Arial" charset="0"/>
            </a:endParaRPr>
          </a:p>
          <a:p>
            <a:pPr eaLnBrk="1" hangingPunct="1">
              <a:spcBef>
                <a:spcPct val="25000"/>
              </a:spcBef>
            </a:pPr>
            <a:r>
              <a:rPr lang="ru-RU" altLang="ru-RU" sz="1800" b="1" i="1" u="sng" dirty="0" smtClean="0">
                <a:cs typeface="Arial" charset="0"/>
              </a:rPr>
              <a:t>Чем </a:t>
            </a:r>
            <a:r>
              <a:rPr lang="ru-RU" altLang="ru-RU" sz="1800" b="1" i="1" u="sng" dirty="0">
                <a:cs typeface="Arial" charset="0"/>
              </a:rPr>
              <a:t>ДНА лучше </a:t>
            </a:r>
            <a:r>
              <a:rPr lang="ru-RU" altLang="ru-RU" sz="1800" b="1" i="1" u="sng" dirty="0" err="1">
                <a:cs typeface="Arial" charset="0"/>
              </a:rPr>
              <a:t>нанотрубок</a:t>
            </a:r>
            <a:r>
              <a:rPr lang="ru-RU" altLang="ru-RU" sz="1800" b="1" i="1" u="sng" dirty="0">
                <a:cs typeface="Arial" charset="0"/>
              </a:rPr>
              <a:t>?</a:t>
            </a:r>
          </a:p>
          <a:p>
            <a:pPr eaLnBrk="1" hangingPunct="1">
              <a:spcBef>
                <a:spcPct val="25000"/>
              </a:spcBef>
              <a:buFont typeface="Wingdings" pitchFamily="2" charset="2"/>
              <a:buChar char="Ø"/>
            </a:pPr>
            <a:r>
              <a:rPr lang="ru-RU" altLang="ru-RU" sz="1800" b="1" i="1" dirty="0" smtClean="0">
                <a:cs typeface="Arial" charset="0"/>
              </a:rPr>
              <a:t>Богатая химия поверхности</a:t>
            </a:r>
            <a:endParaRPr lang="ru-RU" altLang="ru-RU" sz="1800" b="1" i="1" dirty="0">
              <a:cs typeface="Arial" charset="0"/>
            </a:endParaRPr>
          </a:p>
          <a:p>
            <a:pPr eaLnBrk="1" hangingPunct="1">
              <a:spcBef>
                <a:spcPct val="25000"/>
              </a:spcBef>
              <a:buFont typeface="Wingdings" pitchFamily="2" charset="2"/>
              <a:buChar char="Ø"/>
            </a:pPr>
            <a:r>
              <a:rPr lang="ru-RU" altLang="ru-RU" sz="1800" b="1" i="1" dirty="0" smtClean="0">
                <a:cs typeface="Arial" charset="0"/>
              </a:rPr>
              <a:t>Доступность</a:t>
            </a:r>
            <a:endParaRPr lang="ru-RU" altLang="ru-RU" sz="1800" b="1" i="1" dirty="0">
              <a:cs typeface="Arial" charset="0"/>
            </a:endParaRPr>
          </a:p>
          <a:p>
            <a:pPr eaLnBrk="1" hangingPunct="1">
              <a:spcBef>
                <a:spcPct val="25000"/>
              </a:spcBef>
              <a:buFont typeface="Wingdings" pitchFamily="2" charset="2"/>
              <a:buChar char="Ø"/>
            </a:pPr>
            <a:r>
              <a:rPr lang="ru-RU" altLang="ru-RU" sz="1800" b="1" i="1" dirty="0" smtClean="0">
                <a:cs typeface="Arial" charset="0"/>
              </a:rPr>
              <a:t>Меньшая токсичность</a:t>
            </a:r>
            <a:endParaRPr lang="ru-RU" altLang="ru-RU" sz="1800" i="1" dirty="0">
              <a:cs typeface="Arial" charset="0"/>
            </a:endParaRPr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0" y="1889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solidFill>
                  <a:srgbClr val="0000CC"/>
                </a:solidFill>
                <a:cs typeface="Arial" charset="0"/>
              </a:rPr>
              <a:t>Функционализация наночастиц для фармакологии</a:t>
            </a:r>
            <a:endParaRPr lang="ru-RU" altLang="ru-RU" sz="1800" b="1" dirty="0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5940425" y="908050"/>
            <a:ext cx="287972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1800" b="1" i="1" dirty="0" smtClean="0"/>
              <a:t>Углеродные </a:t>
            </a:r>
            <a:r>
              <a:rPr lang="ru-RU" altLang="ru-RU" sz="1800" b="1" i="1" dirty="0" err="1" smtClean="0"/>
              <a:t>нанотрубки</a:t>
            </a:r>
            <a:r>
              <a:rPr lang="ru-RU" altLang="ru-RU" sz="1800" b="1" i="1" dirty="0" smtClean="0"/>
              <a:t> как платформа для доставки лекарств</a:t>
            </a:r>
            <a:endParaRPr lang="en-US" altLang="ru-RU" sz="1600" b="1" i="1" dirty="0"/>
          </a:p>
          <a:p>
            <a:pPr eaLnBrk="1" hangingPunct="1"/>
            <a:endParaRPr lang="en-US" alt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0195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EE622-DD1D-4352-AB81-90670F640EB5}" type="slidenum">
              <a:rPr lang="ru-RU"/>
              <a:pPr>
                <a:defRPr/>
              </a:pPr>
              <a:t>35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4213" y="2217738"/>
            <a:ext cx="1566862" cy="1879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5" name="Стрелка вправо 14"/>
          <p:cNvSpPr/>
          <p:nvPr/>
        </p:nvSpPr>
        <p:spPr>
          <a:xfrm>
            <a:off x="2411413" y="3073400"/>
            <a:ext cx="1363662" cy="35718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70231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58888" y="5013325"/>
            <a:ext cx="2520950" cy="862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>
                <a:solidFill>
                  <a:schemeClr val="tx1"/>
                </a:solidFill>
                <a:cs typeface="Arial" charset="0"/>
              </a:rPr>
              <a:t>Детонация в охлаждающей неокислительной среде среде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651500" y="4941888"/>
            <a:ext cx="2449513" cy="677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>
                <a:solidFill>
                  <a:schemeClr val="tx1"/>
                </a:solidFill>
                <a:cs typeface="Arial" charset="0"/>
              </a:rPr>
              <a:t>Окислительная обработка</a:t>
            </a:r>
          </a:p>
        </p:txBody>
      </p:sp>
      <p:sp>
        <p:nvSpPr>
          <p:cNvPr id="9223" name="Прямоугольник 5"/>
          <p:cNvSpPr>
            <a:spLocks noChangeArrowheads="1"/>
          </p:cNvSpPr>
          <p:nvPr/>
        </p:nvSpPr>
        <p:spPr bwMode="auto">
          <a:xfrm>
            <a:off x="-468313" y="1196975"/>
            <a:ext cx="3960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latin typeface="Arial" charset="0"/>
                <a:cs typeface="Arial" charset="0"/>
              </a:rPr>
              <a:t>Заряд ВВ </a:t>
            </a:r>
          </a:p>
          <a:p>
            <a:pPr algn="ctr"/>
            <a:r>
              <a:rPr lang="ru-RU" altLang="ru-RU">
                <a:latin typeface="Arial" charset="0"/>
                <a:cs typeface="Arial" charset="0"/>
              </a:rPr>
              <a:t>(тротил+ гексоген)</a:t>
            </a:r>
            <a:endParaRPr lang="en-US" altLang="ru-RU">
              <a:latin typeface="Arial" charset="0"/>
              <a:cs typeface="Arial" charset="0"/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576263" y="4148138"/>
            <a:ext cx="2244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>
                <a:latin typeface="Arial" charset="0"/>
                <a:cs typeface="Arial" charset="0"/>
              </a:rPr>
              <a:t>Взрывная камера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846513" y="2233613"/>
            <a:ext cx="1566862" cy="188118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894138" y="2292350"/>
            <a:ext cx="1468437" cy="174625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4638675" y="1773238"/>
            <a:ext cx="12700" cy="18716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Куб 66"/>
          <p:cNvSpPr/>
          <p:nvPr/>
        </p:nvSpPr>
        <p:spPr>
          <a:xfrm rot="20595587">
            <a:off x="5149850" y="3870325"/>
            <a:ext cx="82550" cy="92075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69" name="Куб 68"/>
          <p:cNvSpPr/>
          <p:nvPr/>
        </p:nvSpPr>
        <p:spPr>
          <a:xfrm rot="9534568">
            <a:off x="4392613" y="3759200"/>
            <a:ext cx="84137" cy="88900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0" name="Куб 69"/>
          <p:cNvSpPr/>
          <p:nvPr/>
        </p:nvSpPr>
        <p:spPr>
          <a:xfrm rot="1846722">
            <a:off x="4638675" y="3700463"/>
            <a:ext cx="103188" cy="109537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1" name="Куб 70"/>
          <p:cNvSpPr/>
          <p:nvPr/>
        </p:nvSpPr>
        <p:spPr>
          <a:xfrm rot="1846722">
            <a:off x="4867275" y="3876675"/>
            <a:ext cx="103188" cy="109538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2" name="Пятно 1 71"/>
          <p:cNvSpPr/>
          <p:nvPr/>
        </p:nvSpPr>
        <p:spPr>
          <a:xfrm rot="3600000">
            <a:off x="4764087" y="3773488"/>
            <a:ext cx="149225" cy="120650"/>
          </a:xfrm>
          <a:prstGeom prst="irregularSeal1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3" name="Пятно 1 72"/>
          <p:cNvSpPr/>
          <p:nvPr/>
        </p:nvSpPr>
        <p:spPr>
          <a:xfrm>
            <a:off x="4052888" y="3883025"/>
            <a:ext cx="149225" cy="120650"/>
          </a:xfrm>
          <a:prstGeom prst="irregularSeal1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4" name="Пятно 1 73"/>
          <p:cNvSpPr/>
          <p:nvPr/>
        </p:nvSpPr>
        <p:spPr>
          <a:xfrm>
            <a:off x="4205288" y="3716338"/>
            <a:ext cx="149225" cy="120650"/>
          </a:xfrm>
          <a:prstGeom prst="irregularSeal1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5" name="Пятно 1 74"/>
          <p:cNvSpPr/>
          <p:nvPr/>
        </p:nvSpPr>
        <p:spPr>
          <a:xfrm>
            <a:off x="4556125" y="3883025"/>
            <a:ext cx="149225" cy="120650"/>
          </a:xfrm>
          <a:prstGeom prst="irregularSeal1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6" name="Пятно 1 75"/>
          <p:cNvSpPr/>
          <p:nvPr/>
        </p:nvSpPr>
        <p:spPr>
          <a:xfrm>
            <a:off x="4987925" y="3716338"/>
            <a:ext cx="149225" cy="120650"/>
          </a:xfrm>
          <a:prstGeom prst="irregularSeal1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7" name="Пятно 1 76"/>
          <p:cNvSpPr/>
          <p:nvPr/>
        </p:nvSpPr>
        <p:spPr>
          <a:xfrm>
            <a:off x="4489450" y="3716338"/>
            <a:ext cx="149225" cy="120650"/>
          </a:xfrm>
          <a:prstGeom prst="irregularSeal1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8" name="Пятно 1 77"/>
          <p:cNvSpPr/>
          <p:nvPr/>
        </p:nvSpPr>
        <p:spPr>
          <a:xfrm>
            <a:off x="4340225" y="3883025"/>
            <a:ext cx="149225" cy="120650"/>
          </a:xfrm>
          <a:prstGeom prst="irregularSeal1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9" name="Пятно 1 78"/>
          <p:cNvSpPr/>
          <p:nvPr/>
        </p:nvSpPr>
        <p:spPr>
          <a:xfrm>
            <a:off x="3913188" y="3667125"/>
            <a:ext cx="149225" cy="120650"/>
          </a:xfrm>
          <a:prstGeom prst="irregularSeal1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0" name="Пятно 1 79"/>
          <p:cNvSpPr/>
          <p:nvPr/>
        </p:nvSpPr>
        <p:spPr>
          <a:xfrm>
            <a:off x="4987925" y="3883025"/>
            <a:ext cx="149225" cy="120650"/>
          </a:xfrm>
          <a:prstGeom prst="irregularSeal1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1" name="Куб 80"/>
          <p:cNvSpPr/>
          <p:nvPr/>
        </p:nvSpPr>
        <p:spPr>
          <a:xfrm rot="9534568">
            <a:off x="4249738" y="3911600"/>
            <a:ext cx="82550" cy="88900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2" name="Куб 81"/>
          <p:cNvSpPr/>
          <p:nvPr/>
        </p:nvSpPr>
        <p:spPr>
          <a:xfrm rot="9534568">
            <a:off x="3960813" y="3832225"/>
            <a:ext cx="84137" cy="87313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3" name="Куб 82"/>
          <p:cNvSpPr/>
          <p:nvPr/>
        </p:nvSpPr>
        <p:spPr>
          <a:xfrm rot="9534568">
            <a:off x="5165725" y="3752850"/>
            <a:ext cx="82550" cy="88900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5" name="Куб 84"/>
          <p:cNvSpPr/>
          <p:nvPr/>
        </p:nvSpPr>
        <p:spPr>
          <a:xfrm rot="20595587">
            <a:off x="4716463" y="3902075"/>
            <a:ext cx="84137" cy="92075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6" name="Куб 85"/>
          <p:cNvSpPr/>
          <p:nvPr/>
        </p:nvSpPr>
        <p:spPr>
          <a:xfrm rot="20595587">
            <a:off x="4467225" y="3902075"/>
            <a:ext cx="82550" cy="92075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7" name="Куб 86"/>
          <p:cNvSpPr/>
          <p:nvPr/>
        </p:nvSpPr>
        <p:spPr>
          <a:xfrm rot="20595587">
            <a:off x="4573588" y="3830638"/>
            <a:ext cx="82550" cy="92075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8" name="Куб 87"/>
          <p:cNvSpPr/>
          <p:nvPr/>
        </p:nvSpPr>
        <p:spPr>
          <a:xfrm rot="20595587">
            <a:off x="4141788" y="3830638"/>
            <a:ext cx="82550" cy="92075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9" name="Куб 88"/>
          <p:cNvSpPr/>
          <p:nvPr/>
        </p:nvSpPr>
        <p:spPr>
          <a:xfrm rot="20595587">
            <a:off x="4068763" y="3725863"/>
            <a:ext cx="84137" cy="92075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0" name="Куб 89"/>
          <p:cNvSpPr/>
          <p:nvPr/>
        </p:nvSpPr>
        <p:spPr>
          <a:xfrm rot="20595587">
            <a:off x="5005388" y="3830638"/>
            <a:ext cx="82550" cy="92075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1" name="Куб 90"/>
          <p:cNvSpPr/>
          <p:nvPr/>
        </p:nvSpPr>
        <p:spPr>
          <a:xfrm rot="20595587">
            <a:off x="4899025" y="3725863"/>
            <a:ext cx="84138" cy="92075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2" name="Куб 91"/>
          <p:cNvSpPr/>
          <p:nvPr/>
        </p:nvSpPr>
        <p:spPr>
          <a:xfrm rot="20595587">
            <a:off x="5149850" y="3941763"/>
            <a:ext cx="82550" cy="92075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4" name="Овал 93"/>
          <p:cNvSpPr/>
          <p:nvPr/>
        </p:nvSpPr>
        <p:spPr>
          <a:xfrm>
            <a:off x="4705350" y="3787775"/>
            <a:ext cx="57150" cy="7778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5" name="Овал 94"/>
          <p:cNvSpPr/>
          <p:nvPr/>
        </p:nvSpPr>
        <p:spPr>
          <a:xfrm>
            <a:off x="4344988" y="3856038"/>
            <a:ext cx="57150" cy="7620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6" name="Овал 95"/>
          <p:cNvSpPr/>
          <p:nvPr/>
        </p:nvSpPr>
        <p:spPr>
          <a:xfrm>
            <a:off x="4857750" y="3927475"/>
            <a:ext cx="57150" cy="7620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7" name="Овал 96"/>
          <p:cNvSpPr/>
          <p:nvPr/>
        </p:nvSpPr>
        <p:spPr>
          <a:xfrm>
            <a:off x="5224463" y="3860800"/>
            <a:ext cx="57150" cy="7620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8" name="Овал 97"/>
          <p:cNvSpPr/>
          <p:nvPr/>
        </p:nvSpPr>
        <p:spPr>
          <a:xfrm>
            <a:off x="4857750" y="3940175"/>
            <a:ext cx="57150" cy="7778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9" name="Куб 98"/>
          <p:cNvSpPr/>
          <p:nvPr/>
        </p:nvSpPr>
        <p:spPr>
          <a:xfrm rot="2746722">
            <a:off x="5230813" y="3732213"/>
            <a:ext cx="103187" cy="109537"/>
          </a:xfrm>
          <a:prstGeom prst="cub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258" name="Прямоугольник 99"/>
          <p:cNvSpPr>
            <a:spLocks noChangeArrowheads="1"/>
          </p:cNvSpPr>
          <p:nvPr/>
        </p:nvSpPr>
        <p:spPr bwMode="auto">
          <a:xfrm>
            <a:off x="3348038" y="4164013"/>
            <a:ext cx="2533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latin typeface="Arial" charset="0"/>
                <a:cs typeface="Arial" charset="0"/>
              </a:rPr>
              <a:t>Содержание наноалмазной фазы </a:t>
            </a:r>
            <a:r>
              <a:rPr lang="en-US" altLang="ru-RU">
                <a:latin typeface="Arial" charset="0"/>
                <a:cs typeface="Arial" charset="0"/>
              </a:rPr>
              <a:t>2</a:t>
            </a:r>
            <a:r>
              <a:rPr lang="ru-RU" altLang="ru-RU">
                <a:latin typeface="Arial" charset="0"/>
                <a:cs typeface="Arial" charset="0"/>
              </a:rPr>
              <a:t>0-</a:t>
            </a:r>
            <a:r>
              <a:rPr lang="en-US" altLang="ru-RU">
                <a:latin typeface="Arial" charset="0"/>
                <a:cs typeface="Arial" charset="0"/>
              </a:rPr>
              <a:t>50</a:t>
            </a:r>
            <a:r>
              <a:rPr lang="ru-RU" altLang="ru-RU">
                <a:latin typeface="Arial" charset="0"/>
                <a:cs typeface="Arial" charset="0"/>
              </a:rPr>
              <a:t> % масс.</a:t>
            </a:r>
          </a:p>
        </p:txBody>
      </p:sp>
      <p:sp>
        <p:nvSpPr>
          <p:cNvPr id="9259" name="Прямоугольник 105"/>
          <p:cNvSpPr>
            <a:spLocks noChangeArrowheads="1"/>
          </p:cNvSpPr>
          <p:nvPr/>
        </p:nvSpPr>
        <p:spPr bwMode="auto">
          <a:xfrm>
            <a:off x="3286125" y="920750"/>
            <a:ext cx="36623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latin typeface="Arial" charset="0"/>
                <a:cs typeface="Arial" charset="0"/>
              </a:rPr>
              <a:t>Конденсированный алмазосодержащий углерод (алмазная шихта)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0250" y="2276475"/>
            <a:ext cx="1470025" cy="174625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42924" y="2786707"/>
            <a:ext cx="574327" cy="661270"/>
          </a:xfrm>
          <a:prstGeom prst="roundRect">
            <a:avLst/>
          </a:prstGeom>
          <a:pattFill prst="weave">
            <a:fgClr>
              <a:schemeClr val="bg1">
                <a:lumMod val="75000"/>
              </a:schemeClr>
            </a:fgClr>
            <a:bgClr>
              <a:schemeClr val="tx1">
                <a:lumMod val="75000"/>
                <a:lumOff val="25000"/>
              </a:schemeClr>
            </a:bgClr>
          </a:patt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1465263" y="1844675"/>
            <a:ext cx="1587" cy="895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Стрелка вправо 109"/>
          <p:cNvSpPr/>
          <p:nvPr/>
        </p:nvSpPr>
        <p:spPr>
          <a:xfrm>
            <a:off x="5508625" y="3068638"/>
            <a:ext cx="1296988" cy="38258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70231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0">
              <a:cs typeface="Arial" pitchFamily="34" charset="0"/>
            </a:endParaRPr>
          </a:p>
        </p:txBody>
      </p:sp>
      <p:sp>
        <p:nvSpPr>
          <p:cNvPr id="9264" name="Прямоугольник 111"/>
          <p:cNvSpPr>
            <a:spLocks noChangeArrowheads="1"/>
          </p:cNvSpPr>
          <p:nvPr/>
        </p:nvSpPr>
        <p:spPr bwMode="auto">
          <a:xfrm>
            <a:off x="7019925" y="4221163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>
                <a:latin typeface="Arial" charset="0"/>
                <a:cs typeface="Arial" charset="0"/>
              </a:rPr>
              <a:t>наноалмаз</a:t>
            </a:r>
          </a:p>
        </p:txBody>
      </p:sp>
      <p:cxnSp>
        <p:nvCxnSpPr>
          <p:cNvPr id="118" name="Прямая со стрелкой 117"/>
          <p:cNvCxnSpPr/>
          <p:nvPr/>
        </p:nvCxnSpPr>
        <p:spPr>
          <a:xfrm flipV="1">
            <a:off x="2484438" y="3284538"/>
            <a:ext cx="708025" cy="15636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66" name="TextBox 63"/>
          <p:cNvSpPr txBox="1">
            <a:spLocks noChangeArrowheads="1"/>
          </p:cNvSpPr>
          <p:nvPr/>
        </p:nvSpPr>
        <p:spPr bwMode="auto">
          <a:xfrm>
            <a:off x="0" y="188913"/>
            <a:ext cx="9144000" cy="523220"/>
          </a:xfrm>
          <a:prstGeom prst="rect">
            <a:avLst/>
          </a:prstGeom>
          <a:solidFill>
            <a:schemeClr val="bg1">
              <a:alpha val="50195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00FF"/>
                </a:solidFill>
                <a:latin typeface="Arial" charset="0"/>
                <a:cs typeface="Arial" charset="0"/>
              </a:rPr>
              <a:t>Получение детонационного </a:t>
            </a:r>
            <a:r>
              <a:rPr lang="ru-RU" altLang="ru-RU" sz="2800" dirty="0" err="1">
                <a:solidFill>
                  <a:srgbClr val="0000FF"/>
                </a:solidFill>
                <a:latin typeface="Arial" charset="0"/>
                <a:cs typeface="Arial" charset="0"/>
              </a:rPr>
              <a:t>наноалмаза</a:t>
            </a:r>
            <a:r>
              <a:rPr lang="ru-RU" altLang="ru-RU" sz="2800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28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(ДНА</a:t>
            </a:r>
            <a:r>
              <a:rPr lang="ru-RU" altLang="ru-RU" sz="2800" dirty="0">
                <a:solidFill>
                  <a:srgbClr val="0000FF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D0A6FF9-EABF-4BD5-B606-6BA82F217BD8}" type="slidenum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9268" name="Picture 2" descr="E:\231877_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420938"/>
            <a:ext cx="1692275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" name="Прямая со стрелкой 59"/>
          <p:cNvCxnSpPr/>
          <p:nvPr/>
        </p:nvCxnSpPr>
        <p:spPr>
          <a:xfrm flipH="1" flipV="1">
            <a:off x="6251575" y="3535363"/>
            <a:ext cx="460375" cy="15621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70" name="Rectangle 60"/>
          <p:cNvSpPr>
            <a:spLocks noChangeArrowheads="1"/>
          </p:cNvSpPr>
          <p:nvPr/>
        </p:nvSpPr>
        <p:spPr bwMode="auto">
          <a:xfrm>
            <a:off x="3708400" y="5876925"/>
            <a:ext cx="5164138" cy="457200"/>
          </a:xfrm>
          <a:prstGeom prst="rect">
            <a:avLst/>
          </a:prstGeom>
          <a:solidFill>
            <a:srgbClr val="D9DAC4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i="1">
                <a:latin typeface="Arial" charset="0"/>
              </a:rPr>
              <a:t>Тонны в год,   цена - </a:t>
            </a:r>
            <a:r>
              <a:rPr lang="en-US" sz="2400" i="1">
                <a:latin typeface="Arial" charset="0"/>
              </a:rPr>
              <a:t>~</a:t>
            </a:r>
            <a:r>
              <a:rPr lang="ru-RU" sz="2400" i="1">
                <a:latin typeface="Arial" charset="0"/>
              </a:rPr>
              <a:t>5</a:t>
            </a:r>
            <a:r>
              <a:rPr lang="en-US" sz="2400" i="1">
                <a:latin typeface="Arial" charset="0"/>
              </a:rPr>
              <a:t>-</a:t>
            </a:r>
            <a:r>
              <a:rPr lang="ru-RU" sz="2400" i="1">
                <a:latin typeface="Arial" charset="0"/>
              </a:rPr>
              <a:t>10 </a:t>
            </a:r>
            <a:r>
              <a:rPr lang="en-US" sz="2400" i="1">
                <a:latin typeface="Arial" charset="0"/>
              </a:rPr>
              <a:t>USD/</a:t>
            </a:r>
            <a:r>
              <a:rPr lang="ru-RU" sz="2400" i="1">
                <a:latin typeface="Arial" charset="0"/>
              </a:rPr>
              <a:t>г</a:t>
            </a:r>
          </a:p>
        </p:txBody>
      </p:sp>
      <p:sp>
        <p:nvSpPr>
          <p:cNvPr id="9271" name="Rectangle 62"/>
          <p:cNvSpPr>
            <a:spLocks noChangeArrowheads="1"/>
          </p:cNvSpPr>
          <p:nvPr/>
        </p:nvSpPr>
        <p:spPr bwMode="auto">
          <a:xfrm>
            <a:off x="3708400" y="5876925"/>
            <a:ext cx="5256213" cy="504825"/>
          </a:xfrm>
          <a:prstGeom prst="rect">
            <a:avLst/>
          </a:prstGeom>
          <a:noFill/>
          <a:ln w="38100">
            <a:solidFill>
              <a:srgbClr val="3366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1551-DA36-4AD9-A5C0-5EF7A2B00D1C}" type="slidenum">
              <a:rPr lang="en-US"/>
              <a:pPr/>
              <a:t>36</a:t>
            </a:fld>
            <a:endParaRPr lang="en-US"/>
          </a:p>
        </p:txBody>
      </p:sp>
      <p:sp>
        <p:nvSpPr>
          <p:cNvPr id="76802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3CC2B47-A36D-4B84-A0E8-2D1CCDAD62C2}" type="slidenum">
              <a:rPr lang="en-US" sz="1400"/>
              <a:pPr algn="r"/>
              <a:t>36</a:t>
            </a:fld>
            <a:endParaRPr lang="en-US" sz="1400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0213" y="0"/>
            <a:ext cx="8713787" cy="1143000"/>
          </a:xfrm>
        </p:spPr>
        <p:txBody>
          <a:bodyPr/>
          <a:lstStyle/>
          <a:p>
            <a:r>
              <a:rPr lang="ru-RU" sz="2800" dirty="0">
                <a:solidFill>
                  <a:srgbClr val="0000FF"/>
                </a:solidFill>
              </a:rPr>
              <a:t>ОБЛАСТИ ПРИМЕНЕНИЯ НАНОАЛМАЗА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680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836613"/>
            <a:ext cx="8515350" cy="5472112"/>
          </a:xfrm>
          <a:solidFill>
            <a:srgbClr val="FFFFFF"/>
          </a:solidFill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6227763" y="6491288"/>
            <a:ext cx="2109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[</a:t>
            </a:r>
            <a:r>
              <a:rPr lang="ru-RU" sz="1800" b="1"/>
              <a:t>Долматов, 2009</a:t>
            </a:r>
            <a:r>
              <a:rPr lang="en-US" sz="1800" b="1"/>
              <a:t>]</a:t>
            </a:r>
          </a:p>
        </p:txBody>
      </p:sp>
      <p:sp>
        <p:nvSpPr>
          <p:cNvPr id="76806" name="Oval 6"/>
          <p:cNvSpPr>
            <a:spLocks noChangeArrowheads="1"/>
          </p:cNvSpPr>
          <p:nvPr/>
        </p:nvSpPr>
        <p:spPr bwMode="auto">
          <a:xfrm>
            <a:off x="4572000" y="5949950"/>
            <a:ext cx="2665413" cy="503238"/>
          </a:xfrm>
          <a:prstGeom prst="ellips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807" name="Rectangle 9"/>
          <p:cNvSpPr>
            <a:spLocks noChangeArrowheads="1"/>
          </p:cNvSpPr>
          <p:nvPr/>
        </p:nvSpPr>
        <p:spPr bwMode="auto">
          <a:xfrm>
            <a:off x="3636963" y="1412875"/>
            <a:ext cx="1798637" cy="6477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808" name="Rectangle 10"/>
          <p:cNvSpPr>
            <a:spLocks noChangeArrowheads="1"/>
          </p:cNvSpPr>
          <p:nvPr/>
        </p:nvSpPr>
        <p:spPr bwMode="auto">
          <a:xfrm>
            <a:off x="6805613" y="2924175"/>
            <a:ext cx="2085975" cy="5762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809" name="Rectangle 12"/>
          <p:cNvSpPr>
            <a:spLocks noChangeArrowheads="1"/>
          </p:cNvSpPr>
          <p:nvPr/>
        </p:nvSpPr>
        <p:spPr bwMode="auto">
          <a:xfrm>
            <a:off x="252413" y="2924175"/>
            <a:ext cx="2089150" cy="6492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FF5050"/>
              </a:solidFill>
            </a:endParaRPr>
          </a:p>
        </p:txBody>
      </p:sp>
      <p:sp>
        <p:nvSpPr>
          <p:cNvPr id="76810" name="Rectangle 14"/>
          <p:cNvSpPr>
            <a:spLocks noChangeArrowheads="1"/>
          </p:cNvSpPr>
          <p:nvPr/>
        </p:nvSpPr>
        <p:spPr bwMode="auto">
          <a:xfrm>
            <a:off x="1258888" y="3716338"/>
            <a:ext cx="1225550" cy="6492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6"/>
          <p:cNvGrpSpPr>
            <a:grpSpLocks/>
          </p:cNvGrpSpPr>
          <p:nvPr/>
        </p:nvGrpSpPr>
        <p:grpSpPr bwMode="auto">
          <a:xfrm>
            <a:off x="3527425" y="1298575"/>
            <a:ext cx="693738" cy="558800"/>
            <a:chOff x="3050640" y="18975295"/>
            <a:chExt cx="1020008" cy="721456"/>
          </a:xfrm>
        </p:grpSpPr>
        <p:sp>
          <p:nvSpPr>
            <p:cNvPr id="172" name="Овал 171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b="1" dirty="0">
                  <a:latin typeface="Arial" pitchFamily="34" charset="0"/>
                  <a:cs typeface="Arial" pitchFamily="34" charset="0"/>
                </a:rPr>
                <a:t>НА</a:t>
              </a:r>
            </a:p>
          </p:txBody>
        </p:sp>
        <p:cxnSp>
          <p:nvCxnSpPr>
            <p:cNvPr id="173" name="Прямая соединительная линия 172"/>
            <p:cNvCxnSpPr/>
            <p:nvPr/>
          </p:nvCxnSpPr>
          <p:spPr>
            <a:xfrm>
              <a:off x="3844238" y="19336023"/>
              <a:ext cx="226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Овал 5"/>
          <p:cNvSpPr/>
          <p:nvPr/>
        </p:nvSpPr>
        <p:spPr bwMode="auto">
          <a:xfrm>
            <a:off x="1492762" y="1298793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atin typeface="Arial" pitchFamily="34" charset="0"/>
                <a:cs typeface="Arial" pitchFamily="34" charset="0"/>
              </a:rPr>
              <a:t>НА</a:t>
            </a:r>
          </a:p>
        </p:txBody>
      </p:sp>
      <p:sp>
        <p:nvSpPr>
          <p:cNvPr id="7" name="Прямоугольник 197"/>
          <p:cNvSpPr>
            <a:spLocks noChangeArrowheads="1"/>
          </p:cNvSpPr>
          <p:nvPr/>
        </p:nvSpPr>
        <p:spPr bwMode="auto">
          <a:xfrm>
            <a:off x="2036763" y="1247775"/>
            <a:ext cx="1535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" charset="0"/>
                <a:cs typeface="+mn-cs"/>
              </a:rPr>
              <a:t>окисление</a:t>
            </a:r>
          </a:p>
        </p:txBody>
      </p:sp>
      <p:grpSp>
        <p:nvGrpSpPr>
          <p:cNvPr id="4" name="Группа 405"/>
          <p:cNvGrpSpPr>
            <a:grpSpLocks/>
          </p:cNvGrpSpPr>
          <p:nvPr/>
        </p:nvGrpSpPr>
        <p:grpSpPr bwMode="auto">
          <a:xfrm>
            <a:off x="3519488" y="2332038"/>
            <a:ext cx="693737" cy="558800"/>
            <a:chOff x="3050640" y="18975295"/>
            <a:chExt cx="1020008" cy="721456"/>
          </a:xfrm>
        </p:grpSpPr>
        <p:sp>
          <p:nvSpPr>
            <p:cNvPr id="170" name="Овал 169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b="1" dirty="0">
                  <a:latin typeface="Arial" pitchFamily="34" charset="0"/>
                  <a:cs typeface="Arial" pitchFamily="34" charset="0"/>
                </a:rPr>
                <a:t>НА</a:t>
              </a:r>
            </a:p>
          </p:txBody>
        </p:sp>
        <p:cxnSp>
          <p:nvCxnSpPr>
            <p:cNvPr id="171" name="Прямая соединительная линия 170"/>
            <p:cNvCxnSpPr/>
            <p:nvPr/>
          </p:nvCxnSpPr>
          <p:spPr>
            <a:xfrm>
              <a:off x="3844239" y="19336023"/>
              <a:ext cx="2264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Овал 8"/>
          <p:cNvSpPr/>
          <p:nvPr/>
        </p:nvSpPr>
        <p:spPr bwMode="auto">
          <a:xfrm>
            <a:off x="1500166" y="2285992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НА</a:t>
            </a:r>
          </a:p>
        </p:txBody>
      </p:sp>
      <p:sp>
        <p:nvSpPr>
          <p:cNvPr id="10" name="Прямоугольник 197"/>
          <p:cNvSpPr>
            <a:spLocks noChangeArrowheads="1"/>
          </p:cNvSpPr>
          <p:nvPr/>
        </p:nvSpPr>
        <p:spPr bwMode="auto">
          <a:xfrm>
            <a:off x="1939925" y="2239963"/>
            <a:ext cx="1685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" charset="0"/>
                <a:cs typeface="+mn-cs"/>
              </a:rPr>
              <a:t>восстановление</a:t>
            </a:r>
          </a:p>
        </p:txBody>
      </p:sp>
      <p:grpSp>
        <p:nvGrpSpPr>
          <p:cNvPr id="5" name="Группа 411"/>
          <p:cNvGrpSpPr>
            <a:grpSpLocks/>
          </p:cNvGrpSpPr>
          <p:nvPr/>
        </p:nvGrpSpPr>
        <p:grpSpPr bwMode="auto">
          <a:xfrm>
            <a:off x="3533775" y="3348038"/>
            <a:ext cx="693738" cy="558800"/>
            <a:chOff x="3050640" y="18975295"/>
            <a:chExt cx="1020008" cy="721456"/>
          </a:xfrm>
        </p:grpSpPr>
        <p:sp>
          <p:nvSpPr>
            <p:cNvPr id="168" name="Овал 167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b="1" dirty="0">
                  <a:latin typeface="Arial" pitchFamily="34" charset="0"/>
                  <a:cs typeface="Arial" pitchFamily="34" charset="0"/>
                </a:rPr>
                <a:t>НА</a:t>
              </a:r>
            </a:p>
          </p:txBody>
        </p:sp>
        <p:cxnSp>
          <p:nvCxnSpPr>
            <p:cNvPr id="169" name="Прямая соединительная линия 168"/>
            <p:cNvCxnSpPr/>
            <p:nvPr/>
          </p:nvCxnSpPr>
          <p:spPr>
            <a:xfrm>
              <a:off x="3844238" y="19336023"/>
              <a:ext cx="226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Овал 11"/>
          <p:cNvSpPr/>
          <p:nvPr/>
        </p:nvSpPr>
        <p:spPr bwMode="auto">
          <a:xfrm>
            <a:off x="1475656" y="3357594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atin typeface="Arial" pitchFamily="34" charset="0"/>
                <a:cs typeface="Arial" pitchFamily="34" charset="0"/>
              </a:rPr>
              <a:t>НА</a:t>
            </a:r>
          </a:p>
        </p:txBody>
      </p:sp>
      <p:sp>
        <p:nvSpPr>
          <p:cNvPr id="13" name="Прямоугольник 197"/>
          <p:cNvSpPr>
            <a:spLocks noChangeArrowheads="1"/>
          </p:cNvSpPr>
          <p:nvPr/>
        </p:nvSpPr>
        <p:spPr bwMode="auto">
          <a:xfrm>
            <a:off x="1938338" y="3181350"/>
            <a:ext cx="172561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latin typeface="Arial" charset="0"/>
                <a:cs typeface="+mn-cs"/>
              </a:rPr>
              <a:t>аминирование</a:t>
            </a:r>
            <a:endParaRPr lang="ru-RU" sz="1400" b="1" dirty="0">
              <a:latin typeface="Arial" charset="0"/>
              <a:cs typeface="+mn-cs"/>
            </a:endParaRPr>
          </a:p>
        </p:txBody>
      </p:sp>
      <p:sp>
        <p:nvSpPr>
          <p:cNvPr id="29713" name="Прямоугольник 197"/>
          <p:cNvSpPr>
            <a:spLocks noChangeArrowheads="1"/>
          </p:cNvSpPr>
          <p:nvPr/>
        </p:nvSpPr>
        <p:spPr bwMode="auto">
          <a:xfrm>
            <a:off x="4025900" y="1385888"/>
            <a:ext cx="1039813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>
                <a:latin typeface="Arial" pitchFamily="34" charset="0"/>
              </a:rPr>
              <a:t>C</a:t>
            </a:r>
            <a:r>
              <a:rPr lang="ru-RU" altLang="ru-RU">
                <a:latin typeface="Arial" pitchFamily="34" charset="0"/>
              </a:rPr>
              <a:t>ООН</a:t>
            </a:r>
          </a:p>
        </p:txBody>
      </p:sp>
      <p:sp>
        <p:nvSpPr>
          <p:cNvPr id="29714" name="Прямоугольник 197"/>
          <p:cNvSpPr>
            <a:spLocks noChangeArrowheads="1"/>
          </p:cNvSpPr>
          <p:nvPr/>
        </p:nvSpPr>
        <p:spPr bwMode="auto">
          <a:xfrm>
            <a:off x="4065588" y="2408238"/>
            <a:ext cx="65722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altLang="ru-RU">
                <a:latin typeface="Arial" pitchFamily="34" charset="0"/>
              </a:rPr>
              <a:t>ОН</a:t>
            </a:r>
          </a:p>
        </p:txBody>
      </p:sp>
      <p:sp>
        <p:nvSpPr>
          <p:cNvPr id="29715" name="Прямоугольник 197"/>
          <p:cNvSpPr>
            <a:spLocks noChangeArrowheads="1"/>
          </p:cNvSpPr>
          <p:nvPr/>
        </p:nvSpPr>
        <p:spPr bwMode="auto">
          <a:xfrm>
            <a:off x="4108450" y="3438525"/>
            <a:ext cx="6572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>
                <a:latin typeface="Arial" pitchFamily="34" charset="0"/>
              </a:rPr>
              <a:t>N</a:t>
            </a:r>
            <a:r>
              <a:rPr lang="ru-RU" altLang="ru-RU">
                <a:latin typeface="Arial" pitchFamily="34" charset="0"/>
              </a:rPr>
              <a:t>Н</a:t>
            </a:r>
            <a:r>
              <a:rPr lang="en-US" altLang="ru-RU" baseline="-25000">
                <a:latin typeface="Arial" pitchFamily="34" charset="0"/>
              </a:rPr>
              <a:t>2</a:t>
            </a:r>
            <a:endParaRPr lang="ru-RU" altLang="ru-RU" baseline="-25000">
              <a:latin typeface="Arial" pitchFamily="34" charset="0"/>
            </a:endParaRPr>
          </a:p>
        </p:txBody>
      </p:sp>
      <p:grpSp>
        <p:nvGrpSpPr>
          <p:cNvPr id="8" name="Группа 428"/>
          <p:cNvGrpSpPr>
            <a:grpSpLocks/>
          </p:cNvGrpSpPr>
          <p:nvPr/>
        </p:nvGrpSpPr>
        <p:grpSpPr bwMode="auto">
          <a:xfrm>
            <a:off x="3540125" y="4411663"/>
            <a:ext cx="693738" cy="558800"/>
            <a:chOff x="3050640" y="18975295"/>
            <a:chExt cx="1020008" cy="721456"/>
          </a:xfrm>
        </p:grpSpPr>
        <p:sp>
          <p:nvSpPr>
            <p:cNvPr id="166" name="Овал 165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b="1" dirty="0">
                  <a:latin typeface="Arial" pitchFamily="34" charset="0"/>
                  <a:cs typeface="Arial" pitchFamily="34" charset="0"/>
                </a:rPr>
                <a:t>НА</a:t>
              </a:r>
            </a:p>
          </p:txBody>
        </p:sp>
        <p:cxnSp>
          <p:nvCxnSpPr>
            <p:cNvPr id="167" name="Прямая соединительная линия 166"/>
            <p:cNvCxnSpPr/>
            <p:nvPr/>
          </p:nvCxnSpPr>
          <p:spPr>
            <a:xfrm>
              <a:off x="3844238" y="19336023"/>
              <a:ext cx="226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Овал 18"/>
          <p:cNvSpPr/>
          <p:nvPr/>
        </p:nvSpPr>
        <p:spPr bwMode="auto">
          <a:xfrm>
            <a:off x="1492762" y="4421530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atin typeface="Arial" pitchFamily="34" charset="0"/>
                <a:cs typeface="Arial" pitchFamily="34" charset="0"/>
              </a:rPr>
              <a:t>НА</a:t>
            </a:r>
          </a:p>
        </p:txBody>
      </p:sp>
      <p:sp>
        <p:nvSpPr>
          <p:cNvPr id="20" name="Прямоугольник 197"/>
          <p:cNvSpPr>
            <a:spLocks noChangeArrowheads="1"/>
          </p:cNvSpPr>
          <p:nvPr/>
        </p:nvSpPr>
        <p:spPr bwMode="auto">
          <a:xfrm>
            <a:off x="1912938" y="4243388"/>
            <a:ext cx="17764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" charset="0"/>
                <a:cs typeface="+mn-cs"/>
              </a:rPr>
              <a:t>галогенирование</a:t>
            </a:r>
          </a:p>
        </p:txBody>
      </p:sp>
      <p:cxnSp>
        <p:nvCxnSpPr>
          <p:cNvPr id="21" name="Прямая со стрелкой 20"/>
          <p:cNvCxnSpPr/>
          <p:nvPr/>
        </p:nvCxnSpPr>
        <p:spPr bwMode="auto">
          <a:xfrm>
            <a:off x="2103438" y="4705350"/>
            <a:ext cx="131603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22" name="Прямоугольник 197"/>
          <p:cNvSpPr>
            <a:spLocks noChangeArrowheads="1"/>
          </p:cNvSpPr>
          <p:nvPr/>
        </p:nvSpPr>
        <p:spPr bwMode="auto">
          <a:xfrm>
            <a:off x="4129088" y="4489450"/>
            <a:ext cx="5461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altLang="ru-RU">
                <a:latin typeface="Arial" pitchFamily="34" charset="0"/>
              </a:rPr>
              <a:t>Н</a:t>
            </a:r>
            <a:r>
              <a:rPr lang="en-US" altLang="ru-RU">
                <a:latin typeface="Arial" pitchFamily="34" charset="0"/>
              </a:rPr>
              <a:t>al</a:t>
            </a:r>
            <a:endParaRPr lang="ru-RU" altLang="ru-RU">
              <a:latin typeface="Arial" pitchFamily="34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 bwMode="auto">
          <a:xfrm>
            <a:off x="2143125" y="3614738"/>
            <a:ext cx="13160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 bwMode="auto">
          <a:xfrm>
            <a:off x="2143125" y="2632075"/>
            <a:ext cx="13160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 bwMode="auto">
          <a:xfrm>
            <a:off x="2143125" y="1603375"/>
            <a:ext cx="13160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448"/>
          <p:cNvGrpSpPr>
            <a:grpSpLocks/>
          </p:cNvGrpSpPr>
          <p:nvPr/>
        </p:nvGrpSpPr>
        <p:grpSpPr bwMode="auto">
          <a:xfrm>
            <a:off x="3540125" y="5453063"/>
            <a:ext cx="693738" cy="558800"/>
            <a:chOff x="3050640" y="18975295"/>
            <a:chExt cx="1020008" cy="721456"/>
          </a:xfrm>
        </p:grpSpPr>
        <p:sp>
          <p:nvSpPr>
            <p:cNvPr id="164" name="Овал 163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b="1" dirty="0">
                  <a:latin typeface="Arial" pitchFamily="34" charset="0"/>
                  <a:cs typeface="Arial" pitchFamily="34" charset="0"/>
                </a:rPr>
                <a:t>НА</a:t>
              </a:r>
            </a:p>
          </p:txBody>
        </p:sp>
        <p:cxnSp>
          <p:nvCxnSpPr>
            <p:cNvPr id="165" name="Прямая соединительная линия 164"/>
            <p:cNvCxnSpPr/>
            <p:nvPr/>
          </p:nvCxnSpPr>
          <p:spPr>
            <a:xfrm>
              <a:off x="3844238" y="19336023"/>
              <a:ext cx="226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Овал 31"/>
          <p:cNvSpPr/>
          <p:nvPr/>
        </p:nvSpPr>
        <p:spPr bwMode="auto">
          <a:xfrm>
            <a:off x="1492762" y="5462355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atin typeface="Arial" pitchFamily="34" charset="0"/>
                <a:cs typeface="Arial" pitchFamily="34" charset="0"/>
              </a:rPr>
              <a:t>НА</a:t>
            </a:r>
          </a:p>
        </p:txBody>
      </p:sp>
      <p:sp>
        <p:nvSpPr>
          <p:cNvPr id="33" name="Прямоугольник 197"/>
          <p:cNvSpPr>
            <a:spLocks noChangeArrowheads="1"/>
          </p:cNvSpPr>
          <p:nvPr/>
        </p:nvSpPr>
        <p:spPr bwMode="auto">
          <a:xfrm>
            <a:off x="1927225" y="5392738"/>
            <a:ext cx="16986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" charset="0"/>
                <a:cs typeface="+mn-cs"/>
              </a:rPr>
              <a:t>гидрирование</a:t>
            </a:r>
          </a:p>
        </p:txBody>
      </p:sp>
      <p:cxnSp>
        <p:nvCxnSpPr>
          <p:cNvPr id="43" name="Прямая со стрелкой 42"/>
          <p:cNvCxnSpPr/>
          <p:nvPr/>
        </p:nvCxnSpPr>
        <p:spPr bwMode="auto">
          <a:xfrm flipV="1">
            <a:off x="3810000" y="3916363"/>
            <a:ext cx="0" cy="4667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32" name="Прямоугольник 197"/>
          <p:cNvSpPr>
            <a:spLocks noChangeArrowheads="1"/>
          </p:cNvSpPr>
          <p:nvPr/>
        </p:nvSpPr>
        <p:spPr bwMode="auto">
          <a:xfrm>
            <a:off x="3735388" y="4024313"/>
            <a:ext cx="65722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>
                <a:latin typeface="Arial" pitchFamily="34" charset="0"/>
              </a:rPr>
              <a:t>N</a:t>
            </a:r>
            <a:r>
              <a:rPr lang="ru-RU" altLang="ru-RU">
                <a:latin typeface="Arial" pitchFamily="34" charset="0"/>
              </a:rPr>
              <a:t>Н</a:t>
            </a:r>
            <a:r>
              <a:rPr lang="en-US" altLang="ru-RU" baseline="-25000">
                <a:latin typeface="Arial" pitchFamily="34" charset="0"/>
              </a:rPr>
              <a:t>3</a:t>
            </a:r>
            <a:endParaRPr lang="ru-RU" altLang="ru-RU" baseline="-25000">
              <a:latin typeface="Arial" pitchFamily="34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 bwMode="auto">
          <a:xfrm>
            <a:off x="3789363" y="1892300"/>
            <a:ext cx="0" cy="4397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 bwMode="auto">
          <a:xfrm flipV="1">
            <a:off x="3810000" y="4992688"/>
            <a:ext cx="0" cy="4683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35" name="Прямоугольник 197"/>
          <p:cNvSpPr>
            <a:spLocks noChangeArrowheads="1"/>
          </p:cNvSpPr>
          <p:nvPr/>
        </p:nvSpPr>
        <p:spPr bwMode="auto">
          <a:xfrm>
            <a:off x="3798888" y="5076825"/>
            <a:ext cx="6572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>
                <a:latin typeface="Arial" pitchFamily="34" charset="0"/>
              </a:rPr>
              <a:t>Hal</a:t>
            </a:r>
            <a:r>
              <a:rPr lang="en-US" altLang="ru-RU" baseline="-25000">
                <a:latin typeface="Arial" pitchFamily="34" charset="0"/>
              </a:rPr>
              <a:t>2</a:t>
            </a:r>
            <a:endParaRPr lang="ru-RU" altLang="ru-RU" baseline="-25000">
              <a:latin typeface="Arial" pitchFamily="34" charset="0"/>
            </a:endParaRPr>
          </a:p>
        </p:txBody>
      </p:sp>
      <p:sp>
        <p:nvSpPr>
          <p:cNvPr id="29736" name="Прямоугольник 197"/>
          <p:cNvSpPr>
            <a:spLocks noChangeArrowheads="1"/>
          </p:cNvSpPr>
          <p:nvPr/>
        </p:nvSpPr>
        <p:spPr bwMode="auto">
          <a:xfrm>
            <a:off x="3663950" y="1854200"/>
            <a:ext cx="6572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>
                <a:latin typeface="Arial" pitchFamily="34" charset="0"/>
              </a:rPr>
              <a:t>[</a:t>
            </a:r>
            <a:r>
              <a:rPr lang="ru-RU" altLang="ru-RU">
                <a:latin typeface="Arial" pitchFamily="34" charset="0"/>
              </a:rPr>
              <a:t>Н</a:t>
            </a:r>
            <a:r>
              <a:rPr lang="en-US" altLang="ru-RU">
                <a:latin typeface="Arial" pitchFamily="34" charset="0"/>
              </a:rPr>
              <a:t>]</a:t>
            </a:r>
            <a:endParaRPr lang="ru-RU" altLang="ru-RU" baseline="-25000">
              <a:latin typeface="Arial" pitchFamily="34" charset="0"/>
            </a:endParaRPr>
          </a:p>
        </p:txBody>
      </p:sp>
      <p:sp>
        <p:nvSpPr>
          <p:cNvPr id="29737" name="TextBox 184"/>
          <p:cNvSpPr txBox="1">
            <a:spLocks noChangeArrowheads="1"/>
          </p:cNvSpPr>
          <p:nvPr/>
        </p:nvSpPr>
        <p:spPr bwMode="auto">
          <a:xfrm>
            <a:off x="619125" y="115888"/>
            <a:ext cx="77724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800" dirty="0">
                <a:solidFill>
                  <a:srgbClr val="0000FF"/>
                </a:solidFill>
                <a:latin typeface="Arial" pitchFamily="34" charset="0"/>
              </a:rPr>
              <a:t>Методы модифицирования поверхности ДНА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9925" y="5927725"/>
            <a:ext cx="2133600" cy="365125"/>
          </a:xfrm>
        </p:spPr>
        <p:txBody>
          <a:bodyPr/>
          <a:lstStyle/>
          <a:p>
            <a:pPr>
              <a:defRPr/>
            </a:pPr>
            <a:fld id="{BB714221-1D47-4D6F-A69E-088D386D94AE}" type="slidenum">
              <a:rPr lang="ru-RU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29739" name="Прямоугольник 197"/>
          <p:cNvSpPr>
            <a:spLocks noChangeArrowheads="1"/>
          </p:cNvSpPr>
          <p:nvPr/>
        </p:nvSpPr>
        <p:spPr bwMode="auto">
          <a:xfrm>
            <a:off x="4024313" y="5526088"/>
            <a:ext cx="657225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altLang="ru-RU">
                <a:latin typeface="Arial" pitchFamily="34" charset="0"/>
              </a:rPr>
              <a:t>Н</a:t>
            </a:r>
          </a:p>
        </p:txBody>
      </p:sp>
      <p:cxnSp>
        <p:nvCxnSpPr>
          <p:cNvPr id="180" name="Прямая со стрелкой 179"/>
          <p:cNvCxnSpPr/>
          <p:nvPr/>
        </p:nvCxnSpPr>
        <p:spPr bwMode="auto">
          <a:xfrm>
            <a:off x="2117725" y="5803900"/>
            <a:ext cx="13160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41" name="TextBox 2"/>
          <p:cNvSpPr txBox="1">
            <a:spLocks noChangeArrowheads="1"/>
          </p:cNvSpPr>
          <p:nvPr/>
        </p:nvSpPr>
        <p:spPr bwMode="auto">
          <a:xfrm>
            <a:off x="5095875" y="3492500"/>
            <a:ext cx="2381250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rial" pitchFamily="34" charset="0"/>
              </a:rPr>
              <a:t>NH</a:t>
            </a:r>
            <a:r>
              <a:rPr lang="en-US" b="1" baseline="-25000">
                <a:latin typeface="Arial" pitchFamily="34" charset="0"/>
              </a:rPr>
              <a:t>3</a:t>
            </a:r>
            <a:r>
              <a:rPr lang="ru-RU" b="1">
                <a:latin typeface="Arial" pitchFamily="34" charset="0"/>
              </a:rPr>
              <a:t>, 450 </a:t>
            </a:r>
            <a:r>
              <a:rPr lang="ru-RU" b="1" baseline="30000">
                <a:latin typeface="Arial" pitchFamily="34" charset="0"/>
              </a:rPr>
              <a:t>о</a:t>
            </a:r>
            <a:r>
              <a:rPr lang="ru-RU" b="1">
                <a:latin typeface="Arial" pitchFamily="34" charset="0"/>
              </a:rPr>
              <a:t>С, 3 ч</a:t>
            </a:r>
          </a:p>
        </p:txBody>
      </p:sp>
      <p:sp>
        <p:nvSpPr>
          <p:cNvPr id="29742" name="TextBox 46"/>
          <p:cNvSpPr txBox="1">
            <a:spLocks noChangeArrowheads="1"/>
          </p:cNvSpPr>
          <p:nvPr/>
        </p:nvSpPr>
        <p:spPr bwMode="auto">
          <a:xfrm>
            <a:off x="5095875" y="5580063"/>
            <a:ext cx="2454275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rial" pitchFamily="34" charset="0"/>
              </a:rPr>
              <a:t>H</a:t>
            </a:r>
            <a:r>
              <a:rPr lang="ru-RU" b="1" baseline="-25000">
                <a:latin typeface="Arial" pitchFamily="34" charset="0"/>
              </a:rPr>
              <a:t>2</a:t>
            </a:r>
            <a:r>
              <a:rPr lang="ru-RU" b="1">
                <a:latin typeface="Arial" pitchFamily="34" charset="0"/>
              </a:rPr>
              <a:t>, 800 </a:t>
            </a:r>
            <a:r>
              <a:rPr lang="ru-RU" b="1" baseline="30000">
                <a:latin typeface="Arial" pitchFamily="34" charset="0"/>
              </a:rPr>
              <a:t>о</a:t>
            </a:r>
            <a:r>
              <a:rPr lang="ru-RU" b="1">
                <a:latin typeface="Arial" pitchFamily="34" charset="0"/>
              </a:rPr>
              <a:t>С, 5 ч</a:t>
            </a:r>
          </a:p>
        </p:txBody>
      </p:sp>
      <p:sp>
        <p:nvSpPr>
          <p:cNvPr id="29743" name="TextBox 47"/>
          <p:cNvSpPr txBox="1">
            <a:spLocks noChangeArrowheads="1"/>
          </p:cNvSpPr>
          <p:nvPr/>
        </p:nvSpPr>
        <p:spPr bwMode="auto">
          <a:xfrm>
            <a:off x="5183188" y="4581525"/>
            <a:ext cx="2366962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pitchFamily="34" charset="0"/>
              </a:rPr>
              <a:t>Cl</a:t>
            </a:r>
            <a:r>
              <a:rPr lang="en-US" b="1" baseline="-25000">
                <a:latin typeface="Arial" pitchFamily="34" charset="0"/>
              </a:rPr>
              <a:t>2</a:t>
            </a:r>
            <a:r>
              <a:rPr lang="en-US" b="1">
                <a:latin typeface="Arial" pitchFamily="34" charset="0"/>
              </a:rPr>
              <a:t>, CCl</a:t>
            </a:r>
            <a:r>
              <a:rPr lang="en-US" b="1" baseline="-25000">
                <a:latin typeface="Arial" pitchFamily="34" charset="0"/>
              </a:rPr>
              <a:t>4, </a:t>
            </a:r>
            <a:r>
              <a:rPr lang="en-US" b="1">
                <a:latin typeface="Arial" pitchFamily="34" charset="0"/>
              </a:rPr>
              <a:t>CF</a:t>
            </a:r>
            <a:r>
              <a:rPr lang="en-US" b="1" baseline="-25000">
                <a:latin typeface="Arial" pitchFamily="34" charset="0"/>
              </a:rPr>
              <a:t>4</a:t>
            </a:r>
            <a:r>
              <a:rPr lang="en-US" b="1">
                <a:latin typeface="Arial" pitchFamily="34" charset="0"/>
              </a:rPr>
              <a:t>, SOCl</a:t>
            </a:r>
            <a:r>
              <a:rPr lang="en-US" b="1" baseline="-25000">
                <a:latin typeface="Arial" pitchFamily="34" charset="0"/>
              </a:rPr>
              <a:t>2</a:t>
            </a:r>
            <a:endParaRPr lang="ru-RU" b="1" baseline="-25000">
              <a:latin typeface="Arial" pitchFamily="34" charset="0"/>
            </a:endParaRPr>
          </a:p>
        </p:txBody>
      </p:sp>
      <p:sp>
        <p:nvSpPr>
          <p:cNvPr id="29744" name="TextBox 48"/>
          <p:cNvSpPr txBox="1">
            <a:spLocks noChangeArrowheads="1"/>
          </p:cNvSpPr>
          <p:nvPr/>
        </p:nvSpPr>
        <p:spPr bwMode="auto">
          <a:xfrm>
            <a:off x="5122863" y="2482850"/>
            <a:ext cx="2354262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pitchFamily="34" charset="0"/>
              </a:rPr>
              <a:t>LiAlH</a:t>
            </a:r>
            <a:r>
              <a:rPr lang="en-US" b="1" baseline="-25000">
                <a:latin typeface="Arial" pitchFamily="34" charset="0"/>
              </a:rPr>
              <a:t>4</a:t>
            </a:r>
            <a:r>
              <a:rPr lang="ru-RU" b="1">
                <a:latin typeface="Arial" pitchFamily="34" charset="0"/>
              </a:rPr>
              <a:t>/ТГФ, </a:t>
            </a:r>
            <a:r>
              <a:rPr lang="en-US" altLang="ru-RU" b="1">
                <a:latin typeface="Arial" pitchFamily="34" charset="0"/>
              </a:rPr>
              <a:t>Ar</a:t>
            </a:r>
            <a:r>
              <a:rPr lang="ru-RU" altLang="ru-RU" b="1">
                <a:latin typeface="Arial" pitchFamily="34" charset="0"/>
              </a:rPr>
              <a:t>, </a:t>
            </a:r>
            <a:r>
              <a:rPr lang="en-US" altLang="ru-RU" b="1">
                <a:latin typeface="Arial" pitchFamily="34" charset="0"/>
              </a:rPr>
              <a:t>12 </a:t>
            </a:r>
            <a:r>
              <a:rPr lang="ru-RU" altLang="ru-RU" b="1">
                <a:latin typeface="Arial" pitchFamily="34" charset="0"/>
              </a:rPr>
              <a:t>ч</a:t>
            </a:r>
          </a:p>
        </p:txBody>
      </p:sp>
      <p:sp>
        <p:nvSpPr>
          <p:cNvPr id="29745" name="TextBox 49"/>
          <p:cNvSpPr txBox="1">
            <a:spLocks noChangeArrowheads="1"/>
          </p:cNvSpPr>
          <p:nvPr/>
        </p:nvSpPr>
        <p:spPr bwMode="auto">
          <a:xfrm>
            <a:off x="5138738" y="1004888"/>
            <a:ext cx="3284537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b="1">
                <a:latin typeface="Arial" pitchFamily="34" charset="0"/>
              </a:rPr>
              <a:t>HNO</a:t>
            </a:r>
            <a:r>
              <a:rPr lang="en-US" b="1" baseline="-25000">
                <a:latin typeface="Arial" pitchFamily="34" charset="0"/>
              </a:rPr>
              <a:t>3</a:t>
            </a:r>
            <a:r>
              <a:rPr lang="en-US" b="1">
                <a:latin typeface="Arial" pitchFamily="34" charset="0"/>
              </a:rPr>
              <a:t>/H</a:t>
            </a:r>
            <a:r>
              <a:rPr lang="en-US" b="1" baseline="-25000">
                <a:latin typeface="Arial" pitchFamily="34" charset="0"/>
              </a:rPr>
              <a:t>2</a:t>
            </a:r>
            <a:r>
              <a:rPr lang="en-US" b="1">
                <a:latin typeface="Arial" pitchFamily="34" charset="0"/>
              </a:rPr>
              <a:t>SO</a:t>
            </a:r>
            <a:r>
              <a:rPr lang="en-US" b="1" baseline="-25000">
                <a:latin typeface="Arial" pitchFamily="34" charset="0"/>
              </a:rPr>
              <a:t>4</a:t>
            </a:r>
            <a:r>
              <a:rPr lang="en-US" b="1">
                <a:latin typeface="Arial" pitchFamily="34" charset="0"/>
              </a:rPr>
              <a:t>, </a:t>
            </a:r>
            <a:r>
              <a:rPr lang="ru-RU" b="1">
                <a:latin typeface="Arial" pitchFamily="34" charset="0"/>
              </a:rPr>
              <a:t>100 </a:t>
            </a:r>
            <a:r>
              <a:rPr lang="ru-RU" b="1" baseline="30000">
                <a:latin typeface="Arial" pitchFamily="34" charset="0"/>
              </a:rPr>
              <a:t>о</a:t>
            </a:r>
            <a:r>
              <a:rPr lang="ru-RU" b="1">
                <a:latin typeface="Arial" pitchFamily="34" charset="0"/>
              </a:rPr>
              <a:t>С, </a:t>
            </a:r>
            <a:r>
              <a:rPr lang="en-US" b="1">
                <a:latin typeface="Arial" pitchFamily="34" charset="0"/>
              </a:rPr>
              <a:t>24 </a:t>
            </a:r>
            <a:r>
              <a:rPr lang="ru-RU" b="1">
                <a:latin typeface="Arial" pitchFamily="34" charset="0"/>
              </a:rPr>
              <a:t>ч</a:t>
            </a:r>
          </a:p>
          <a:p>
            <a:pPr marL="342900" indent="-342900">
              <a:buFontTx/>
              <a:buAutoNum type="arabicParenR"/>
            </a:pPr>
            <a:r>
              <a:rPr lang="en-US" b="1">
                <a:latin typeface="Arial" pitchFamily="34" charset="0"/>
              </a:rPr>
              <a:t>SOCl</a:t>
            </a:r>
            <a:r>
              <a:rPr lang="en-US" b="1" baseline="-25000">
                <a:latin typeface="Arial" pitchFamily="34" charset="0"/>
              </a:rPr>
              <a:t>2</a:t>
            </a:r>
            <a:r>
              <a:rPr lang="en-US" b="1">
                <a:latin typeface="Arial" pitchFamily="34" charset="0"/>
              </a:rPr>
              <a:t>, H</a:t>
            </a:r>
            <a:r>
              <a:rPr lang="en-US" b="1" baseline="-25000">
                <a:latin typeface="Arial" pitchFamily="34" charset="0"/>
              </a:rPr>
              <a:t>2</a:t>
            </a:r>
            <a:r>
              <a:rPr lang="en-US" b="1">
                <a:latin typeface="Arial" pitchFamily="34" charset="0"/>
              </a:rPr>
              <a:t>O</a:t>
            </a:r>
            <a:endParaRPr lang="ru-RU" b="1">
              <a:latin typeface="Arial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ru-RU" b="1">
                <a:latin typeface="Arial" pitchFamily="34" charset="0"/>
              </a:rPr>
              <a:t>О</a:t>
            </a:r>
            <a:r>
              <a:rPr lang="ru-RU" b="1" baseline="-25000">
                <a:latin typeface="Arial" pitchFamily="34" charset="0"/>
              </a:rPr>
              <a:t>3</a:t>
            </a:r>
          </a:p>
          <a:p>
            <a:pPr marL="342900" indent="-342900">
              <a:buFontTx/>
              <a:buAutoNum type="arabicParenR"/>
            </a:pPr>
            <a:r>
              <a:rPr lang="ru-RU" b="1">
                <a:latin typeface="Arial" pitchFamily="34" charset="0"/>
              </a:rPr>
              <a:t>воздушная плазма</a:t>
            </a:r>
          </a:p>
        </p:txBody>
      </p:sp>
      <p:sp>
        <p:nvSpPr>
          <p:cNvPr id="50" name="Овал 49"/>
          <p:cNvSpPr/>
          <p:nvPr/>
        </p:nvSpPr>
        <p:spPr bwMode="auto">
          <a:xfrm>
            <a:off x="1500166" y="1285860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atin typeface="Arial" pitchFamily="34" charset="0"/>
                <a:cs typeface="Arial" pitchFamily="34" charset="0"/>
              </a:rPr>
              <a:t>НА</a:t>
            </a:r>
          </a:p>
        </p:txBody>
      </p:sp>
      <p:sp>
        <p:nvSpPr>
          <p:cNvPr id="51" name="Овал 50"/>
          <p:cNvSpPr/>
          <p:nvPr/>
        </p:nvSpPr>
        <p:spPr bwMode="auto">
          <a:xfrm>
            <a:off x="1500166" y="3357562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atin typeface="Arial" pitchFamily="34" charset="0"/>
                <a:cs typeface="Arial" pitchFamily="34" charset="0"/>
              </a:rPr>
              <a:t>НА</a:t>
            </a:r>
          </a:p>
        </p:txBody>
      </p:sp>
      <p:sp>
        <p:nvSpPr>
          <p:cNvPr id="52" name="Овал 51"/>
          <p:cNvSpPr/>
          <p:nvPr/>
        </p:nvSpPr>
        <p:spPr bwMode="auto">
          <a:xfrm>
            <a:off x="1428728" y="2285992"/>
            <a:ext cx="571504" cy="57150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700C8-7BE6-44BD-9A05-987E4F51BC47}" type="slidenum">
              <a:rPr lang="ru-RU"/>
              <a:pPr>
                <a:defRPr/>
              </a:pPr>
              <a:t>38</a:t>
            </a:fld>
            <a:endParaRPr lang="ru-RU"/>
          </a:p>
        </p:txBody>
      </p:sp>
      <p:cxnSp>
        <p:nvCxnSpPr>
          <p:cNvPr id="105" name="Прямая соединительная линия 104"/>
          <p:cNvCxnSpPr/>
          <p:nvPr/>
        </p:nvCxnSpPr>
        <p:spPr bwMode="auto">
          <a:xfrm>
            <a:off x="5178425" y="6257925"/>
            <a:ext cx="1539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Овал 178"/>
          <p:cNvSpPr/>
          <p:nvPr/>
        </p:nvSpPr>
        <p:spPr bwMode="auto">
          <a:xfrm>
            <a:off x="4636486" y="5919116"/>
            <a:ext cx="589847" cy="62373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cs typeface="Arial" pitchFamily="34" charset="0"/>
            </a:endParaRPr>
          </a:p>
        </p:txBody>
      </p:sp>
      <p:grpSp>
        <p:nvGrpSpPr>
          <p:cNvPr id="3" name="Группа 6"/>
          <p:cNvGrpSpPr>
            <a:grpSpLocks/>
          </p:cNvGrpSpPr>
          <p:nvPr/>
        </p:nvGrpSpPr>
        <p:grpSpPr bwMode="auto">
          <a:xfrm>
            <a:off x="2635250" y="785813"/>
            <a:ext cx="693738" cy="558800"/>
            <a:chOff x="3050640" y="18975295"/>
            <a:chExt cx="1020008" cy="721456"/>
          </a:xfrm>
        </p:grpSpPr>
        <p:sp>
          <p:nvSpPr>
            <p:cNvPr id="172" name="Овал 171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cs typeface="Arial" pitchFamily="34" charset="0"/>
                </a:rPr>
                <a:t>НА</a:t>
              </a:r>
            </a:p>
          </p:txBody>
        </p:sp>
        <p:cxnSp>
          <p:nvCxnSpPr>
            <p:cNvPr id="173" name="Прямая соединительная линия 172"/>
            <p:cNvCxnSpPr/>
            <p:nvPr/>
          </p:nvCxnSpPr>
          <p:spPr>
            <a:xfrm>
              <a:off x="3844238" y="19336023"/>
              <a:ext cx="226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Овал 5"/>
          <p:cNvSpPr/>
          <p:nvPr/>
        </p:nvSpPr>
        <p:spPr bwMode="auto">
          <a:xfrm>
            <a:off x="600166" y="785719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cs typeface="Arial" pitchFamily="34" charset="0"/>
              </a:rPr>
              <a:t>НА</a:t>
            </a:r>
          </a:p>
        </p:txBody>
      </p:sp>
      <p:grpSp>
        <p:nvGrpSpPr>
          <p:cNvPr id="4" name="Группа 405"/>
          <p:cNvGrpSpPr>
            <a:grpSpLocks/>
          </p:cNvGrpSpPr>
          <p:nvPr/>
        </p:nvGrpSpPr>
        <p:grpSpPr bwMode="auto">
          <a:xfrm>
            <a:off x="2627313" y="1819275"/>
            <a:ext cx="693737" cy="558800"/>
            <a:chOff x="3050640" y="18975295"/>
            <a:chExt cx="1020008" cy="721456"/>
          </a:xfrm>
        </p:grpSpPr>
        <p:sp>
          <p:nvSpPr>
            <p:cNvPr id="170" name="Овал 169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cs typeface="Arial" pitchFamily="34" charset="0"/>
                </a:rPr>
                <a:t>НА</a:t>
              </a:r>
            </a:p>
          </p:txBody>
        </p:sp>
        <p:cxnSp>
          <p:nvCxnSpPr>
            <p:cNvPr id="171" name="Прямая соединительная линия 170"/>
            <p:cNvCxnSpPr/>
            <p:nvPr/>
          </p:nvCxnSpPr>
          <p:spPr>
            <a:xfrm>
              <a:off x="3844239" y="19336023"/>
              <a:ext cx="2264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Овал 8"/>
          <p:cNvSpPr/>
          <p:nvPr/>
        </p:nvSpPr>
        <p:spPr bwMode="auto">
          <a:xfrm>
            <a:off x="604856" y="1798441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cs typeface="Arial" pitchFamily="34" charset="0"/>
              </a:rPr>
              <a:t>НА</a:t>
            </a:r>
          </a:p>
        </p:txBody>
      </p:sp>
      <p:grpSp>
        <p:nvGrpSpPr>
          <p:cNvPr id="5" name="Группа 411"/>
          <p:cNvGrpSpPr>
            <a:grpSpLocks/>
          </p:cNvGrpSpPr>
          <p:nvPr/>
        </p:nvGrpSpPr>
        <p:grpSpPr bwMode="auto">
          <a:xfrm>
            <a:off x="2641600" y="2835275"/>
            <a:ext cx="693738" cy="558800"/>
            <a:chOff x="3050640" y="18975295"/>
            <a:chExt cx="1020008" cy="721456"/>
          </a:xfrm>
        </p:grpSpPr>
        <p:sp>
          <p:nvSpPr>
            <p:cNvPr id="168" name="Овал 167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cs typeface="Arial" pitchFamily="34" charset="0"/>
                </a:rPr>
                <a:t>НА</a:t>
              </a:r>
            </a:p>
          </p:txBody>
        </p:sp>
        <p:cxnSp>
          <p:nvCxnSpPr>
            <p:cNvPr id="169" name="Прямая соединительная линия 168"/>
            <p:cNvCxnSpPr/>
            <p:nvPr/>
          </p:nvCxnSpPr>
          <p:spPr>
            <a:xfrm>
              <a:off x="3844238" y="19336023"/>
              <a:ext cx="226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Овал 11"/>
          <p:cNvSpPr/>
          <p:nvPr/>
        </p:nvSpPr>
        <p:spPr bwMode="auto">
          <a:xfrm>
            <a:off x="583060" y="2844520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cs typeface="Arial" pitchFamily="34" charset="0"/>
              </a:rPr>
              <a:t>НА</a:t>
            </a:r>
          </a:p>
        </p:txBody>
      </p:sp>
      <p:sp>
        <p:nvSpPr>
          <p:cNvPr id="11283" name="Прямоугольник 197"/>
          <p:cNvSpPr>
            <a:spLocks noChangeArrowheads="1"/>
          </p:cNvSpPr>
          <p:nvPr/>
        </p:nvSpPr>
        <p:spPr bwMode="auto">
          <a:xfrm>
            <a:off x="3133725" y="873125"/>
            <a:ext cx="10398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b="0">
                <a:latin typeface="Arial" charset="0"/>
                <a:cs typeface="Arial" charset="0"/>
              </a:rPr>
              <a:t>C</a:t>
            </a:r>
            <a:r>
              <a:rPr lang="ru-RU" altLang="ru-RU" b="0">
                <a:latin typeface="Arial" charset="0"/>
                <a:cs typeface="Arial" charset="0"/>
              </a:rPr>
              <a:t>ООН</a:t>
            </a:r>
          </a:p>
        </p:txBody>
      </p:sp>
      <p:sp>
        <p:nvSpPr>
          <p:cNvPr id="11284" name="Прямоугольник 197"/>
          <p:cNvSpPr>
            <a:spLocks noChangeArrowheads="1"/>
          </p:cNvSpPr>
          <p:nvPr/>
        </p:nvSpPr>
        <p:spPr bwMode="auto">
          <a:xfrm>
            <a:off x="3173413" y="1895475"/>
            <a:ext cx="6572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altLang="ru-RU" b="0">
                <a:latin typeface="Arial" charset="0"/>
                <a:cs typeface="Arial" charset="0"/>
              </a:rPr>
              <a:t>ОН</a:t>
            </a:r>
          </a:p>
        </p:txBody>
      </p:sp>
      <p:sp>
        <p:nvSpPr>
          <p:cNvPr id="11285" name="Прямоугольник 197"/>
          <p:cNvSpPr>
            <a:spLocks noChangeArrowheads="1"/>
          </p:cNvSpPr>
          <p:nvPr/>
        </p:nvSpPr>
        <p:spPr bwMode="auto">
          <a:xfrm>
            <a:off x="3216275" y="2925763"/>
            <a:ext cx="65722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b="0">
                <a:latin typeface="Arial" charset="0"/>
                <a:cs typeface="Arial" charset="0"/>
              </a:rPr>
              <a:t>N</a:t>
            </a:r>
            <a:r>
              <a:rPr lang="ru-RU" altLang="ru-RU" b="0">
                <a:latin typeface="Arial" charset="0"/>
                <a:cs typeface="Arial" charset="0"/>
              </a:rPr>
              <a:t>Н</a:t>
            </a:r>
            <a:r>
              <a:rPr lang="en-US" altLang="ru-RU" b="0" baseline="-25000">
                <a:latin typeface="Arial" charset="0"/>
                <a:cs typeface="Arial" charset="0"/>
              </a:rPr>
              <a:t>2</a:t>
            </a:r>
            <a:endParaRPr lang="ru-RU" altLang="ru-RU" b="0" baseline="-25000">
              <a:latin typeface="Arial" charset="0"/>
              <a:cs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2622725" y="5925049"/>
            <a:ext cx="589847" cy="62373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cs typeface="Arial" pitchFamily="34" charset="0"/>
            </a:endParaRPr>
          </a:p>
        </p:txBody>
      </p:sp>
      <p:grpSp>
        <p:nvGrpSpPr>
          <p:cNvPr id="7" name="Группа 428"/>
          <p:cNvGrpSpPr>
            <a:grpSpLocks/>
          </p:cNvGrpSpPr>
          <p:nvPr/>
        </p:nvGrpSpPr>
        <p:grpSpPr bwMode="auto">
          <a:xfrm>
            <a:off x="2647950" y="3898900"/>
            <a:ext cx="693738" cy="558800"/>
            <a:chOff x="3050640" y="18975295"/>
            <a:chExt cx="1020008" cy="721456"/>
          </a:xfrm>
        </p:grpSpPr>
        <p:sp>
          <p:nvSpPr>
            <p:cNvPr id="166" name="Овал 165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cs typeface="Arial" pitchFamily="34" charset="0"/>
                </a:rPr>
                <a:t>НА</a:t>
              </a:r>
            </a:p>
          </p:txBody>
        </p:sp>
        <p:cxnSp>
          <p:nvCxnSpPr>
            <p:cNvPr id="167" name="Прямая соединительная линия 166"/>
            <p:cNvCxnSpPr/>
            <p:nvPr/>
          </p:nvCxnSpPr>
          <p:spPr>
            <a:xfrm>
              <a:off x="3844238" y="19336023"/>
              <a:ext cx="226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Овал 18"/>
          <p:cNvSpPr/>
          <p:nvPr/>
        </p:nvSpPr>
        <p:spPr bwMode="auto">
          <a:xfrm>
            <a:off x="600166" y="3908456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cs typeface="Arial" pitchFamily="34" charset="0"/>
              </a:rPr>
              <a:t>НА</a:t>
            </a:r>
          </a:p>
        </p:txBody>
      </p:sp>
      <p:cxnSp>
        <p:nvCxnSpPr>
          <p:cNvPr id="21" name="Прямая со стрелкой 20"/>
          <p:cNvCxnSpPr/>
          <p:nvPr/>
        </p:nvCxnSpPr>
        <p:spPr bwMode="auto">
          <a:xfrm>
            <a:off x="1211263" y="4192588"/>
            <a:ext cx="131603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4" name="Прямоугольник 197"/>
          <p:cNvSpPr>
            <a:spLocks noChangeArrowheads="1"/>
          </p:cNvSpPr>
          <p:nvPr/>
        </p:nvSpPr>
        <p:spPr bwMode="auto">
          <a:xfrm>
            <a:off x="3236913" y="3976688"/>
            <a:ext cx="5461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altLang="ru-RU" b="0">
                <a:latin typeface="Arial" charset="0"/>
                <a:cs typeface="Arial" charset="0"/>
              </a:rPr>
              <a:t>Н</a:t>
            </a:r>
            <a:r>
              <a:rPr lang="en-US" altLang="ru-RU" b="0">
                <a:latin typeface="Arial" charset="0"/>
                <a:cs typeface="Arial" charset="0"/>
              </a:rPr>
              <a:t>al</a:t>
            </a:r>
            <a:endParaRPr lang="ru-RU" altLang="ru-RU" b="0">
              <a:latin typeface="Arial" charset="0"/>
              <a:cs typeface="Arial" charset="0"/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2648187" y="5959503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cs typeface="Arial" pitchFamily="34" charset="0"/>
              </a:rPr>
              <a:t>НА</a:t>
            </a:r>
          </a:p>
        </p:txBody>
      </p:sp>
      <p:sp>
        <p:nvSpPr>
          <p:cNvPr id="24" name="Овал 23"/>
          <p:cNvSpPr/>
          <p:nvPr/>
        </p:nvSpPr>
        <p:spPr bwMode="auto">
          <a:xfrm>
            <a:off x="600166" y="5968520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cs typeface="Arial" pitchFamily="34" charset="0"/>
              </a:rPr>
              <a:t>НА</a:t>
            </a:r>
          </a:p>
        </p:txBody>
      </p:sp>
      <p:cxnSp>
        <p:nvCxnSpPr>
          <p:cNvPr id="26" name="Прямая со стрелкой 25"/>
          <p:cNvCxnSpPr/>
          <p:nvPr/>
        </p:nvCxnSpPr>
        <p:spPr bwMode="auto">
          <a:xfrm>
            <a:off x="1211263" y="6303963"/>
            <a:ext cx="131603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02" name="Прямоугольник 197"/>
          <p:cNvSpPr>
            <a:spLocks noChangeArrowheads="1"/>
          </p:cNvSpPr>
          <p:nvPr/>
        </p:nvSpPr>
        <p:spPr bwMode="auto">
          <a:xfrm>
            <a:off x="3081338" y="6248400"/>
            <a:ext cx="54451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b="0">
                <a:latin typeface="Arial" charset="0"/>
                <a:cs typeface="Arial" charset="0"/>
              </a:rPr>
              <a:t>sp</a:t>
            </a:r>
            <a:r>
              <a:rPr lang="en-US" altLang="ru-RU" b="0" baseline="30000">
                <a:latin typeface="Arial" charset="0"/>
                <a:cs typeface="Arial" charset="0"/>
              </a:rPr>
              <a:t>2</a:t>
            </a:r>
            <a:endParaRPr lang="ru-RU" altLang="ru-RU" b="0" baseline="30000">
              <a:latin typeface="Arial" charset="0"/>
              <a:cs typeface="Arial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 bwMode="auto">
          <a:xfrm>
            <a:off x="1250950" y="3101975"/>
            <a:ext cx="13160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 bwMode="auto">
          <a:xfrm>
            <a:off x="1250950" y="2119313"/>
            <a:ext cx="13160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 bwMode="auto">
          <a:xfrm>
            <a:off x="1250950" y="1090613"/>
            <a:ext cx="13160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448"/>
          <p:cNvGrpSpPr>
            <a:grpSpLocks/>
          </p:cNvGrpSpPr>
          <p:nvPr/>
        </p:nvGrpSpPr>
        <p:grpSpPr bwMode="auto">
          <a:xfrm>
            <a:off x="2647950" y="4940300"/>
            <a:ext cx="693738" cy="558800"/>
            <a:chOff x="3050640" y="18975295"/>
            <a:chExt cx="1020008" cy="721456"/>
          </a:xfrm>
        </p:grpSpPr>
        <p:sp>
          <p:nvSpPr>
            <p:cNvPr id="164" name="Овал 163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cs typeface="Arial" pitchFamily="34" charset="0"/>
                </a:rPr>
                <a:t>НА</a:t>
              </a:r>
            </a:p>
          </p:txBody>
        </p:sp>
        <p:cxnSp>
          <p:nvCxnSpPr>
            <p:cNvPr id="165" name="Прямая соединительная линия 164"/>
            <p:cNvCxnSpPr/>
            <p:nvPr/>
          </p:nvCxnSpPr>
          <p:spPr>
            <a:xfrm>
              <a:off x="3844238" y="19336023"/>
              <a:ext cx="226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Овал 31"/>
          <p:cNvSpPr/>
          <p:nvPr/>
        </p:nvSpPr>
        <p:spPr bwMode="auto">
          <a:xfrm>
            <a:off x="600166" y="4949281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cs typeface="Arial" pitchFamily="34" charset="0"/>
              </a:rPr>
              <a:t>НА</a:t>
            </a:r>
          </a:p>
        </p:txBody>
      </p:sp>
      <p:cxnSp>
        <p:nvCxnSpPr>
          <p:cNvPr id="34" name="Прямая со стрелкой 33"/>
          <p:cNvCxnSpPr/>
          <p:nvPr/>
        </p:nvCxnSpPr>
        <p:spPr bwMode="auto">
          <a:xfrm>
            <a:off x="1211263" y="5227638"/>
            <a:ext cx="131603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11" name="Прямоугольник 197"/>
          <p:cNvSpPr>
            <a:spLocks noChangeArrowheads="1"/>
          </p:cNvSpPr>
          <p:nvPr/>
        </p:nvSpPr>
        <p:spPr bwMode="auto">
          <a:xfrm>
            <a:off x="3152775" y="5033963"/>
            <a:ext cx="5445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altLang="ru-RU" b="0">
                <a:latin typeface="Arial" charset="0"/>
                <a:cs typeface="Arial" charset="0"/>
              </a:rPr>
              <a:t>Н</a:t>
            </a:r>
          </a:p>
        </p:txBody>
      </p:sp>
      <p:sp>
        <p:nvSpPr>
          <p:cNvPr id="11312" name="Прямоугольник 197"/>
          <p:cNvSpPr>
            <a:spLocks noChangeArrowheads="1"/>
          </p:cNvSpPr>
          <p:nvPr/>
        </p:nvSpPr>
        <p:spPr bwMode="auto">
          <a:xfrm>
            <a:off x="4173538" y="1341438"/>
            <a:ext cx="15367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NH</a:t>
            </a:r>
            <a:r>
              <a:rPr lang="en-US" altLang="ru-RU" sz="1600" baseline="-25000">
                <a:latin typeface="Arial" charset="0"/>
                <a:cs typeface="Arial" charset="0"/>
              </a:rPr>
              <a:t>2</a:t>
            </a:r>
            <a:r>
              <a:rPr lang="en-US" altLang="ru-RU" sz="1600">
                <a:latin typeface="Arial" charset="0"/>
                <a:cs typeface="Arial" charset="0"/>
              </a:rPr>
              <a:t>-R, EDC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grpSp>
        <p:nvGrpSpPr>
          <p:cNvPr id="10" name="Группа 18"/>
          <p:cNvGrpSpPr>
            <a:grpSpLocks/>
          </p:cNvGrpSpPr>
          <p:nvPr/>
        </p:nvGrpSpPr>
        <p:grpSpPr bwMode="auto">
          <a:xfrm>
            <a:off x="6315075" y="523875"/>
            <a:ext cx="1812925" cy="812800"/>
            <a:chOff x="11465399" y="19399091"/>
            <a:chExt cx="3033616" cy="1195447"/>
          </a:xfrm>
        </p:grpSpPr>
        <p:grpSp>
          <p:nvGrpSpPr>
            <p:cNvPr id="11" name="Группа 458"/>
            <p:cNvGrpSpPr>
              <a:grpSpLocks/>
            </p:cNvGrpSpPr>
            <p:nvPr/>
          </p:nvGrpSpPr>
          <p:grpSpPr bwMode="auto">
            <a:xfrm>
              <a:off x="11465399" y="19772024"/>
              <a:ext cx="1161240" cy="822514"/>
              <a:chOff x="3050640" y="18975295"/>
              <a:chExt cx="1020008" cy="721456"/>
            </a:xfrm>
          </p:grpSpPr>
          <p:sp>
            <p:nvSpPr>
              <p:cNvPr id="162" name="Овал 161"/>
              <p:cNvSpPr/>
              <p:nvPr/>
            </p:nvSpPr>
            <p:spPr bwMode="auto">
              <a:xfrm>
                <a:off x="3050640" y="18975295"/>
                <a:ext cx="793284" cy="721456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476250" h="285750"/>
                <a:bevelB w="152400" h="50800" prst="softRound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defTabSz="41751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50" dirty="0">
                    <a:cs typeface="Arial" pitchFamily="34" charset="0"/>
                  </a:rPr>
                  <a:t>НА</a:t>
                </a:r>
              </a:p>
            </p:txBody>
          </p:sp>
          <p:cxnSp>
            <p:nvCxnSpPr>
              <p:cNvPr id="163" name="Прямая соединительная линия 162"/>
              <p:cNvCxnSpPr/>
              <p:nvPr/>
            </p:nvCxnSpPr>
            <p:spPr>
              <a:xfrm>
                <a:off x="3843972" y="19336306"/>
                <a:ext cx="22633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64" name="Прямоугольник 197"/>
            <p:cNvSpPr>
              <a:spLocks noChangeArrowheads="1"/>
            </p:cNvSpPr>
            <p:nvPr/>
          </p:nvSpPr>
          <p:spPr bwMode="auto">
            <a:xfrm>
              <a:off x="12251695" y="19898750"/>
              <a:ext cx="2247320" cy="546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600" dirty="0">
                  <a:latin typeface="Arial" charset="0"/>
                  <a:cs typeface="Arial" charset="0"/>
                </a:rPr>
                <a:t>C-</a:t>
              </a:r>
              <a:r>
                <a:rPr lang="ru-RU" altLang="ru-RU" sz="1600" dirty="0">
                  <a:latin typeface="Arial" charset="0"/>
                  <a:cs typeface="Arial" charset="0"/>
                </a:rPr>
                <a:t>О</a:t>
              </a:r>
              <a:r>
                <a:rPr lang="en-US" altLang="ru-RU" sz="1600" dirty="0">
                  <a:latin typeface="Arial" charset="0"/>
                  <a:cs typeface="Arial" charset="0"/>
                </a:rPr>
                <a:t>-NHR</a:t>
              </a:r>
              <a:endParaRPr lang="ru-RU" altLang="ru-RU" sz="1600" dirty="0">
                <a:latin typeface="Arial" charset="0"/>
                <a:cs typeface="Arial" charset="0"/>
              </a:endParaRPr>
            </a:p>
          </p:txBody>
        </p:sp>
        <p:sp>
          <p:nvSpPr>
            <p:cNvPr id="11465" name="Прямоугольник 197"/>
            <p:cNvSpPr>
              <a:spLocks noChangeArrowheads="1"/>
            </p:cNvSpPr>
            <p:nvPr/>
          </p:nvSpPr>
          <p:spPr bwMode="auto">
            <a:xfrm rot="-5400000">
              <a:off x="12230224" y="19617136"/>
              <a:ext cx="1057690" cy="62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600" b="0">
                  <a:latin typeface="Arial" charset="0"/>
                  <a:cs typeface="Arial" charset="0"/>
                </a:rPr>
                <a:t>=</a:t>
              </a:r>
              <a:endParaRPr lang="ru-RU" altLang="ru-RU" sz="1600" b="0">
                <a:latin typeface="Arial" charset="0"/>
                <a:cs typeface="Arial" charset="0"/>
              </a:endParaRPr>
            </a:p>
          </p:txBody>
        </p:sp>
        <p:sp>
          <p:nvSpPr>
            <p:cNvPr id="11466" name="Прямоугольник 197"/>
            <p:cNvSpPr>
              <a:spLocks noChangeArrowheads="1"/>
            </p:cNvSpPr>
            <p:nvPr/>
          </p:nvSpPr>
          <p:spPr bwMode="auto">
            <a:xfrm>
              <a:off x="12328731" y="19401426"/>
              <a:ext cx="855363" cy="595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ru-RU" altLang="ru-RU" b="0">
                  <a:latin typeface="Arial" charset="0"/>
                  <a:cs typeface="Arial" charset="0"/>
                </a:rPr>
                <a:t>О</a:t>
              </a:r>
            </a:p>
          </p:txBody>
        </p:sp>
      </p:grpSp>
      <p:sp>
        <p:nvSpPr>
          <p:cNvPr id="38" name="Овал 37"/>
          <p:cNvSpPr/>
          <p:nvPr/>
        </p:nvSpPr>
        <p:spPr bwMode="auto">
          <a:xfrm>
            <a:off x="4657371" y="5913724"/>
            <a:ext cx="599862" cy="63506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cs typeface="Arial" pitchFamily="34" charset="0"/>
              </a:rPr>
              <a:t>НА</a:t>
            </a:r>
          </a:p>
        </p:txBody>
      </p:sp>
      <p:cxnSp>
        <p:nvCxnSpPr>
          <p:cNvPr id="39" name="Прямая со стрелкой 38"/>
          <p:cNvCxnSpPr/>
          <p:nvPr/>
        </p:nvCxnSpPr>
        <p:spPr bwMode="auto">
          <a:xfrm>
            <a:off x="3525838" y="6248400"/>
            <a:ext cx="105251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18" name="Прямоугольник 197"/>
          <p:cNvSpPr>
            <a:spLocks noChangeArrowheads="1"/>
          </p:cNvSpPr>
          <p:nvPr/>
        </p:nvSpPr>
        <p:spPr bwMode="auto">
          <a:xfrm>
            <a:off x="3719513" y="1773238"/>
            <a:ext cx="15367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Cl-R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 bwMode="auto">
          <a:xfrm>
            <a:off x="3840163" y="2106613"/>
            <a:ext cx="131603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468"/>
          <p:cNvGrpSpPr>
            <a:grpSpLocks/>
          </p:cNvGrpSpPr>
          <p:nvPr/>
        </p:nvGrpSpPr>
        <p:grpSpPr bwMode="auto">
          <a:xfrm>
            <a:off x="5356225" y="1793875"/>
            <a:ext cx="1555750" cy="558800"/>
            <a:chOff x="11465399" y="19772024"/>
            <a:chExt cx="2604219" cy="822514"/>
          </a:xfrm>
        </p:grpSpPr>
        <p:grpSp>
          <p:nvGrpSpPr>
            <p:cNvPr id="14" name="Группа 469"/>
            <p:cNvGrpSpPr>
              <a:grpSpLocks/>
            </p:cNvGrpSpPr>
            <p:nvPr/>
          </p:nvGrpSpPr>
          <p:grpSpPr bwMode="auto">
            <a:xfrm>
              <a:off x="11465399" y="19772024"/>
              <a:ext cx="1161240" cy="822514"/>
              <a:chOff x="3050640" y="18975295"/>
              <a:chExt cx="1020008" cy="721456"/>
            </a:xfrm>
          </p:grpSpPr>
          <p:sp>
            <p:nvSpPr>
              <p:cNvPr id="156" name="Овал 155"/>
              <p:cNvSpPr/>
              <p:nvPr/>
            </p:nvSpPr>
            <p:spPr bwMode="auto">
              <a:xfrm>
                <a:off x="3050640" y="18975295"/>
                <a:ext cx="793284" cy="721456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476250" h="285750"/>
                <a:bevelB w="152400" h="50800" prst="softRound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defTabSz="41751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50" dirty="0">
                    <a:cs typeface="Arial" pitchFamily="34" charset="0"/>
                  </a:rPr>
                  <a:t>НА</a:t>
                </a:r>
              </a:p>
            </p:txBody>
          </p:sp>
          <p:cxnSp>
            <p:nvCxnSpPr>
              <p:cNvPr id="157" name="Прямая соединительная линия 156"/>
              <p:cNvCxnSpPr/>
              <p:nvPr/>
            </p:nvCxnSpPr>
            <p:spPr>
              <a:xfrm>
                <a:off x="3844259" y="19336023"/>
                <a:ext cx="2264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58" name="Прямоугольник 197"/>
            <p:cNvSpPr>
              <a:spLocks noChangeArrowheads="1"/>
            </p:cNvSpPr>
            <p:nvPr/>
          </p:nvSpPr>
          <p:spPr bwMode="auto">
            <a:xfrm>
              <a:off x="11821486" y="19907552"/>
              <a:ext cx="2248132" cy="54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ru-RU" altLang="ru-RU" sz="1600">
                  <a:latin typeface="Arial" charset="0"/>
                  <a:cs typeface="Arial" charset="0"/>
                </a:rPr>
                <a:t>О</a:t>
              </a:r>
              <a:r>
                <a:rPr lang="en-US" altLang="ru-RU" sz="1600">
                  <a:latin typeface="Arial" charset="0"/>
                  <a:cs typeface="Arial" charset="0"/>
                </a:rPr>
                <a:t>-R</a:t>
              </a:r>
              <a:endParaRPr lang="ru-RU" altLang="ru-RU" sz="1600">
                <a:latin typeface="Arial" charset="0"/>
                <a:cs typeface="Arial" charset="0"/>
              </a:endParaRPr>
            </a:p>
          </p:txBody>
        </p:sp>
      </p:grpSp>
      <p:cxnSp>
        <p:nvCxnSpPr>
          <p:cNvPr id="43" name="Прямая со стрелкой 42"/>
          <p:cNvCxnSpPr/>
          <p:nvPr/>
        </p:nvCxnSpPr>
        <p:spPr bwMode="auto">
          <a:xfrm flipV="1">
            <a:off x="2917825" y="3403600"/>
            <a:ext cx="0" cy="4667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22" name="Прямоугольник 197"/>
          <p:cNvSpPr>
            <a:spLocks noChangeArrowheads="1"/>
          </p:cNvSpPr>
          <p:nvPr/>
        </p:nvSpPr>
        <p:spPr bwMode="auto">
          <a:xfrm>
            <a:off x="2843213" y="3511550"/>
            <a:ext cx="6572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b="0">
                <a:latin typeface="Arial" charset="0"/>
                <a:cs typeface="Arial" charset="0"/>
              </a:rPr>
              <a:t>N</a:t>
            </a:r>
            <a:r>
              <a:rPr lang="ru-RU" altLang="ru-RU" b="0">
                <a:latin typeface="Arial" charset="0"/>
                <a:cs typeface="Arial" charset="0"/>
              </a:rPr>
              <a:t>Н</a:t>
            </a:r>
            <a:r>
              <a:rPr lang="en-US" altLang="ru-RU" b="0" baseline="-25000">
                <a:latin typeface="Arial" charset="0"/>
                <a:cs typeface="Arial" charset="0"/>
              </a:rPr>
              <a:t>3</a:t>
            </a:r>
            <a:endParaRPr lang="ru-RU" altLang="ru-RU" b="0" baseline="-25000">
              <a:latin typeface="Arial" charset="0"/>
              <a:cs typeface="Arial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 bwMode="auto">
          <a:xfrm>
            <a:off x="2897188" y="1379538"/>
            <a:ext cx="0" cy="4397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 bwMode="auto">
          <a:xfrm flipV="1">
            <a:off x="2917825" y="4479925"/>
            <a:ext cx="0" cy="4683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25" name="Прямоугольник 197"/>
          <p:cNvSpPr>
            <a:spLocks noChangeArrowheads="1"/>
          </p:cNvSpPr>
          <p:nvPr/>
        </p:nvSpPr>
        <p:spPr bwMode="auto">
          <a:xfrm>
            <a:off x="2906713" y="4564063"/>
            <a:ext cx="65722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b="0">
                <a:latin typeface="Arial" charset="0"/>
                <a:cs typeface="Arial" charset="0"/>
              </a:rPr>
              <a:t>Hal</a:t>
            </a:r>
            <a:r>
              <a:rPr lang="en-US" altLang="ru-RU" b="0" baseline="-25000">
                <a:latin typeface="Arial" charset="0"/>
                <a:cs typeface="Arial" charset="0"/>
              </a:rPr>
              <a:t>2</a:t>
            </a:r>
            <a:endParaRPr lang="ru-RU" altLang="ru-RU" b="0" baseline="-25000">
              <a:latin typeface="Arial" charset="0"/>
              <a:cs typeface="Arial" charset="0"/>
            </a:endParaRPr>
          </a:p>
        </p:txBody>
      </p:sp>
      <p:sp>
        <p:nvSpPr>
          <p:cNvPr id="11326" name="Прямоугольник 197"/>
          <p:cNvSpPr>
            <a:spLocks noChangeArrowheads="1"/>
          </p:cNvSpPr>
          <p:nvPr/>
        </p:nvSpPr>
        <p:spPr bwMode="auto">
          <a:xfrm>
            <a:off x="3979863" y="504825"/>
            <a:ext cx="186531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lnSpc>
                <a:spcPct val="114000"/>
              </a:lnSpc>
              <a:buFontTx/>
              <a:buAutoNum type="arabicParenR"/>
            </a:pPr>
            <a:r>
              <a:rPr lang="en-US" altLang="ru-RU" sz="1600" dirty="0">
                <a:latin typeface="Arial" charset="0"/>
                <a:cs typeface="Arial" charset="0"/>
              </a:rPr>
              <a:t>SOCl</a:t>
            </a:r>
            <a:r>
              <a:rPr lang="en-US" altLang="ru-RU" sz="1600" baseline="-25000" dirty="0">
                <a:latin typeface="Arial" charset="0"/>
                <a:cs typeface="Arial" charset="0"/>
              </a:rPr>
              <a:t>2</a:t>
            </a:r>
            <a:r>
              <a:rPr lang="en-US" altLang="ru-RU" sz="1600" dirty="0">
                <a:latin typeface="Arial" charset="0"/>
                <a:cs typeface="Arial" charset="0"/>
              </a:rPr>
              <a:t> </a:t>
            </a:r>
            <a:endParaRPr lang="ru-RU" altLang="ru-RU" sz="1600" dirty="0">
              <a:latin typeface="Arial" charset="0"/>
              <a:cs typeface="Arial" charset="0"/>
            </a:endParaRPr>
          </a:p>
          <a:p>
            <a:pPr marL="342900" indent="-342900" algn="ctr">
              <a:lnSpc>
                <a:spcPct val="114000"/>
              </a:lnSpc>
              <a:buFontTx/>
              <a:buAutoNum type="arabicParenR"/>
            </a:pPr>
            <a:r>
              <a:rPr lang="en-US" altLang="ru-RU" sz="1600" dirty="0">
                <a:latin typeface="Arial" charset="0"/>
                <a:cs typeface="Arial" charset="0"/>
              </a:rPr>
              <a:t>NH</a:t>
            </a:r>
            <a:r>
              <a:rPr lang="en-US" altLang="ru-RU" sz="1600" baseline="-25000" dirty="0">
                <a:latin typeface="Arial" charset="0"/>
                <a:cs typeface="Arial" charset="0"/>
              </a:rPr>
              <a:t>2</a:t>
            </a:r>
            <a:r>
              <a:rPr lang="en-US" altLang="ru-RU" sz="1600" dirty="0">
                <a:latin typeface="Arial" charset="0"/>
                <a:cs typeface="Arial" charset="0"/>
              </a:rPr>
              <a:t>-R</a:t>
            </a:r>
            <a:endParaRPr lang="ru-RU" altLang="ru-RU" sz="1600" baseline="-25000" dirty="0">
              <a:latin typeface="Arial" charset="0"/>
              <a:cs typeface="Arial" charset="0"/>
            </a:endParaRPr>
          </a:p>
        </p:txBody>
      </p:sp>
      <p:cxnSp>
        <p:nvCxnSpPr>
          <p:cNvPr id="49" name="Прямая со стрелкой 48"/>
          <p:cNvCxnSpPr/>
          <p:nvPr/>
        </p:nvCxnSpPr>
        <p:spPr bwMode="auto">
          <a:xfrm>
            <a:off x="5786438" y="1090613"/>
            <a:ext cx="42068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 bwMode="auto">
          <a:xfrm>
            <a:off x="4156075" y="1098550"/>
            <a:ext cx="149225" cy="2460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 bwMode="auto">
          <a:xfrm flipV="1">
            <a:off x="4143375" y="833438"/>
            <a:ext cx="166688" cy="2762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 bwMode="auto">
          <a:xfrm>
            <a:off x="4014788" y="1100138"/>
            <a:ext cx="1539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 bwMode="auto">
          <a:xfrm>
            <a:off x="4297363" y="1343025"/>
            <a:ext cx="1330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 bwMode="auto">
          <a:xfrm>
            <a:off x="4297363" y="838200"/>
            <a:ext cx="13176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 bwMode="auto">
          <a:xfrm flipV="1">
            <a:off x="5621338" y="1081088"/>
            <a:ext cx="166687" cy="261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 bwMode="auto">
          <a:xfrm>
            <a:off x="5607050" y="833438"/>
            <a:ext cx="182563" cy="261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491"/>
          <p:cNvGrpSpPr>
            <a:grpSpLocks/>
          </p:cNvGrpSpPr>
          <p:nvPr/>
        </p:nvGrpSpPr>
        <p:grpSpPr bwMode="auto">
          <a:xfrm>
            <a:off x="6729413" y="1803400"/>
            <a:ext cx="1784350" cy="558800"/>
            <a:chOff x="11465399" y="19772024"/>
            <a:chExt cx="2989140" cy="822514"/>
          </a:xfrm>
        </p:grpSpPr>
        <p:grpSp>
          <p:nvGrpSpPr>
            <p:cNvPr id="16" name="Группа 492"/>
            <p:cNvGrpSpPr>
              <a:grpSpLocks/>
            </p:cNvGrpSpPr>
            <p:nvPr/>
          </p:nvGrpSpPr>
          <p:grpSpPr bwMode="auto">
            <a:xfrm>
              <a:off x="11465399" y="19772024"/>
              <a:ext cx="1161240" cy="822514"/>
              <a:chOff x="3050640" y="18975295"/>
              <a:chExt cx="1020008" cy="721456"/>
            </a:xfrm>
          </p:grpSpPr>
          <p:sp>
            <p:nvSpPr>
              <p:cNvPr id="152" name="Овал 151"/>
              <p:cNvSpPr/>
              <p:nvPr/>
            </p:nvSpPr>
            <p:spPr bwMode="auto">
              <a:xfrm>
                <a:off x="3050640" y="18975295"/>
                <a:ext cx="793284" cy="721456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476250" h="285750"/>
                <a:bevelB w="152400" h="50800" prst="softRound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defTabSz="417518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50" dirty="0">
                    <a:cs typeface="Arial" pitchFamily="34" charset="0"/>
                  </a:rPr>
                  <a:t>НА</a:t>
                </a:r>
              </a:p>
            </p:txBody>
          </p:sp>
          <p:cxnSp>
            <p:nvCxnSpPr>
              <p:cNvPr id="153" name="Прямая соединительная линия 152"/>
              <p:cNvCxnSpPr/>
              <p:nvPr/>
            </p:nvCxnSpPr>
            <p:spPr>
              <a:xfrm>
                <a:off x="3844859" y="19336023"/>
                <a:ext cx="22658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52" name="Прямоугольник 197"/>
            <p:cNvSpPr>
              <a:spLocks noChangeArrowheads="1"/>
            </p:cNvSpPr>
            <p:nvPr/>
          </p:nvSpPr>
          <p:spPr bwMode="auto">
            <a:xfrm>
              <a:off x="12207365" y="19930919"/>
              <a:ext cx="2247174" cy="493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ru-RU" altLang="ru-RU" sz="1400">
                  <a:latin typeface="Arial" charset="0"/>
                  <a:cs typeface="Arial" charset="0"/>
                </a:rPr>
                <a:t>О</a:t>
              </a:r>
              <a:r>
                <a:rPr lang="en-US" altLang="ru-RU" sz="1400">
                  <a:latin typeface="Arial" charset="0"/>
                  <a:cs typeface="Arial" charset="0"/>
                </a:rPr>
                <a:t>-SiCH</a:t>
              </a:r>
              <a:r>
                <a:rPr lang="en-US" altLang="ru-RU" sz="1400" baseline="-25000">
                  <a:latin typeface="Arial" charset="0"/>
                  <a:cs typeface="Arial" charset="0"/>
                </a:rPr>
                <a:t>2</a:t>
              </a:r>
              <a:r>
                <a:rPr lang="en-US" altLang="ru-RU" sz="1400">
                  <a:latin typeface="Arial" charset="0"/>
                  <a:cs typeface="Arial" charset="0"/>
                </a:rPr>
                <a:t>R</a:t>
              </a:r>
              <a:endParaRPr lang="ru-RU" altLang="ru-RU" sz="1400">
                <a:latin typeface="Arial" charset="0"/>
                <a:cs typeface="Arial" charset="0"/>
              </a:endParaRPr>
            </a:p>
          </p:txBody>
        </p:sp>
      </p:grpSp>
      <p:sp>
        <p:nvSpPr>
          <p:cNvPr id="11336" name="Прямоугольник 197"/>
          <p:cNvSpPr>
            <a:spLocks noChangeArrowheads="1"/>
          </p:cNvSpPr>
          <p:nvPr/>
        </p:nvSpPr>
        <p:spPr bwMode="auto">
          <a:xfrm>
            <a:off x="7524750" y="1657350"/>
            <a:ext cx="51117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altLang="ru-RU" sz="1400">
                <a:latin typeface="Arial" charset="0"/>
                <a:cs typeface="Arial" charset="0"/>
              </a:rPr>
              <a:t>О</a:t>
            </a:r>
            <a:r>
              <a:rPr lang="en-US" altLang="ru-RU" sz="1400">
                <a:latin typeface="Arial" charset="0"/>
                <a:cs typeface="Arial" charset="0"/>
              </a:rPr>
              <a:t>Et</a:t>
            </a:r>
            <a:endParaRPr lang="ru-RU" altLang="ru-RU" sz="1400">
              <a:latin typeface="Arial" charset="0"/>
              <a:cs typeface="Arial" charset="0"/>
            </a:endParaRPr>
          </a:p>
        </p:txBody>
      </p:sp>
      <p:sp>
        <p:nvSpPr>
          <p:cNvPr id="11337" name="Прямоугольник 197"/>
          <p:cNvSpPr>
            <a:spLocks noChangeArrowheads="1"/>
          </p:cNvSpPr>
          <p:nvPr/>
        </p:nvSpPr>
        <p:spPr bwMode="auto">
          <a:xfrm>
            <a:off x="7524750" y="2133600"/>
            <a:ext cx="51117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altLang="ru-RU" sz="1400">
                <a:latin typeface="Arial" charset="0"/>
                <a:cs typeface="Arial" charset="0"/>
              </a:rPr>
              <a:t>О</a:t>
            </a:r>
            <a:r>
              <a:rPr lang="en-US" altLang="ru-RU" sz="1400">
                <a:latin typeface="Arial" charset="0"/>
                <a:cs typeface="Arial" charset="0"/>
              </a:rPr>
              <a:t>Et</a:t>
            </a:r>
            <a:endParaRPr lang="ru-RU" altLang="ru-RU" sz="1400">
              <a:latin typeface="Arial" charset="0"/>
              <a:cs typeface="Arial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 bwMode="auto">
          <a:xfrm>
            <a:off x="7694613" y="1901825"/>
            <a:ext cx="0" cy="936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 bwMode="auto">
          <a:xfrm>
            <a:off x="7697788" y="2154238"/>
            <a:ext cx="0" cy="936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 bwMode="auto">
          <a:xfrm>
            <a:off x="3600450" y="2255838"/>
            <a:ext cx="190500" cy="285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 bwMode="auto">
          <a:xfrm flipV="1">
            <a:off x="3783013" y="2538413"/>
            <a:ext cx="2668587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 bwMode="auto">
          <a:xfrm flipV="1">
            <a:off x="6446838" y="2192338"/>
            <a:ext cx="242887" cy="3492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43" name="Прямоугольник 197"/>
          <p:cNvSpPr>
            <a:spLocks noChangeArrowheads="1"/>
          </p:cNvSpPr>
          <p:nvPr/>
        </p:nvSpPr>
        <p:spPr bwMode="auto">
          <a:xfrm>
            <a:off x="3851275" y="2205038"/>
            <a:ext cx="15367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(OEt)</a:t>
            </a:r>
            <a:r>
              <a:rPr lang="en-US" altLang="ru-RU" sz="1600" baseline="-25000">
                <a:latin typeface="Arial" charset="0"/>
                <a:cs typeface="Arial" charset="0"/>
              </a:rPr>
              <a:t>3</a:t>
            </a:r>
            <a:r>
              <a:rPr lang="en-US" altLang="ru-RU" sz="1600">
                <a:latin typeface="Arial" charset="0"/>
                <a:cs typeface="Arial" charset="0"/>
              </a:rPr>
              <a:t>SiCH</a:t>
            </a:r>
            <a:r>
              <a:rPr lang="en-US" altLang="ru-RU" sz="1600" baseline="-25000">
                <a:latin typeface="Arial" charset="0"/>
                <a:cs typeface="Arial" charset="0"/>
              </a:rPr>
              <a:t>2</a:t>
            </a:r>
            <a:r>
              <a:rPr lang="en-US" altLang="ru-RU" sz="1600">
                <a:latin typeface="Arial" charset="0"/>
                <a:cs typeface="Arial" charset="0"/>
              </a:rPr>
              <a:t>-R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grpSp>
        <p:nvGrpSpPr>
          <p:cNvPr id="18" name="Группа 504"/>
          <p:cNvGrpSpPr>
            <a:grpSpLocks/>
          </p:cNvGrpSpPr>
          <p:nvPr/>
        </p:nvGrpSpPr>
        <p:grpSpPr bwMode="auto">
          <a:xfrm>
            <a:off x="5351463" y="2836863"/>
            <a:ext cx="692150" cy="558800"/>
            <a:chOff x="3050640" y="18975295"/>
            <a:chExt cx="1020008" cy="721456"/>
          </a:xfrm>
        </p:grpSpPr>
        <p:sp>
          <p:nvSpPr>
            <p:cNvPr id="148" name="Овал 147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cs typeface="Arial" pitchFamily="34" charset="0"/>
                </a:rPr>
                <a:t>НА</a:t>
              </a:r>
            </a:p>
          </p:txBody>
        </p: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3843719" y="19336023"/>
              <a:ext cx="22692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45" name="Прямоугольник 197"/>
          <p:cNvSpPr>
            <a:spLocks noChangeArrowheads="1"/>
          </p:cNvSpPr>
          <p:nvPr/>
        </p:nvSpPr>
        <p:spPr bwMode="auto">
          <a:xfrm>
            <a:off x="3676650" y="2803525"/>
            <a:ext cx="17224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1) N</a:t>
            </a:r>
            <a:r>
              <a:rPr lang="en-US" altLang="ru-RU" sz="1600" baseline="-25000">
                <a:latin typeface="Arial" charset="0"/>
                <a:cs typeface="Arial" charset="0"/>
              </a:rPr>
              <a:t>3</a:t>
            </a:r>
            <a:r>
              <a:rPr lang="en-US" altLang="ru-RU" sz="1600">
                <a:latin typeface="Arial" charset="0"/>
                <a:cs typeface="Arial" charset="0"/>
              </a:rPr>
              <a:t>-Ph-COOH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cxnSp>
        <p:nvCxnSpPr>
          <p:cNvPr id="68" name="Прямая со стрелкой 67"/>
          <p:cNvCxnSpPr/>
          <p:nvPr/>
        </p:nvCxnSpPr>
        <p:spPr bwMode="auto">
          <a:xfrm>
            <a:off x="3913188" y="3152775"/>
            <a:ext cx="13176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47" name="Прямоугольник 197"/>
          <p:cNvSpPr>
            <a:spLocks noChangeArrowheads="1"/>
          </p:cNvSpPr>
          <p:nvPr/>
        </p:nvSpPr>
        <p:spPr bwMode="auto">
          <a:xfrm>
            <a:off x="3752850" y="3098800"/>
            <a:ext cx="6334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2) R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 bwMode="auto">
          <a:xfrm>
            <a:off x="4259263" y="3282950"/>
            <a:ext cx="1873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40"/>
          <p:cNvGrpSpPr>
            <a:grpSpLocks/>
          </p:cNvGrpSpPr>
          <p:nvPr/>
        </p:nvGrpSpPr>
        <p:grpSpPr bwMode="auto">
          <a:xfrm>
            <a:off x="4443413" y="3238500"/>
            <a:ext cx="188912" cy="87313"/>
            <a:chOff x="9620957" y="23484383"/>
            <a:chExt cx="316372" cy="129046"/>
          </a:xfrm>
        </p:grpSpPr>
        <p:cxnSp>
          <p:nvCxnSpPr>
            <p:cNvPr id="145" name="Прямая соединительная линия 144"/>
            <p:cNvCxnSpPr/>
            <p:nvPr/>
          </p:nvCxnSpPr>
          <p:spPr>
            <a:xfrm>
              <a:off x="9620957" y="23613429"/>
              <a:ext cx="3163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9620957" y="23545386"/>
              <a:ext cx="3163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/>
            <p:cNvCxnSpPr/>
            <p:nvPr/>
          </p:nvCxnSpPr>
          <p:spPr>
            <a:xfrm>
              <a:off x="9620957" y="23484383"/>
              <a:ext cx="3163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50" name="Прямоугольник 197"/>
          <p:cNvSpPr>
            <a:spLocks noChangeArrowheads="1"/>
          </p:cNvSpPr>
          <p:nvPr/>
        </p:nvSpPr>
        <p:spPr bwMode="auto">
          <a:xfrm>
            <a:off x="5657850" y="2938463"/>
            <a:ext cx="17224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NHC(O)Ph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cxnSp>
        <p:nvCxnSpPr>
          <p:cNvPr id="73" name="Прямая соединительная линия 72"/>
          <p:cNvCxnSpPr/>
          <p:nvPr/>
        </p:nvCxnSpPr>
        <p:spPr bwMode="auto">
          <a:xfrm>
            <a:off x="7019925" y="3124200"/>
            <a:ext cx="1539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52" name="Прямоугольник 197"/>
          <p:cNvSpPr>
            <a:spLocks noChangeArrowheads="1"/>
          </p:cNvSpPr>
          <p:nvPr/>
        </p:nvSpPr>
        <p:spPr bwMode="auto">
          <a:xfrm>
            <a:off x="7375525" y="2765425"/>
            <a:ext cx="2333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N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sp>
        <p:nvSpPr>
          <p:cNvPr id="11353" name="Прямоугольник 197"/>
          <p:cNvSpPr>
            <a:spLocks noChangeArrowheads="1"/>
          </p:cNvSpPr>
          <p:nvPr/>
        </p:nvSpPr>
        <p:spPr bwMode="auto">
          <a:xfrm>
            <a:off x="7673975" y="2932113"/>
            <a:ext cx="2333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N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sp>
        <p:nvSpPr>
          <p:cNvPr id="11354" name="Прямоугольник 197"/>
          <p:cNvSpPr>
            <a:spLocks noChangeArrowheads="1"/>
          </p:cNvSpPr>
          <p:nvPr/>
        </p:nvSpPr>
        <p:spPr bwMode="auto">
          <a:xfrm>
            <a:off x="7092950" y="2924175"/>
            <a:ext cx="2333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N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cxnSp>
        <p:nvCxnSpPr>
          <p:cNvPr id="77" name="Прямая соединительная линия 76"/>
          <p:cNvCxnSpPr/>
          <p:nvPr/>
        </p:nvCxnSpPr>
        <p:spPr bwMode="auto">
          <a:xfrm flipV="1">
            <a:off x="7312025" y="2960688"/>
            <a:ext cx="92075" cy="98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 bwMode="auto">
          <a:xfrm>
            <a:off x="7581900" y="2954338"/>
            <a:ext cx="111125" cy="98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 bwMode="auto">
          <a:xfrm>
            <a:off x="7288213" y="3213100"/>
            <a:ext cx="92075" cy="809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 bwMode="auto">
          <a:xfrm>
            <a:off x="7562850" y="2979738"/>
            <a:ext cx="104775" cy="98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 bwMode="auto">
          <a:xfrm>
            <a:off x="7396163" y="3281363"/>
            <a:ext cx="2063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 bwMode="auto">
          <a:xfrm flipV="1">
            <a:off x="7608888" y="3175000"/>
            <a:ext cx="88900" cy="1047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 bwMode="auto">
          <a:xfrm flipH="1" flipV="1">
            <a:off x="7589838" y="3316288"/>
            <a:ext cx="107950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2" name="Прямоугольник 197"/>
          <p:cNvSpPr>
            <a:spLocks noChangeArrowheads="1"/>
          </p:cNvSpPr>
          <p:nvPr/>
        </p:nvSpPr>
        <p:spPr bwMode="auto">
          <a:xfrm>
            <a:off x="7667625" y="3284538"/>
            <a:ext cx="2317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R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 bwMode="auto">
          <a:xfrm>
            <a:off x="7396163" y="3330575"/>
            <a:ext cx="2063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535"/>
          <p:cNvGrpSpPr>
            <a:grpSpLocks/>
          </p:cNvGrpSpPr>
          <p:nvPr/>
        </p:nvGrpSpPr>
        <p:grpSpPr bwMode="auto">
          <a:xfrm>
            <a:off x="4716463" y="3716338"/>
            <a:ext cx="695325" cy="558800"/>
            <a:chOff x="3050640" y="18975295"/>
            <a:chExt cx="1020008" cy="721456"/>
          </a:xfrm>
        </p:grpSpPr>
        <p:sp>
          <p:nvSpPr>
            <p:cNvPr id="143" name="Овал 142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cs typeface="Arial" pitchFamily="34" charset="0"/>
                </a:rPr>
                <a:t>НА</a:t>
              </a:r>
            </a:p>
          </p:txBody>
        </p:sp>
        <p:cxnSp>
          <p:nvCxnSpPr>
            <p:cNvPr id="144" name="Прямая соединительная линия 143"/>
            <p:cNvCxnSpPr/>
            <p:nvPr/>
          </p:nvCxnSpPr>
          <p:spPr>
            <a:xfrm>
              <a:off x="3842427" y="19336023"/>
              <a:ext cx="2282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65" name="Прямоугольник 197"/>
          <p:cNvSpPr>
            <a:spLocks noChangeArrowheads="1"/>
          </p:cNvSpPr>
          <p:nvPr/>
        </p:nvSpPr>
        <p:spPr bwMode="auto">
          <a:xfrm>
            <a:off x="3419475" y="3681413"/>
            <a:ext cx="15367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NH</a:t>
            </a:r>
            <a:r>
              <a:rPr lang="en-US" altLang="ru-RU" sz="1600" baseline="-25000">
                <a:latin typeface="Arial" charset="0"/>
                <a:cs typeface="Arial" charset="0"/>
              </a:rPr>
              <a:t>2</a:t>
            </a:r>
            <a:r>
              <a:rPr lang="en-US" altLang="ru-RU" sz="1600">
                <a:latin typeface="Arial" charset="0"/>
                <a:cs typeface="Arial" charset="0"/>
              </a:rPr>
              <a:t>R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sp>
        <p:nvSpPr>
          <p:cNvPr id="11366" name="Прямоугольник 197"/>
          <p:cNvSpPr>
            <a:spLocks noChangeArrowheads="1"/>
          </p:cNvSpPr>
          <p:nvPr/>
        </p:nvSpPr>
        <p:spPr bwMode="auto">
          <a:xfrm>
            <a:off x="4895850" y="3806825"/>
            <a:ext cx="15367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NH-R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grpSp>
        <p:nvGrpSpPr>
          <p:cNvPr id="25" name="Группа 541"/>
          <p:cNvGrpSpPr>
            <a:grpSpLocks/>
          </p:cNvGrpSpPr>
          <p:nvPr/>
        </p:nvGrpSpPr>
        <p:grpSpPr bwMode="auto">
          <a:xfrm>
            <a:off x="4616450" y="4811713"/>
            <a:ext cx="692150" cy="558800"/>
            <a:chOff x="3050640" y="18975295"/>
            <a:chExt cx="1020008" cy="721456"/>
          </a:xfrm>
        </p:grpSpPr>
        <p:sp>
          <p:nvSpPr>
            <p:cNvPr id="141" name="Овал 140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cs typeface="Arial" pitchFamily="34" charset="0"/>
                </a:rPr>
                <a:t>НА</a:t>
              </a:r>
            </a:p>
          </p:txBody>
        </p: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3843720" y="19336023"/>
              <a:ext cx="22692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68" name="Прямоугольник 197"/>
          <p:cNvSpPr>
            <a:spLocks noChangeArrowheads="1"/>
          </p:cNvSpPr>
          <p:nvPr/>
        </p:nvSpPr>
        <p:spPr bwMode="auto">
          <a:xfrm>
            <a:off x="3376613" y="4772025"/>
            <a:ext cx="15367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>
                <a:latin typeface="Arial" charset="0"/>
                <a:cs typeface="Arial" charset="0"/>
              </a:rPr>
              <a:t>S</a:t>
            </a:r>
            <a:r>
              <a:rPr lang="en-US" altLang="ru-RU" baseline="-25000">
                <a:latin typeface="Arial" charset="0"/>
                <a:cs typeface="Arial" charset="0"/>
              </a:rPr>
              <a:t>8</a:t>
            </a:r>
            <a:endParaRPr lang="ru-RU" altLang="ru-RU" baseline="-25000">
              <a:latin typeface="Arial" charset="0"/>
              <a:cs typeface="Arial" charset="0"/>
            </a:endParaRPr>
          </a:p>
        </p:txBody>
      </p:sp>
      <p:cxnSp>
        <p:nvCxnSpPr>
          <p:cNvPr id="91" name="Прямая со стрелкой 90"/>
          <p:cNvCxnSpPr/>
          <p:nvPr/>
        </p:nvCxnSpPr>
        <p:spPr bwMode="auto">
          <a:xfrm>
            <a:off x="3729038" y="4014788"/>
            <a:ext cx="94138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70" name="Прямоугольник 197"/>
          <p:cNvSpPr>
            <a:spLocks noChangeArrowheads="1"/>
          </p:cNvSpPr>
          <p:nvPr/>
        </p:nvSpPr>
        <p:spPr bwMode="auto">
          <a:xfrm>
            <a:off x="5153025" y="4922838"/>
            <a:ext cx="6254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>
                <a:latin typeface="Arial" charset="0"/>
                <a:cs typeface="Arial" charset="0"/>
              </a:rPr>
              <a:t>SH</a:t>
            </a:r>
            <a:endParaRPr lang="ru-RU" altLang="ru-RU">
              <a:latin typeface="Arial" charset="0"/>
              <a:cs typeface="Arial" charset="0"/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 bwMode="auto">
          <a:xfrm>
            <a:off x="3681413" y="4283075"/>
            <a:ext cx="109537" cy="1397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 bwMode="auto">
          <a:xfrm>
            <a:off x="3783013" y="4416425"/>
            <a:ext cx="2389187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 bwMode="auto">
          <a:xfrm flipV="1">
            <a:off x="6167438" y="4165600"/>
            <a:ext cx="192087" cy="2603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559"/>
          <p:cNvGrpSpPr>
            <a:grpSpLocks/>
          </p:cNvGrpSpPr>
          <p:nvPr/>
        </p:nvGrpSpPr>
        <p:grpSpPr bwMode="auto">
          <a:xfrm>
            <a:off x="6302375" y="4810125"/>
            <a:ext cx="693738" cy="558800"/>
            <a:chOff x="3050640" y="18975295"/>
            <a:chExt cx="1020008" cy="721456"/>
          </a:xfrm>
        </p:grpSpPr>
        <p:sp>
          <p:nvSpPr>
            <p:cNvPr id="139" name="Овал 138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cs typeface="Arial" pitchFamily="34" charset="0"/>
                </a:rPr>
                <a:t>НА</a:t>
              </a:r>
            </a:p>
          </p:txBody>
        </p:sp>
        <p:cxnSp>
          <p:nvCxnSpPr>
            <p:cNvPr id="140" name="Прямая соединительная линия 139"/>
            <p:cNvCxnSpPr/>
            <p:nvPr/>
          </p:nvCxnSpPr>
          <p:spPr>
            <a:xfrm>
              <a:off x="3844238" y="19336023"/>
              <a:ext cx="226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75" name="Прямоугольник 197"/>
          <p:cNvSpPr>
            <a:spLocks noChangeArrowheads="1"/>
          </p:cNvSpPr>
          <p:nvPr/>
        </p:nvSpPr>
        <p:spPr bwMode="auto">
          <a:xfrm>
            <a:off x="6918325" y="4875213"/>
            <a:ext cx="1023938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>
                <a:latin typeface="Arial" charset="0"/>
                <a:cs typeface="Arial" charset="0"/>
              </a:rPr>
              <a:t>OC(O)R</a:t>
            </a:r>
            <a:endParaRPr lang="ru-RU" altLang="ru-RU">
              <a:latin typeface="Arial" charset="0"/>
              <a:cs typeface="Arial" charset="0"/>
            </a:endParaRPr>
          </a:p>
        </p:txBody>
      </p:sp>
      <p:cxnSp>
        <p:nvCxnSpPr>
          <p:cNvPr id="98" name="Прямая со стрелкой 97"/>
          <p:cNvCxnSpPr/>
          <p:nvPr/>
        </p:nvCxnSpPr>
        <p:spPr bwMode="auto">
          <a:xfrm>
            <a:off x="3625850" y="5133975"/>
            <a:ext cx="9588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 bwMode="auto">
          <a:xfrm>
            <a:off x="3514725" y="5362575"/>
            <a:ext cx="120650" cy="1825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 bwMode="auto">
          <a:xfrm>
            <a:off x="3625850" y="5541963"/>
            <a:ext cx="2425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 bwMode="auto">
          <a:xfrm flipV="1">
            <a:off x="6048375" y="5254625"/>
            <a:ext cx="193675" cy="2936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80" name="Прямоугольник 197"/>
          <p:cNvSpPr>
            <a:spLocks noChangeArrowheads="1"/>
          </p:cNvSpPr>
          <p:nvPr/>
        </p:nvSpPr>
        <p:spPr bwMode="auto">
          <a:xfrm>
            <a:off x="4041775" y="5537200"/>
            <a:ext cx="15367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b="0">
                <a:latin typeface="Arial" charset="0"/>
                <a:cs typeface="Arial" charset="0"/>
              </a:rPr>
              <a:t>(RCOO)</a:t>
            </a:r>
            <a:r>
              <a:rPr lang="en-US" altLang="ru-RU" b="0" baseline="-25000">
                <a:latin typeface="Arial" charset="0"/>
                <a:cs typeface="Arial" charset="0"/>
              </a:rPr>
              <a:t>2</a:t>
            </a:r>
            <a:endParaRPr lang="ru-RU" altLang="ru-RU" b="0" baseline="-25000">
              <a:latin typeface="Arial" charset="0"/>
              <a:cs typeface="Arial" charset="0"/>
            </a:endParaRPr>
          </a:p>
        </p:txBody>
      </p:sp>
      <p:sp>
        <p:nvSpPr>
          <p:cNvPr id="11381" name="Прямоугольник 197"/>
          <p:cNvSpPr>
            <a:spLocks noChangeArrowheads="1"/>
          </p:cNvSpPr>
          <p:nvPr/>
        </p:nvSpPr>
        <p:spPr bwMode="auto">
          <a:xfrm>
            <a:off x="3179763" y="5876925"/>
            <a:ext cx="15367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N   N-Ph-R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grpSp>
        <p:nvGrpSpPr>
          <p:cNvPr id="31" name="Группа 574"/>
          <p:cNvGrpSpPr>
            <a:grpSpLocks/>
          </p:cNvGrpSpPr>
          <p:nvPr/>
        </p:nvGrpSpPr>
        <p:grpSpPr bwMode="auto">
          <a:xfrm>
            <a:off x="3590925" y="6021388"/>
            <a:ext cx="188913" cy="87312"/>
            <a:chOff x="9620957" y="23484383"/>
            <a:chExt cx="316372" cy="129046"/>
          </a:xfrm>
        </p:grpSpPr>
        <p:cxnSp>
          <p:nvCxnSpPr>
            <p:cNvPr id="136" name="Прямая соединительная линия 135"/>
            <p:cNvCxnSpPr/>
            <p:nvPr/>
          </p:nvCxnSpPr>
          <p:spPr>
            <a:xfrm>
              <a:off x="9620957" y="23613429"/>
              <a:ext cx="3163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/>
            <p:nvPr/>
          </p:nvCxnSpPr>
          <p:spPr>
            <a:xfrm>
              <a:off x="9620957" y="23545387"/>
              <a:ext cx="3163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единительная линия 137"/>
            <p:cNvCxnSpPr/>
            <p:nvPr/>
          </p:nvCxnSpPr>
          <p:spPr>
            <a:xfrm>
              <a:off x="9620957" y="23484383"/>
              <a:ext cx="3163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83" name="Прямоугольник 197"/>
          <p:cNvSpPr>
            <a:spLocks noChangeArrowheads="1"/>
          </p:cNvSpPr>
          <p:nvPr/>
        </p:nvSpPr>
        <p:spPr bwMode="auto">
          <a:xfrm>
            <a:off x="5203825" y="6069013"/>
            <a:ext cx="7318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Ph-R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cxnSp>
        <p:nvCxnSpPr>
          <p:cNvPr id="107" name="Прямая соединительная линия 106"/>
          <p:cNvCxnSpPr/>
          <p:nvPr/>
        </p:nvCxnSpPr>
        <p:spPr bwMode="auto">
          <a:xfrm>
            <a:off x="3549650" y="6488113"/>
            <a:ext cx="85725" cy="277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 bwMode="auto">
          <a:xfrm>
            <a:off x="3625850" y="6765925"/>
            <a:ext cx="3557588" cy="9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 bwMode="auto">
          <a:xfrm flipV="1">
            <a:off x="7164388" y="6508750"/>
            <a:ext cx="174625" cy="2809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177"/>
          <p:cNvGrpSpPr>
            <a:grpSpLocks/>
          </p:cNvGrpSpPr>
          <p:nvPr/>
        </p:nvGrpSpPr>
        <p:grpSpPr bwMode="auto">
          <a:xfrm>
            <a:off x="5710238" y="6138863"/>
            <a:ext cx="1536700" cy="647700"/>
            <a:chOff x="4042448" y="6559988"/>
            <a:chExt cx="1535821" cy="647416"/>
          </a:xfrm>
        </p:grpSpPr>
        <p:sp>
          <p:nvSpPr>
            <p:cNvPr id="11423" name="Прямоугольник 197"/>
            <p:cNvSpPr>
              <a:spLocks noChangeArrowheads="1"/>
            </p:cNvSpPr>
            <p:nvPr/>
          </p:nvSpPr>
          <p:spPr bwMode="auto">
            <a:xfrm>
              <a:off x="4042448" y="6836092"/>
              <a:ext cx="1535821" cy="37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600">
                  <a:latin typeface="Arial" charset="0"/>
                  <a:cs typeface="Arial" charset="0"/>
                </a:rPr>
                <a:t>R-C=N</a:t>
              </a:r>
              <a:endParaRPr lang="ru-RU" altLang="ru-RU" sz="1600">
                <a:latin typeface="Arial" charset="0"/>
                <a:cs typeface="Arial" charset="0"/>
              </a:endParaRPr>
            </a:p>
          </p:txBody>
        </p:sp>
        <p:cxnSp>
          <p:nvCxnSpPr>
            <p:cNvPr id="111" name="Прямая соединительная линия 110"/>
            <p:cNvCxnSpPr/>
            <p:nvPr/>
          </p:nvCxnSpPr>
          <p:spPr bwMode="auto">
            <a:xfrm>
              <a:off x="4777040" y="6840852"/>
              <a:ext cx="0" cy="920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25" name="Прямоугольник 197"/>
            <p:cNvSpPr>
              <a:spLocks noChangeArrowheads="1"/>
            </p:cNvSpPr>
            <p:nvPr/>
          </p:nvSpPr>
          <p:spPr bwMode="auto">
            <a:xfrm>
              <a:off x="4578716" y="6559988"/>
              <a:ext cx="610838" cy="37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600">
                  <a:latin typeface="Arial" charset="0"/>
                  <a:cs typeface="Arial" charset="0"/>
                </a:rPr>
                <a:t>CH</a:t>
              </a:r>
              <a:r>
                <a:rPr lang="en-US" altLang="ru-RU" sz="1600" baseline="-25000">
                  <a:latin typeface="Arial" charset="0"/>
                  <a:cs typeface="Arial" charset="0"/>
                </a:rPr>
                <a:t>3</a:t>
              </a:r>
              <a:endParaRPr lang="ru-RU" altLang="ru-RU" sz="1600" baseline="-25000">
                <a:latin typeface="Arial" charset="0"/>
                <a:cs typeface="Arial" charset="0"/>
              </a:endParaRPr>
            </a:p>
          </p:txBody>
        </p:sp>
        <p:cxnSp>
          <p:nvCxnSpPr>
            <p:cNvPr id="113" name="Прямая соединительная линия 112"/>
            <p:cNvCxnSpPr/>
            <p:nvPr/>
          </p:nvCxnSpPr>
          <p:spPr bwMode="auto">
            <a:xfrm>
              <a:off x="5176861" y="7034442"/>
              <a:ext cx="2014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27" name="Прямоугольник 197"/>
            <p:cNvSpPr>
              <a:spLocks noChangeArrowheads="1"/>
            </p:cNvSpPr>
            <p:nvPr/>
          </p:nvSpPr>
          <p:spPr bwMode="auto">
            <a:xfrm>
              <a:off x="5070560" y="6748818"/>
              <a:ext cx="184044" cy="334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400" b="0">
                  <a:latin typeface="Arial" charset="0"/>
                  <a:cs typeface="Arial" charset="0"/>
                </a:rPr>
                <a:t>+</a:t>
              </a:r>
              <a:endParaRPr lang="ru-RU" altLang="ru-RU" sz="1400" b="0" baseline="-25000">
                <a:latin typeface="Arial" charset="0"/>
                <a:cs typeface="Arial" charset="0"/>
              </a:endParaRPr>
            </a:p>
          </p:txBody>
        </p:sp>
        <p:sp>
          <p:nvSpPr>
            <p:cNvPr id="11428" name="Прямоугольник 197"/>
            <p:cNvSpPr>
              <a:spLocks noChangeArrowheads="1"/>
            </p:cNvSpPr>
            <p:nvPr/>
          </p:nvSpPr>
          <p:spPr bwMode="auto">
            <a:xfrm>
              <a:off x="5302202" y="6707561"/>
              <a:ext cx="184045" cy="37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600" b="0">
                  <a:latin typeface="Arial" charset="0"/>
                  <a:cs typeface="Arial" charset="0"/>
                </a:rPr>
                <a:t>-</a:t>
              </a:r>
              <a:endParaRPr lang="ru-RU" altLang="ru-RU" sz="1600" b="0" baseline="-25000">
                <a:latin typeface="Arial" charset="0"/>
                <a:cs typeface="Arial" charset="0"/>
              </a:endParaRPr>
            </a:p>
          </p:txBody>
        </p:sp>
      </p:grpSp>
      <p:sp>
        <p:nvSpPr>
          <p:cNvPr id="116" name="Овал 115"/>
          <p:cNvSpPr/>
          <p:nvPr/>
        </p:nvSpPr>
        <p:spPr bwMode="auto">
          <a:xfrm>
            <a:off x="7368317" y="5935363"/>
            <a:ext cx="589847" cy="62373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cs typeface="Arial" pitchFamily="34" charset="0"/>
            </a:endParaRPr>
          </a:p>
        </p:txBody>
      </p:sp>
      <p:sp>
        <p:nvSpPr>
          <p:cNvPr id="117" name="Овал 116"/>
          <p:cNvSpPr/>
          <p:nvPr/>
        </p:nvSpPr>
        <p:spPr bwMode="auto">
          <a:xfrm>
            <a:off x="7368379" y="5995218"/>
            <a:ext cx="539317" cy="5589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cs typeface="Arial" pitchFamily="34" charset="0"/>
              </a:rPr>
              <a:t>НА</a:t>
            </a:r>
          </a:p>
        </p:txBody>
      </p:sp>
      <p:sp>
        <p:nvSpPr>
          <p:cNvPr id="11394" name="Прямоугольник 197"/>
          <p:cNvSpPr>
            <a:spLocks noChangeArrowheads="1"/>
          </p:cNvSpPr>
          <p:nvPr/>
        </p:nvSpPr>
        <p:spPr bwMode="auto">
          <a:xfrm>
            <a:off x="7659688" y="5673725"/>
            <a:ext cx="5461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b="0">
                <a:latin typeface="Arial" charset="0"/>
                <a:cs typeface="Arial" charset="0"/>
              </a:rPr>
              <a:t>sp</a:t>
            </a:r>
            <a:r>
              <a:rPr lang="en-US" altLang="ru-RU" b="0" baseline="30000">
                <a:latin typeface="Arial" charset="0"/>
                <a:cs typeface="Arial" charset="0"/>
              </a:rPr>
              <a:t>2</a:t>
            </a:r>
            <a:endParaRPr lang="ru-RU" altLang="ru-RU" b="0" baseline="30000">
              <a:latin typeface="Arial" charset="0"/>
              <a:cs typeface="Arial" charset="0"/>
            </a:endParaRPr>
          </a:p>
        </p:txBody>
      </p:sp>
      <p:cxnSp>
        <p:nvCxnSpPr>
          <p:cNvPr id="119" name="Прямая соединительная линия 118"/>
          <p:cNvCxnSpPr/>
          <p:nvPr/>
        </p:nvCxnSpPr>
        <p:spPr bwMode="auto">
          <a:xfrm>
            <a:off x="7935913" y="6129338"/>
            <a:ext cx="211137" cy="1428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 bwMode="auto">
          <a:xfrm flipV="1">
            <a:off x="7831138" y="6508750"/>
            <a:ext cx="239712" cy="31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 bwMode="auto">
          <a:xfrm flipV="1">
            <a:off x="8062913" y="6264275"/>
            <a:ext cx="84137" cy="2444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 bwMode="auto">
          <a:xfrm>
            <a:off x="8062913" y="6508750"/>
            <a:ext cx="142875" cy="212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 bwMode="auto">
          <a:xfrm flipH="1">
            <a:off x="8140700" y="6248400"/>
            <a:ext cx="292100" cy="333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 bwMode="auto">
          <a:xfrm flipH="1" flipV="1">
            <a:off x="8426450" y="6248400"/>
            <a:ext cx="80963" cy="209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 bwMode="auto">
          <a:xfrm flipH="1">
            <a:off x="8202613" y="6645275"/>
            <a:ext cx="236537" cy="730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02" name="Прямоугольник 197"/>
          <p:cNvSpPr>
            <a:spLocks noChangeArrowheads="1"/>
          </p:cNvSpPr>
          <p:nvPr/>
        </p:nvSpPr>
        <p:spPr bwMode="auto">
          <a:xfrm>
            <a:off x="8205788" y="6383338"/>
            <a:ext cx="6238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b="0">
                <a:latin typeface="Arial" charset="0"/>
                <a:cs typeface="Arial" charset="0"/>
              </a:rPr>
              <a:t>N</a:t>
            </a:r>
            <a:endParaRPr lang="ru-RU" altLang="ru-RU" b="0">
              <a:latin typeface="Arial" charset="0"/>
              <a:cs typeface="Arial" charset="0"/>
            </a:endParaRPr>
          </a:p>
        </p:txBody>
      </p:sp>
      <p:sp>
        <p:nvSpPr>
          <p:cNvPr id="11403" name="Прямоугольник 197"/>
          <p:cNvSpPr>
            <a:spLocks noChangeArrowheads="1"/>
          </p:cNvSpPr>
          <p:nvPr/>
        </p:nvSpPr>
        <p:spPr bwMode="auto">
          <a:xfrm>
            <a:off x="8388350" y="6453188"/>
            <a:ext cx="98425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b="0">
                <a:latin typeface="Arial" charset="0"/>
                <a:cs typeface="Arial" charset="0"/>
              </a:rPr>
              <a:t>-CH</a:t>
            </a:r>
            <a:r>
              <a:rPr lang="en-US" altLang="ru-RU" b="0" baseline="-25000">
                <a:latin typeface="Arial" charset="0"/>
                <a:cs typeface="Arial" charset="0"/>
              </a:rPr>
              <a:t>3</a:t>
            </a:r>
            <a:endParaRPr lang="ru-RU" altLang="ru-RU" b="0" baseline="-25000">
              <a:latin typeface="Arial" charset="0"/>
              <a:cs typeface="Arial" charset="0"/>
            </a:endParaRPr>
          </a:p>
        </p:txBody>
      </p:sp>
      <p:sp>
        <p:nvSpPr>
          <p:cNvPr id="11404" name="Прямоугольник 197"/>
          <p:cNvSpPr>
            <a:spLocks noChangeArrowheads="1"/>
          </p:cNvSpPr>
          <p:nvPr/>
        </p:nvSpPr>
        <p:spPr bwMode="auto">
          <a:xfrm>
            <a:off x="8396288" y="5897563"/>
            <a:ext cx="3730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b="0">
                <a:latin typeface="Arial" charset="0"/>
                <a:cs typeface="Arial" charset="0"/>
              </a:rPr>
              <a:t>R</a:t>
            </a:r>
            <a:endParaRPr lang="ru-RU" altLang="ru-RU" b="0">
              <a:latin typeface="Arial" charset="0"/>
              <a:cs typeface="Arial" charset="0"/>
            </a:endParaRPr>
          </a:p>
        </p:txBody>
      </p:sp>
      <p:cxnSp>
        <p:nvCxnSpPr>
          <p:cNvPr id="129" name="Прямая соединительная линия 128"/>
          <p:cNvCxnSpPr/>
          <p:nvPr/>
        </p:nvCxnSpPr>
        <p:spPr bwMode="auto">
          <a:xfrm flipH="1">
            <a:off x="8431213" y="6153150"/>
            <a:ext cx="87312" cy="1047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617"/>
          <p:cNvGrpSpPr>
            <a:grpSpLocks/>
          </p:cNvGrpSpPr>
          <p:nvPr/>
        </p:nvGrpSpPr>
        <p:grpSpPr bwMode="auto">
          <a:xfrm>
            <a:off x="6378575" y="3776663"/>
            <a:ext cx="693738" cy="558800"/>
            <a:chOff x="3050640" y="18975295"/>
            <a:chExt cx="1020008" cy="721456"/>
          </a:xfrm>
        </p:grpSpPr>
        <p:sp>
          <p:nvSpPr>
            <p:cNvPr id="134" name="Овал 133"/>
            <p:cNvSpPr/>
            <p:nvPr/>
          </p:nvSpPr>
          <p:spPr bwMode="auto">
            <a:xfrm>
              <a:off x="3050640" y="18975295"/>
              <a:ext cx="793284" cy="72145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50" dirty="0">
                  <a:cs typeface="Arial" pitchFamily="34" charset="0"/>
                </a:rPr>
                <a:t>НА</a:t>
              </a:r>
            </a:p>
          </p:txBody>
        </p:sp>
        <p:cxnSp>
          <p:nvCxnSpPr>
            <p:cNvPr id="135" name="Прямая соединительная линия 134"/>
            <p:cNvCxnSpPr/>
            <p:nvPr/>
          </p:nvCxnSpPr>
          <p:spPr>
            <a:xfrm>
              <a:off x="3844238" y="19336023"/>
              <a:ext cx="226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07" name="Прямоугольник 197"/>
          <p:cNvSpPr>
            <a:spLocks noChangeArrowheads="1"/>
          </p:cNvSpPr>
          <p:nvPr/>
        </p:nvSpPr>
        <p:spPr bwMode="auto">
          <a:xfrm>
            <a:off x="6956425" y="3873500"/>
            <a:ext cx="4159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R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sp>
        <p:nvSpPr>
          <p:cNvPr id="11408" name="Прямоугольник 197"/>
          <p:cNvSpPr>
            <a:spLocks noChangeArrowheads="1"/>
          </p:cNvSpPr>
          <p:nvPr/>
        </p:nvSpPr>
        <p:spPr bwMode="auto">
          <a:xfrm>
            <a:off x="4275138" y="4367213"/>
            <a:ext cx="162083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sz="1600">
                <a:latin typeface="Arial" charset="0"/>
                <a:cs typeface="Arial" charset="0"/>
              </a:rPr>
              <a:t>RLi or RMgBr</a:t>
            </a:r>
            <a:endParaRPr lang="ru-RU" altLang="ru-RU" sz="1600">
              <a:latin typeface="Arial" charset="0"/>
              <a:cs typeface="Arial" charset="0"/>
            </a:endParaRPr>
          </a:p>
        </p:txBody>
      </p:sp>
      <p:sp>
        <p:nvSpPr>
          <p:cNvPr id="11409" name="Прямоугольник 197"/>
          <p:cNvSpPr>
            <a:spLocks noChangeArrowheads="1"/>
          </p:cNvSpPr>
          <p:nvPr/>
        </p:nvSpPr>
        <p:spPr bwMode="auto">
          <a:xfrm>
            <a:off x="2771775" y="1341438"/>
            <a:ext cx="65722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ru-RU" b="0">
                <a:latin typeface="Arial" charset="0"/>
                <a:cs typeface="Arial" charset="0"/>
              </a:rPr>
              <a:t>[</a:t>
            </a:r>
            <a:r>
              <a:rPr lang="ru-RU" altLang="ru-RU" b="0">
                <a:latin typeface="Arial" charset="0"/>
                <a:cs typeface="Arial" charset="0"/>
              </a:rPr>
              <a:t>Н</a:t>
            </a:r>
            <a:r>
              <a:rPr lang="en-US" altLang="ru-RU" b="0">
                <a:latin typeface="Arial" charset="0"/>
                <a:cs typeface="Arial" charset="0"/>
              </a:rPr>
              <a:t>]</a:t>
            </a:r>
            <a:endParaRPr lang="ru-RU" altLang="ru-RU" b="0" baseline="-25000">
              <a:latin typeface="Arial" charset="0"/>
              <a:cs typeface="Arial" charset="0"/>
            </a:endParaRPr>
          </a:p>
        </p:txBody>
      </p:sp>
      <p:sp>
        <p:nvSpPr>
          <p:cNvPr id="11410" name="TextBox 184"/>
          <p:cNvSpPr txBox="1">
            <a:spLocks noChangeArrowheads="1"/>
          </p:cNvSpPr>
          <p:nvPr/>
        </p:nvSpPr>
        <p:spPr bwMode="auto">
          <a:xfrm>
            <a:off x="529608" y="15874"/>
            <a:ext cx="833199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9pPr>
          </a:lstStyle>
          <a:p>
            <a:pPr algn="ctr" eaLnBrk="1" hangingPunct="1"/>
            <a:r>
              <a:rPr lang="ru-RU" altLang="ru-RU" sz="2800" b="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Химическое модифицирование ДНА </a:t>
            </a:r>
            <a:endParaRPr lang="ru-RU" altLang="ru-RU" sz="2800" b="0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6659563" y="64928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9A692C0-1B34-46A2-80D7-68316A43AC9B}" type="slidenum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1412" name="Text Box 225"/>
          <p:cNvSpPr txBox="1">
            <a:spLocks noChangeArrowheads="1"/>
          </p:cNvSpPr>
          <p:nvPr/>
        </p:nvSpPr>
        <p:spPr bwMode="auto">
          <a:xfrm>
            <a:off x="1187450" y="620713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>
                <a:latin typeface="Arial" charset="0"/>
              </a:rPr>
              <a:t>окисление</a:t>
            </a:r>
          </a:p>
        </p:txBody>
      </p:sp>
      <p:sp>
        <p:nvSpPr>
          <p:cNvPr id="11413" name="Text Box 227"/>
          <p:cNvSpPr txBox="1">
            <a:spLocks noChangeArrowheads="1"/>
          </p:cNvSpPr>
          <p:nvPr/>
        </p:nvSpPr>
        <p:spPr bwMode="auto">
          <a:xfrm>
            <a:off x="900113" y="1628775"/>
            <a:ext cx="2089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>
                <a:latin typeface="Arial" charset="0"/>
              </a:rPr>
              <a:t>воссстановление</a:t>
            </a:r>
          </a:p>
        </p:txBody>
      </p:sp>
      <p:sp>
        <p:nvSpPr>
          <p:cNvPr id="11414" name="Text Box 228"/>
          <p:cNvSpPr txBox="1">
            <a:spLocks noChangeArrowheads="1"/>
          </p:cNvSpPr>
          <p:nvPr/>
        </p:nvSpPr>
        <p:spPr bwMode="auto">
          <a:xfrm>
            <a:off x="1042988" y="2636838"/>
            <a:ext cx="1979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>
                <a:latin typeface="Arial" charset="0"/>
              </a:rPr>
              <a:t>аминирование</a:t>
            </a:r>
          </a:p>
        </p:txBody>
      </p:sp>
      <p:sp>
        <p:nvSpPr>
          <p:cNvPr id="11415" name="Text Box 229"/>
          <p:cNvSpPr txBox="1">
            <a:spLocks noChangeArrowheads="1"/>
          </p:cNvSpPr>
          <p:nvPr/>
        </p:nvSpPr>
        <p:spPr bwMode="auto">
          <a:xfrm>
            <a:off x="900113" y="3716338"/>
            <a:ext cx="2051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>
                <a:latin typeface="Arial" charset="0"/>
              </a:rPr>
              <a:t>галогенирование</a:t>
            </a:r>
          </a:p>
        </p:txBody>
      </p:sp>
      <p:sp>
        <p:nvSpPr>
          <p:cNvPr id="11416" name="Text Box 230"/>
          <p:cNvSpPr txBox="1">
            <a:spLocks noChangeArrowheads="1"/>
          </p:cNvSpPr>
          <p:nvPr/>
        </p:nvSpPr>
        <p:spPr bwMode="auto">
          <a:xfrm>
            <a:off x="1042988" y="4724400"/>
            <a:ext cx="2124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>
                <a:latin typeface="Arial" charset="0"/>
              </a:rPr>
              <a:t>гидрирование</a:t>
            </a:r>
          </a:p>
        </p:txBody>
      </p:sp>
      <p:sp>
        <p:nvSpPr>
          <p:cNvPr id="11417" name="Text Box 231"/>
          <p:cNvSpPr txBox="1">
            <a:spLocks noChangeArrowheads="1"/>
          </p:cNvSpPr>
          <p:nvPr/>
        </p:nvSpPr>
        <p:spPr bwMode="auto">
          <a:xfrm>
            <a:off x="1476375" y="5805488"/>
            <a:ext cx="1908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arlow Solid Itali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arlow Solid Italic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>
                <a:latin typeface="Arial" charset="0"/>
              </a:rPr>
              <a:t>отжиг</a:t>
            </a:r>
          </a:p>
        </p:txBody>
      </p:sp>
      <p:sp>
        <p:nvSpPr>
          <p:cNvPr id="11418" name="Rectangle 232"/>
          <p:cNvSpPr>
            <a:spLocks noChangeArrowheads="1"/>
          </p:cNvSpPr>
          <p:nvPr/>
        </p:nvSpPr>
        <p:spPr bwMode="auto">
          <a:xfrm>
            <a:off x="250825" y="0"/>
            <a:ext cx="8281988" cy="620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5538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Прямая соединительная линия 124"/>
          <p:cNvCxnSpPr/>
          <p:nvPr/>
        </p:nvCxnSpPr>
        <p:spPr bwMode="auto">
          <a:xfrm>
            <a:off x="4713288" y="6173788"/>
            <a:ext cx="2587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27000" y="1784350"/>
            <a:ext cx="1466850" cy="739775"/>
            <a:chOff x="296708" y="1365105"/>
            <a:chExt cx="1467005" cy="739413"/>
          </a:xfrm>
        </p:grpSpPr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1020684" y="1747506"/>
              <a:ext cx="25879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45" name="Прямоугольник 197"/>
            <p:cNvSpPr>
              <a:spLocks noChangeArrowheads="1"/>
            </p:cNvSpPr>
            <p:nvPr/>
          </p:nvSpPr>
          <p:spPr bwMode="auto">
            <a:xfrm>
              <a:off x="1092200" y="1556792"/>
              <a:ext cx="671513" cy="40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14000"/>
                </a:lnSpc>
              </a:pPr>
              <a:r>
                <a:rPr lang="en-US" altLang="ru-RU" b="1">
                  <a:latin typeface="Arial" charset="0"/>
                </a:rPr>
                <a:t>Cl</a:t>
              </a:r>
              <a:endParaRPr lang="ru-RU" altLang="ru-RU" b="1">
                <a:latin typeface="Arial" charset="0"/>
              </a:endParaRPr>
            </a:p>
          </p:txBody>
        </p:sp>
        <p:sp>
          <p:nvSpPr>
            <p:cNvPr id="17" name="Овал 16"/>
            <p:cNvSpPr/>
            <p:nvPr/>
          </p:nvSpPr>
          <p:spPr bwMode="auto">
            <a:xfrm>
              <a:off x="296708" y="1365105"/>
              <a:ext cx="795468" cy="739413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50" b="1" dirty="0">
                  <a:latin typeface="Arial" pitchFamily="34" charset="0"/>
                  <a:cs typeface="Arial" pitchFamily="34" charset="0"/>
                </a:rPr>
                <a:t>ДНА</a:t>
              </a:r>
            </a:p>
          </p:txBody>
        </p:sp>
      </p:grpSp>
      <p:sp>
        <p:nvSpPr>
          <p:cNvPr id="19460" name="Прямоугольник 197"/>
          <p:cNvSpPr>
            <a:spLocks noChangeArrowheads="1"/>
          </p:cNvSpPr>
          <p:nvPr/>
        </p:nvSpPr>
        <p:spPr bwMode="auto">
          <a:xfrm>
            <a:off x="900113" y="3992563"/>
            <a:ext cx="8985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ru-RU" sz="1600" b="1" dirty="0">
                <a:latin typeface="Arial" charset="0"/>
              </a:rPr>
              <a:t>OH</a:t>
            </a:r>
            <a:endParaRPr lang="ru-RU" altLang="ru-RU" sz="1600" b="1" dirty="0">
              <a:latin typeface="Arial" charset="0"/>
            </a:endParaRPr>
          </a:p>
        </p:txBody>
      </p:sp>
      <p:sp>
        <p:nvSpPr>
          <p:cNvPr id="19461" name="Прямоугольник 197"/>
          <p:cNvSpPr>
            <a:spLocks noChangeArrowheads="1"/>
          </p:cNvSpPr>
          <p:nvPr/>
        </p:nvSpPr>
        <p:spPr bwMode="auto">
          <a:xfrm>
            <a:off x="1752600" y="1049338"/>
            <a:ext cx="18748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ru-RU" sz="1100">
                <a:latin typeface="Arial" charset="0"/>
              </a:rPr>
              <a:t>EtOH, 120 </a:t>
            </a:r>
            <a:r>
              <a:rPr lang="en-US" altLang="ru-RU" sz="1100" baseline="30000">
                <a:latin typeface="Arial" charset="0"/>
              </a:rPr>
              <a:t>o</a:t>
            </a:r>
            <a:r>
              <a:rPr lang="en-US" altLang="ru-RU" sz="1100">
                <a:latin typeface="Arial" charset="0"/>
              </a:rPr>
              <a:t>C, 24 h, </a:t>
            </a:r>
            <a:endParaRPr lang="ru-RU" altLang="ru-RU" sz="1100">
              <a:latin typeface="Arial" charset="0"/>
            </a:endParaRPr>
          </a:p>
        </p:txBody>
      </p:sp>
      <p:sp>
        <p:nvSpPr>
          <p:cNvPr id="19462" name="Прямоугольник 197"/>
          <p:cNvSpPr>
            <a:spLocks noChangeArrowheads="1"/>
          </p:cNvSpPr>
          <p:nvPr/>
        </p:nvSpPr>
        <p:spPr bwMode="auto">
          <a:xfrm>
            <a:off x="1901825" y="1295400"/>
            <a:ext cx="1600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100">
                <a:latin typeface="Arial" charset="0"/>
              </a:rPr>
              <a:t>глицин, осн-е Хунига</a:t>
            </a:r>
          </a:p>
        </p:txBody>
      </p:sp>
      <p:cxnSp>
        <p:nvCxnSpPr>
          <p:cNvPr id="40" name="Прямая со стрелкой 39"/>
          <p:cNvCxnSpPr/>
          <p:nvPr/>
        </p:nvCxnSpPr>
        <p:spPr bwMode="auto">
          <a:xfrm>
            <a:off x="1763713" y="1319213"/>
            <a:ext cx="1944687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4" name="Прямоугольник 197"/>
          <p:cNvSpPr>
            <a:spLocks noChangeArrowheads="1"/>
          </p:cNvSpPr>
          <p:nvPr/>
        </p:nvSpPr>
        <p:spPr bwMode="auto">
          <a:xfrm>
            <a:off x="4806950" y="1192213"/>
            <a:ext cx="12255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ru-RU" sz="1200" b="1">
                <a:latin typeface="Arial" charset="0"/>
              </a:rPr>
              <a:t>NHCH</a:t>
            </a:r>
            <a:r>
              <a:rPr lang="en-US" altLang="ru-RU" sz="1200" b="1" baseline="-25000">
                <a:latin typeface="Arial" charset="0"/>
              </a:rPr>
              <a:t>2</a:t>
            </a:r>
            <a:r>
              <a:rPr lang="en-US" altLang="ru-RU" sz="1200" b="1">
                <a:latin typeface="Arial" charset="0"/>
              </a:rPr>
              <a:t>COOH</a:t>
            </a:r>
            <a:endParaRPr lang="ru-RU" altLang="ru-RU" sz="1200" b="1">
              <a:latin typeface="Arial" charset="0"/>
            </a:endParaRPr>
          </a:p>
        </p:txBody>
      </p:sp>
      <p:sp>
        <p:nvSpPr>
          <p:cNvPr id="19465" name="Прямоугольник 197"/>
          <p:cNvSpPr>
            <a:spLocks noChangeArrowheads="1"/>
          </p:cNvSpPr>
          <p:nvPr/>
        </p:nvSpPr>
        <p:spPr bwMode="auto">
          <a:xfrm>
            <a:off x="1169988" y="3000375"/>
            <a:ext cx="2681287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100">
                <a:latin typeface="Arial" charset="0"/>
              </a:rPr>
              <a:t>амикацина сульфат, осн-е Хунига</a:t>
            </a:r>
          </a:p>
        </p:txBody>
      </p:sp>
      <p:sp>
        <p:nvSpPr>
          <p:cNvPr id="19466" name="Прямоугольник 197"/>
          <p:cNvSpPr>
            <a:spLocks noChangeArrowheads="1"/>
          </p:cNvSpPr>
          <p:nvPr/>
        </p:nvSpPr>
        <p:spPr bwMode="auto">
          <a:xfrm>
            <a:off x="1763713" y="2741613"/>
            <a:ext cx="1752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ru-RU" sz="1100">
                <a:latin typeface="Arial" charset="0"/>
              </a:rPr>
              <a:t>EtOH, 50 </a:t>
            </a:r>
            <a:r>
              <a:rPr lang="en-US" altLang="ru-RU" sz="1100" baseline="30000">
                <a:latin typeface="Arial" charset="0"/>
              </a:rPr>
              <a:t>o</a:t>
            </a:r>
            <a:r>
              <a:rPr lang="en-US" altLang="ru-RU" sz="1100">
                <a:latin typeface="Arial" charset="0"/>
              </a:rPr>
              <a:t>C, 24 </a:t>
            </a:r>
            <a:r>
              <a:rPr lang="ru-RU" altLang="ru-RU" sz="1100">
                <a:latin typeface="Arial" charset="0"/>
              </a:rPr>
              <a:t>ч</a:t>
            </a:r>
            <a:r>
              <a:rPr lang="en-US" altLang="ru-RU" sz="1100">
                <a:latin typeface="Arial" charset="0"/>
              </a:rPr>
              <a:t>, </a:t>
            </a:r>
            <a:endParaRPr lang="ru-RU" altLang="ru-RU" sz="1100">
              <a:latin typeface="Arial" charset="0"/>
            </a:endParaRPr>
          </a:p>
        </p:txBody>
      </p:sp>
      <p:sp>
        <p:nvSpPr>
          <p:cNvPr id="19467" name="Прямоугольник 197"/>
          <p:cNvSpPr>
            <a:spLocks noChangeArrowheads="1"/>
          </p:cNvSpPr>
          <p:nvPr/>
        </p:nvSpPr>
        <p:spPr bwMode="auto">
          <a:xfrm>
            <a:off x="4713288" y="2935288"/>
            <a:ext cx="13684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200" b="1">
                <a:latin typeface="Arial" charset="0"/>
              </a:rPr>
              <a:t>амикацин</a:t>
            </a:r>
          </a:p>
        </p:txBody>
      </p:sp>
      <p:sp>
        <p:nvSpPr>
          <p:cNvPr id="19468" name="Прямоугольник 197"/>
          <p:cNvSpPr>
            <a:spLocks noChangeArrowheads="1"/>
          </p:cNvSpPr>
          <p:nvPr/>
        </p:nvSpPr>
        <p:spPr bwMode="auto">
          <a:xfrm>
            <a:off x="2419350" y="3775075"/>
            <a:ext cx="1073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ru-RU" altLang="ru-RU" sz="1100">
                <a:latin typeface="Arial" charset="0"/>
              </a:rPr>
              <a:t>, </a:t>
            </a:r>
            <a:r>
              <a:rPr lang="en-US" altLang="ru-RU" sz="1100">
                <a:latin typeface="Arial" charset="0"/>
              </a:rPr>
              <a:t>CHCl</a:t>
            </a:r>
            <a:r>
              <a:rPr lang="en-US" altLang="ru-RU" sz="1100" baseline="-25000">
                <a:latin typeface="Arial" charset="0"/>
              </a:rPr>
              <a:t>3</a:t>
            </a:r>
            <a:r>
              <a:rPr lang="en-US" altLang="ru-RU" sz="1100">
                <a:latin typeface="Arial" charset="0"/>
              </a:rPr>
              <a:t>, HCl</a:t>
            </a:r>
            <a:endParaRPr lang="en-US" altLang="ru-RU" sz="1100" baseline="-25000">
              <a:latin typeface="Arial" charset="0"/>
            </a:endParaRPr>
          </a:p>
        </p:txBody>
      </p:sp>
      <p:sp>
        <p:nvSpPr>
          <p:cNvPr id="19469" name="Прямоугольник 62"/>
          <p:cNvSpPr>
            <a:spLocks noChangeArrowheads="1"/>
          </p:cNvSpPr>
          <p:nvPr/>
        </p:nvSpPr>
        <p:spPr bwMode="auto">
          <a:xfrm>
            <a:off x="2249488" y="4032250"/>
            <a:ext cx="8826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n-US" altLang="ru-RU" sz="1100">
                <a:latin typeface="Arial" charset="0"/>
              </a:rPr>
              <a:t>62 </a:t>
            </a:r>
            <a:r>
              <a:rPr lang="en-US" altLang="ru-RU" sz="1100" baseline="30000">
                <a:latin typeface="Arial" charset="0"/>
              </a:rPr>
              <a:t>o</a:t>
            </a:r>
            <a:r>
              <a:rPr lang="en-US" altLang="ru-RU" sz="1100">
                <a:latin typeface="Arial" charset="0"/>
              </a:rPr>
              <a:t>C, 24 </a:t>
            </a:r>
            <a:r>
              <a:rPr lang="ru-RU" altLang="ru-RU" sz="1100">
                <a:latin typeface="Arial" charset="0"/>
              </a:rPr>
              <a:t>ч</a:t>
            </a:r>
          </a:p>
        </p:txBody>
      </p:sp>
      <p:sp>
        <p:nvSpPr>
          <p:cNvPr id="19470" name="Прямоугольник 197"/>
          <p:cNvSpPr>
            <a:spLocks noChangeArrowheads="1"/>
          </p:cNvSpPr>
          <p:nvPr/>
        </p:nvSpPr>
        <p:spPr bwMode="auto">
          <a:xfrm>
            <a:off x="4137025" y="3992563"/>
            <a:ext cx="29527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ru-RU" sz="1200" b="1">
                <a:latin typeface="Arial" charset="0"/>
              </a:rPr>
              <a:t>OOC(CH</a:t>
            </a:r>
            <a:r>
              <a:rPr lang="en-US" altLang="ru-RU" sz="1200" b="1" baseline="-25000">
                <a:latin typeface="Arial" charset="0"/>
              </a:rPr>
              <a:t>2</a:t>
            </a:r>
            <a:r>
              <a:rPr lang="en-US" altLang="ru-RU" sz="1200" b="1">
                <a:latin typeface="Arial" charset="0"/>
              </a:rPr>
              <a:t>)</a:t>
            </a:r>
            <a:r>
              <a:rPr lang="en-US" altLang="ru-RU" sz="1200" b="1" baseline="-25000">
                <a:latin typeface="Arial" charset="0"/>
              </a:rPr>
              <a:t>2</a:t>
            </a:r>
            <a:r>
              <a:rPr lang="en-US" altLang="ru-RU" sz="1200" b="1">
                <a:latin typeface="Arial" charset="0"/>
              </a:rPr>
              <a:t>COOH</a:t>
            </a:r>
            <a:endParaRPr lang="ru-RU" altLang="ru-RU" sz="1200" b="1">
              <a:latin typeface="Arial" charset="0"/>
            </a:endParaRPr>
          </a:p>
        </p:txBody>
      </p:sp>
      <p:sp>
        <p:nvSpPr>
          <p:cNvPr id="19471" name="TextBox 74"/>
          <p:cNvSpPr txBox="1">
            <a:spLocks noChangeArrowheads="1"/>
          </p:cNvSpPr>
          <p:nvPr/>
        </p:nvSpPr>
        <p:spPr bwMode="auto">
          <a:xfrm>
            <a:off x="2847975" y="115888"/>
            <a:ext cx="388620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0000CC"/>
                </a:solidFill>
                <a:latin typeface="Arial" charset="0"/>
              </a:rPr>
              <a:t>Прививка БАВ и ЛВ</a:t>
            </a:r>
          </a:p>
        </p:txBody>
      </p:sp>
      <p:sp>
        <p:nvSpPr>
          <p:cNvPr id="77" name="Прямоугольник 197"/>
          <p:cNvSpPr>
            <a:spLocks noChangeArrowheads="1"/>
          </p:cNvSpPr>
          <p:nvPr/>
        </p:nvSpPr>
        <p:spPr bwMode="auto">
          <a:xfrm>
            <a:off x="7596188" y="1089025"/>
            <a:ext cx="1457325" cy="461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Arial" charset="0"/>
                <a:cs typeface="+mn-cs"/>
              </a:rPr>
              <a:t>центральный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Arial" charset="0"/>
                <a:cs typeface="+mn-cs"/>
              </a:rPr>
              <a:t>нейромедиатор</a:t>
            </a:r>
            <a:endParaRPr lang="ru-RU" sz="1200" i="1" dirty="0">
              <a:latin typeface="Arial" charset="0"/>
              <a:cs typeface="+mn-cs"/>
            </a:endParaRPr>
          </a:p>
        </p:txBody>
      </p:sp>
      <p:sp>
        <p:nvSpPr>
          <p:cNvPr id="78" name="Прямоугольник 197"/>
          <p:cNvSpPr>
            <a:spLocks noChangeArrowheads="1"/>
          </p:cNvSpPr>
          <p:nvPr/>
        </p:nvSpPr>
        <p:spPr bwMode="auto">
          <a:xfrm>
            <a:off x="7596188" y="2930525"/>
            <a:ext cx="1457325" cy="276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Arial" charset="0"/>
                <a:cs typeface="+mn-cs"/>
              </a:rPr>
              <a:t>антибиотик</a:t>
            </a:r>
            <a:endParaRPr lang="ru-RU" sz="1200" i="1" dirty="0">
              <a:latin typeface="Arial" charset="0"/>
              <a:cs typeface="+mn-cs"/>
            </a:endParaRPr>
          </a:p>
        </p:txBody>
      </p:sp>
      <p:sp>
        <p:nvSpPr>
          <p:cNvPr id="79" name="Прямоугольник 197"/>
          <p:cNvSpPr>
            <a:spLocks noChangeArrowheads="1"/>
          </p:cNvSpPr>
          <p:nvPr/>
        </p:nvSpPr>
        <p:spPr bwMode="auto">
          <a:xfrm>
            <a:off x="7605713" y="3800475"/>
            <a:ext cx="1447800" cy="461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 err="1">
                <a:latin typeface="Arial" charset="0"/>
                <a:cs typeface="+mn-cs"/>
              </a:rPr>
              <a:t>интермедиат</a:t>
            </a:r>
            <a:r>
              <a:rPr lang="ru-RU" sz="1200" b="1" i="1" dirty="0">
                <a:latin typeface="Arial" charset="0"/>
                <a:cs typeface="+mn-cs"/>
              </a:rPr>
              <a:t> цикла Кребса</a:t>
            </a:r>
            <a:endParaRPr lang="ru-RU" sz="1200" i="1" dirty="0">
              <a:latin typeface="Arial" charset="0"/>
              <a:cs typeface="+mn-cs"/>
            </a:endParaRPr>
          </a:p>
        </p:txBody>
      </p:sp>
      <p:sp>
        <p:nvSpPr>
          <p:cNvPr id="19475" name="Номер слайда 2049"/>
          <p:cNvSpPr>
            <a:spLocks noGrp="1"/>
          </p:cNvSpPr>
          <p:nvPr>
            <p:ph type="sldNum" sz="quarter" idx="12"/>
          </p:nvPr>
        </p:nvSpPr>
        <p:spPr bwMode="auto">
          <a:xfrm>
            <a:off x="6818313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DED3CB6-2178-4917-AF0F-E711A32CEA7C}" type="slidenum">
              <a:rPr lang="ru-RU" altLang="ru-RU" smtClean="0">
                <a:solidFill>
                  <a:srgbClr val="898989"/>
                </a:solidFill>
              </a:rPr>
              <a:pPr/>
              <a:t>39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19476" name="TextBox 49"/>
          <p:cNvSpPr txBox="1">
            <a:spLocks noChangeArrowheads="1"/>
          </p:cNvSpPr>
          <p:nvPr/>
        </p:nvSpPr>
        <p:spPr bwMode="auto">
          <a:xfrm>
            <a:off x="1960563" y="2159000"/>
            <a:ext cx="18049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1100">
                <a:latin typeface="Arial" charset="0"/>
              </a:rPr>
              <a:t>12 </a:t>
            </a:r>
            <a:r>
              <a:rPr lang="ru-RU" altLang="ru-RU" sz="1100">
                <a:latin typeface="Arial" charset="0"/>
              </a:rPr>
              <a:t>ч, 78 °С, осн-е Хунига</a:t>
            </a:r>
          </a:p>
        </p:txBody>
      </p:sp>
      <p:sp>
        <p:nvSpPr>
          <p:cNvPr id="19477" name="Прямоугольник 197"/>
          <p:cNvSpPr>
            <a:spLocks noChangeArrowheads="1"/>
          </p:cNvSpPr>
          <p:nvPr/>
        </p:nvSpPr>
        <p:spPr bwMode="auto">
          <a:xfrm>
            <a:off x="1550988" y="1873250"/>
            <a:ext cx="2430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100">
                <a:latin typeface="Arial" charset="0"/>
              </a:rPr>
              <a:t>этиловый эфир</a:t>
            </a:r>
            <a:r>
              <a:rPr lang="en-US" altLang="ru-RU" sz="1100">
                <a:latin typeface="Arial" charset="0"/>
              </a:rPr>
              <a:t>-L-</a:t>
            </a:r>
            <a:r>
              <a:rPr lang="ru-RU" altLang="ru-RU" sz="1100">
                <a:latin typeface="Arial" charset="0"/>
              </a:rPr>
              <a:t>цистеина*Н</a:t>
            </a:r>
            <a:r>
              <a:rPr lang="en-US" altLang="ru-RU" sz="1100">
                <a:latin typeface="Arial" charset="0"/>
              </a:rPr>
              <a:t>Cl</a:t>
            </a:r>
            <a:endParaRPr lang="ru-RU" altLang="ru-RU" sz="1100">
              <a:latin typeface="Arial" charset="0"/>
            </a:endParaRPr>
          </a:p>
        </p:txBody>
      </p:sp>
      <p:graphicFrame>
        <p:nvGraphicFramePr>
          <p:cNvPr id="19478" name="Объект 4"/>
          <p:cNvGraphicFramePr>
            <a:graphicFrameLocks noChangeAspect="1"/>
          </p:cNvGraphicFramePr>
          <p:nvPr/>
        </p:nvGraphicFramePr>
        <p:xfrm>
          <a:off x="4662488" y="1844675"/>
          <a:ext cx="1770062" cy="692150"/>
        </p:xfrm>
        <a:graphic>
          <a:graphicData uri="http://schemas.openxmlformats.org/presentationml/2006/ole">
            <p:oleObj spid="_x0000_s57346" name="ChemSketch" r:id="rId4" imgW="1770888" imgH="691896" progId="">
              <p:embed/>
            </p:oleObj>
          </a:graphicData>
        </a:graphic>
      </p:graphicFrame>
      <p:sp>
        <p:nvSpPr>
          <p:cNvPr id="55" name="Прямоугольник 197"/>
          <p:cNvSpPr>
            <a:spLocks noChangeArrowheads="1"/>
          </p:cNvSpPr>
          <p:nvPr/>
        </p:nvSpPr>
        <p:spPr bwMode="auto">
          <a:xfrm>
            <a:off x="7596188" y="1922463"/>
            <a:ext cx="1462087" cy="4619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Arial" charset="0"/>
                <a:cs typeface="+mn-cs"/>
              </a:rPr>
              <a:t>лечение катаракты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21829" y="943913"/>
            <a:ext cx="1151342" cy="210849"/>
          </a:xfrm>
          <a:prstGeom prst="rect">
            <a:avLst/>
          </a:prstGeom>
          <a:noFill/>
          <a:ln w="6350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мол/нм</a:t>
            </a:r>
            <a:r>
              <a:rPr lang="ru-RU" sz="11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5465922" y="1784350"/>
            <a:ext cx="1024845" cy="230831"/>
          </a:xfrm>
          <a:prstGeom prst="rect">
            <a:avLst/>
          </a:prstGeom>
          <a:noFill/>
          <a:ln w="6350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 мол/нм</a:t>
            </a:r>
            <a:r>
              <a:rPr lang="ru-RU" sz="11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887371" y="2673765"/>
            <a:ext cx="1167939" cy="285335"/>
          </a:xfrm>
          <a:prstGeom prst="rect">
            <a:avLst/>
          </a:prstGeom>
          <a:noFill/>
          <a:ln w="6350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 мол/нм</a:t>
            </a:r>
            <a:r>
              <a:rPr lang="ru-RU" sz="11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5051783" y="3769707"/>
            <a:ext cx="1123234" cy="229507"/>
          </a:xfrm>
          <a:prstGeom prst="rect">
            <a:avLst/>
          </a:prstGeom>
          <a:noFill/>
          <a:ln w="6350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 мол/нм</a:t>
            </a:r>
            <a:r>
              <a:rPr lang="ru-RU" sz="11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57" name="Прямая со стрелкой 56"/>
          <p:cNvCxnSpPr/>
          <p:nvPr/>
        </p:nvCxnSpPr>
        <p:spPr bwMode="auto">
          <a:xfrm>
            <a:off x="1831975" y="2154238"/>
            <a:ext cx="1933575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 bwMode="auto">
          <a:xfrm flipV="1">
            <a:off x="1763713" y="3000375"/>
            <a:ext cx="1944687" cy="11113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 bwMode="auto">
          <a:xfrm>
            <a:off x="4678363" y="1344613"/>
            <a:ext cx="2587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Овал 63"/>
          <p:cNvSpPr/>
          <p:nvPr/>
        </p:nvSpPr>
        <p:spPr bwMode="auto">
          <a:xfrm>
            <a:off x="3953849" y="961395"/>
            <a:ext cx="795468" cy="73941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Arial" pitchFamily="34" charset="0"/>
                <a:cs typeface="Arial" pitchFamily="34" charset="0"/>
              </a:rPr>
              <a:t>ДНА</a:t>
            </a:r>
          </a:p>
        </p:txBody>
      </p:sp>
      <p:sp>
        <p:nvSpPr>
          <p:cNvPr id="66" name="Овал 65"/>
          <p:cNvSpPr/>
          <p:nvPr/>
        </p:nvSpPr>
        <p:spPr bwMode="auto">
          <a:xfrm>
            <a:off x="3995936" y="1844824"/>
            <a:ext cx="795468" cy="73941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Arial" pitchFamily="34" charset="0"/>
                <a:cs typeface="Arial" pitchFamily="34" charset="0"/>
              </a:rPr>
              <a:t>ДНА</a:t>
            </a:r>
          </a:p>
        </p:txBody>
      </p:sp>
      <p:cxnSp>
        <p:nvCxnSpPr>
          <p:cNvPr id="68" name="Прямая соединительная линия 67"/>
          <p:cNvCxnSpPr/>
          <p:nvPr/>
        </p:nvCxnSpPr>
        <p:spPr bwMode="auto">
          <a:xfrm>
            <a:off x="4716463" y="3097213"/>
            <a:ext cx="2587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 bwMode="auto">
          <a:xfrm>
            <a:off x="3995936" y="2708920"/>
            <a:ext cx="795468" cy="73941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Arial" pitchFamily="34" charset="0"/>
                <a:cs typeface="Arial" pitchFamily="34" charset="0"/>
              </a:rPr>
              <a:t>ДНА</a:t>
            </a:r>
          </a:p>
        </p:txBody>
      </p:sp>
      <p:cxnSp>
        <p:nvCxnSpPr>
          <p:cNvPr id="71" name="Прямая соединительная линия 70"/>
          <p:cNvCxnSpPr/>
          <p:nvPr/>
        </p:nvCxnSpPr>
        <p:spPr bwMode="auto">
          <a:xfrm>
            <a:off x="903288" y="4152900"/>
            <a:ext cx="2587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 bwMode="auto">
          <a:xfrm>
            <a:off x="179512" y="3769707"/>
            <a:ext cx="795468" cy="73941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Arial" pitchFamily="34" charset="0"/>
                <a:cs typeface="Arial" pitchFamily="34" charset="0"/>
              </a:rPr>
              <a:t>ДНА</a:t>
            </a:r>
          </a:p>
        </p:txBody>
      </p:sp>
      <p:cxnSp>
        <p:nvCxnSpPr>
          <p:cNvPr id="76" name="Прямая со стрелкой 75"/>
          <p:cNvCxnSpPr/>
          <p:nvPr/>
        </p:nvCxnSpPr>
        <p:spPr bwMode="auto">
          <a:xfrm>
            <a:off x="1774825" y="4084638"/>
            <a:ext cx="2005013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502" name="Объект 4"/>
          <p:cNvGraphicFramePr>
            <a:graphicFrameLocks noChangeAspect="1"/>
          </p:cNvGraphicFramePr>
          <p:nvPr/>
        </p:nvGraphicFramePr>
        <p:xfrm>
          <a:off x="1992313" y="3716338"/>
          <a:ext cx="644525" cy="315912"/>
        </p:xfrm>
        <a:graphic>
          <a:graphicData uri="http://schemas.openxmlformats.org/presentationml/2006/ole">
            <p:oleObj spid="_x0000_s57347" name="ChemSketch" r:id="rId5" imgW="963168" imgH="472440" progId="">
              <p:embed/>
            </p:oleObj>
          </a:graphicData>
        </a:graphic>
      </p:graphicFrame>
      <p:cxnSp>
        <p:nvCxnSpPr>
          <p:cNvPr id="80" name="Прямая соединительная линия 79"/>
          <p:cNvCxnSpPr/>
          <p:nvPr/>
        </p:nvCxnSpPr>
        <p:spPr bwMode="auto">
          <a:xfrm>
            <a:off x="4719638" y="4152900"/>
            <a:ext cx="2587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 bwMode="auto">
          <a:xfrm>
            <a:off x="3995936" y="3769707"/>
            <a:ext cx="795468" cy="73941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Arial" pitchFamily="34" charset="0"/>
                <a:cs typeface="Arial" pitchFamily="34" charset="0"/>
              </a:rPr>
              <a:t>ДНА</a:t>
            </a:r>
          </a:p>
        </p:txBody>
      </p:sp>
      <p:sp>
        <p:nvSpPr>
          <p:cNvPr id="19507" name="Прямоугольник 71"/>
          <p:cNvSpPr>
            <a:spLocks noChangeArrowheads="1"/>
          </p:cNvSpPr>
          <p:nvPr/>
        </p:nvSpPr>
        <p:spPr bwMode="auto">
          <a:xfrm>
            <a:off x="1728788" y="4987925"/>
            <a:ext cx="18986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100">
                <a:latin typeface="Arial" charset="0"/>
              </a:rPr>
              <a:t>глутаровый альдегид</a:t>
            </a:r>
            <a:endParaRPr lang="en-US" altLang="ru-RU" sz="1100">
              <a:latin typeface="Arial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ru-RU" altLang="ru-RU" sz="1100">
                <a:latin typeface="Arial" charset="0"/>
              </a:rPr>
              <a:t>пирофосфатаза, 24</a:t>
            </a:r>
            <a:r>
              <a:rPr lang="ru-RU" altLang="ru-RU" sz="1100" baseline="30000">
                <a:latin typeface="Arial" charset="0"/>
              </a:rPr>
              <a:t>о</a:t>
            </a:r>
            <a:r>
              <a:rPr lang="ru-RU" altLang="ru-RU" sz="1100">
                <a:latin typeface="Arial" charset="0"/>
              </a:rPr>
              <a:t>С</a:t>
            </a:r>
            <a:r>
              <a:rPr lang="en-US" altLang="ru-RU" sz="1100">
                <a:latin typeface="Arial" charset="0"/>
              </a:rPr>
              <a:t>, </a:t>
            </a:r>
            <a:r>
              <a:rPr lang="ru-RU" altLang="ru-RU" sz="1100">
                <a:latin typeface="Arial" charset="0"/>
              </a:rPr>
              <a:t>1</a:t>
            </a:r>
            <a:r>
              <a:rPr lang="en-US" altLang="ru-RU" sz="1100">
                <a:latin typeface="Arial" charset="0"/>
              </a:rPr>
              <a:t> </a:t>
            </a:r>
            <a:r>
              <a:rPr lang="ru-RU" altLang="ru-RU" sz="1100">
                <a:latin typeface="Arial" charset="0"/>
              </a:rPr>
              <a:t>ч</a:t>
            </a:r>
            <a:endParaRPr lang="en-US" altLang="ru-RU" sz="1100" baseline="-25000">
              <a:latin typeface="Arial" charset="0"/>
            </a:endParaRPr>
          </a:p>
        </p:txBody>
      </p:sp>
      <p:cxnSp>
        <p:nvCxnSpPr>
          <p:cNvPr id="110" name="Прямая соединительная линия 109"/>
          <p:cNvCxnSpPr/>
          <p:nvPr/>
        </p:nvCxnSpPr>
        <p:spPr bwMode="auto">
          <a:xfrm>
            <a:off x="966788" y="5324475"/>
            <a:ext cx="2587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Овал 110"/>
          <p:cNvSpPr/>
          <p:nvPr/>
        </p:nvSpPr>
        <p:spPr bwMode="auto">
          <a:xfrm>
            <a:off x="242582" y="4941168"/>
            <a:ext cx="795468" cy="73941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Arial" pitchFamily="34" charset="0"/>
                <a:cs typeface="Arial" pitchFamily="34" charset="0"/>
              </a:rPr>
              <a:t>ДНА</a:t>
            </a:r>
          </a:p>
        </p:txBody>
      </p:sp>
      <p:sp>
        <p:nvSpPr>
          <p:cNvPr id="19512" name="Прямоугольник 197"/>
          <p:cNvSpPr>
            <a:spLocks noChangeArrowheads="1"/>
          </p:cNvSpPr>
          <p:nvPr/>
        </p:nvSpPr>
        <p:spPr bwMode="auto">
          <a:xfrm>
            <a:off x="1009650" y="5149850"/>
            <a:ext cx="89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ru-RU" sz="1600" b="1">
                <a:latin typeface="Arial" charset="0"/>
              </a:rPr>
              <a:t>NH</a:t>
            </a:r>
            <a:r>
              <a:rPr lang="en-US" altLang="ru-RU" sz="1600" b="1" baseline="-25000">
                <a:latin typeface="Arial" charset="0"/>
              </a:rPr>
              <a:t>2</a:t>
            </a:r>
            <a:endParaRPr lang="ru-RU" altLang="ru-RU" sz="1600" b="1" baseline="-25000">
              <a:latin typeface="Arial" charset="0"/>
            </a:endParaRPr>
          </a:p>
        </p:txBody>
      </p:sp>
      <p:sp>
        <p:nvSpPr>
          <p:cNvPr id="19513" name="Прямоугольник 197"/>
          <p:cNvSpPr>
            <a:spLocks noChangeArrowheads="1"/>
          </p:cNvSpPr>
          <p:nvPr/>
        </p:nvSpPr>
        <p:spPr bwMode="auto">
          <a:xfrm>
            <a:off x="430213" y="5548313"/>
            <a:ext cx="20558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100" b="1">
                <a:latin typeface="Arial" charset="0"/>
              </a:rPr>
              <a:t>или -</a:t>
            </a:r>
            <a:r>
              <a:rPr lang="en-US" altLang="ru-RU" sz="1100" b="1">
                <a:latin typeface="Arial" charset="0"/>
              </a:rPr>
              <a:t>NH(CH</a:t>
            </a:r>
            <a:r>
              <a:rPr lang="en-US" altLang="ru-RU" sz="1100" b="1" baseline="-25000">
                <a:latin typeface="Arial" charset="0"/>
              </a:rPr>
              <a:t>2</a:t>
            </a:r>
            <a:r>
              <a:rPr lang="en-US" altLang="ru-RU" sz="1100" b="1">
                <a:latin typeface="Arial" charset="0"/>
              </a:rPr>
              <a:t>)</a:t>
            </a:r>
            <a:r>
              <a:rPr lang="en-US" altLang="ru-RU" sz="1100" b="1" baseline="-25000">
                <a:latin typeface="Arial" charset="0"/>
              </a:rPr>
              <a:t>6</a:t>
            </a:r>
            <a:r>
              <a:rPr lang="en-US" altLang="ru-RU" sz="1100" b="1">
                <a:latin typeface="Arial" charset="0"/>
              </a:rPr>
              <a:t>NH</a:t>
            </a:r>
            <a:r>
              <a:rPr lang="en-US" altLang="ru-RU" sz="1100" b="1" baseline="-25000">
                <a:latin typeface="Arial" charset="0"/>
              </a:rPr>
              <a:t>2</a:t>
            </a:r>
            <a:endParaRPr lang="ru-RU" altLang="ru-RU" sz="1100" b="1" baseline="-25000">
              <a:latin typeface="Arial" charset="0"/>
            </a:endParaRPr>
          </a:p>
        </p:txBody>
      </p:sp>
      <p:cxnSp>
        <p:nvCxnSpPr>
          <p:cNvPr id="116" name="Прямая со стрелкой 115"/>
          <p:cNvCxnSpPr/>
          <p:nvPr/>
        </p:nvCxnSpPr>
        <p:spPr bwMode="auto">
          <a:xfrm>
            <a:off x="1831975" y="5238750"/>
            <a:ext cx="2006600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V="1">
            <a:off x="4737100" y="5227638"/>
            <a:ext cx="177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16" name="TextBox 47"/>
          <p:cNvSpPr txBox="1">
            <a:spLocks noChangeArrowheads="1"/>
          </p:cNvSpPr>
          <p:nvPr/>
        </p:nvSpPr>
        <p:spPr bwMode="auto">
          <a:xfrm>
            <a:off x="4841875" y="5084763"/>
            <a:ext cx="1733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1200" b="1">
                <a:latin typeface="Arial" charset="0"/>
              </a:rPr>
              <a:t>NH-CO-(CH</a:t>
            </a:r>
            <a:r>
              <a:rPr lang="en-US" altLang="ru-RU" sz="1200" b="1" baseline="-25000">
                <a:latin typeface="Arial" charset="0"/>
              </a:rPr>
              <a:t>2</a:t>
            </a:r>
            <a:r>
              <a:rPr lang="en-US" altLang="ru-RU" sz="1200" b="1">
                <a:latin typeface="Arial" charset="0"/>
              </a:rPr>
              <a:t>)</a:t>
            </a:r>
            <a:r>
              <a:rPr lang="en-US" altLang="ru-RU" sz="1200" b="1" baseline="-25000">
                <a:latin typeface="Arial" charset="0"/>
              </a:rPr>
              <a:t>3</a:t>
            </a:r>
            <a:r>
              <a:rPr lang="en-US" altLang="ru-RU" sz="1200" b="1">
                <a:latin typeface="Arial" charset="0"/>
              </a:rPr>
              <a:t>-CO-NH</a:t>
            </a:r>
            <a:endParaRPr lang="ru-RU" altLang="ru-RU" sz="1200" b="1" baseline="-25000">
              <a:latin typeface="Arial" charset="0"/>
            </a:endParaRPr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 flipV="1">
            <a:off x="6497638" y="5227638"/>
            <a:ext cx="177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Овал 121"/>
          <p:cNvSpPr/>
          <p:nvPr/>
        </p:nvSpPr>
        <p:spPr bwMode="auto">
          <a:xfrm>
            <a:off x="3995936" y="4857394"/>
            <a:ext cx="795468" cy="73941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Arial" pitchFamily="34" charset="0"/>
                <a:cs typeface="Arial" pitchFamily="34" charset="0"/>
              </a:rPr>
              <a:t>ДНА</a:t>
            </a:r>
          </a:p>
        </p:txBody>
      </p:sp>
      <p:sp>
        <p:nvSpPr>
          <p:cNvPr id="123" name="Овал 122"/>
          <p:cNvSpPr/>
          <p:nvPr/>
        </p:nvSpPr>
        <p:spPr bwMode="auto">
          <a:xfrm>
            <a:off x="4047655" y="5831335"/>
            <a:ext cx="795468" cy="73941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Arial" pitchFamily="34" charset="0"/>
                <a:cs typeface="Arial" pitchFamily="34" charset="0"/>
              </a:rPr>
              <a:t>ДНА</a:t>
            </a:r>
          </a:p>
        </p:txBody>
      </p:sp>
      <p:pic>
        <p:nvPicPr>
          <p:cNvPr id="19524" name="Picture 2" descr="C:\Users\tzimisce_fleur\Desktop\[gc\Доклад (тема)\ппаз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838700"/>
            <a:ext cx="8016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Прямоугольник 197"/>
          <p:cNvSpPr>
            <a:spLocks noChangeArrowheads="1"/>
          </p:cNvSpPr>
          <p:nvPr/>
        </p:nvSpPr>
        <p:spPr bwMode="auto">
          <a:xfrm>
            <a:off x="7477125" y="4940300"/>
            <a:ext cx="1576388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Arial" charset="0"/>
                <a:cs typeface="+mn-cs"/>
              </a:rPr>
              <a:t>Биокатализатор реакции </a:t>
            </a:r>
            <a:endParaRPr lang="en-US" sz="1200" b="1" i="1" dirty="0">
              <a:latin typeface="Arial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atin typeface="Arial" charset="0"/>
                <a:cs typeface="+mn-cs"/>
              </a:rPr>
              <a:t>P</a:t>
            </a:r>
            <a:r>
              <a:rPr lang="en-US" sz="1200" b="1" i="1" baseline="-25000" dirty="0">
                <a:latin typeface="Arial" charset="0"/>
                <a:cs typeface="+mn-cs"/>
              </a:rPr>
              <a:t>2</a:t>
            </a:r>
            <a:r>
              <a:rPr lang="en-US" sz="1200" b="1" i="1" dirty="0">
                <a:latin typeface="Arial" charset="0"/>
                <a:cs typeface="+mn-cs"/>
              </a:rPr>
              <a:t>O</a:t>
            </a:r>
            <a:r>
              <a:rPr lang="en-US" sz="1200" b="1" i="1" baseline="-25000" dirty="0">
                <a:latin typeface="Arial" charset="0"/>
                <a:cs typeface="+mn-cs"/>
              </a:rPr>
              <a:t>7</a:t>
            </a:r>
            <a:r>
              <a:rPr lang="en-US" sz="1200" b="1" i="1" dirty="0">
                <a:latin typeface="Arial" charset="0"/>
                <a:cs typeface="+mn-cs"/>
              </a:rPr>
              <a:t> → PO</a:t>
            </a:r>
            <a:r>
              <a:rPr lang="en-US" sz="1200" b="1" i="1" baseline="-25000" dirty="0">
                <a:latin typeface="Arial" charset="0"/>
                <a:cs typeface="+mn-cs"/>
              </a:rPr>
              <a:t>4</a:t>
            </a:r>
            <a:r>
              <a:rPr lang="en-US" sz="1200" b="1" i="1" baseline="30000" dirty="0">
                <a:latin typeface="Arial" charset="0"/>
                <a:cs typeface="+mn-cs"/>
              </a:rPr>
              <a:t>2-</a:t>
            </a:r>
            <a:endParaRPr lang="ru-RU" sz="1200" i="1" baseline="30000" dirty="0">
              <a:latin typeface="Arial" charset="0"/>
              <a:cs typeface="+mn-cs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5161329" y="4703674"/>
            <a:ext cx="1094641" cy="381089"/>
          </a:xfrm>
          <a:prstGeom prst="rect">
            <a:avLst/>
          </a:prstGeom>
          <a:noFill/>
          <a:ln w="6350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 мол/</a:t>
            </a:r>
          </a:p>
          <a:p>
            <a:pPr algn="ctr" eaLnBrk="1" hangingPunct="1">
              <a:defRPr/>
            </a:pP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частицу ДНА</a:t>
            </a:r>
            <a:endParaRPr lang="ru-RU" sz="11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0" name="Прямая соединительная линия 129"/>
          <p:cNvCxnSpPr/>
          <p:nvPr/>
        </p:nvCxnSpPr>
        <p:spPr bwMode="auto">
          <a:xfrm>
            <a:off x="977900" y="6303963"/>
            <a:ext cx="258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Овал 130"/>
          <p:cNvSpPr/>
          <p:nvPr/>
        </p:nvSpPr>
        <p:spPr bwMode="auto">
          <a:xfrm>
            <a:off x="253284" y="5921316"/>
            <a:ext cx="795468" cy="73941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Arial" pitchFamily="34" charset="0"/>
                <a:cs typeface="Arial" pitchFamily="34" charset="0"/>
              </a:rPr>
              <a:t>ДНА</a:t>
            </a:r>
          </a:p>
        </p:txBody>
      </p:sp>
      <p:sp>
        <p:nvSpPr>
          <p:cNvPr id="19531" name="Прямоугольник 197"/>
          <p:cNvSpPr>
            <a:spLocks noChangeArrowheads="1"/>
          </p:cNvSpPr>
          <p:nvPr/>
        </p:nvSpPr>
        <p:spPr bwMode="auto">
          <a:xfrm>
            <a:off x="1128713" y="6129338"/>
            <a:ext cx="89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600" b="1">
                <a:latin typeface="Arial" charset="0"/>
              </a:rPr>
              <a:t>СО</a:t>
            </a:r>
            <a:r>
              <a:rPr lang="en-US" altLang="ru-RU" sz="1600" b="1">
                <a:latin typeface="Arial" charset="0"/>
              </a:rPr>
              <a:t>OH</a:t>
            </a:r>
            <a:endParaRPr lang="ru-RU" altLang="ru-RU" sz="1600" b="1">
              <a:latin typeface="Arial" charset="0"/>
            </a:endParaRPr>
          </a:p>
        </p:txBody>
      </p:sp>
      <p:cxnSp>
        <p:nvCxnSpPr>
          <p:cNvPr id="133" name="Прямая со стрелкой 132"/>
          <p:cNvCxnSpPr/>
          <p:nvPr/>
        </p:nvCxnSpPr>
        <p:spPr bwMode="auto">
          <a:xfrm>
            <a:off x="1952625" y="6303963"/>
            <a:ext cx="2005013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33" name="Прямоугольник 197"/>
          <p:cNvSpPr>
            <a:spLocks noChangeArrowheads="1"/>
          </p:cNvSpPr>
          <p:nvPr/>
        </p:nvSpPr>
        <p:spPr bwMode="auto">
          <a:xfrm>
            <a:off x="1404938" y="5889625"/>
            <a:ext cx="31019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100">
                <a:latin typeface="Arial" charset="0"/>
              </a:rPr>
              <a:t>1) </a:t>
            </a:r>
            <a:r>
              <a:rPr lang="en-US" altLang="ru-RU" sz="1100">
                <a:latin typeface="Arial" charset="0"/>
              </a:rPr>
              <a:t>EDC, NHS (1:1)</a:t>
            </a:r>
            <a:r>
              <a:rPr lang="ru-RU" altLang="ru-RU" sz="1100">
                <a:latin typeface="Arial" charset="0"/>
              </a:rPr>
              <a:t>, 2 ч</a:t>
            </a:r>
          </a:p>
          <a:p>
            <a:pPr algn="ctr" eaLnBrk="1" hangingPunct="1">
              <a:lnSpc>
                <a:spcPct val="114000"/>
              </a:lnSpc>
            </a:pPr>
            <a:r>
              <a:rPr lang="ru-RU" altLang="ru-RU" sz="1100">
                <a:latin typeface="Arial" charset="0"/>
              </a:rPr>
              <a:t>2) центрифугирование, </a:t>
            </a:r>
          </a:p>
          <a:p>
            <a:pPr algn="ctr" eaLnBrk="1" hangingPunct="1">
              <a:lnSpc>
                <a:spcPct val="114000"/>
              </a:lnSpc>
            </a:pPr>
            <a:r>
              <a:rPr lang="ru-RU" altLang="ru-RU" sz="1100">
                <a:latin typeface="Arial" charset="0"/>
              </a:rPr>
              <a:t>3) Трипсин или папаин 4</a:t>
            </a:r>
            <a:r>
              <a:rPr lang="en-US" altLang="ru-RU" sz="1100">
                <a:latin typeface="Arial" charset="0"/>
              </a:rPr>
              <a:t> </a:t>
            </a:r>
            <a:r>
              <a:rPr lang="ru-RU" altLang="ru-RU" sz="1100" baseline="30000">
                <a:latin typeface="Arial" charset="0"/>
              </a:rPr>
              <a:t>о</a:t>
            </a:r>
            <a:r>
              <a:rPr lang="ru-RU" altLang="ru-RU" sz="1100">
                <a:latin typeface="Arial" charset="0"/>
              </a:rPr>
              <a:t>С, </a:t>
            </a:r>
            <a:r>
              <a:rPr lang="en-US" altLang="ru-RU" sz="1100">
                <a:latin typeface="Arial" charset="0"/>
              </a:rPr>
              <a:t>24</a:t>
            </a:r>
            <a:r>
              <a:rPr lang="ru-RU" altLang="ru-RU" sz="1100">
                <a:latin typeface="Arial" charset="0"/>
              </a:rPr>
              <a:t> ч</a:t>
            </a:r>
            <a:endParaRPr lang="en-US" altLang="ru-RU" sz="1100" baseline="-25000">
              <a:latin typeface="Arial" charset="0"/>
            </a:endParaRPr>
          </a:p>
        </p:txBody>
      </p:sp>
      <p:pic>
        <p:nvPicPr>
          <p:cNvPr id="19534" name="Picture 2" descr="http://maptest.rutgers.edu/drupal/files/oldimages/images/stories/author/merolla/trypsin/whole_enzyme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9513" y="5740400"/>
            <a:ext cx="1295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Прямоугольник 135"/>
          <p:cNvSpPr/>
          <p:nvPr/>
        </p:nvSpPr>
        <p:spPr>
          <a:xfrm>
            <a:off x="6069647" y="6309320"/>
            <a:ext cx="1094641" cy="381089"/>
          </a:xfrm>
          <a:prstGeom prst="rect">
            <a:avLst/>
          </a:prstGeom>
          <a:noFill/>
          <a:ln w="6350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0,1-1 мол/</a:t>
            </a:r>
          </a:p>
          <a:p>
            <a:pPr algn="ctr" eaLnBrk="1" hangingPunct="1">
              <a:defRPr/>
            </a:pP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частицу ДНА</a:t>
            </a:r>
            <a:endParaRPr lang="ru-RU" sz="11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Прямоугольник 197"/>
          <p:cNvSpPr>
            <a:spLocks noChangeArrowheads="1"/>
          </p:cNvSpPr>
          <p:nvPr/>
        </p:nvSpPr>
        <p:spPr bwMode="auto">
          <a:xfrm>
            <a:off x="7308850" y="5889625"/>
            <a:ext cx="1744663" cy="461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Arial" charset="0"/>
                <a:cs typeface="+mn-cs"/>
              </a:rPr>
              <a:t>Протеолитические функции</a:t>
            </a:r>
            <a:endParaRPr lang="ru-RU" sz="1200" i="1" baseline="30000" dirty="0">
              <a:latin typeface="Arial" charset="0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1258888" y="1319213"/>
            <a:ext cx="493712" cy="465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277938" y="2605088"/>
            <a:ext cx="493712" cy="40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39" name="Прямоугольник 197"/>
          <p:cNvSpPr>
            <a:spLocks noChangeArrowheads="1"/>
          </p:cNvSpPr>
          <p:nvPr/>
        </p:nvSpPr>
        <p:spPr bwMode="auto">
          <a:xfrm>
            <a:off x="6442075" y="3770313"/>
            <a:ext cx="1135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100" b="1">
                <a:latin typeface="Arial" charset="0"/>
              </a:rPr>
              <a:t>янтарная кислота</a:t>
            </a:r>
            <a:endParaRPr lang="ru-RU" altLang="ru-RU" sz="1100" b="1" baseline="-25000">
              <a:latin typeface="Arial" charset="0"/>
            </a:endParaRPr>
          </a:p>
        </p:txBody>
      </p:sp>
      <p:sp>
        <p:nvSpPr>
          <p:cNvPr id="19540" name="Прямоугольник 197"/>
          <p:cNvSpPr>
            <a:spLocks noChangeArrowheads="1"/>
          </p:cNvSpPr>
          <p:nvPr/>
        </p:nvSpPr>
        <p:spPr bwMode="auto">
          <a:xfrm>
            <a:off x="6342063" y="1173163"/>
            <a:ext cx="1135062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100" b="1">
                <a:latin typeface="Arial" charset="0"/>
              </a:rPr>
              <a:t>глицин</a:t>
            </a:r>
            <a:endParaRPr lang="ru-RU" altLang="ru-RU" sz="1100" b="1" baseline="-25000">
              <a:latin typeface="Arial" charset="0"/>
            </a:endParaRPr>
          </a:p>
        </p:txBody>
      </p:sp>
      <p:sp>
        <p:nvSpPr>
          <p:cNvPr id="19541" name="Прямоугольник 197"/>
          <p:cNvSpPr>
            <a:spLocks noChangeArrowheads="1"/>
          </p:cNvSpPr>
          <p:nvPr/>
        </p:nvSpPr>
        <p:spPr bwMode="auto">
          <a:xfrm>
            <a:off x="6489700" y="1951038"/>
            <a:ext cx="9286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100" b="1">
                <a:latin typeface="Arial" charset="0"/>
              </a:rPr>
              <a:t>цистеин</a:t>
            </a:r>
            <a:endParaRPr lang="ru-RU" altLang="ru-RU" sz="1100" b="1" baseline="-25000">
              <a:latin typeface="Arial" charset="0"/>
            </a:endParaRPr>
          </a:p>
        </p:txBody>
      </p:sp>
      <p:sp>
        <p:nvSpPr>
          <p:cNvPr id="19542" name="Прямоугольник 197"/>
          <p:cNvSpPr>
            <a:spLocks noChangeArrowheads="1"/>
          </p:cNvSpPr>
          <p:nvPr/>
        </p:nvSpPr>
        <p:spPr bwMode="auto">
          <a:xfrm>
            <a:off x="6327775" y="4560888"/>
            <a:ext cx="14208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100" b="1">
                <a:latin typeface="Arial" charset="0"/>
              </a:rPr>
              <a:t>пирофосфатаза</a:t>
            </a:r>
            <a:endParaRPr lang="ru-RU" altLang="ru-RU" sz="1100" b="1" baseline="-25000">
              <a:latin typeface="Arial" charset="0"/>
            </a:endParaRPr>
          </a:p>
        </p:txBody>
      </p:sp>
      <p:sp>
        <p:nvSpPr>
          <p:cNvPr id="19543" name="Прямоугольник 197"/>
          <p:cNvSpPr>
            <a:spLocks noChangeArrowheads="1"/>
          </p:cNvSpPr>
          <p:nvPr/>
        </p:nvSpPr>
        <p:spPr bwMode="auto">
          <a:xfrm>
            <a:off x="5910263" y="5815013"/>
            <a:ext cx="14192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100" b="1">
                <a:latin typeface="Arial" charset="0"/>
              </a:rPr>
              <a:t>трипсин, папаин, химотрипсин</a:t>
            </a:r>
            <a:endParaRPr lang="ru-RU" altLang="ru-RU" sz="1100" b="1" baseline="-25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5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6503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Методы исследования:</a:t>
            </a:r>
            <a:endParaRPr lang="ru-RU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20B04-7F70-4722-926A-82856E6E166B}" type="slidenum">
              <a:rPr lang="ru-RU" sz="1600" b="1" smtClean="0"/>
              <a:pPr>
                <a:defRPr/>
              </a:pPr>
              <a:t>4</a:t>
            </a:fld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5537" y="836712"/>
            <a:ext cx="849694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smtClean="0"/>
              <a:t>Рентгенофазовый </a:t>
            </a:r>
            <a:r>
              <a:rPr lang="ru-RU" b="1" dirty="0"/>
              <a:t>анализ (РФА</a:t>
            </a:r>
            <a:r>
              <a:rPr lang="ru-RU" b="1" dirty="0" smtClean="0"/>
              <a:t>)</a:t>
            </a:r>
            <a:endParaRPr lang="ru-RU" b="1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smtClean="0"/>
              <a:t>Просвечивающая </a:t>
            </a:r>
            <a:r>
              <a:rPr lang="ru-RU" b="1" dirty="0"/>
              <a:t>электронная микроскопия </a:t>
            </a:r>
            <a:r>
              <a:rPr lang="ru-RU" b="1" dirty="0" smtClean="0"/>
              <a:t>высокого разрешения (ПЭМ)</a:t>
            </a:r>
            <a:endParaRPr lang="ru-RU" b="1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smtClean="0"/>
              <a:t>Сканирующая </a:t>
            </a:r>
            <a:r>
              <a:rPr lang="ru-RU" b="1" dirty="0"/>
              <a:t>(растровая) электронная микроскопия (СЭМ</a:t>
            </a:r>
            <a:r>
              <a:rPr lang="ru-RU" b="1" dirty="0" smtClean="0"/>
              <a:t>)</a:t>
            </a:r>
            <a:endParaRPr lang="ru-RU" b="1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smtClean="0"/>
              <a:t>Атомно-силовая </a:t>
            </a:r>
            <a:r>
              <a:rPr lang="ru-RU" b="1" dirty="0" smtClean="0"/>
              <a:t>микроскопия (АСМ)</a:t>
            </a:r>
            <a:endParaRPr lang="en-US" b="1" dirty="0" smtClean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 smtClean="0"/>
              <a:t>Энергодисперсионная</a:t>
            </a:r>
            <a:r>
              <a:rPr lang="ru-RU" b="1" dirty="0" smtClean="0"/>
              <a:t> </a:t>
            </a:r>
            <a:r>
              <a:rPr lang="ru-RU" b="1" dirty="0"/>
              <a:t>рентгеновская </a:t>
            </a:r>
            <a:r>
              <a:rPr lang="ru-RU" b="1" dirty="0" smtClean="0"/>
              <a:t>спектроскопия</a:t>
            </a:r>
            <a:endParaRPr lang="ru-RU" b="1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smtClean="0">
                <a:solidFill>
                  <a:srgbClr val="0000CC"/>
                </a:solidFill>
              </a:rPr>
              <a:t>Рентгеновская </a:t>
            </a:r>
            <a:r>
              <a:rPr lang="ru-RU" b="1" dirty="0">
                <a:solidFill>
                  <a:srgbClr val="0000CC"/>
                </a:solidFill>
              </a:rPr>
              <a:t>фотоэлектронная </a:t>
            </a:r>
            <a:r>
              <a:rPr lang="ru-RU" b="1" dirty="0" smtClean="0">
                <a:solidFill>
                  <a:srgbClr val="0000CC"/>
                </a:solidFill>
              </a:rPr>
              <a:t>спектроскопия (РФЭС)</a:t>
            </a:r>
            <a:endParaRPr lang="ru-RU" b="1" dirty="0">
              <a:solidFill>
                <a:srgbClr val="0000CC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smtClean="0"/>
              <a:t>Измерение </a:t>
            </a:r>
            <a:r>
              <a:rPr lang="ru-RU" b="1" dirty="0"/>
              <a:t>удельной </a:t>
            </a:r>
            <a:r>
              <a:rPr lang="ru-RU" b="1" dirty="0" smtClean="0"/>
              <a:t>поверхности и пористости </a:t>
            </a:r>
            <a:r>
              <a:rPr lang="ru-RU" b="1" dirty="0"/>
              <a:t>по методу </a:t>
            </a:r>
            <a:r>
              <a:rPr lang="ru-RU" b="1" dirty="0" smtClean="0"/>
              <a:t>БЭТ</a:t>
            </a:r>
            <a:endParaRPr lang="ru-RU" b="1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smtClean="0"/>
              <a:t>Динамическое лазерное </a:t>
            </a:r>
            <a:r>
              <a:rPr lang="ru-RU" b="1" dirty="0" smtClean="0"/>
              <a:t>светорассеяние (ДЛС)</a:t>
            </a:r>
            <a:endParaRPr lang="ru-RU" b="1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smtClean="0"/>
              <a:t>ИК- и </a:t>
            </a:r>
            <a:r>
              <a:rPr lang="ru-RU" b="1" dirty="0" err="1" smtClean="0"/>
              <a:t>УФ-спектроскопия</a:t>
            </a:r>
            <a:endParaRPr lang="ru-RU" b="1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smtClean="0"/>
              <a:t>Спектроскопия </a:t>
            </a:r>
            <a:r>
              <a:rPr lang="ru-RU" b="1" dirty="0"/>
              <a:t>диффузного </a:t>
            </a:r>
            <a:r>
              <a:rPr lang="ru-RU" b="1" dirty="0" smtClean="0"/>
              <a:t>отражения (СДО)</a:t>
            </a:r>
            <a:endParaRPr lang="ru-RU" b="1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smtClean="0"/>
              <a:t>Люминесцентная спектроскопия</a:t>
            </a:r>
            <a:endParaRPr lang="ru-RU" b="1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b="1" dirty="0" smtClean="0"/>
              <a:t>Элементный анализ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63284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273050" y="941388"/>
            <a:ext cx="8686800" cy="495300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latin typeface="Arial" pitchFamily="34" charset="0"/>
                <a:cs typeface="Arial" pitchFamily="34" charset="0"/>
              </a:rPr>
              <a:t>Рентгеновская компьютерная томография (РКТ)</a:t>
            </a:r>
          </a:p>
        </p:txBody>
      </p:sp>
      <p:pic>
        <p:nvPicPr>
          <p:cNvPr id="62467" name="Picture 2" descr="X:\фото\фото2\июнь 2010\DSC00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2732088"/>
            <a:ext cx="4398962" cy="3300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2468" name="Picture 3" descr="X:\фото\фото2\июнь 2010\DSC00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732088"/>
            <a:ext cx="4378325" cy="3284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Стрелка вправо 1"/>
          <p:cNvSpPr/>
          <p:nvPr/>
        </p:nvSpPr>
        <p:spPr>
          <a:xfrm>
            <a:off x="4429125" y="4244975"/>
            <a:ext cx="287338" cy="2873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470" name="Прямоугольник 107"/>
          <p:cNvSpPr>
            <a:spLocks noChangeArrowheads="1"/>
          </p:cNvSpPr>
          <p:nvPr/>
        </p:nvSpPr>
        <p:spPr bwMode="auto">
          <a:xfrm>
            <a:off x="788988" y="2349500"/>
            <a:ext cx="3067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rgbClr val="000000"/>
                </a:solidFill>
                <a:latin typeface="Arial" pitchFamily="34" charset="0"/>
              </a:rPr>
              <a:t>Фиксация кроликов</a:t>
            </a:r>
          </a:p>
        </p:txBody>
      </p:sp>
      <p:sp>
        <p:nvSpPr>
          <p:cNvPr id="62471" name="Прямоугольник 107"/>
          <p:cNvSpPr>
            <a:spLocks noChangeArrowheads="1"/>
          </p:cNvSpPr>
          <p:nvPr/>
        </p:nvSpPr>
        <p:spPr bwMode="auto">
          <a:xfrm>
            <a:off x="5580063" y="2319338"/>
            <a:ext cx="3384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rgbClr val="000000"/>
                </a:solidFill>
                <a:latin typeface="Arial" pitchFamily="34" charset="0"/>
              </a:rPr>
              <a:t>Получение томограмм</a:t>
            </a:r>
          </a:p>
        </p:txBody>
      </p:sp>
      <p:sp>
        <p:nvSpPr>
          <p:cNvPr id="62472" name="Прямоугольник 768"/>
          <p:cNvSpPr>
            <a:spLocks noChangeArrowheads="1"/>
          </p:cNvSpPr>
          <p:nvPr/>
        </p:nvSpPr>
        <p:spPr bwMode="auto">
          <a:xfrm>
            <a:off x="5580063" y="6103938"/>
            <a:ext cx="28924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>
                <a:latin typeface="Arial" pitchFamily="34" charset="0"/>
              </a:rPr>
              <a:t>РКТ томограф </a:t>
            </a:r>
            <a:r>
              <a:rPr lang="en-US" altLang="ru-RU" sz="1200">
                <a:latin typeface="Arial" pitchFamily="34" charset="0"/>
              </a:rPr>
              <a:t>Siemens Somatom 6</a:t>
            </a:r>
            <a:endParaRPr lang="ru-RU" altLang="ru-RU" sz="1200">
              <a:latin typeface="Arial" pitchFamily="34" charset="0"/>
            </a:endParaRP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5625" y="6464300"/>
            <a:ext cx="2133600" cy="365125"/>
          </a:xfrm>
        </p:spPr>
        <p:txBody>
          <a:bodyPr/>
          <a:lstStyle/>
          <a:p>
            <a:pPr>
              <a:defRPr/>
            </a:pPr>
            <a:fld id="{32E24549-EE1F-4F6C-9111-578B2667C9A8}" type="slidenum">
              <a:rPr lang="ru-RU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62474" name="Прямоугольник 768"/>
          <p:cNvSpPr>
            <a:spLocks noChangeArrowheads="1"/>
          </p:cNvSpPr>
          <p:nvPr/>
        </p:nvSpPr>
        <p:spPr bwMode="auto">
          <a:xfrm>
            <a:off x="5367338" y="1614488"/>
            <a:ext cx="1941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000">
                <a:latin typeface="Arial" pitchFamily="34" charset="0"/>
              </a:rPr>
              <a:t>c</a:t>
            </a:r>
            <a:r>
              <a:rPr lang="ru-RU" altLang="ru-RU" sz="2000">
                <a:latin typeface="Arial" pitchFamily="34" charset="0"/>
              </a:rPr>
              <a:t> (</a:t>
            </a:r>
            <a:r>
              <a:rPr lang="en-US" altLang="ru-RU" sz="2000">
                <a:latin typeface="Arial" pitchFamily="34" charset="0"/>
              </a:rPr>
              <a:t>I) = 1,7</a:t>
            </a:r>
            <a:r>
              <a:rPr lang="ru-RU" altLang="ru-RU" sz="2000">
                <a:latin typeface="Arial" pitchFamily="34" charset="0"/>
              </a:rPr>
              <a:t> %</a:t>
            </a:r>
            <a:r>
              <a:rPr lang="en-US" altLang="ru-RU" sz="2000">
                <a:latin typeface="Arial" pitchFamily="34" charset="0"/>
              </a:rPr>
              <a:t> </a:t>
            </a:r>
            <a:r>
              <a:rPr lang="ru-RU" altLang="ru-RU" sz="2000">
                <a:latin typeface="Arial" pitchFamily="34" charset="0"/>
              </a:rPr>
              <a:t>ат.</a:t>
            </a:r>
          </a:p>
          <a:p>
            <a:r>
              <a:rPr lang="ru-RU" altLang="ru-RU" sz="2000">
                <a:latin typeface="Arial" pitchFamily="34" charset="0"/>
              </a:rPr>
              <a:t>с</a:t>
            </a:r>
            <a:r>
              <a:rPr lang="en-US" altLang="ru-RU" sz="2000">
                <a:latin typeface="Arial" pitchFamily="34" charset="0"/>
              </a:rPr>
              <a:t> = 5 </a:t>
            </a:r>
            <a:r>
              <a:rPr lang="ru-RU" altLang="ru-RU" sz="2000">
                <a:latin typeface="Arial" pitchFamily="34" charset="0"/>
              </a:rPr>
              <a:t>мг</a:t>
            </a:r>
            <a:r>
              <a:rPr lang="en-US" altLang="ru-RU" sz="2000">
                <a:latin typeface="Arial" pitchFamily="34" charset="0"/>
              </a:rPr>
              <a:t>/</a:t>
            </a:r>
            <a:r>
              <a:rPr lang="ru-RU" altLang="ru-RU" sz="2000">
                <a:latin typeface="Arial" pitchFamily="34" charset="0"/>
              </a:rPr>
              <a:t>кг</a:t>
            </a:r>
          </a:p>
        </p:txBody>
      </p:sp>
      <p:pic>
        <p:nvPicPr>
          <p:cNvPr id="6247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0138" y="1470025"/>
            <a:ext cx="1292225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Прямая соединительная линия 11"/>
          <p:cNvCxnSpPr/>
          <p:nvPr/>
        </p:nvCxnSpPr>
        <p:spPr bwMode="auto">
          <a:xfrm>
            <a:off x="3138488" y="1944688"/>
            <a:ext cx="2587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 bwMode="auto">
          <a:xfrm>
            <a:off x="2415038" y="1561611"/>
            <a:ext cx="795468" cy="73941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476250" h="285750"/>
            <a:bevelB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41751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80" name="TextBox 30"/>
          <p:cNvSpPr txBox="1">
            <a:spLocks noChangeArrowheads="1"/>
          </p:cNvSpPr>
          <p:nvPr/>
        </p:nvSpPr>
        <p:spPr bwMode="auto">
          <a:xfrm>
            <a:off x="684213" y="141288"/>
            <a:ext cx="7775575" cy="522287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dirty="0">
                <a:solidFill>
                  <a:srgbClr val="0000FF"/>
                </a:solidFill>
                <a:latin typeface="Arial" pitchFamily="34" charset="0"/>
              </a:rPr>
              <a:t>Визуализация </a:t>
            </a:r>
            <a:r>
              <a:rPr lang="ru-RU" altLang="ru-RU" sz="2800" i="1" dirty="0" err="1">
                <a:solidFill>
                  <a:srgbClr val="0000FF"/>
                </a:solidFill>
                <a:latin typeface="Arial" pitchFamily="34" charset="0"/>
              </a:rPr>
              <a:t>in</a:t>
            </a:r>
            <a:r>
              <a:rPr lang="ru-RU" altLang="ru-RU" sz="2800" i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ru-RU" altLang="ru-RU" sz="2800" i="1" dirty="0" err="1">
                <a:solidFill>
                  <a:srgbClr val="0000FF"/>
                </a:solidFill>
                <a:latin typeface="Arial" pitchFamily="34" charset="0"/>
              </a:rPr>
              <a:t>vi</a:t>
            </a:r>
            <a:r>
              <a:rPr lang="en-US" altLang="ru-RU" sz="2800" i="1" dirty="0" err="1">
                <a:solidFill>
                  <a:srgbClr val="0000FF"/>
                </a:solidFill>
                <a:latin typeface="Arial" pitchFamily="34" charset="0"/>
              </a:rPr>
              <a:t>vo</a:t>
            </a:r>
            <a:endParaRPr lang="ru-RU" altLang="ru-RU" sz="28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62481" name="TextBox 2"/>
          <p:cNvSpPr txBox="1">
            <a:spLocks noChangeArrowheads="1"/>
          </p:cNvSpPr>
          <p:nvPr/>
        </p:nvSpPr>
        <p:spPr bwMode="auto">
          <a:xfrm>
            <a:off x="3276600" y="1763713"/>
            <a:ext cx="53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СН</a:t>
            </a:r>
            <a:r>
              <a:rPr lang="ru-RU" baseline="-25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396038" y="5792788"/>
            <a:ext cx="2133600" cy="365125"/>
          </a:xfrm>
        </p:spPr>
        <p:txBody>
          <a:bodyPr/>
          <a:lstStyle/>
          <a:p>
            <a:pPr>
              <a:defRPr/>
            </a:pPr>
            <a:fld id="{D159456F-258C-407C-BDAB-4EBB0A412CAD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39939" name="Picture 5160" descr="C:\Documents and Settings\Administrator\Desktop\реакто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850" y="1735138"/>
            <a:ext cx="873125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Прямоугольник 10"/>
          <p:cNvSpPr>
            <a:spLocks noChangeArrowheads="1"/>
          </p:cNvSpPr>
          <p:nvPr/>
        </p:nvSpPr>
        <p:spPr bwMode="auto">
          <a:xfrm>
            <a:off x="76200" y="3371850"/>
            <a:ext cx="1144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000">
                <a:latin typeface="Arial" pitchFamily="34" charset="0"/>
              </a:rPr>
              <a:t>Реактор</a:t>
            </a:r>
          </a:p>
        </p:txBody>
      </p:sp>
      <p:pic>
        <p:nvPicPr>
          <p:cNvPr id="39941" name="Picture 8" descr="установ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338" y="4135438"/>
            <a:ext cx="23050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 стрелкой 13"/>
          <p:cNvCxnSpPr/>
          <p:nvPr/>
        </p:nvCxnSpPr>
        <p:spPr>
          <a:xfrm>
            <a:off x="647700" y="3771900"/>
            <a:ext cx="422275" cy="16637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 вправо 14"/>
          <p:cNvSpPr/>
          <p:nvPr/>
        </p:nvSpPr>
        <p:spPr>
          <a:xfrm rot="5400000">
            <a:off x="7959725" y="2193925"/>
            <a:ext cx="381000" cy="2159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6838" y="765175"/>
            <a:ext cx="1066800" cy="297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925" y="765175"/>
            <a:ext cx="1249363" cy="1014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3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H</a:t>
            </a:r>
            <a:r>
              <a:rPr lang="ru-RU" sz="20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2</a:t>
            </a:r>
            <a:r>
              <a:rPr lang="ru-RU" sz="2000" dirty="0">
                <a:latin typeface="Arial" pitchFamily="34" charset="0"/>
              </a:rPr>
              <a:t>,</a:t>
            </a:r>
            <a:endParaRPr lang="en-US" sz="2000" dirty="0">
              <a:latin typeface="Arial" pitchFamily="34" charset="0"/>
            </a:endParaRPr>
          </a:p>
          <a:p>
            <a:pPr algn="ctr">
              <a:defRPr/>
            </a:pPr>
            <a:r>
              <a:rPr lang="en-US" sz="2000" dirty="0">
                <a:latin typeface="Arial" pitchFamily="34" charset="0"/>
              </a:rPr>
              <a:t>2000 K</a:t>
            </a:r>
            <a:r>
              <a:rPr lang="ru-RU" sz="2000" dirty="0">
                <a:latin typeface="Arial" pitchFamily="34" charset="0"/>
              </a:rPr>
              <a:t>,</a:t>
            </a:r>
            <a:endParaRPr lang="en-US" sz="2000" dirty="0">
              <a:latin typeface="Arial" pitchFamily="34" charset="0"/>
            </a:endParaRPr>
          </a:p>
          <a:p>
            <a:pPr algn="ctr">
              <a:defRPr/>
            </a:pPr>
            <a:r>
              <a:rPr lang="en-US" sz="2000" dirty="0">
                <a:latin typeface="Arial" pitchFamily="34" charset="0"/>
              </a:rPr>
              <a:t>W-wire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440238" y="765175"/>
            <a:ext cx="2168525" cy="1511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Удаление лабильной</a:t>
            </a:r>
          </a:p>
          <a:p>
            <a:pPr algn="ctr">
              <a:defRPr/>
            </a:pPr>
            <a:r>
              <a:rPr lang="ru-RU" sz="2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H-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метки водой и этанолом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178240" y="958984"/>
            <a:ext cx="1900674" cy="1152128"/>
          </a:xfrm>
          <a:custGeom>
            <a:avLst/>
            <a:gdLst>
              <a:gd name="connsiteX0" fmla="*/ 0 w 1815984"/>
              <a:gd name="connsiteY0" fmla="*/ 0 h 585712"/>
              <a:gd name="connsiteX1" fmla="*/ 1815984 w 1815984"/>
              <a:gd name="connsiteY1" fmla="*/ 0 h 585712"/>
              <a:gd name="connsiteX2" fmla="*/ 1815984 w 1815984"/>
              <a:gd name="connsiteY2" fmla="*/ 585712 h 585712"/>
              <a:gd name="connsiteX3" fmla="*/ 0 w 1815984"/>
              <a:gd name="connsiteY3" fmla="*/ 585712 h 585712"/>
              <a:gd name="connsiteX4" fmla="*/ 0 w 1815984"/>
              <a:gd name="connsiteY4" fmla="*/ 0 h 58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984" h="585712">
                <a:moveTo>
                  <a:pt x="0" y="0"/>
                </a:moveTo>
                <a:lnTo>
                  <a:pt x="1815984" y="0"/>
                </a:lnTo>
                <a:lnTo>
                  <a:pt x="1815984" y="585712"/>
                </a:lnTo>
                <a:lnTo>
                  <a:pt x="0" y="585712"/>
                </a:lnTo>
                <a:lnTo>
                  <a:pt x="0" y="0"/>
                </a:lnTo>
                <a:close/>
              </a:path>
            </a:pathLst>
          </a:custGeom>
          <a:solidFill>
            <a:srgbClr val="7DDDFF">
              <a:alpha val="30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0320" tIns="20320" rIns="20320" bIns="20320" spcCol="1270" anchor="ctr"/>
          <a:lstStyle/>
          <a:p>
            <a:pPr algn="ctr" defTabSz="1422400">
              <a:lnSpc>
                <a:spcPct val="80000"/>
              </a:lnSpc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Стабильная метка в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defTabSz="1422400">
              <a:lnSpc>
                <a:spcPct val="80000"/>
              </a:lnSpc>
              <a:defRPr/>
            </a:pPr>
            <a:r>
              <a:rPr 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H-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образце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defTabSz="1422400">
              <a:lnSpc>
                <a:spcPct val="80000"/>
              </a:lnSpc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спец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2627313" y="4992688"/>
          <a:ext cx="6451600" cy="1890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81"/>
                <a:gridCol w="1083568"/>
                <a:gridCol w="1119156"/>
                <a:gridCol w="1184987"/>
                <a:gridCol w="1184987"/>
                <a:gridCol w="1448321"/>
              </a:tblGrid>
              <a:tr h="70139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Образец</a:t>
                      </a:r>
                    </a:p>
                  </a:txBody>
                  <a:tcPr marL="91447" marR="91447" marT="45743" marB="457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ru-RU" sz="2000" b="1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2000" b="1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спец</a:t>
                      </a:r>
                      <a:r>
                        <a:rPr lang="ru-RU" sz="2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20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ГБк</a:t>
                      </a:r>
                      <a:r>
                        <a:rPr lang="ru-RU" sz="2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/г</a:t>
                      </a:r>
                      <a:endParaRPr lang="ru-RU" sz="20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en-US" sz="2000" b="1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000" b="1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спец</a:t>
                      </a:r>
                      <a:r>
                        <a:rPr lang="ru-RU" sz="2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20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ГБк</a:t>
                      </a:r>
                      <a:r>
                        <a:rPr lang="ru-RU" sz="2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/г</a:t>
                      </a:r>
                      <a:endParaRPr lang="ru-RU" sz="20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en-US" sz="2000" b="1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000" b="1" baseline="-25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спец</a:t>
                      </a:r>
                      <a:r>
                        <a:rPr lang="ru-RU" sz="2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20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ГБк</a:t>
                      </a:r>
                      <a:r>
                        <a:rPr lang="ru-RU" sz="2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/г</a:t>
                      </a:r>
                      <a:endParaRPr lang="ru-RU" sz="20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en-US" sz="2000" b="1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/A</a:t>
                      </a:r>
                      <a:r>
                        <a:rPr lang="en-US" sz="2000" b="1" baseline="30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*100%</a:t>
                      </a:r>
                      <a:r>
                        <a:rPr lang="ru-RU" sz="20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0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3964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ND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20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ru-RU" sz="20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4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ND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-Н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  <a:endParaRPr lang="ru-RU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endParaRPr lang="ru-RU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ru-RU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ru-RU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4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ND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-Н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2600</a:t>
                      </a:r>
                      <a:endParaRPr lang="ru-RU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itchFamily="34" charset="0"/>
                          <a:cs typeface="Arial" pitchFamily="34" charset="0"/>
                        </a:rPr>
                        <a:t>260</a:t>
                      </a: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itchFamily="34" charset="0"/>
                          <a:cs typeface="Arial" pitchFamily="34" charset="0"/>
                        </a:rPr>
                        <a:t>−</a:t>
                      </a:r>
                      <a:endParaRPr lang="ru-RU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itchFamily="34" charset="0"/>
                          <a:cs typeface="Arial" pitchFamily="34" charset="0"/>
                        </a:rPr>
                        <a:t>−</a:t>
                      </a:r>
                      <a:endParaRPr lang="ru-RU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43" marB="457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2" name="Полилиния 21"/>
          <p:cNvSpPr/>
          <p:nvPr/>
        </p:nvSpPr>
        <p:spPr>
          <a:xfrm>
            <a:off x="1921094" y="1137500"/>
            <a:ext cx="1967062" cy="936104"/>
          </a:xfrm>
          <a:custGeom>
            <a:avLst/>
            <a:gdLst>
              <a:gd name="connsiteX0" fmla="*/ 0 w 1815984"/>
              <a:gd name="connsiteY0" fmla="*/ 0 h 585712"/>
              <a:gd name="connsiteX1" fmla="*/ 1815984 w 1815984"/>
              <a:gd name="connsiteY1" fmla="*/ 0 h 585712"/>
              <a:gd name="connsiteX2" fmla="*/ 1815984 w 1815984"/>
              <a:gd name="connsiteY2" fmla="*/ 585712 h 585712"/>
              <a:gd name="connsiteX3" fmla="*/ 0 w 1815984"/>
              <a:gd name="connsiteY3" fmla="*/ 585712 h 585712"/>
              <a:gd name="connsiteX4" fmla="*/ 0 w 1815984"/>
              <a:gd name="connsiteY4" fmla="*/ 0 h 58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984" h="585712">
                <a:moveTo>
                  <a:pt x="0" y="0"/>
                </a:moveTo>
                <a:lnTo>
                  <a:pt x="1815984" y="0"/>
                </a:lnTo>
                <a:lnTo>
                  <a:pt x="1815984" y="585712"/>
                </a:lnTo>
                <a:lnTo>
                  <a:pt x="0" y="585712"/>
                </a:lnTo>
                <a:lnTo>
                  <a:pt x="0" y="0"/>
                </a:lnTo>
                <a:close/>
              </a:path>
            </a:pathLst>
          </a:custGeom>
          <a:solidFill>
            <a:srgbClr val="7DDDFF">
              <a:alpha val="30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0320" tIns="20320" rIns="20320" bIns="20320" spcCol="1270" anchor="ctr"/>
          <a:lstStyle/>
          <a:p>
            <a:pPr algn="ctr" defTabSz="1422400">
              <a:lnSpc>
                <a:spcPct val="80000"/>
              </a:lnSpc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Мечение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defTabSz="1422400">
              <a:lnSpc>
                <a:spcPct val="80000"/>
              </a:lnSpc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наноалмаза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defTabSz="1422400">
              <a:lnSpc>
                <a:spcPct val="80000"/>
              </a:lnSpc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0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спец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6659563" y="1454150"/>
            <a:ext cx="433387" cy="2222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7937500" y="3087688"/>
            <a:ext cx="431800" cy="2222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1293813" y="1541463"/>
            <a:ext cx="431800" cy="2222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3951288" y="1438275"/>
            <a:ext cx="431800" cy="222250"/>
          </a:xfrm>
          <a:prstGeom prst="rightArrow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39025" y="2549525"/>
            <a:ext cx="1439863" cy="36036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22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месяца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7207830" y="3488498"/>
            <a:ext cx="1900674" cy="1152128"/>
          </a:xfrm>
          <a:custGeom>
            <a:avLst/>
            <a:gdLst>
              <a:gd name="connsiteX0" fmla="*/ 0 w 1815984"/>
              <a:gd name="connsiteY0" fmla="*/ 0 h 585712"/>
              <a:gd name="connsiteX1" fmla="*/ 1815984 w 1815984"/>
              <a:gd name="connsiteY1" fmla="*/ 0 h 585712"/>
              <a:gd name="connsiteX2" fmla="*/ 1815984 w 1815984"/>
              <a:gd name="connsiteY2" fmla="*/ 585712 h 585712"/>
              <a:gd name="connsiteX3" fmla="*/ 0 w 1815984"/>
              <a:gd name="connsiteY3" fmla="*/ 585712 h 585712"/>
              <a:gd name="connsiteX4" fmla="*/ 0 w 1815984"/>
              <a:gd name="connsiteY4" fmla="*/ 0 h 58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984" h="585712">
                <a:moveTo>
                  <a:pt x="0" y="0"/>
                </a:moveTo>
                <a:lnTo>
                  <a:pt x="1815984" y="0"/>
                </a:lnTo>
                <a:lnTo>
                  <a:pt x="1815984" y="585712"/>
                </a:lnTo>
                <a:lnTo>
                  <a:pt x="0" y="585712"/>
                </a:lnTo>
                <a:lnTo>
                  <a:pt x="0" y="0"/>
                </a:lnTo>
                <a:close/>
              </a:path>
            </a:pathLst>
          </a:custGeom>
          <a:solidFill>
            <a:srgbClr val="7DDDFF">
              <a:alpha val="30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0320" tIns="20320" rIns="20320" bIns="20320" spcCol="1270" anchor="ctr"/>
          <a:lstStyle/>
          <a:p>
            <a:pPr algn="ctr" defTabSz="1422400">
              <a:lnSpc>
                <a:spcPct val="80000"/>
              </a:lnSpc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Стабильная метка </a:t>
            </a:r>
            <a:r>
              <a:rPr 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H-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0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спец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79613" y="2636838"/>
            <a:ext cx="3906837" cy="12001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T</a:t>
            </a:r>
            <a:r>
              <a:rPr lang="en-US" baseline="-25000" dirty="0">
                <a:latin typeface="Arial" pitchFamily="34" charset="0"/>
              </a:rPr>
              <a:t>1/2</a:t>
            </a:r>
            <a:r>
              <a:rPr lang="en-US" dirty="0">
                <a:latin typeface="Arial" pitchFamily="34" charset="0"/>
              </a:rPr>
              <a:t>(</a:t>
            </a:r>
            <a:r>
              <a:rPr lang="en-US" baseline="30000" dirty="0">
                <a:latin typeface="Arial" pitchFamily="34" charset="0"/>
              </a:rPr>
              <a:t>3</a:t>
            </a:r>
            <a:r>
              <a:rPr lang="en-US" dirty="0">
                <a:latin typeface="Arial" pitchFamily="34" charset="0"/>
              </a:rPr>
              <a:t>H) </a:t>
            </a:r>
            <a:r>
              <a:rPr lang="ru-RU" dirty="0">
                <a:latin typeface="Arial" pitchFamily="34" charset="0"/>
              </a:rPr>
              <a:t>= </a:t>
            </a:r>
            <a:r>
              <a:rPr lang="en-US" dirty="0">
                <a:latin typeface="Arial" pitchFamily="34" charset="0"/>
              </a:rPr>
              <a:t>12</a:t>
            </a:r>
            <a:r>
              <a:rPr lang="ru-RU" dirty="0">
                <a:latin typeface="Arial" pitchFamily="34" charset="0"/>
              </a:rPr>
              <a:t>.</a:t>
            </a:r>
            <a:r>
              <a:rPr lang="en-US" dirty="0">
                <a:latin typeface="Arial" pitchFamily="34" charset="0"/>
              </a:rPr>
              <a:t>33</a:t>
            </a:r>
            <a:r>
              <a:rPr lang="ru-RU" dirty="0">
                <a:latin typeface="Arial" pitchFamily="34" charset="0"/>
              </a:rPr>
              <a:t> лет</a:t>
            </a:r>
          </a:p>
          <a:p>
            <a:pPr algn="ctr">
              <a:defRPr/>
            </a:pPr>
            <a:r>
              <a:rPr lang="en-US" dirty="0">
                <a:latin typeface="Arial" pitchFamily="34" charset="0"/>
              </a:rPr>
              <a:t>A</a:t>
            </a:r>
            <a:r>
              <a:rPr lang="en-US" baseline="-25000" dirty="0">
                <a:latin typeface="Arial" pitchFamily="34" charset="0"/>
              </a:rPr>
              <a:t>t</a:t>
            </a:r>
            <a:r>
              <a:rPr lang="en-US" dirty="0">
                <a:latin typeface="Arial" pitchFamily="34" charset="0"/>
              </a:rPr>
              <a:t>=A</a:t>
            </a:r>
            <a:r>
              <a:rPr lang="en-US" baseline="-25000" dirty="0">
                <a:latin typeface="Arial" pitchFamily="34" charset="0"/>
              </a:rPr>
              <a:t>0</a:t>
            </a:r>
            <a:r>
              <a:rPr lang="en-US" dirty="0">
                <a:latin typeface="Arial" pitchFamily="34" charset="0"/>
              </a:rPr>
              <a:t>e</a:t>
            </a:r>
            <a:r>
              <a:rPr lang="en-US" baseline="30000" dirty="0">
                <a:latin typeface="Arial" pitchFamily="34" charset="0"/>
              </a:rPr>
              <a:t>−</a:t>
            </a:r>
            <a:r>
              <a:rPr lang="el-GR" baseline="30000" dirty="0">
                <a:latin typeface="Arial" pitchFamily="34" charset="0"/>
              </a:rPr>
              <a:t>λ</a:t>
            </a:r>
            <a:r>
              <a:rPr lang="en-US" baseline="30000" dirty="0">
                <a:latin typeface="Arial" pitchFamily="34" charset="0"/>
              </a:rPr>
              <a:t>t</a:t>
            </a:r>
            <a:r>
              <a:rPr lang="ru-RU" baseline="30000" dirty="0">
                <a:latin typeface="Arial" pitchFamily="34" charset="0"/>
              </a:rPr>
              <a:t>,</a:t>
            </a:r>
            <a:r>
              <a:rPr lang="ru-RU" dirty="0">
                <a:latin typeface="Arial" pitchFamily="34" charset="0"/>
              </a:rPr>
              <a:t> </a:t>
            </a:r>
            <a:endParaRPr lang="en-US" dirty="0">
              <a:latin typeface="Arial" pitchFamily="34" charset="0"/>
            </a:endParaRPr>
          </a:p>
          <a:p>
            <a:pPr algn="ctr">
              <a:defRPr/>
            </a:pPr>
            <a:r>
              <a:rPr lang="ru-RU" dirty="0">
                <a:latin typeface="Arial" pitchFamily="34" charset="0"/>
              </a:rPr>
              <a:t>Потеря радиоактивности должна составить 10% от исходной</a:t>
            </a:r>
            <a:endParaRPr lang="en-US" baseline="30000" dirty="0">
              <a:latin typeface="Arial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5940425" y="3716338"/>
            <a:ext cx="1152525" cy="1111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997575" y="2781300"/>
            <a:ext cx="1412875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52400" y="12700"/>
            <a:ext cx="89566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0000FF"/>
                </a:solidFill>
                <a:latin typeface="Arial" pitchFamily="34" charset="0"/>
              </a:rPr>
              <a:t>Введение тритиевой метки в наноалмаз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11413" y="4613275"/>
            <a:ext cx="69580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Результаты введения </a:t>
            </a:r>
            <a:r>
              <a:rPr lang="ru-RU" sz="2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3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H-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метки на поверхность НА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97058694"/>
              </p:ext>
            </p:extLst>
          </p:nvPr>
        </p:nvGraphicFramePr>
        <p:xfrm>
          <a:off x="242679" y="1692275"/>
          <a:ext cx="7812732" cy="460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xmlns="" val="203174445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7045" name="Прямоугольник 16"/>
          <p:cNvSpPr>
            <a:spLocks noChangeArrowheads="1"/>
          </p:cNvSpPr>
          <p:nvPr/>
        </p:nvSpPr>
        <p:spPr bwMode="auto">
          <a:xfrm>
            <a:off x="4308475" y="1844675"/>
            <a:ext cx="15596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Arial" pitchFamily="34" charset="0"/>
              </a:rPr>
              <a:t>Выведение</a:t>
            </a:r>
            <a:endParaRPr lang="ru-RU" altLang="ru-RU" sz="2000" dirty="0"/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40614-632E-4313-BAB0-A3AAE52B709E}" type="slidenum">
              <a:rPr lang="ru-RU" sz="1400" b="1">
                <a:latin typeface="Arial" pitchFamily="34" charset="0"/>
                <a:cs typeface="Arial" pitchFamily="34" charset="0"/>
              </a:rPr>
              <a:pPr>
                <a:defRPr/>
              </a:pPr>
              <a:t>43</a:t>
            </a:fld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490276" y="140514"/>
            <a:ext cx="22794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171" name="Picture 3" descr="http://im0-tub-ru.yandex.net/i?id=e30e9a62b3ee6b8dcb1ae500072a3495-99-144&amp;n=24">
            <a:hlinkClick r:id="rId8"/>
          </p:cNvPr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0690" y="809626"/>
            <a:ext cx="1557897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306238" y="1265768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448256"/>
            <a:ext cx="6876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(легкое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селезенка, печень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мозг, почки, сердце</a:t>
            </a:r>
            <a:r>
              <a:rPr lang="ru-RU" b="1" dirty="0" smtClean="0"/>
              <a:t>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1972" y="182047"/>
            <a:ext cx="6746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00CC"/>
                </a:solidFill>
                <a:latin typeface="Arial" pitchFamily="34" charset="0"/>
              </a:rPr>
              <a:t>Распределение </a:t>
            </a:r>
            <a:r>
              <a:rPr lang="ru-RU" altLang="ru-RU" sz="2800" dirty="0" smtClean="0">
                <a:solidFill>
                  <a:srgbClr val="0000CC"/>
                </a:solidFill>
                <a:latin typeface="Arial" pitchFamily="34" charset="0"/>
              </a:rPr>
              <a:t>ДНА </a:t>
            </a:r>
            <a:r>
              <a:rPr lang="ru-RU" altLang="ru-RU" sz="2800" dirty="0">
                <a:solidFill>
                  <a:srgbClr val="0000CC"/>
                </a:solidFill>
                <a:latin typeface="Arial" pitchFamily="34" charset="0"/>
              </a:rPr>
              <a:t>в органах кролика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3837" y="6434524"/>
            <a:ext cx="650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31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156477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5BA87-67BF-49E9-A3CC-7F999F4C499A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8068" name="Прямоугольник 3"/>
          <p:cNvSpPr>
            <a:spLocks noChangeArrowheads="1"/>
          </p:cNvSpPr>
          <p:nvPr/>
        </p:nvSpPr>
        <p:spPr bwMode="auto">
          <a:xfrm>
            <a:off x="3059113" y="1052513"/>
            <a:ext cx="39433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000" b="1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 altLang="ru-RU" sz="2000" b="1">
                <a:solidFill>
                  <a:srgbClr val="000000"/>
                </a:solidFill>
                <a:latin typeface="Arial" pitchFamily="34" charset="0"/>
              </a:rPr>
              <a:t>Мыши, </a:t>
            </a:r>
            <a:r>
              <a:rPr lang="en-US" altLang="ru-RU" sz="2000" b="1">
                <a:solidFill>
                  <a:srgbClr val="000000"/>
                </a:solidFill>
                <a:latin typeface="Arial" pitchFamily="34" charset="0"/>
              </a:rPr>
              <a:t>n = 5-9,</a:t>
            </a:r>
            <a:endParaRPr lang="ru-RU" altLang="ru-RU" sz="2000" b="1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ru-RU" altLang="ru-RU" sz="2000" b="1">
                <a:solidFill>
                  <a:srgbClr val="000000"/>
                </a:solidFill>
                <a:latin typeface="Arial" pitchFamily="34" charset="0"/>
              </a:rPr>
              <a:t>внутривенное введение</a:t>
            </a:r>
            <a:endParaRPr lang="en-US" altLang="ru-RU" sz="2000" b="1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altLang="ru-RU" sz="2000" b="1">
                <a:solidFill>
                  <a:srgbClr val="000000"/>
                </a:solidFill>
                <a:latin typeface="Arial" pitchFamily="34" charset="0"/>
              </a:rPr>
              <a:t>V</a:t>
            </a:r>
            <a:r>
              <a:rPr lang="ru-RU" altLang="ru-RU" sz="2000" b="1" baseline="-25000">
                <a:solidFill>
                  <a:srgbClr val="000000"/>
                </a:solidFill>
                <a:latin typeface="Arial" pitchFamily="34" charset="0"/>
              </a:rPr>
              <a:t>инъекции </a:t>
            </a:r>
            <a:r>
              <a:rPr lang="en-US" altLang="ru-RU" sz="2000" b="1">
                <a:solidFill>
                  <a:srgbClr val="000000"/>
                </a:solidFill>
                <a:latin typeface="Arial" pitchFamily="34" charset="0"/>
              </a:rPr>
              <a:t>= 0,2 </a:t>
            </a:r>
            <a:r>
              <a:rPr lang="ru-RU" altLang="ru-RU" sz="2000" b="1">
                <a:solidFill>
                  <a:srgbClr val="000000"/>
                </a:solidFill>
                <a:latin typeface="Arial" pitchFamily="34" charset="0"/>
              </a:rPr>
              <a:t>мл</a:t>
            </a:r>
            <a:r>
              <a:rPr lang="en-US" altLang="ru-RU" sz="2000" b="1">
                <a:solidFill>
                  <a:srgbClr val="000000"/>
                </a:solidFill>
                <a:latin typeface="Arial" pitchFamily="34" charset="0"/>
              </a:rPr>
              <a:t>, C = 4 </a:t>
            </a:r>
            <a:r>
              <a:rPr lang="ru-RU" altLang="ru-RU" sz="2000" b="1">
                <a:solidFill>
                  <a:srgbClr val="000000"/>
                </a:solidFill>
                <a:latin typeface="Arial" pitchFamily="34" charset="0"/>
              </a:rPr>
              <a:t>мг</a:t>
            </a:r>
            <a:r>
              <a:rPr lang="en-US" altLang="ru-RU" sz="2000" b="1">
                <a:solidFill>
                  <a:srgbClr val="000000"/>
                </a:solidFill>
                <a:latin typeface="Arial" pitchFamily="34" charset="0"/>
              </a:rPr>
              <a:t>/</a:t>
            </a:r>
            <a:r>
              <a:rPr lang="ru-RU" altLang="ru-RU" sz="2000" b="1">
                <a:solidFill>
                  <a:srgbClr val="000000"/>
                </a:solidFill>
                <a:latin typeface="Arial" pitchFamily="34" charset="0"/>
              </a:rPr>
              <a:t>мл</a:t>
            </a:r>
            <a:r>
              <a:rPr lang="en-US" altLang="ru-RU" sz="2000" b="1">
                <a:solidFill>
                  <a:srgbClr val="000000"/>
                </a:solidFill>
                <a:latin typeface="Arial" pitchFamily="34" charset="0"/>
              </a:rPr>
              <a:t>,</a:t>
            </a:r>
          </a:p>
          <a:p>
            <a:pPr algn="ctr"/>
            <a:r>
              <a:rPr lang="en-US" altLang="ru-RU" sz="2000" b="1">
                <a:solidFill>
                  <a:srgbClr val="000000"/>
                </a:solidFill>
                <a:latin typeface="Arial" pitchFamily="34" charset="0"/>
              </a:rPr>
              <a:t>A = 37</a:t>
            </a:r>
            <a:r>
              <a:rPr lang="ru-RU" altLang="ru-RU" sz="2000" b="1">
                <a:solidFill>
                  <a:srgbClr val="000000"/>
                </a:solidFill>
                <a:latin typeface="Arial" pitchFamily="34" charset="0"/>
              </a:rPr>
              <a:t>,8 мкКи/мл</a:t>
            </a:r>
            <a:r>
              <a:rPr lang="en-US" altLang="ru-RU" sz="2000" b="1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ru-RU" altLang="ru-RU" sz="2000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3"/>
          <p:cNvSpPr>
            <a:spLocks noChangeArrowheads="1"/>
          </p:cNvSpPr>
          <p:nvPr/>
        </p:nvSpPr>
        <p:spPr bwMode="auto">
          <a:xfrm>
            <a:off x="171894" y="2263487"/>
            <a:ext cx="3710186" cy="3374677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Анксиолитическое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Антистрессорное (1 мг/кг),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Седативное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(10 мг/кг),</a:t>
            </a:r>
          </a:p>
          <a:p>
            <a:pPr algn="ctr">
              <a:spcBef>
                <a:spcPts val="600"/>
              </a:spcBef>
            </a:pPr>
            <a:r>
              <a:rPr lang="ru-RU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Противогипоксическое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 мг/кг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ru-RU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Противоинсультное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ишемический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инсуль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),</a:t>
            </a:r>
          </a:p>
        </p:txBody>
      </p:sp>
      <p:sp>
        <p:nvSpPr>
          <p:cNvPr id="61443" name="AutoShape 4"/>
          <p:cNvSpPr>
            <a:spLocks noChangeArrowheads="1"/>
          </p:cNvSpPr>
          <p:nvPr/>
        </p:nvSpPr>
        <p:spPr bwMode="auto">
          <a:xfrm>
            <a:off x="4211960" y="1094547"/>
            <a:ext cx="4659560" cy="535878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ts val="600"/>
              </a:spcBef>
            </a:pPr>
            <a:r>
              <a:rPr 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Анксиолитическое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Антистрессорное (0,1 мг/кг),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Седативное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(10 мг/кг),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Антидепрессивное 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 мг/кг),</a:t>
            </a:r>
          </a:p>
          <a:p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амитриптилин, </a:t>
            </a:r>
            <a:r>
              <a:rPr lang="ru-RU" b="1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флуоксетин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Снотворное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донормил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),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Антипсихотическое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(0,5-3 мг/кг),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Антиалкогольное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Противосудорожное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(10-15 мг/кг)</a:t>
            </a:r>
          </a:p>
          <a:p>
            <a:pPr>
              <a:spcBef>
                <a:spcPts val="600"/>
              </a:spcBef>
            </a:pPr>
            <a:r>
              <a:rPr lang="ru-RU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Противогипоксическое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(10 мг/кг),</a:t>
            </a:r>
          </a:p>
          <a:p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Мексидол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Противоинсультное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(4 мг/кг) </a:t>
            </a:r>
          </a:p>
          <a:p>
            <a:r>
              <a:rPr lang="ru-RU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(геморрагический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инсульт), </a:t>
            </a:r>
          </a:p>
          <a:p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Мексидол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ru-RU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Нейропротекторное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др.</a:t>
            </a:r>
            <a:endParaRPr 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AutoShape 5"/>
          <p:cNvSpPr>
            <a:spLocks noChangeArrowheads="1"/>
          </p:cNvSpPr>
          <p:nvPr/>
        </p:nvSpPr>
        <p:spPr bwMode="auto">
          <a:xfrm>
            <a:off x="406943" y="1395681"/>
            <a:ext cx="3240088" cy="857250"/>
          </a:xfrm>
          <a:prstGeom prst="downArrowCallout">
            <a:avLst>
              <a:gd name="adj1" fmla="val 66179"/>
              <a:gd name="adj2" fmla="val 66179"/>
              <a:gd name="adj3" fmla="val 16667"/>
              <a:gd name="adj4" fmla="val 6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i="1" dirty="0">
                <a:latin typeface="Arial" pitchFamily="34" charset="0"/>
                <a:cs typeface="Arial" pitchFamily="34" charset="0"/>
              </a:rPr>
              <a:t>Глицин</a:t>
            </a:r>
          </a:p>
        </p:txBody>
      </p:sp>
      <p:sp>
        <p:nvSpPr>
          <p:cNvPr id="61445" name="AutoShape 6"/>
          <p:cNvSpPr>
            <a:spLocks noChangeArrowheads="1"/>
          </p:cNvSpPr>
          <p:nvPr/>
        </p:nvSpPr>
        <p:spPr bwMode="auto">
          <a:xfrm>
            <a:off x="4359708" y="116632"/>
            <a:ext cx="4104456" cy="857250"/>
          </a:xfrm>
          <a:prstGeom prst="downArrowCallout">
            <a:avLst>
              <a:gd name="adj1" fmla="val 66179"/>
              <a:gd name="adj2" fmla="val 66179"/>
              <a:gd name="adj3" fmla="val 16667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Конъюгат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ДНА-глицин</a:t>
            </a:r>
            <a:endParaRPr lang="ru-RU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48464" y="6453336"/>
            <a:ext cx="6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42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6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6FB3C-794D-4970-86CF-7D1C2435DC1C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33413" y="188913"/>
            <a:ext cx="7826375" cy="954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</a:rPr>
              <a:t>Конъюгат ДНА-глицин как </a:t>
            </a:r>
            <a:r>
              <a:rPr lang="ru-RU" sz="2800" dirty="0" err="1">
                <a:solidFill>
                  <a:srgbClr val="0000FF"/>
                </a:solidFill>
                <a:latin typeface="Arial" panose="020B0604020202020204" pitchFamily="34" charset="0"/>
              </a:rPr>
              <a:t>противоинсультное</a:t>
            </a:r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</a:rPr>
              <a:t> средство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38250" y="1966913"/>
          <a:ext cx="6618288" cy="3406781"/>
        </p:xfrm>
        <a:graphic>
          <a:graphicData uri="http://schemas.openxmlformats.org/drawingml/2006/table">
            <a:tbl>
              <a:tblPr/>
              <a:tblGrid>
                <a:gridCol w="2109788"/>
                <a:gridCol w="576262"/>
                <a:gridCol w="574675"/>
                <a:gridCol w="576263"/>
                <a:gridCol w="574675"/>
                <a:gridCol w="576262"/>
                <a:gridCol w="576263"/>
                <a:gridCol w="574675"/>
                <a:gridCol w="479425"/>
              </a:tblGrid>
              <a:tr h="736090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Группа крыс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погибших животных после операции по отношению к общему числу прооперированных животных в а.е. и в 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9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после операции, сут.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а.е.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а.е.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а.е.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а.е.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6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Интактные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0/10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0/10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1/10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0/10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Ложнооперированные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0/10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0/10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0/10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1/10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7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геморрагическим инсультом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2/20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4/20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10/20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ru-RU" altLang="ru-RU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#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14/20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  <a:r>
                        <a:rPr kumimoji="0" lang="ru-RU" altLang="ru-RU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#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7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геморрагическим инсультом + конъюгат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0/10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2/10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3/10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4/10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ru-RU" altLang="ru-RU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&amp;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7595" name="Прямоугольник 4"/>
          <p:cNvSpPr>
            <a:spLocks noChangeArrowheads="1"/>
          </p:cNvSpPr>
          <p:nvPr/>
        </p:nvSpPr>
        <p:spPr bwMode="auto">
          <a:xfrm>
            <a:off x="1403350" y="5356225"/>
            <a:ext cx="65532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1400" baseline="30000">
                <a:latin typeface="Arial" pitchFamily="34" charset="0"/>
                <a:ea typeface="Calibri" pitchFamily="34" charset="0"/>
                <a:cs typeface="Calibri" pitchFamily="34" charset="0"/>
              </a:rPr>
              <a:t>#</a:t>
            </a:r>
            <a:r>
              <a:rPr lang="ru-RU" altLang="ru-RU" sz="1400">
                <a:latin typeface="Arial" pitchFamily="34" charset="0"/>
                <a:ea typeface="Calibri" pitchFamily="34" charset="0"/>
                <a:cs typeface="Calibri" pitchFamily="34" charset="0"/>
              </a:rPr>
              <a:t> - достоверность значений от ложнооперированных крыс, при Р ≤ 0,05 (точный критерий Фишера);</a:t>
            </a:r>
            <a:endParaRPr lang="en-US" altLang="ru-RU" sz="1400"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r>
              <a:rPr lang="ru-RU" altLang="ru-RU" sz="1400">
                <a:latin typeface="Arial" pitchFamily="34" charset="0"/>
                <a:ea typeface="Calibri" pitchFamily="34" charset="0"/>
                <a:cs typeface="Calibri" pitchFamily="34" charset="0"/>
              </a:rPr>
              <a:t>* - достоверность значений от крыс с геморрагическим инсультом, при Р ≤ 0,05 (точный критерий Фишера);</a:t>
            </a:r>
            <a:endParaRPr lang="en-US" altLang="ru-RU" sz="1400"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algn="just"/>
            <a:r>
              <a:rPr lang="ru-RU" altLang="ru-RU" sz="1400">
                <a:latin typeface="Arial" pitchFamily="34" charset="0"/>
                <a:ea typeface="Calibri" pitchFamily="34" charset="0"/>
                <a:cs typeface="Calibri" pitchFamily="34" charset="0"/>
              </a:rPr>
              <a:t>&amp; - тенденция к достоверности значений от крыс с геморрагическим инсультом, при Р ≤ 0,1 (</a:t>
            </a:r>
            <a:r>
              <a:rPr lang="en-US" altLang="ru-RU" sz="1400">
                <a:latin typeface="Arial" pitchFamily="34" charset="0"/>
                <a:ea typeface="Calibri" pitchFamily="34" charset="0"/>
                <a:cs typeface="Calibri" pitchFamily="34" charset="0"/>
              </a:rPr>
              <a:t>t</a:t>
            </a:r>
            <a:r>
              <a:rPr lang="ru-RU" altLang="ru-RU" sz="1400">
                <a:latin typeface="Arial" pitchFamily="34" charset="0"/>
                <a:ea typeface="Calibri" pitchFamily="34" charset="0"/>
                <a:cs typeface="Calibri" pitchFamily="34" charset="0"/>
              </a:rPr>
              <a:t>-критерий Стьюдента).</a:t>
            </a:r>
          </a:p>
        </p:txBody>
      </p:sp>
      <p:sp>
        <p:nvSpPr>
          <p:cNvPr id="107596" name="Прямоугольник 5"/>
          <p:cNvSpPr>
            <a:spLocks noChangeArrowheads="1"/>
          </p:cNvSpPr>
          <p:nvPr/>
        </p:nvSpPr>
        <p:spPr bwMode="auto">
          <a:xfrm>
            <a:off x="1116013" y="1341438"/>
            <a:ext cx="698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latin typeface="Arial" pitchFamily="34" charset="0"/>
                <a:ea typeface="Calibri" pitchFamily="34" charset="0"/>
                <a:cs typeface="Calibri" pitchFamily="34" charset="0"/>
              </a:rPr>
              <a:t>Влияние конъюгата (4 мг/кг, 7 дней) на гибель крыс после  геморрагического инсульта. </a:t>
            </a:r>
            <a:endParaRPr lang="ru-RU" altLang="ru-RU" b="1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8100" y="60325"/>
            <a:ext cx="9072563" cy="11985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075" name="Заголовок 1"/>
          <p:cNvSpPr txBox="1">
            <a:spLocks/>
          </p:cNvSpPr>
          <p:nvPr/>
        </p:nvSpPr>
        <p:spPr bwMode="auto">
          <a:xfrm>
            <a:off x="0" y="79375"/>
            <a:ext cx="9144000" cy="1138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2400" dirty="0">
                <a:solidFill>
                  <a:srgbClr val="0000CC"/>
                </a:solidFill>
                <a:cs typeface="Arial" charset="0"/>
              </a:rPr>
              <a:t>Новый подход к получению лекарственного средства для лечения болезни отложения кристаллов </a:t>
            </a:r>
            <a:r>
              <a:rPr lang="ru-RU" altLang="ru-RU" sz="2400" dirty="0" err="1">
                <a:solidFill>
                  <a:srgbClr val="0000CC"/>
                </a:solidFill>
                <a:cs typeface="Arial" charset="0"/>
              </a:rPr>
              <a:t>пирофосфата</a:t>
            </a:r>
            <a:r>
              <a:rPr lang="ru-RU" altLang="ru-RU" sz="2400" dirty="0">
                <a:solidFill>
                  <a:srgbClr val="0000CC"/>
                </a:solidFill>
                <a:cs typeface="Arial" charset="0"/>
              </a:rPr>
              <a:t> кальция </a:t>
            </a:r>
            <a:r>
              <a:rPr lang="ru-RU" altLang="ru-RU" sz="2400" dirty="0" err="1">
                <a:solidFill>
                  <a:srgbClr val="0000CC"/>
                </a:solidFill>
                <a:cs typeface="Arial" charset="0"/>
              </a:rPr>
              <a:t>дигидрата</a:t>
            </a:r>
            <a:r>
              <a:rPr lang="ru-RU" altLang="ru-RU" sz="2400" dirty="0">
                <a:solidFill>
                  <a:srgbClr val="0000CC"/>
                </a:solidFill>
                <a:cs typeface="Arial" charset="0"/>
              </a:rPr>
              <a:t> (БКПД)</a:t>
            </a:r>
          </a:p>
        </p:txBody>
      </p:sp>
      <p:sp>
        <p:nvSpPr>
          <p:cNvPr id="31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/>
          <a:p>
            <a:fld id="{93DE2584-78E2-444B-AEA5-6F682DF8837F}" type="slidenum">
              <a:rPr lang="ru-RU"/>
              <a:pPr/>
              <a:t>47</a:t>
            </a:fld>
            <a:endParaRPr lang="ru-RU"/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2033588" y="1300163"/>
            <a:ext cx="52847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200">
                <a:cs typeface="Arial" charset="0"/>
              </a:rPr>
              <a:t>Р</a:t>
            </a:r>
            <a:r>
              <a:rPr lang="ru-RU" altLang="ru-RU" sz="3200" baseline="-25000">
                <a:cs typeface="Arial" charset="0"/>
              </a:rPr>
              <a:t>2</a:t>
            </a:r>
            <a:r>
              <a:rPr lang="ru-RU" altLang="ru-RU" sz="3200">
                <a:cs typeface="Arial" charset="0"/>
              </a:rPr>
              <a:t>О</a:t>
            </a:r>
            <a:r>
              <a:rPr lang="ru-RU" altLang="ru-RU" sz="3200" baseline="-25000">
                <a:cs typeface="Arial" charset="0"/>
              </a:rPr>
              <a:t>7</a:t>
            </a:r>
            <a:r>
              <a:rPr lang="ru-RU" altLang="ru-RU" sz="3200" baseline="30000">
                <a:cs typeface="Arial" charset="0"/>
              </a:rPr>
              <a:t>4-</a:t>
            </a:r>
            <a:r>
              <a:rPr lang="ru-RU" altLang="ru-RU" sz="3200">
                <a:cs typeface="Arial" charset="0"/>
              </a:rPr>
              <a:t> + 2Са</a:t>
            </a:r>
            <a:r>
              <a:rPr lang="ru-RU" altLang="ru-RU" sz="3200" baseline="30000">
                <a:cs typeface="Arial" charset="0"/>
              </a:rPr>
              <a:t>2+</a:t>
            </a:r>
            <a:r>
              <a:rPr lang="ru-RU" altLang="ru-RU" sz="3200">
                <a:cs typeface="Arial" charset="0"/>
              </a:rPr>
              <a:t> → Са</a:t>
            </a:r>
            <a:r>
              <a:rPr lang="ru-RU" altLang="ru-RU" sz="3200" baseline="-25000">
                <a:cs typeface="Arial" charset="0"/>
              </a:rPr>
              <a:t>2</a:t>
            </a:r>
            <a:r>
              <a:rPr lang="ru-RU" altLang="ru-RU" sz="3200">
                <a:cs typeface="Arial" charset="0"/>
              </a:rPr>
              <a:t>Р</a:t>
            </a:r>
            <a:r>
              <a:rPr lang="ru-RU" altLang="ru-RU" sz="3200" baseline="-25000">
                <a:cs typeface="Arial" charset="0"/>
              </a:rPr>
              <a:t>2</a:t>
            </a:r>
            <a:r>
              <a:rPr lang="ru-RU" altLang="ru-RU" sz="3200">
                <a:cs typeface="Arial" charset="0"/>
              </a:rPr>
              <a:t>О</a:t>
            </a:r>
            <a:r>
              <a:rPr lang="ru-RU" altLang="ru-RU" sz="3200" baseline="-25000">
                <a:cs typeface="Arial" charset="0"/>
              </a:rPr>
              <a:t>7</a:t>
            </a:r>
            <a:r>
              <a:rPr lang="ru-RU" altLang="ru-RU" sz="3200">
                <a:cs typeface="Arial" charset="0"/>
              </a:rPr>
              <a:t>↓</a:t>
            </a:r>
            <a:endParaRPr lang="ru-RU" altLang="ru-RU" sz="3200" baseline="30000">
              <a:cs typeface="Arial" charset="0"/>
            </a:endParaRPr>
          </a:p>
        </p:txBody>
      </p:sp>
      <p:sp>
        <p:nvSpPr>
          <p:cNvPr id="3078" name="TextBox 10"/>
          <p:cNvSpPr txBox="1">
            <a:spLocks noChangeArrowheads="1"/>
          </p:cNvSpPr>
          <p:nvPr/>
        </p:nvSpPr>
        <p:spPr bwMode="auto">
          <a:xfrm>
            <a:off x="2195513" y="1946275"/>
            <a:ext cx="49625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 u="sng">
                <a:cs typeface="Arial" charset="0"/>
              </a:rPr>
              <a:t>5% населения Земли страдают БКПД</a:t>
            </a:r>
          </a:p>
          <a:p>
            <a:pPr eaLnBrk="1" hangingPunct="1"/>
            <a:endParaRPr lang="ru-RU" altLang="ru-RU" sz="2400" b="1" u="sng">
              <a:cs typeface="Arial" charset="0"/>
            </a:endParaRPr>
          </a:p>
        </p:txBody>
      </p:sp>
      <p:sp>
        <p:nvSpPr>
          <p:cNvPr id="3079" name="TextBox 27"/>
          <p:cNvSpPr txBox="1">
            <a:spLocks noChangeArrowheads="1"/>
          </p:cNvSpPr>
          <p:nvPr/>
        </p:nvSpPr>
        <p:spPr bwMode="auto">
          <a:xfrm>
            <a:off x="2665413" y="2516188"/>
            <a:ext cx="3813175" cy="1385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>
                <a:cs typeface="Arial" charset="0"/>
              </a:rPr>
              <a:t>Эффективная терапия БКПД </a:t>
            </a:r>
          </a:p>
          <a:p>
            <a:pPr algn="ctr" eaLnBrk="1" hangingPunct="1"/>
            <a:r>
              <a:rPr lang="ru-RU" altLang="ru-RU" sz="2800" b="1">
                <a:cs typeface="Arial" charset="0"/>
              </a:rPr>
              <a:t>отсутствует</a:t>
            </a: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3873500" y="4570413"/>
            <a:ext cx="4960938" cy="1657350"/>
            <a:chOff x="2127687" y="2144884"/>
            <a:chExt cx="5169146" cy="1728192"/>
          </a:xfrm>
        </p:grpSpPr>
        <p:grpSp>
          <p:nvGrpSpPr>
            <p:cNvPr id="4" name="Группа 1"/>
            <p:cNvGrpSpPr>
              <a:grpSpLocks/>
            </p:cNvGrpSpPr>
            <p:nvPr/>
          </p:nvGrpSpPr>
          <p:grpSpPr bwMode="auto">
            <a:xfrm>
              <a:off x="2391930" y="2382124"/>
              <a:ext cx="4904903" cy="1478173"/>
              <a:chOff x="2391930" y="2382124"/>
              <a:chExt cx="4904903" cy="1478173"/>
            </a:xfrm>
          </p:grpSpPr>
          <p:pic>
            <p:nvPicPr>
              <p:cNvPr id="3090" name="Picture 3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4819" t="60449" r="9460" b="17287"/>
              <a:stretch>
                <a:fillRect/>
              </a:stretch>
            </p:blipFill>
            <p:spPr bwMode="auto">
              <a:xfrm>
                <a:off x="5350532" y="2382124"/>
                <a:ext cx="1946301" cy="1352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1" name="Picture 3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5953" t="31802" r="12836" b="52280"/>
              <a:stretch>
                <a:fillRect/>
              </a:stretch>
            </p:blipFill>
            <p:spPr bwMode="auto">
              <a:xfrm>
                <a:off x="2391930" y="2671795"/>
                <a:ext cx="1605139" cy="966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92" name="Text Box 37"/>
              <p:cNvSpPr txBox="1">
                <a:spLocks noChangeArrowheads="1"/>
              </p:cNvSpPr>
              <p:nvPr/>
            </p:nvSpPr>
            <p:spPr bwMode="auto">
              <a:xfrm>
                <a:off x="2833763" y="3459870"/>
                <a:ext cx="708424" cy="370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 eaLnBrk="1" hangingPunct="1">
                  <a:buClr>
                    <a:srgbClr val="000000"/>
                  </a:buClr>
                  <a:buFont typeface="Arial Narrow" pitchFamily="34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ru-RU" altLang="ru-RU" b="1">
                    <a:solidFill>
                      <a:srgbClr val="000000"/>
                    </a:solidFill>
                    <a:latin typeface="Arial Narrow" pitchFamily="34" charset="0"/>
                    <a:ea typeface="ＭＳ Ｐゴシック" pitchFamily="34" charset="-128"/>
                  </a:rPr>
                  <a:t>Р</a:t>
                </a:r>
                <a:r>
                  <a:rPr lang="ru-RU" altLang="ru-RU" b="1" baseline="-25000">
                    <a:solidFill>
                      <a:srgbClr val="000000"/>
                    </a:solidFill>
                    <a:latin typeface="Arial Narrow" pitchFamily="34" charset="0"/>
                    <a:ea typeface="ＭＳ Ｐゴシック" pitchFamily="34" charset="-128"/>
                  </a:rPr>
                  <a:t>2</a:t>
                </a:r>
                <a:r>
                  <a:rPr lang="ru-RU" altLang="ru-RU" b="1">
                    <a:solidFill>
                      <a:srgbClr val="000000"/>
                    </a:solidFill>
                    <a:latin typeface="Arial Narrow" pitchFamily="34" charset="0"/>
                    <a:ea typeface="ＭＳ Ｐゴシック" pitchFamily="34" charset="-128"/>
                  </a:rPr>
                  <a:t>О</a:t>
                </a:r>
                <a:r>
                  <a:rPr lang="ru-RU" altLang="ru-RU" b="1" baseline="-25000">
                    <a:solidFill>
                      <a:srgbClr val="000000"/>
                    </a:solidFill>
                    <a:latin typeface="Arial Narrow" pitchFamily="34" charset="0"/>
                    <a:ea typeface="ＭＳ Ｐゴシック" pitchFamily="34" charset="-128"/>
                  </a:rPr>
                  <a:t>7</a:t>
                </a:r>
                <a:r>
                  <a:rPr lang="ru-RU" altLang="ru-RU" b="1" baseline="30000">
                    <a:solidFill>
                      <a:srgbClr val="000000"/>
                    </a:solidFill>
                    <a:latin typeface="Arial Narrow" pitchFamily="34" charset="0"/>
                    <a:ea typeface="ＭＳ Ｐゴシック" pitchFamily="34" charset="-128"/>
                  </a:rPr>
                  <a:t>4-</a:t>
                </a:r>
                <a:endParaRPr lang="en-GB" altLang="ru-RU" b="1" baseline="30000">
                  <a:solidFill>
                    <a:srgbClr val="000000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093" name="Text Box 38"/>
              <p:cNvSpPr txBox="1">
                <a:spLocks noChangeArrowheads="1"/>
              </p:cNvSpPr>
              <p:nvPr/>
            </p:nvSpPr>
            <p:spPr bwMode="auto">
              <a:xfrm>
                <a:off x="6085055" y="3489689"/>
                <a:ext cx="934001" cy="370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 eaLnBrk="1" hangingPunct="1">
                  <a:buClr>
                    <a:srgbClr val="000000"/>
                  </a:buClr>
                  <a:buFont typeface="Arial Narrow" pitchFamily="34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altLang="ru-RU" b="1">
                    <a:solidFill>
                      <a:srgbClr val="000000"/>
                    </a:solidFill>
                    <a:latin typeface="Arial Narrow" pitchFamily="34" charset="0"/>
                    <a:ea typeface="ＭＳ Ｐゴシック" pitchFamily="34" charset="-128"/>
                  </a:rPr>
                  <a:t>2 </a:t>
                </a:r>
                <a:r>
                  <a:rPr lang="ru-RU" altLang="ru-RU" b="1">
                    <a:solidFill>
                      <a:srgbClr val="000000"/>
                    </a:solidFill>
                    <a:latin typeface="Arial Narrow" pitchFamily="34" charset="0"/>
                    <a:ea typeface="ＭＳ Ｐゴシック" pitchFamily="34" charset="-128"/>
                  </a:rPr>
                  <a:t>Н</a:t>
                </a:r>
                <a:r>
                  <a:rPr lang="en-GB" altLang="ru-RU" b="1">
                    <a:solidFill>
                      <a:srgbClr val="000000"/>
                    </a:solidFill>
                    <a:latin typeface="Arial Narrow" pitchFamily="34" charset="0"/>
                    <a:ea typeface="ＭＳ Ｐゴシック" pitchFamily="34" charset="-128"/>
                  </a:rPr>
                  <a:t>P</a:t>
                </a:r>
                <a:r>
                  <a:rPr lang="ru-RU" altLang="ru-RU" b="1">
                    <a:solidFill>
                      <a:srgbClr val="000000"/>
                    </a:solidFill>
                    <a:latin typeface="Arial Narrow" pitchFamily="34" charset="0"/>
                    <a:ea typeface="ＭＳ Ｐゴシック" pitchFamily="34" charset="-128"/>
                  </a:rPr>
                  <a:t>О</a:t>
                </a:r>
                <a:r>
                  <a:rPr lang="ru-RU" altLang="ru-RU" b="1" baseline="-25000">
                    <a:solidFill>
                      <a:srgbClr val="000000"/>
                    </a:solidFill>
                    <a:latin typeface="Arial Narrow" pitchFamily="34" charset="0"/>
                    <a:ea typeface="ＭＳ Ｐゴシック" pitchFamily="34" charset="-128"/>
                  </a:rPr>
                  <a:t>4</a:t>
                </a:r>
                <a:r>
                  <a:rPr lang="ru-RU" altLang="ru-RU" b="1" baseline="30000">
                    <a:solidFill>
                      <a:srgbClr val="000000"/>
                    </a:solidFill>
                    <a:latin typeface="Arial Narrow" pitchFamily="34" charset="0"/>
                    <a:ea typeface="ＭＳ Ｐゴシック" pitchFamily="34" charset="-128"/>
                  </a:rPr>
                  <a:t>3-</a:t>
                </a:r>
                <a:endParaRPr lang="en-GB" altLang="ru-RU" b="1" baseline="30000">
                  <a:solidFill>
                    <a:srgbClr val="000000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094" name="Text Box 39"/>
              <p:cNvSpPr txBox="1">
                <a:spLocks noChangeArrowheads="1"/>
              </p:cNvSpPr>
              <p:nvPr/>
            </p:nvSpPr>
            <p:spPr bwMode="auto">
              <a:xfrm>
                <a:off x="3857249" y="2633456"/>
                <a:ext cx="1722589" cy="370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 eaLnBrk="1" hangingPunct="1">
                  <a:buClr>
                    <a:srgbClr val="990033"/>
                  </a:buClr>
                  <a:buFont typeface="Arial Narrow" pitchFamily="34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ru-RU" altLang="ru-RU" b="1">
                    <a:solidFill>
                      <a:srgbClr val="990033"/>
                    </a:solidFill>
                    <a:latin typeface="Arial Narrow" pitchFamily="34" charset="0"/>
                    <a:ea typeface="ＭＳ Ｐゴシック" pitchFamily="34" charset="-128"/>
                  </a:rPr>
                  <a:t>Пирофосфатаза</a:t>
                </a:r>
                <a:endParaRPr lang="en-GB" altLang="ru-RU" b="1">
                  <a:solidFill>
                    <a:srgbClr val="990033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095" name="AutoShape 40"/>
              <p:cNvSpPr>
                <a:spLocks noChangeArrowheads="1"/>
              </p:cNvSpPr>
              <p:nvPr/>
            </p:nvSpPr>
            <p:spPr bwMode="auto">
              <a:xfrm>
                <a:off x="4082826" y="3059442"/>
                <a:ext cx="1351598" cy="193824"/>
              </a:xfrm>
              <a:prstGeom prst="rightArrow">
                <a:avLst>
                  <a:gd name="adj1" fmla="val 50000"/>
                  <a:gd name="adj2" fmla="val 199192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ru-RU" sz="1600">
                  <a:latin typeface="Calibri" pitchFamily="34" charset="0"/>
                </a:endParaRPr>
              </a:p>
            </p:txBody>
          </p:sp>
        </p:grpSp>
        <p:sp>
          <p:nvSpPr>
            <p:cNvPr id="3087" name="TextBox 14"/>
            <p:cNvSpPr txBox="1">
              <a:spLocks noChangeArrowheads="1"/>
            </p:cNvSpPr>
            <p:nvPr/>
          </p:nvSpPr>
          <p:spPr bwMode="auto">
            <a:xfrm>
              <a:off x="2723001" y="2213661"/>
              <a:ext cx="3987357" cy="449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altLang="ru-RU" sz="2200" b="1">
                  <a:cs typeface="Arial" charset="0"/>
                </a:rPr>
                <a:t>Возможная терапия БКПД</a:t>
              </a:r>
            </a:p>
          </p:txBody>
        </p:sp>
        <p:sp>
          <p:nvSpPr>
            <p:cNvPr id="3088" name="TextBox 23"/>
            <p:cNvSpPr txBox="1">
              <a:spLocks noChangeArrowheads="1"/>
            </p:cNvSpPr>
            <p:nvPr/>
          </p:nvSpPr>
          <p:spPr bwMode="auto">
            <a:xfrm>
              <a:off x="4127837" y="3199929"/>
              <a:ext cx="1456234" cy="41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ru-RU" sz="1600">
                  <a:ea typeface="ＭＳ Ｐゴシック" pitchFamily="34" charset="-128"/>
                </a:rPr>
                <a:t>H</a:t>
              </a:r>
              <a:r>
                <a:rPr lang="ru-RU" altLang="ru-RU" sz="1600" baseline="-25000">
                  <a:ea typeface="ＭＳ Ｐゴシック" pitchFamily="34" charset="-128"/>
                </a:rPr>
                <a:t>2</a:t>
              </a:r>
              <a:r>
                <a:rPr lang="en-US" altLang="ru-RU" sz="1600">
                  <a:ea typeface="ＭＳ Ｐゴシック" pitchFamily="34" charset="-128"/>
                </a:rPr>
                <a:t>O, Mg</a:t>
              </a:r>
              <a:r>
                <a:rPr lang="en-US" altLang="ru-RU" sz="1600" baseline="30000">
                  <a:ea typeface="ＭＳ Ｐゴシック" pitchFamily="34" charset="-128"/>
                </a:rPr>
                <a:t>2</a:t>
              </a:r>
              <a:r>
                <a:rPr lang="ru-RU" altLang="ru-RU" sz="1600" baseline="30000">
                  <a:ea typeface="ＭＳ Ｐゴシック" pitchFamily="34" charset="-128"/>
                </a:rPr>
                <a:t>+</a:t>
              </a:r>
              <a:endParaRPr lang="en-US" altLang="ru-RU" sz="1600" baseline="30000">
                <a:ea typeface="ＭＳ Ｐゴシック" pitchFamily="34" charset="-128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2127687" y="2144884"/>
              <a:ext cx="5169146" cy="1728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081" name="TextBox 2"/>
          <p:cNvSpPr txBox="1">
            <a:spLocks noChangeArrowheads="1"/>
          </p:cNvSpPr>
          <p:nvPr/>
        </p:nvSpPr>
        <p:spPr bwMode="auto">
          <a:xfrm>
            <a:off x="-12700" y="6608763"/>
            <a:ext cx="5129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200" i="1">
                <a:cs typeface="Arial" charset="0"/>
              </a:rPr>
              <a:t>* </a:t>
            </a:r>
            <a:r>
              <a:rPr lang="en-US" altLang="ru-RU" sz="1200" i="1">
                <a:cs typeface="Arial" charset="0"/>
              </a:rPr>
              <a:t> Rosenthal</a:t>
            </a:r>
            <a:r>
              <a:rPr lang="ru-RU" altLang="ru-RU" sz="1200" i="1">
                <a:cs typeface="Arial" charset="0"/>
              </a:rPr>
              <a:t> </a:t>
            </a:r>
            <a:r>
              <a:rPr lang="en-US" altLang="ru-RU" sz="1200" i="1">
                <a:cs typeface="Arial" charset="0"/>
              </a:rPr>
              <a:t>A.K., Ryan</a:t>
            </a:r>
            <a:r>
              <a:rPr lang="ru-RU" altLang="ru-RU" sz="1200" i="1">
                <a:cs typeface="Arial" charset="0"/>
              </a:rPr>
              <a:t> </a:t>
            </a:r>
            <a:r>
              <a:rPr lang="en-US" altLang="ru-RU" sz="1200" i="1">
                <a:cs typeface="Arial" charset="0"/>
              </a:rPr>
              <a:t>L.M. N. Engl. J. Med. 2016. 374</a:t>
            </a:r>
            <a:r>
              <a:rPr lang="ru-RU" altLang="ru-RU" sz="1200" i="1">
                <a:cs typeface="Arial" charset="0"/>
              </a:rPr>
              <a:t> (</a:t>
            </a:r>
            <a:r>
              <a:rPr lang="en-US" altLang="ru-RU" sz="1200" i="1">
                <a:cs typeface="Arial" charset="0"/>
              </a:rPr>
              <a:t>26</a:t>
            </a:r>
            <a:r>
              <a:rPr lang="ru-RU" altLang="ru-RU" sz="1200" i="1">
                <a:cs typeface="Arial" charset="0"/>
              </a:rPr>
              <a:t>), </a:t>
            </a:r>
            <a:r>
              <a:rPr lang="en-US" altLang="ru-RU" sz="1200" i="1">
                <a:cs typeface="Arial" charset="0"/>
              </a:rPr>
              <a:t>2575‑2584</a:t>
            </a:r>
            <a:endParaRPr lang="ru-RU" altLang="ru-RU" sz="1200" i="1">
              <a:cs typeface="Arial" charset="0"/>
            </a:endParaRPr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385763" y="4144963"/>
            <a:ext cx="3179762" cy="2422525"/>
            <a:chOff x="636588" y="4144963"/>
            <a:chExt cx="3179762" cy="2422525"/>
          </a:xfrm>
        </p:grpSpPr>
        <p:pic>
          <p:nvPicPr>
            <p:cNvPr id="3083" name="Рисунок 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6588" y="4154488"/>
              <a:ext cx="3170237" cy="241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Овал 2"/>
            <p:cNvSpPr/>
            <p:nvPr/>
          </p:nvSpPr>
          <p:spPr>
            <a:xfrm>
              <a:off x="954088" y="5084763"/>
              <a:ext cx="1071562" cy="36036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85" name="TextBox 7"/>
            <p:cNvSpPr txBox="1">
              <a:spLocks noChangeArrowheads="1"/>
            </p:cNvSpPr>
            <p:nvPr/>
          </p:nvSpPr>
          <p:spPr bwMode="auto">
            <a:xfrm>
              <a:off x="3252788" y="4144963"/>
              <a:ext cx="563562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4400">
                  <a:solidFill>
                    <a:schemeClr val="bg1"/>
                  </a:solidFill>
                </a:rPr>
                <a:t>*</a:t>
              </a:r>
              <a:endParaRPr lang="ru-RU" altLang="ru-RU" sz="24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5F48-7CF4-47F6-AFE6-EF35ED5AF560}" type="slidenum">
              <a:rPr lang="ru-RU"/>
              <a:pPr/>
              <a:t>48</a:t>
            </a:fld>
            <a:endParaRPr lang="ru-RU"/>
          </a:p>
        </p:txBody>
      </p:sp>
      <p:grpSp>
        <p:nvGrpSpPr>
          <p:cNvPr id="2" name="Группа 2"/>
          <p:cNvGrpSpPr>
            <a:grpSpLocks/>
          </p:cNvGrpSpPr>
          <p:nvPr/>
        </p:nvGrpSpPr>
        <p:grpSpPr bwMode="auto">
          <a:xfrm>
            <a:off x="71438" y="979488"/>
            <a:ext cx="9037637" cy="5843587"/>
            <a:chOff x="71569" y="979488"/>
            <a:chExt cx="9180381" cy="5843587"/>
          </a:xfrm>
        </p:grpSpPr>
        <p:sp>
          <p:nvSpPr>
            <p:cNvPr id="5127" name="Прямоугольник 31"/>
            <p:cNvSpPr>
              <a:spLocks noChangeArrowheads="1"/>
            </p:cNvSpPr>
            <p:nvPr/>
          </p:nvSpPr>
          <p:spPr bwMode="auto">
            <a:xfrm>
              <a:off x="5469324" y="3935486"/>
              <a:ext cx="1211263" cy="582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400" b="1"/>
                <a:t>NH</a:t>
              </a:r>
              <a:r>
                <a:rPr lang="en-US" altLang="ru-RU" sz="1400" b="1" baseline="-25000"/>
                <a:t>3</a:t>
              </a:r>
              <a:r>
                <a:rPr lang="en-US" altLang="ru-RU" sz="1400" b="1"/>
                <a:t>, </a:t>
              </a:r>
              <a:r>
                <a:rPr lang="ru-RU" altLang="ru-RU" sz="1400" b="1"/>
                <a:t>45</a:t>
              </a:r>
              <a:r>
                <a:rPr lang="en-US" altLang="ru-RU" sz="1400" b="1"/>
                <a:t>0</a:t>
              </a:r>
              <a:r>
                <a:rPr lang="ru-RU" altLang="ru-RU" sz="1400" b="1" baseline="30000"/>
                <a:t>о</a:t>
              </a:r>
              <a:r>
                <a:rPr lang="ru-RU" altLang="ru-RU" sz="1400" b="1"/>
                <a:t>С, </a:t>
              </a:r>
              <a:endParaRPr lang="en-US" altLang="ru-RU" sz="1400" b="1"/>
            </a:p>
            <a:p>
              <a:pPr algn="ctr">
                <a:lnSpc>
                  <a:spcPct val="114000"/>
                </a:lnSpc>
              </a:pPr>
              <a:r>
                <a:rPr lang="ru-RU" altLang="ru-RU" sz="1400" b="1"/>
                <a:t>3 ч</a:t>
              </a:r>
              <a:endParaRPr lang="en-US" altLang="ru-RU" sz="1400" b="1" baseline="-2500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748850" y="1052513"/>
              <a:ext cx="1870585" cy="952500"/>
            </a:xfrm>
            <a:prstGeom prst="rect">
              <a:avLst/>
            </a:prstGeom>
            <a:solidFill>
              <a:srgbClr val="7BCB7B">
                <a:alpha val="7490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78303" y="4003675"/>
              <a:ext cx="1738354" cy="947738"/>
            </a:xfrm>
            <a:prstGeom prst="rect">
              <a:avLst/>
            </a:prstGeom>
            <a:solidFill>
              <a:srgbClr val="7BCB7B">
                <a:alpha val="7490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211045" y="2441575"/>
              <a:ext cx="1393264" cy="938213"/>
            </a:xfrm>
            <a:prstGeom prst="rect">
              <a:avLst/>
            </a:prstGeom>
            <a:solidFill>
              <a:srgbClr val="7BCB7B">
                <a:alpha val="7490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31" name="Прямоугольник 25"/>
            <p:cNvSpPr>
              <a:spLocks noChangeArrowheads="1"/>
            </p:cNvSpPr>
            <p:nvPr/>
          </p:nvSpPr>
          <p:spPr bwMode="auto">
            <a:xfrm>
              <a:off x="4775200" y="3402013"/>
              <a:ext cx="1236663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400" b="1"/>
                <a:t>Cl</a:t>
              </a:r>
              <a:r>
                <a:rPr lang="en-US" altLang="ru-RU" sz="1400" b="1" baseline="-25000"/>
                <a:t>2</a:t>
              </a:r>
              <a:r>
                <a:rPr lang="ru-RU" altLang="ru-RU" sz="1400" b="1"/>
                <a:t> (в </a:t>
              </a:r>
              <a:r>
                <a:rPr lang="en-US" altLang="ru-RU" sz="1400" b="1"/>
                <a:t>CCl</a:t>
              </a:r>
              <a:r>
                <a:rPr lang="en-US" altLang="ru-RU" sz="1400" b="1" baseline="-25000"/>
                <a:t>4</a:t>
              </a:r>
              <a:r>
                <a:rPr lang="ru-RU" altLang="ru-RU" sz="1400" b="1"/>
                <a:t>)</a:t>
              </a:r>
              <a:r>
                <a:rPr lang="en-US" altLang="ru-RU" sz="1400" b="1"/>
                <a:t>, </a:t>
              </a:r>
            </a:p>
            <a:p>
              <a:pPr algn="ctr">
                <a:lnSpc>
                  <a:spcPct val="114000"/>
                </a:lnSpc>
              </a:pPr>
              <a:r>
                <a:rPr lang="en-US" altLang="ru-RU" sz="1400" b="1"/>
                <a:t>hv, 24 </a:t>
              </a:r>
              <a:r>
                <a:rPr lang="ru-RU" altLang="ru-RU" sz="1400" b="1"/>
                <a:t>ч</a:t>
              </a:r>
              <a:endParaRPr lang="en-US" altLang="ru-RU" sz="1400" b="1" baseline="-25000"/>
            </a:p>
          </p:txBody>
        </p:sp>
        <p:sp>
          <p:nvSpPr>
            <p:cNvPr id="10" name="Овал 9"/>
            <p:cNvSpPr/>
            <p:nvPr/>
          </p:nvSpPr>
          <p:spPr bwMode="auto">
            <a:xfrm>
              <a:off x="4351409" y="1134146"/>
              <a:ext cx="867462" cy="790042"/>
            </a:xfrm>
            <a:prstGeom prst="ellipse">
              <a:avLst/>
            </a:prstGeom>
            <a:solidFill>
              <a:schemeClr val="accent5"/>
            </a:solidFill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ДНА</a:t>
              </a:r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4360977" y="2494942"/>
              <a:ext cx="867462" cy="79004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ДНА</a:t>
              </a:r>
            </a:p>
          </p:txBody>
        </p:sp>
        <p:cxnSp>
          <p:nvCxnSpPr>
            <p:cNvPr id="12" name="Прямая со стрелкой 11"/>
            <p:cNvCxnSpPr>
              <a:stCxn id="10" idx="4"/>
              <a:endCxn id="11" idx="0"/>
            </p:cNvCxnSpPr>
            <p:nvPr/>
          </p:nvCxnSpPr>
          <p:spPr>
            <a:xfrm>
              <a:off x="4785121" y="1924050"/>
              <a:ext cx="9675" cy="5715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9" name="Прямоугольник 11"/>
            <p:cNvSpPr>
              <a:spLocks noChangeArrowheads="1"/>
            </p:cNvSpPr>
            <p:nvPr/>
          </p:nvSpPr>
          <p:spPr bwMode="auto">
            <a:xfrm>
              <a:off x="4748213" y="2070100"/>
              <a:ext cx="13366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400" b="1"/>
                <a:t>H</a:t>
              </a:r>
              <a:r>
                <a:rPr lang="en-US" altLang="ru-RU" sz="1400" b="1" baseline="-25000"/>
                <a:t>2</a:t>
              </a:r>
              <a:r>
                <a:rPr lang="en-US" altLang="ru-RU" sz="1400" b="1"/>
                <a:t>, 800</a:t>
              </a:r>
              <a:r>
                <a:rPr lang="en-US" altLang="ru-RU" sz="1400" b="1" baseline="30000"/>
                <a:t>o</a:t>
              </a:r>
              <a:r>
                <a:rPr lang="en-US" altLang="ru-RU" sz="1400" b="1"/>
                <a:t>C, 5 </a:t>
              </a:r>
              <a:r>
                <a:rPr lang="ru-RU" altLang="ru-RU" sz="1400" b="1"/>
                <a:t>ч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5220516" y="2884488"/>
              <a:ext cx="17738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1" name="TextBox 14"/>
            <p:cNvSpPr txBox="1">
              <a:spLocks noChangeArrowheads="1"/>
            </p:cNvSpPr>
            <p:nvPr/>
          </p:nvSpPr>
          <p:spPr bwMode="auto">
            <a:xfrm>
              <a:off x="5307013" y="2700338"/>
              <a:ext cx="3286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b="1">
                  <a:latin typeface="Calibri" pitchFamily="34" charset="0"/>
                </a:rPr>
                <a:t>H</a:t>
              </a:r>
              <a:endParaRPr lang="ru-RU" altLang="ru-RU" b="1">
                <a:latin typeface="Calibri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 bwMode="auto">
            <a:xfrm>
              <a:off x="4360977" y="4052848"/>
              <a:ext cx="867462" cy="79004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ДНА</a:t>
              </a: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5247930" y="4475163"/>
              <a:ext cx="17738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6" name="TextBox 24"/>
            <p:cNvSpPr txBox="1">
              <a:spLocks noChangeArrowheads="1"/>
            </p:cNvSpPr>
            <p:nvPr/>
          </p:nvSpPr>
          <p:spPr bwMode="auto">
            <a:xfrm>
              <a:off x="5335588" y="4291013"/>
              <a:ext cx="36036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b="1">
                  <a:latin typeface="Calibri" pitchFamily="34" charset="0"/>
                </a:rPr>
                <a:t>Cl</a:t>
              </a:r>
              <a:endParaRPr lang="ru-RU" altLang="ru-RU" b="1">
                <a:latin typeface="Calibri" pitchFamily="34" charset="0"/>
              </a:endParaRPr>
            </a:p>
          </p:txBody>
        </p:sp>
        <p:sp>
          <p:nvSpPr>
            <p:cNvPr id="19" name="Овал 18"/>
            <p:cNvSpPr/>
            <p:nvPr/>
          </p:nvSpPr>
          <p:spPr bwMode="auto">
            <a:xfrm>
              <a:off x="6791255" y="4079118"/>
              <a:ext cx="867462" cy="79004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ДНА</a:t>
              </a:r>
            </a:p>
          </p:txBody>
        </p:sp>
        <p:cxnSp>
          <p:nvCxnSpPr>
            <p:cNvPr id="20" name="Прямая со стрелкой 19"/>
            <p:cNvCxnSpPr>
              <a:stCxn id="5146" idx="3"/>
              <a:endCxn id="7" idx="1"/>
            </p:cNvCxnSpPr>
            <p:nvPr/>
          </p:nvCxnSpPr>
          <p:spPr>
            <a:xfrm>
              <a:off x="5696226" y="4476750"/>
              <a:ext cx="882077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7673241" y="4451350"/>
              <a:ext cx="17738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2" name="TextBox 29"/>
            <p:cNvSpPr txBox="1">
              <a:spLocks noChangeArrowheads="1"/>
            </p:cNvSpPr>
            <p:nvPr/>
          </p:nvSpPr>
          <p:spPr bwMode="auto">
            <a:xfrm>
              <a:off x="7759700" y="4267200"/>
              <a:ext cx="5572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b="1">
                  <a:latin typeface="Calibri" pitchFamily="34" charset="0"/>
                </a:rPr>
                <a:t>NH</a:t>
              </a:r>
              <a:r>
                <a:rPr lang="en-US" altLang="ru-RU" b="1" baseline="-25000">
                  <a:latin typeface="Calibri" pitchFamily="34" charset="0"/>
                </a:rPr>
                <a:t>2</a:t>
              </a:r>
              <a:endParaRPr lang="ru-RU" altLang="ru-RU" b="1" baseline="-25000">
                <a:latin typeface="Calibri" pitchFamily="34" charset="0"/>
              </a:endParaRPr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 flipH="1">
              <a:off x="7047562" y="4986338"/>
              <a:ext cx="8062" cy="6699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54" name="Picture 2" descr="C:\Users\tzimisce_fleur\Desktop\[gc\Доклад (тема)\ппаз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04448" y="5448633"/>
              <a:ext cx="800100" cy="808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6012290" y="5840413"/>
              <a:ext cx="17577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6" name="TextBox 47"/>
            <p:cNvSpPr txBox="1">
              <a:spLocks noChangeArrowheads="1"/>
            </p:cNvSpPr>
            <p:nvPr/>
          </p:nvSpPr>
          <p:spPr bwMode="auto">
            <a:xfrm>
              <a:off x="6134789" y="5656263"/>
              <a:ext cx="19656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b="1">
                  <a:latin typeface="Calibri" pitchFamily="34" charset="0"/>
                </a:rPr>
                <a:t>N</a:t>
              </a:r>
              <a:r>
                <a:rPr lang="ru-RU" altLang="ru-RU" b="1">
                  <a:latin typeface="Calibri" pitchFamily="34" charset="0"/>
                </a:rPr>
                <a:t>=</a:t>
              </a:r>
              <a:r>
                <a:rPr lang="en-US" altLang="ru-RU" b="1">
                  <a:latin typeface="Calibri" pitchFamily="34" charset="0"/>
                </a:rPr>
                <a:t>C</a:t>
              </a:r>
              <a:r>
                <a:rPr lang="ru-RU" altLang="ru-RU" b="1">
                  <a:latin typeface="Calibri" pitchFamily="34" charset="0"/>
                </a:rPr>
                <a:t>Н</a:t>
              </a:r>
              <a:r>
                <a:rPr lang="en-US" altLang="ru-RU" b="1">
                  <a:latin typeface="Calibri" pitchFamily="34" charset="0"/>
                </a:rPr>
                <a:t>-(CH</a:t>
              </a:r>
              <a:r>
                <a:rPr lang="en-US" altLang="ru-RU" b="1" baseline="-25000">
                  <a:latin typeface="Calibri" pitchFamily="34" charset="0"/>
                </a:rPr>
                <a:t>2</a:t>
              </a:r>
              <a:r>
                <a:rPr lang="en-US" altLang="ru-RU" b="1">
                  <a:latin typeface="Calibri" pitchFamily="34" charset="0"/>
                </a:rPr>
                <a:t>)</a:t>
              </a:r>
              <a:r>
                <a:rPr lang="en-US" altLang="ru-RU" b="1" baseline="-25000">
                  <a:latin typeface="Calibri" pitchFamily="34" charset="0"/>
                </a:rPr>
                <a:t>3</a:t>
              </a:r>
              <a:r>
                <a:rPr lang="en-US" altLang="ru-RU" b="1">
                  <a:latin typeface="Calibri" pitchFamily="34" charset="0"/>
                </a:rPr>
                <a:t>-C</a:t>
              </a:r>
              <a:r>
                <a:rPr lang="ru-RU" altLang="ru-RU" b="1">
                  <a:latin typeface="Calibri" pitchFamily="34" charset="0"/>
                </a:rPr>
                <a:t>Н=</a:t>
              </a:r>
              <a:r>
                <a:rPr lang="en-US" altLang="ru-RU" b="1">
                  <a:latin typeface="Calibri" pitchFamily="34" charset="0"/>
                </a:rPr>
                <a:t>N</a:t>
              </a:r>
              <a:endParaRPr lang="ru-RU" altLang="ru-RU" b="1" baseline="-25000">
                <a:latin typeface="Calibri" pitchFamily="34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8028007" y="5840413"/>
              <a:ext cx="17577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/>
            <p:cNvSpPr/>
            <p:nvPr/>
          </p:nvSpPr>
          <p:spPr bwMode="auto">
            <a:xfrm>
              <a:off x="926631" y="1126790"/>
              <a:ext cx="867462" cy="79004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ДНА</a:t>
              </a:r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1777672" y="1536700"/>
              <a:ext cx="17738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2" name="TextBox 58"/>
            <p:cNvSpPr txBox="1">
              <a:spLocks noChangeArrowheads="1"/>
            </p:cNvSpPr>
            <p:nvPr/>
          </p:nvSpPr>
          <p:spPr bwMode="auto">
            <a:xfrm>
              <a:off x="1865313" y="1352550"/>
              <a:ext cx="762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b="1">
                  <a:latin typeface="Calibri" pitchFamily="34" charset="0"/>
                </a:rPr>
                <a:t>COOH</a:t>
              </a:r>
              <a:endParaRPr lang="ru-RU" altLang="ru-RU" b="1">
                <a:latin typeface="Calibri" pitchFamily="34" charset="0"/>
              </a:endParaRPr>
            </a:p>
          </p:txBody>
        </p:sp>
        <p:cxnSp>
          <p:nvCxnSpPr>
            <p:cNvPr id="31" name="Прямая со стрелкой 30"/>
            <p:cNvCxnSpPr>
              <a:stCxn id="11" idx="4"/>
              <a:endCxn id="16" idx="0"/>
            </p:cNvCxnSpPr>
            <p:nvPr/>
          </p:nvCxnSpPr>
          <p:spPr>
            <a:xfrm>
              <a:off x="4794797" y="3284538"/>
              <a:ext cx="0" cy="7683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stCxn id="0" idx="2"/>
              <a:endCxn id="6" idx="3"/>
            </p:cNvCxnSpPr>
            <p:nvPr/>
          </p:nvCxnSpPr>
          <p:spPr>
            <a:xfrm flipH="1" flipV="1">
              <a:off x="2619435" y="1528763"/>
              <a:ext cx="17319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5" name="Прямоугольник 197"/>
            <p:cNvSpPr>
              <a:spLocks noChangeArrowheads="1"/>
            </p:cNvSpPr>
            <p:nvPr/>
          </p:nvSpPr>
          <p:spPr bwMode="auto">
            <a:xfrm>
              <a:off x="2627313" y="3835400"/>
              <a:ext cx="2160587" cy="132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400" b="1">
                  <a:cs typeface="Arial" charset="0"/>
                </a:rPr>
                <a:t>EtOH </a:t>
              </a:r>
              <a:r>
                <a:rPr lang="ru-RU" altLang="ru-RU" sz="1400" b="1">
                  <a:cs typeface="Arial" charset="0"/>
                </a:rPr>
                <a:t>абс.</a:t>
              </a:r>
            </a:p>
            <a:p>
              <a:pPr algn="ctr">
                <a:lnSpc>
                  <a:spcPct val="114000"/>
                </a:lnSpc>
              </a:pPr>
              <a:r>
                <a:rPr lang="en-US" altLang="ru-RU" sz="1400" b="1"/>
                <a:t>NH</a:t>
              </a:r>
              <a:r>
                <a:rPr lang="en-US" altLang="ru-RU" sz="1400" b="1" baseline="-25000"/>
                <a:t>2</a:t>
              </a:r>
              <a:r>
                <a:rPr lang="en-US" altLang="ru-RU" sz="1400" b="1"/>
                <a:t>(CH</a:t>
              </a:r>
              <a:r>
                <a:rPr lang="en-US" altLang="ru-RU" sz="1400" b="1" baseline="-25000"/>
                <a:t>2</a:t>
              </a:r>
              <a:r>
                <a:rPr lang="en-US" altLang="ru-RU" sz="1400" b="1"/>
                <a:t>)</a:t>
              </a:r>
              <a:r>
                <a:rPr lang="en-US" altLang="ru-RU" sz="1400" b="1" baseline="-25000"/>
                <a:t>6</a:t>
              </a:r>
              <a:r>
                <a:rPr lang="en-US" altLang="ru-RU" sz="1400" b="1"/>
                <a:t>NH</a:t>
              </a:r>
              <a:r>
                <a:rPr lang="en-US" altLang="ru-RU" sz="1400" b="1" baseline="-25000"/>
                <a:t>2</a:t>
              </a:r>
              <a:r>
                <a:rPr lang="ru-RU" altLang="ru-RU" sz="1400" b="1"/>
                <a:t>,</a:t>
              </a:r>
              <a:endParaRPr lang="en-US" altLang="ru-RU" sz="1400" b="1"/>
            </a:p>
            <a:p>
              <a:pPr algn="ctr">
                <a:lnSpc>
                  <a:spcPct val="114000"/>
                </a:lnSpc>
              </a:pPr>
              <a:r>
                <a:rPr lang="ru-RU" altLang="ru-RU" sz="1400" b="1"/>
                <a:t> </a:t>
              </a:r>
              <a:endParaRPr lang="en-US" altLang="ru-RU" sz="1400" b="1"/>
            </a:p>
            <a:p>
              <a:pPr algn="ctr">
                <a:lnSpc>
                  <a:spcPct val="114000"/>
                </a:lnSpc>
              </a:pPr>
              <a:r>
                <a:rPr lang="ru-RU" altLang="ru-RU" sz="1400" b="1"/>
                <a:t>реактив Хунига, </a:t>
              </a:r>
            </a:p>
            <a:p>
              <a:pPr algn="ctr">
                <a:lnSpc>
                  <a:spcPct val="114000"/>
                </a:lnSpc>
              </a:pPr>
              <a:r>
                <a:rPr lang="ru-RU" altLang="ru-RU" sz="1400" b="1"/>
                <a:t>80</a:t>
              </a:r>
              <a:r>
                <a:rPr lang="ru-RU" altLang="ru-RU" sz="1400" b="1" baseline="30000"/>
                <a:t>о</a:t>
              </a:r>
              <a:r>
                <a:rPr lang="ru-RU" altLang="ru-RU" sz="1400" b="1"/>
                <a:t>С</a:t>
              </a:r>
              <a:r>
                <a:rPr lang="en-US" altLang="ru-RU" sz="1400" b="1"/>
                <a:t>, 24 </a:t>
              </a:r>
              <a:r>
                <a:rPr lang="ru-RU" altLang="ru-RU" sz="1400" b="1"/>
                <a:t>ч</a:t>
              </a:r>
              <a:endParaRPr lang="en-US" altLang="ru-RU" sz="1400" b="1" baseline="-25000"/>
            </a:p>
          </p:txBody>
        </p:sp>
        <p:cxnSp>
          <p:nvCxnSpPr>
            <p:cNvPr id="34" name="Прямая со стрелкой 33"/>
            <p:cNvCxnSpPr>
              <a:stCxn id="0" idx="2"/>
              <a:endCxn id="5171" idx="3"/>
            </p:cNvCxnSpPr>
            <p:nvPr/>
          </p:nvCxnSpPr>
          <p:spPr>
            <a:xfrm flipH="1">
              <a:off x="2959688" y="4448175"/>
              <a:ext cx="1401327" cy="206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Овал 34"/>
            <p:cNvSpPr/>
            <p:nvPr/>
          </p:nvSpPr>
          <p:spPr bwMode="auto">
            <a:xfrm>
              <a:off x="408690" y="3975028"/>
              <a:ext cx="867462" cy="79004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ДНА</a:t>
              </a:r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1276161" y="4467225"/>
              <a:ext cx="17738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71" name="TextBox 69"/>
            <p:cNvSpPr txBox="1">
              <a:spLocks noChangeArrowheads="1"/>
            </p:cNvSpPr>
            <p:nvPr/>
          </p:nvSpPr>
          <p:spPr bwMode="auto">
            <a:xfrm>
              <a:off x="1363663" y="4283075"/>
              <a:ext cx="15954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b="1">
                  <a:latin typeface="Calibri" pitchFamily="34" charset="0"/>
                </a:rPr>
                <a:t>NH-(CH</a:t>
              </a:r>
              <a:r>
                <a:rPr lang="en-US" altLang="ru-RU" b="1" baseline="-25000">
                  <a:latin typeface="Calibri" pitchFamily="34" charset="0"/>
                </a:rPr>
                <a:t>2</a:t>
              </a:r>
              <a:r>
                <a:rPr lang="en-US" altLang="ru-RU" b="1">
                  <a:latin typeface="Calibri" pitchFamily="34" charset="0"/>
                </a:rPr>
                <a:t>)</a:t>
              </a:r>
              <a:r>
                <a:rPr lang="ru-RU" altLang="ru-RU" b="1" baseline="-25000">
                  <a:latin typeface="Calibri" pitchFamily="34" charset="0"/>
                </a:rPr>
                <a:t>6</a:t>
              </a:r>
              <a:r>
                <a:rPr lang="en-US" altLang="ru-RU" b="1">
                  <a:latin typeface="Calibri" pitchFamily="34" charset="0"/>
                </a:rPr>
                <a:t>-NH</a:t>
              </a:r>
              <a:r>
                <a:rPr lang="ru-RU" altLang="ru-RU" b="1" baseline="-25000">
                  <a:latin typeface="Calibri" pitchFamily="34" charset="0"/>
                </a:rPr>
                <a:t>2</a:t>
              </a:r>
            </a:p>
          </p:txBody>
        </p:sp>
        <p:cxnSp>
          <p:nvCxnSpPr>
            <p:cNvPr id="38" name="Прямая со стрелкой 37"/>
            <p:cNvCxnSpPr>
              <a:stCxn id="35" idx="4"/>
            </p:cNvCxnSpPr>
            <p:nvPr/>
          </p:nvCxnSpPr>
          <p:spPr>
            <a:xfrm>
              <a:off x="842379" y="4765675"/>
              <a:ext cx="0" cy="11842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73" name="Прямоугольник 71"/>
            <p:cNvSpPr>
              <a:spLocks noChangeArrowheads="1"/>
            </p:cNvSpPr>
            <p:nvPr/>
          </p:nvSpPr>
          <p:spPr bwMode="auto">
            <a:xfrm>
              <a:off x="827088" y="5078413"/>
              <a:ext cx="2219325" cy="582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400" b="1"/>
                <a:t>H</a:t>
              </a:r>
              <a:r>
                <a:rPr lang="ru-RU" altLang="ru-RU" sz="1400" b="1"/>
                <a:t>(О)С</a:t>
              </a:r>
              <a:r>
                <a:rPr lang="en-US" altLang="ru-RU" sz="1400" b="1"/>
                <a:t>(CH</a:t>
              </a:r>
              <a:r>
                <a:rPr lang="en-US" altLang="ru-RU" sz="1400" b="1" baseline="-25000"/>
                <a:t>2</a:t>
              </a:r>
              <a:r>
                <a:rPr lang="en-US" altLang="ru-RU" sz="1400" b="1"/>
                <a:t>)</a:t>
              </a:r>
              <a:r>
                <a:rPr lang="en-US" altLang="ru-RU" sz="1400" b="1" baseline="-25000"/>
                <a:t>3</a:t>
              </a:r>
              <a:r>
                <a:rPr lang="en-US" altLang="ru-RU" sz="1400" b="1"/>
                <a:t>C</a:t>
              </a:r>
              <a:r>
                <a:rPr lang="ru-RU" altLang="ru-RU" sz="1400" b="1"/>
                <a:t>(</a:t>
              </a:r>
              <a:r>
                <a:rPr lang="en-US" altLang="ru-RU" sz="1400" b="1"/>
                <a:t>O</a:t>
              </a:r>
              <a:r>
                <a:rPr lang="ru-RU" altLang="ru-RU" sz="1400" b="1"/>
                <a:t>)</a:t>
              </a:r>
              <a:r>
                <a:rPr lang="en-US" altLang="ru-RU" sz="1400" b="1"/>
                <a:t>H (</a:t>
              </a:r>
              <a:r>
                <a:rPr lang="ru-RU" altLang="ru-RU" sz="1400" b="1"/>
                <a:t>ГА)</a:t>
              </a:r>
              <a:r>
                <a:rPr lang="en-US" altLang="ru-RU" sz="1400" b="1"/>
                <a:t>, </a:t>
              </a:r>
            </a:p>
            <a:p>
              <a:pPr algn="ctr">
                <a:lnSpc>
                  <a:spcPct val="114000"/>
                </a:lnSpc>
              </a:pPr>
              <a:r>
                <a:rPr lang="en-US" altLang="ru-RU" sz="1400" b="1"/>
                <a:t>P</a:t>
              </a:r>
              <a:r>
                <a:rPr lang="ru-RU" altLang="ru-RU" sz="1400" b="1"/>
                <a:t>Р</a:t>
              </a:r>
              <a:r>
                <a:rPr lang="en-US" altLang="ru-RU" sz="1400" b="1"/>
                <a:t>a</a:t>
              </a:r>
              <a:r>
                <a:rPr lang="ru-RU" altLang="ru-RU" sz="1400" b="1"/>
                <a:t>за, 24</a:t>
              </a:r>
              <a:r>
                <a:rPr lang="ru-RU" altLang="ru-RU" sz="1400" b="1" baseline="30000"/>
                <a:t>о</a:t>
              </a:r>
              <a:r>
                <a:rPr lang="ru-RU" altLang="ru-RU" sz="1400" b="1"/>
                <a:t>С</a:t>
              </a:r>
              <a:r>
                <a:rPr lang="en-US" altLang="ru-RU" sz="1400" b="1"/>
                <a:t>, </a:t>
              </a:r>
              <a:r>
                <a:rPr lang="ru-RU" altLang="ru-RU" sz="1400" b="1"/>
                <a:t>1</a:t>
              </a:r>
              <a:r>
                <a:rPr lang="en-US" altLang="ru-RU" sz="1400" b="1"/>
                <a:t> </a:t>
              </a:r>
              <a:r>
                <a:rPr lang="ru-RU" altLang="ru-RU" sz="1400" b="1"/>
                <a:t>ч</a:t>
              </a:r>
              <a:endParaRPr lang="en-US" altLang="ru-RU" sz="1400" b="1" baseline="-25000"/>
            </a:p>
          </p:txBody>
        </p:sp>
        <p:sp>
          <p:nvSpPr>
            <p:cNvPr id="40" name="Овал 39"/>
            <p:cNvSpPr/>
            <p:nvPr/>
          </p:nvSpPr>
          <p:spPr bwMode="auto">
            <a:xfrm>
              <a:off x="71569" y="5949280"/>
              <a:ext cx="867462" cy="79004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ДНА</a:t>
              </a: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939134" y="6419850"/>
              <a:ext cx="17899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78" name="TextBox 75"/>
            <p:cNvSpPr txBox="1">
              <a:spLocks noChangeArrowheads="1"/>
            </p:cNvSpPr>
            <p:nvPr/>
          </p:nvSpPr>
          <p:spPr bwMode="auto">
            <a:xfrm>
              <a:off x="1062286" y="6235700"/>
              <a:ext cx="39417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b="1">
                  <a:latin typeface="Calibri" pitchFamily="34" charset="0"/>
                </a:rPr>
                <a:t>NH-(CH</a:t>
              </a:r>
              <a:r>
                <a:rPr lang="en-US" altLang="ru-RU" b="1" baseline="-25000">
                  <a:latin typeface="Calibri" pitchFamily="34" charset="0"/>
                </a:rPr>
                <a:t>2</a:t>
              </a:r>
              <a:r>
                <a:rPr lang="en-US" altLang="ru-RU" b="1">
                  <a:latin typeface="Calibri" pitchFamily="34" charset="0"/>
                </a:rPr>
                <a:t>)</a:t>
              </a:r>
              <a:r>
                <a:rPr lang="ru-RU" altLang="ru-RU" b="1" baseline="-25000">
                  <a:latin typeface="Calibri" pitchFamily="34" charset="0"/>
                </a:rPr>
                <a:t>6</a:t>
              </a:r>
              <a:r>
                <a:rPr lang="en-US" altLang="ru-RU" b="1">
                  <a:latin typeface="Calibri" pitchFamily="34" charset="0"/>
                </a:rPr>
                <a:t>-N=C</a:t>
              </a:r>
              <a:r>
                <a:rPr lang="ru-RU" altLang="ru-RU" b="1">
                  <a:latin typeface="Calibri" pitchFamily="34" charset="0"/>
                </a:rPr>
                <a:t>Н</a:t>
              </a:r>
              <a:r>
                <a:rPr lang="en-US" altLang="ru-RU" b="1">
                  <a:latin typeface="Calibri" pitchFamily="34" charset="0"/>
                </a:rPr>
                <a:t>-(CH</a:t>
              </a:r>
              <a:r>
                <a:rPr lang="en-US" altLang="ru-RU" b="1" baseline="-25000">
                  <a:latin typeface="Calibri" pitchFamily="34" charset="0"/>
                </a:rPr>
                <a:t>2</a:t>
              </a:r>
              <a:r>
                <a:rPr lang="en-US" altLang="ru-RU" b="1">
                  <a:latin typeface="Calibri" pitchFamily="34" charset="0"/>
                </a:rPr>
                <a:t>)</a:t>
              </a:r>
              <a:r>
                <a:rPr lang="en-US" altLang="ru-RU" b="1" baseline="-25000">
                  <a:latin typeface="Calibri" pitchFamily="34" charset="0"/>
                </a:rPr>
                <a:t>3</a:t>
              </a:r>
              <a:r>
                <a:rPr lang="en-US" altLang="ru-RU" b="1">
                  <a:latin typeface="Calibri" pitchFamily="34" charset="0"/>
                </a:rPr>
                <a:t>-C</a:t>
              </a:r>
              <a:r>
                <a:rPr lang="ru-RU" altLang="ru-RU" b="1">
                  <a:latin typeface="Calibri" pitchFamily="34" charset="0"/>
                </a:rPr>
                <a:t>Н=</a:t>
              </a:r>
              <a:r>
                <a:rPr lang="en-US" altLang="ru-RU" b="1">
                  <a:latin typeface="Calibri" pitchFamily="34" charset="0"/>
                </a:rPr>
                <a:t>N</a:t>
              </a:r>
              <a:endParaRPr lang="ru-RU" altLang="ru-RU" b="1" baseline="-25000">
                <a:latin typeface="Calibri" pitchFamily="34" charset="0"/>
              </a:endParaRPr>
            </a:p>
          </p:txBody>
        </p:sp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3924007" y="6421438"/>
              <a:ext cx="17738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рямоугольник 43"/>
            <p:cNvSpPr/>
            <p:nvPr/>
          </p:nvSpPr>
          <p:spPr>
            <a:xfrm>
              <a:off x="5955850" y="1422400"/>
              <a:ext cx="287038" cy="277813"/>
            </a:xfrm>
            <a:prstGeom prst="rect">
              <a:avLst/>
            </a:prstGeom>
            <a:solidFill>
              <a:srgbClr val="7BCB7B">
                <a:alpha val="7490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81" name="TextBox 60"/>
            <p:cNvSpPr txBox="1">
              <a:spLocks noChangeArrowheads="1"/>
            </p:cNvSpPr>
            <p:nvPr/>
          </p:nvSpPr>
          <p:spPr bwMode="auto">
            <a:xfrm>
              <a:off x="6459538" y="1196975"/>
              <a:ext cx="2649537" cy="922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b="1">
                  <a:cs typeface="Arial" charset="0"/>
                </a:rPr>
                <a:t>Образцы НА для изучения адсорбции </a:t>
              </a:r>
              <a:r>
                <a:rPr lang="en-US" altLang="ru-RU" b="1">
                  <a:cs typeface="Arial" charset="0"/>
                </a:rPr>
                <a:t>E</a:t>
              </a:r>
              <a:r>
                <a:rPr lang="ru-RU" altLang="ru-RU" b="1">
                  <a:cs typeface="Arial" charset="0"/>
                </a:rPr>
                <a:t>с</a:t>
              </a:r>
              <a:r>
                <a:rPr lang="en-US" altLang="ru-RU" b="1">
                  <a:cs typeface="Arial" charset="0"/>
                </a:rPr>
                <a:t>-PP</a:t>
              </a:r>
              <a:r>
                <a:rPr lang="ru-RU" altLang="ru-RU" b="1">
                  <a:cs typeface="Arial" charset="0"/>
                </a:rPr>
                <a:t>азы</a:t>
              </a:r>
            </a:p>
          </p:txBody>
        </p:sp>
        <p:sp>
          <p:nvSpPr>
            <p:cNvPr id="5182" name="Прямоугольник 197"/>
            <p:cNvSpPr>
              <a:spLocks noChangeArrowheads="1"/>
            </p:cNvSpPr>
            <p:nvPr/>
          </p:nvSpPr>
          <p:spPr bwMode="auto">
            <a:xfrm>
              <a:off x="2047875" y="979488"/>
              <a:ext cx="3100388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400" b="1"/>
                <a:t>HNO</a:t>
              </a:r>
              <a:r>
                <a:rPr lang="en-US" altLang="ru-RU" sz="1400" b="1" baseline="-25000"/>
                <a:t>3</a:t>
              </a:r>
              <a:r>
                <a:rPr lang="en-US" altLang="ru-RU" sz="1400" b="1"/>
                <a:t>/H</a:t>
              </a:r>
              <a:r>
                <a:rPr lang="en-US" altLang="ru-RU" sz="1400" b="1" baseline="-25000"/>
                <a:t>2</a:t>
              </a:r>
              <a:r>
                <a:rPr lang="en-US" altLang="ru-RU" sz="1400" b="1"/>
                <a:t>SO</a:t>
              </a:r>
              <a:r>
                <a:rPr lang="en-US" altLang="ru-RU" sz="1400" b="1" baseline="-25000"/>
                <a:t>4</a:t>
              </a:r>
              <a:r>
                <a:rPr lang="en-US" altLang="ru-RU" sz="1400" b="1"/>
                <a:t> (1:4)</a:t>
              </a:r>
              <a:r>
                <a:rPr lang="ru-RU" altLang="ru-RU" sz="1400" b="1"/>
                <a:t>, </a:t>
              </a:r>
              <a:endParaRPr lang="en-US" altLang="ru-RU" sz="1400" b="1"/>
            </a:p>
            <a:p>
              <a:pPr algn="ctr">
                <a:lnSpc>
                  <a:spcPct val="114000"/>
                </a:lnSpc>
              </a:pPr>
              <a:r>
                <a:rPr lang="en-US" altLang="ru-RU" sz="1400" b="1"/>
                <a:t>100</a:t>
              </a:r>
              <a:r>
                <a:rPr lang="ru-RU" altLang="ru-RU" sz="1400" b="1" baseline="30000"/>
                <a:t>о</a:t>
              </a:r>
              <a:r>
                <a:rPr lang="ru-RU" altLang="ru-RU" sz="1400" b="1"/>
                <a:t>С, </a:t>
              </a:r>
              <a:r>
                <a:rPr lang="en-US" altLang="ru-RU" sz="1400" b="1"/>
                <a:t>24</a:t>
              </a:r>
              <a:r>
                <a:rPr lang="ru-RU" altLang="ru-RU" sz="1400" b="1"/>
                <a:t> ч</a:t>
              </a:r>
              <a:endParaRPr lang="en-US" altLang="ru-RU" sz="1400" b="1" baseline="-25000"/>
            </a:p>
          </p:txBody>
        </p:sp>
        <p:sp>
          <p:nvSpPr>
            <p:cNvPr id="5183" name="Прямоугольник 38"/>
            <p:cNvSpPr>
              <a:spLocks noChangeArrowheads="1"/>
            </p:cNvSpPr>
            <p:nvPr/>
          </p:nvSpPr>
          <p:spPr bwMode="auto">
            <a:xfrm>
              <a:off x="7046913" y="4941888"/>
              <a:ext cx="2205037" cy="82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ru-RU" sz="1400" b="1"/>
                <a:t>H</a:t>
              </a:r>
              <a:r>
                <a:rPr lang="ru-RU" altLang="ru-RU" sz="1400" b="1"/>
                <a:t>(О)С</a:t>
              </a:r>
              <a:r>
                <a:rPr lang="en-US" altLang="ru-RU" sz="1400" b="1"/>
                <a:t>(CH</a:t>
              </a:r>
              <a:r>
                <a:rPr lang="en-US" altLang="ru-RU" sz="1400" b="1" baseline="-25000"/>
                <a:t>2</a:t>
              </a:r>
              <a:r>
                <a:rPr lang="en-US" altLang="ru-RU" sz="1400" b="1"/>
                <a:t>)</a:t>
              </a:r>
              <a:r>
                <a:rPr lang="en-US" altLang="ru-RU" sz="1400" b="1" baseline="-25000"/>
                <a:t>3</a:t>
              </a:r>
              <a:r>
                <a:rPr lang="en-US" altLang="ru-RU" sz="1400" b="1"/>
                <a:t>C</a:t>
              </a:r>
              <a:r>
                <a:rPr lang="ru-RU" altLang="ru-RU" sz="1400" b="1"/>
                <a:t>(</a:t>
              </a:r>
              <a:r>
                <a:rPr lang="en-US" altLang="ru-RU" sz="1400" b="1"/>
                <a:t>O</a:t>
              </a:r>
              <a:r>
                <a:rPr lang="ru-RU" altLang="ru-RU" sz="1400" b="1"/>
                <a:t>)</a:t>
              </a:r>
              <a:r>
                <a:rPr lang="en-US" altLang="ru-RU" sz="1400" b="1"/>
                <a:t>H</a:t>
              </a:r>
              <a:r>
                <a:rPr lang="ru-RU" altLang="ru-RU" sz="1400" b="1"/>
                <a:t> (ГА)</a:t>
              </a:r>
              <a:r>
                <a:rPr lang="en-US" altLang="ru-RU" sz="1400" b="1"/>
                <a:t>, </a:t>
              </a:r>
            </a:p>
            <a:p>
              <a:pPr algn="ctr">
                <a:lnSpc>
                  <a:spcPct val="114000"/>
                </a:lnSpc>
              </a:pPr>
              <a:r>
                <a:rPr lang="en-US" altLang="ru-RU" sz="1400" b="1"/>
                <a:t>P</a:t>
              </a:r>
              <a:r>
                <a:rPr lang="ru-RU" altLang="ru-RU" sz="1400" b="1"/>
                <a:t>Р</a:t>
              </a:r>
              <a:r>
                <a:rPr lang="en-US" altLang="ru-RU" sz="1400" b="1"/>
                <a:t>a</a:t>
              </a:r>
              <a:r>
                <a:rPr lang="ru-RU" altLang="ru-RU" sz="1400" b="1"/>
                <a:t>за, 24</a:t>
              </a:r>
              <a:r>
                <a:rPr lang="ru-RU" altLang="ru-RU" sz="1400" b="1" baseline="30000"/>
                <a:t>о</a:t>
              </a:r>
              <a:r>
                <a:rPr lang="ru-RU" altLang="ru-RU" sz="1400" b="1"/>
                <a:t>С</a:t>
              </a:r>
              <a:r>
                <a:rPr lang="en-US" altLang="ru-RU" sz="1400" b="1"/>
                <a:t>, </a:t>
              </a:r>
              <a:r>
                <a:rPr lang="ru-RU" altLang="ru-RU" sz="1400" b="1"/>
                <a:t>1</a:t>
              </a:r>
              <a:r>
                <a:rPr lang="en-US" altLang="ru-RU" sz="1400" b="1"/>
                <a:t> </a:t>
              </a:r>
              <a:r>
                <a:rPr lang="ru-RU" altLang="ru-RU" sz="1400" b="1"/>
                <a:t>ч</a:t>
              </a:r>
              <a:endParaRPr lang="en-US" altLang="ru-RU" sz="1400" b="1" baseline="-25000"/>
            </a:p>
            <a:p>
              <a:pPr algn="ctr">
                <a:lnSpc>
                  <a:spcPct val="114000"/>
                </a:lnSpc>
              </a:pPr>
              <a:endParaRPr lang="ru-RU" altLang="ru-RU" sz="1400" b="1"/>
            </a:p>
          </p:txBody>
        </p:sp>
        <p:pic>
          <p:nvPicPr>
            <p:cNvPr id="5184" name="Picture 2" descr="C:\Users\tzimisce_fleur\Desktop\[gc\Доклад (тема)\ппаза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92203" y="6013450"/>
              <a:ext cx="80010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Овал 49"/>
            <p:cNvSpPr/>
            <p:nvPr/>
          </p:nvSpPr>
          <p:spPr bwMode="auto">
            <a:xfrm>
              <a:off x="5109714" y="5373216"/>
              <a:ext cx="867462" cy="79004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476250" h="285750"/>
              <a:bevelB w="152400" h="50800" prst="softRound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17518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atin typeface="Arial" pitchFamily="34" charset="0"/>
                  <a:cs typeface="Arial" pitchFamily="34" charset="0"/>
                </a:rPr>
                <a:t>ДНА</a:t>
              </a:r>
            </a:p>
          </p:txBody>
        </p:sp>
      </p:grpSp>
      <p:sp>
        <p:nvSpPr>
          <p:cNvPr id="49" name="Скругленный прямоугольник 48"/>
          <p:cNvSpPr/>
          <p:nvPr/>
        </p:nvSpPr>
        <p:spPr>
          <a:xfrm>
            <a:off x="563563" y="11113"/>
            <a:ext cx="8050212" cy="765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1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9137650" cy="642938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Схема иммобилизации </a:t>
            </a:r>
            <a:br>
              <a:rPr lang="ru-RU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пирофосфатазы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на детонационном наноалмазе</a:t>
            </a:r>
            <a:endParaRPr lang="ru-RU" sz="24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71438" y="3263900"/>
            <a:ext cx="3446462" cy="36988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ДНА</a:t>
            </a:r>
            <a:r>
              <a:rPr lang="ru-RU" altLang="ru-RU">
                <a:sym typeface="Symbol" pitchFamily="18" charset="2"/>
              </a:rPr>
              <a:t></a:t>
            </a:r>
            <a:r>
              <a:rPr lang="ru-RU" altLang="ru-RU"/>
              <a:t>NH</a:t>
            </a:r>
            <a:r>
              <a:rPr lang="ru-RU" altLang="ru-RU">
                <a:sym typeface="Symbol" pitchFamily="18" charset="2"/>
              </a:rPr>
              <a:t></a:t>
            </a:r>
            <a:r>
              <a:rPr lang="ru-RU" altLang="ru-RU"/>
              <a:t>(CH</a:t>
            </a:r>
            <a:r>
              <a:rPr lang="ru-RU" altLang="ru-RU" baseline="-25000"/>
              <a:t>2</a:t>
            </a:r>
            <a:r>
              <a:rPr lang="ru-RU" altLang="ru-RU"/>
              <a:t>)</a:t>
            </a:r>
            <a:r>
              <a:rPr lang="ru-RU" altLang="ru-RU" baseline="-25000"/>
              <a:t>6</a:t>
            </a:r>
            <a:r>
              <a:rPr lang="ru-RU" altLang="ru-RU">
                <a:sym typeface="Symbol" pitchFamily="18" charset="2"/>
              </a:rPr>
              <a:t></a:t>
            </a:r>
            <a:r>
              <a:rPr lang="ru-RU" altLang="ru-RU"/>
              <a:t>NH</a:t>
            </a:r>
            <a:r>
              <a:rPr lang="ru-RU" altLang="ru-RU" baseline="-25000"/>
              <a:t>2</a:t>
            </a:r>
            <a:r>
              <a:rPr lang="en-US" altLang="ru-RU"/>
              <a:t> = </a:t>
            </a:r>
            <a:r>
              <a:rPr lang="ru-RU" altLang="ru-RU"/>
              <a:t>ДНА</a:t>
            </a:r>
            <a:r>
              <a:rPr lang="ru-RU" altLang="ru-RU">
                <a:sym typeface="Symbol" pitchFamily="18" charset="2"/>
              </a:rPr>
              <a:t></a:t>
            </a:r>
            <a:r>
              <a:rPr lang="en-US" altLang="ru-RU"/>
              <a:t>L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77425-C693-49D5-8992-346C5BB1E1BA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sp>
        <p:nvSpPr>
          <p:cNvPr id="109571" name="TextBox 2"/>
          <p:cNvSpPr txBox="1">
            <a:spLocks noChangeArrowheads="1"/>
          </p:cNvSpPr>
          <p:nvPr/>
        </p:nvSpPr>
        <p:spPr bwMode="auto">
          <a:xfrm>
            <a:off x="2195736" y="460396"/>
            <a:ext cx="41044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ДНА как носитель лекарственных веществ</a:t>
            </a:r>
            <a:endParaRPr lang="ru-RU" sz="24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09572" name="Прямоугольник 3"/>
          <p:cNvSpPr>
            <a:spLocks noChangeArrowheads="1"/>
          </p:cNvSpPr>
          <p:nvPr/>
        </p:nvSpPr>
        <p:spPr bwMode="auto">
          <a:xfrm>
            <a:off x="755576" y="1268760"/>
            <a:ext cx="8064896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ru-RU" sz="1600" b="1" dirty="0">
                <a:latin typeface="Arial" pitchFamily="34" charset="0"/>
              </a:rPr>
              <a:t>Изучены острая и хроническая токсичность ДНА. Определены LD</a:t>
            </a:r>
            <a:r>
              <a:rPr lang="ru-RU" sz="1600" b="1" baseline="-25000" dirty="0">
                <a:latin typeface="Arial" pitchFamily="34" charset="0"/>
              </a:rPr>
              <a:t>50</a:t>
            </a:r>
            <a:r>
              <a:rPr lang="ru-RU" sz="1600" b="1" dirty="0">
                <a:latin typeface="Arial" pitchFamily="34" charset="0"/>
              </a:rPr>
              <a:t> наноалмаза и его конъюгатов с лекарственными веществами, составляющие ≥ 2100 мг/кг.</a:t>
            </a:r>
          </a:p>
          <a:p>
            <a:pPr marL="342900" indent="-342900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ru-RU" sz="1600" b="1" dirty="0" smtClean="0">
                <a:latin typeface="Arial" pitchFamily="34" charset="0"/>
              </a:rPr>
              <a:t>Изучено </a:t>
            </a:r>
            <a:r>
              <a:rPr lang="ru-RU" sz="1600" b="1" dirty="0" err="1" smtClean="0">
                <a:latin typeface="Arial" pitchFamily="34" charset="0"/>
              </a:rPr>
              <a:t>биораспределение</a:t>
            </a:r>
            <a:r>
              <a:rPr lang="ru-RU" sz="1600" b="1" dirty="0" smtClean="0">
                <a:latin typeface="Arial" pitchFamily="34" charset="0"/>
              </a:rPr>
              <a:t> наноалмаза </a:t>
            </a:r>
            <a:r>
              <a:rPr lang="ru-RU" sz="1600" b="1" dirty="0">
                <a:latin typeface="Arial" pitchFamily="34" charset="0"/>
              </a:rPr>
              <a:t>с использованием двух методов визуализации на 3 видах животных при разных путях введения в течение от 15 мин до 6 месяцев.</a:t>
            </a:r>
          </a:p>
          <a:p>
            <a:pPr marL="342900" indent="-342900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ru-RU" sz="1600" b="1" dirty="0" smtClean="0">
                <a:latin typeface="Arial" pitchFamily="34" charset="0"/>
              </a:rPr>
              <a:t>Изучена </a:t>
            </a:r>
            <a:r>
              <a:rPr lang="en-US" sz="1600" b="1" i="1" dirty="0">
                <a:latin typeface="Arial" pitchFamily="34" charset="0"/>
              </a:rPr>
              <a:t>in vivo</a:t>
            </a:r>
            <a:r>
              <a:rPr lang="en-US" sz="1600" b="1" dirty="0">
                <a:latin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</a:rPr>
              <a:t>психофармакологическая активность конъюгата </a:t>
            </a:r>
            <a:r>
              <a:rPr lang="ru-RU" sz="1600" b="1" dirty="0" err="1">
                <a:latin typeface="Arial" pitchFamily="34" charset="0"/>
              </a:rPr>
              <a:t>ДНА-глицин</a:t>
            </a:r>
            <a:r>
              <a:rPr lang="ru-RU" sz="1600" b="1" dirty="0">
                <a:latin typeface="Arial" pitchFamily="34" charset="0"/>
              </a:rPr>
              <a:t>. </a:t>
            </a:r>
          </a:p>
          <a:p>
            <a:pPr marL="342900" indent="-342900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ru-RU" sz="1600" b="1" dirty="0">
                <a:latin typeface="Arial" pitchFamily="34" charset="0"/>
              </a:rPr>
              <a:t>Обнаружено фундаментальное явление изменения спектра фармакологической активности лекарственного вещества при его иммобилизации на ДНА.</a:t>
            </a:r>
          </a:p>
          <a:p>
            <a:pPr marL="342900" indent="-342900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ru-RU" sz="1600" b="1" dirty="0">
                <a:latin typeface="Arial" pitchFamily="34" charset="0"/>
              </a:rPr>
              <a:t>На основании обнаруженного явления разработаны 9 видов новых лекарственных средств: антибактериальное, противосудорожное, седативное, антидепрессант, </a:t>
            </a:r>
            <a:r>
              <a:rPr lang="ru-RU" sz="1600" b="1" dirty="0" err="1">
                <a:latin typeface="Arial" pitchFamily="34" charset="0"/>
              </a:rPr>
              <a:t>анксиолитик</a:t>
            </a:r>
            <a:r>
              <a:rPr lang="ru-RU" sz="1600" b="1" dirty="0">
                <a:latin typeface="Arial" pitchFamily="34" charset="0"/>
              </a:rPr>
              <a:t>, антиоксидант, </a:t>
            </a:r>
            <a:r>
              <a:rPr lang="ru-RU" sz="1600" b="1" dirty="0" err="1">
                <a:latin typeface="Arial" pitchFamily="34" charset="0"/>
              </a:rPr>
              <a:t>антигипоксант</a:t>
            </a:r>
            <a:r>
              <a:rPr lang="ru-RU" sz="1600" b="1" dirty="0">
                <a:latin typeface="Arial" pitchFamily="34" charset="0"/>
              </a:rPr>
              <a:t>, </a:t>
            </a:r>
            <a:r>
              <a:rPr lang="ru-RU" sz="1600" b="1" dirty="0" err="1">
                <a:latin typeface="Arial" pitchFamily="34" charset="0"/>
              </a:rPr>
              <a:t>антипсихотическое</a:t>
            </a:r>
            <a:r>
              <a:rPr lang="ru-RU" sz="1600" b="1" dirty="0">
                <a:latin typeface="Arial" pitchFamily="34" charset="0"/>
              </a:rPr>
              <a:t> и </a:t>
            </a:r>
            <a:r>
              <a:rPr lang="ru-RU" sz="1600" b="1" dirty="0" err="1">
                <a:latin typeface="Arial" pitchFamily="34" charset="0"/>
              </a:rPr>
              <a:t>противоинсультное</a:t>
            </a:r>
            <a:r>
              <a:rPr lang="ru-RU" sz="1600" b="1" dirty="0">
                <a:latin typeface="Arial" pitchFamily="34" charset="0"/>
              </a:rPr>
              <a:t>, превосходящих по своей специфической активности не только </a:t>
            </a:r>
            <a:r>
              <a:rPr lang="ru-RU" sz="1600" b="1" dirty="0" err="1">
                <a:latin typeface="Arial" pitchFamily="34" charset="0"/>
              </a:rPr>
              <a:t>нативные</a:t>
            </a:r>
            <a:r>
              <a:rPr lang="ru-RU" sz="1600" b="1" dirty="0">
                <a:latin typeface="Arial" pitchFamily="34" charset="0"/>
              </a:rPr>
              <a:t> вещества, но и, в ряде случаев, лучшие современные препараты сравнения.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54AFC-79CA-4F76-B25E-CFC96DEA6419}" type="slidenum">
              <a:rPr lang="ru-RU" sz="1600" b="1" smtClean="0"/>
              <a:pPr>
                <a:defRPr/>
              </a:pPr>
              <a:t>5</a:t>
            </a:fld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5216" y="2708920"/>
            <a:ext cx="809124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Металлы          </a:t>
            </a:r>
            <a:r>
              <a:rPr lang="en-US" b="1" dirty="0" smtClean="0">
                <a:solidFill>
                  <a:srgbClr val="FF0000"/>
                </a:solidFill>
              </a:rPr>
              <a:t>Ag, Au</a:t>
            </a:r>
            <a:r>
              <a:rPr lang="ru-RU" b="1" dirty="0" smtClean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>Pt</a:t>
            </a:r>
            <a:r>
              <a:rPr lang="ru-RU" b="1" dirty="0" smtClean="0">
                <a:solidFill>
                  <a:srgbClr val="FF0000"/>
                </a:solidFill>
              </a:rPr>
              <a:t>             </a:t>
            </a:r>
            <a:r>
              <a:rPr lang="ru-RU" sz="1400" b="1" dirty="0" smtClean="0">
                <a:solidFill>
                  <a:srgbClr val="FF0000"/>
                </a:solidFill>
              </a:rPr>
              <a:t>Меркаптаны, сульфиды, дисульфиды</a:t>
            </a:r>
            <a:r>
              <a:rPr lang="ru-RU" b="1" baseline="-25000" dirty="0" smtClean="0">
                <a:solidFill>
                  <a:srgbClr val="FF0000"/>
                </a:solidFill>
              </a:rPr>
              <a:t>  </a:t>
            </a:r>
            <a:r>
              <a:rPr lang="ru-RU" b="1" dirty="0" smtClean="0">
                <a:solidFill>
                  <a:srgbClr val="FF0000"/>
                </a:solidFill>
              </a:rPr>
              <a:t>               		</a:t>
            </a:r>
            <a:r>
              <a:rPr lang="ru-RU" sz="1600" b="1" dirty="0" smtClean="0">
                <a:solidFill>
                  <a:srgbClr val="CC1C1C"/>
                </a:solidFill>
              </a:rPr>
              <a:t>Применение: покрытия, фармацевтика</a:t>
            </a:r>
            <a:endParaRPr lang="ru-RU" sz="1600" b="1" baseline="-25000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endParaRPr lang="ru-RU" b="1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ru-RU" b="1" dirty="0" smtClean="0"/>
              <a:t>Оксиды</a:t>
            </a:r>
            <a:endParaRPr lang="ru-RU" sz="1600" b="1" dirty="0" smtClean="0">
              <a:solidFill>
                <a:srgbClr val="CC1C1C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 dirty="0" smtClean="0"/>
              <a:t>3.	Соли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 startAt="4"/>
              <a:defRPr/>
            </a:pPr>
            <a:r>
              <a:rPr lang="ru-RU" b="1" dirty="0" smtClean="0"/>
              <a:t>Углерод</a:t>
            </a:r>
          </a:p>
          <a:p>
            <a:endParaRPr lang="ru-RU" dirty="0"/>
          </a:p>
        </p:txBody>
      </p:sp>
      <p:pic>
        <p:nvPicPr>
          <p:cNvPr id="7" name="Рисунок 6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667" y="764704"/>
            <a:ext cx="8270666" cy="1584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4252" y="332656"/>
            <a:ext cx="5972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Схема строения модифицированной поверхности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0" name="Рисунок 9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8270666" cy="1584176"/>
          </a:xfrm>
          <a:prstGeom prst="rect">
            <a:avLst/>
          </a:prstGeom>
        </p:spPr>
      </p:pic>
      <p:pic>
        <p:nvPicPr>
          <p:cNvPr id="11" name="Рисунок 10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857232"/>
            <a:ext cx="8270666" cy="1584176"/>
          </a:xfrm>
          <a:prstGeom prst="rect">
            <a:avLst/>
          </a:prstGeom>
        </p:spPr>
      </p:pic>
      <p:pic>
        <p:nvPicPr>
          <p:cNvPr id="12" name="Рисунок 11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872" y="1009632"/>
            <a:ext cx="8270666" cy="1584176"/>
          </a:xfrm>
          <a:prstGeom prst="rect">
            <a:avLst/>
          </a:prstGeom>
        </p:spPr>
      </p:pic>
      <p:pic>
        <p:nvPicPr>
          <p:cNvPr id="13" name="Рисунок 12" descr="строение модифицированного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000108"/>
            <a:ext cx="8270666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428596" y="500042"/>
            <a:ext cx="828680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ПОПЫТКА ЛИНЕЙНОГО ПРОГНОЗА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ea typeface="Calibri" pitchFamily="34" charset="0"/>
                <a:cs typeface="Arial" pitchFamily="34" charset="0"/>
              </a:rPr>
              <a:t>1.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Применение конъюгатов лекарственных веществ с металлическими, оксидными и углеродными наночастицами в фармацевтике. Разработка  систем направленного транспорта  лекарств. Использование привитых молекул-векторов.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Микрогетерогенный катализ в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сларри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-реакторах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трёхфазных аппаратах, которые позволяют эффективно отводить тепло реакции, минимизировать поперечный градиент температуры, предотвращать местные перегревы.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Катализатор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может быть удален из реактора или введен в него без остановки на перегрузку. Кроме того, стоимость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сларри-реактора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на 20-40% ниже стоимости аппарата с фиксированным слоем катализатора той же мощности.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Не вызывает сомнений перспектива использования модифицированных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нанооксидов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 привитым слоем молекул, вызывающих аналитический сигнал, в качестве высокоспецифичных люминесцентных меток.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 Наночастицы благородных металлов, прежде всего серебра, используются в качестве активных сред, обладающих эффектом гигантского комбинационного рассеяния (ГКР). Коэффициент усиления сигнала ГКР может достигать 10</a:t>
            </a:r>
            <a:r>
              <a:rPr kumimoji="0" lang="ru-RU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9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-10</a:t>
            </a:r>
            <a:r>
              <a:rPr kumimoji="0" lang="ru-RU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10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раз. В настоящее время исследования в данной области перешли в стадию активного применения метода для широкого круга задач в областях химического и биохимического анализа.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    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3200"/>
              <a:t>    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    </a:t>
            </a:r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3200"/>
              <a:t>     </a:t>
            </a:r>
          </a:p>
        </p:txBody>
      </p:sp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1370013" y="301625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4400">
                <a:solidFill>
                  <a:schemeClr val="tx2"/>
                </a:solidFill>
              </a:rPr>
              <a:t>    </a:t>
            </a:r>
          </a:p>
        </p:txBody>
      </p:sp>
      <p:sp>
        <p:nvSpPr>
          <p:cNvPr id="36871" name="Rectangle 9"/>
          <p:cNvSpPr>
            <a:spLocks noChangeArrowheads="1"/>
          </p:cNvSpPr>
          <p:nvPr/>
        </p:nvSpPr>
        <p:spPr bwMode="auto">
          <a:xfrm>
            <a:off x="1403350" y="1844675"/>
            <a:ext cx="73136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3200"/>
              <a:t>    </a:t>
            </a:r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1258888" y="1916113"/>
            <a:ext cx="6934200" cy="2989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241675" indent="-2952750">
              <a:lnSpc>
                <a:spcPct val="150000"/>
              </a:lnSpc>
            </a:pPr>
            <a:r>
              <a:rPr lang="ru-RU" sz="28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БЛАГОДАРЮ</a:t>
            </a:r>
            <a:r>
              <a:rPr lang="ru-RU" sz="40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241675" indent="-2952750">
              <a:lnSpc>
                <a:spcPct val="150000"/>
              </a:lnSpc>
            </a:pPr>
            <a:r>
              <a:rPr lang="ru-RU" sz="40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8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2800" b="1">
                <a:solidFill>
                  <a:srgbClr val="990033"/>
                </a:solidFill>
                <a:latin typeface="Times New Roman" pitchFamily="18" charset="0"/>
              </a:rPr>
              <a:t>  </a:t>
            </a:r>
            <a:r>
              <a:rPr lang="ru-RU" sz="28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</a:p>
          <a:p>
            <a:pPr marL="3241675" indent="-2952750">
              <a:lnSpc>
                <a:spcPct val="150000"/>
              </a:lnSpc>
            </a:pPr>
            <a:endParaRPr lang="ru-RU" sz="2800" b="1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241675" indent="-2952750"/>
            <a:endParaRPr lang="ru-RU" sz="2800" b="1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3" name="Номер слайда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F574DA-A98E-45EF-A4F7-0398C114A2A1}" type="slidenum">
              <a:rPr lang="ru-RU" smtClean="0"/>
              <a:pPr/>
              <a:t>51</a:t>
            </a:fld>
            <a:endParaRPr lang="ru-RU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442913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dirty="0">
                <a:solidFill>
                  <a:srgbClr val="0000CC"/>
                </a:solidFill>
              </a:rPr>
              <a:t>Модифицирование поверхности благородных металлов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168650" y="2295525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</a:t>
            </a:r>
            <a:endParaRPr lang="ru-RU" sz="2400"/>
          </a:p>
        </p:txBody>
      </p:sp>
      <p:sp>
        <p:nvSpPr>
          <p:cNvPr id="27652" name="Freeform 6"/>
          <p:cNvSpPr>
            <a:spLocks/>
          </p:cNvSpPr>
          <p:nvPr/>
        </p:nvSpPr>
        <p:spPr bwMode="auto">
          <a:xfrm>
            <a:off x="2736850" y="2205038"/>
            <a:ext cx="439738" cy="1884362"/>
          </a:xfrm>
          <a:custGeom>
            <a:avLst/>
            <a:gdLst>
              <a:gd name="T0" fmla="*/ 270 w 277"/>
              <a:gd name="T1" fmla="*/ 21 h 1187"/>
              <a:gd name="T2" fmla="*/ 170 w 277"/>
              <a:gd name="T3" fmla="*/ 0 h 1187"/>
              <a:gd name="T4" fmla="*/ 120 w 277"/>
              <a:gd name="T5" fmla="*/ 42 h 1187"/>
              <a:gd name="T6" fmla="*/ 64 w 277"/>
              <a:gd name="T7" fmla="*/ 199 h 1187"/>
              <a:gd name="T8" fmla="*/ 71 w 277"/>
              <a:gd name="T9" fmla="*/ 327 h 1187"/>
              <a:gd name="T10" fmla="*/ 35 w 277"/>
              <a:gd name="T11" fmla="*/ 426 h 1187"/>
              <a:gd name="T12" fmla="*/ 0 w 277"/>
              <a:gd name="T13" fmla="*/ 490 h 1187"/>
              <a:gd name="T14" fmla="*/ 7 w 277"/>
              <a:gd name="T15" fmla="*/ 611 h 1187"/>
              <a:gd name="T16" fmla="*/ 14 w 277"/>
              <a:gd name="T17" fmla="*/ 832 h 1187"/>
              <a:gd name="T18" fmla="*/ 35 w 277"/>
              <a:gd name="T19" fmla="*/ 903 h 1187"/>
              <a:gd name="T20" fmla="*/ 42 w 277"/>
              <a:gd name="T21" fmla="*/ 924 h 1187"/>
              <a:gd name="T22" fmla="*/ 85 w 277"/>
              <a:gd name="T23" fmla="*/ 1031 h 1187"/>
              <a:gd name="T24" fmla="*/ 92 w 277"/>
              <a:gd name="T25" fmla="*/ 1052 h 1187"/>
              <a:gd name="T26" fmla="*/ 106 w 277"/>
              <a:gd name="T27" fmla="*/ 1073 h 1187"/>
              <a:gd name="T28" fmla="*/ 120 w 277"/>
              <a:gd name="T29" fmla="*/ 1152 h 1187"/>
              <a:gd name="T30" fmla="*/ 213 w 277"/>
              <a:gd name="T31" fmla="*/ 1187 h 1187"/>
              <a:gd name="T32" fmla="*/ 277 w 277"/>
              <a:gd name="T33" fmla="*/ 1123 h 1187"/>
              <a:gd name="T34" fmla="*/ 270 w 277"/>
              <a:gd name="T35" fmla="*/ 1102 h 1187"/>
              <a:gd name="T36" fmla="*/ 270 w 277"/>
              <a:gd name="T37" fmla="*/ 21 h 118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7"/>
              <a:gd name="T58" fmla="*/ 0 h 1187"/>
              <a:gd name="T59" fmla="*/ 277 w 277"/>
              <a:gd name="T60" fmla="*/ 1187 h 118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7" h="1187">
                <a:moveTo>
                  <a:pt x="270" y="21"/>
                </a:moveTo>
                <a:cubicBezTo>
                  <a:pt x="234" y="16"/>
                  <a:pt x="205" y="8"/>
                  <a:pt x="170" y="0"/>
                </a:cubicBezTo>
                <a:cubicBezTo>
                  <a:pt x="125" y="11"/>
                  <a:pt x="150" y="14"/>
                  <a:pt x="120" y="42"/>
                </a:cubicBezTo>
                <a:cubicBezTo>
                  <a:pt x="103" y="93"/>
                  <a:pt x="101" y="159"/>
                  <a:pt x="64" y="199"/>
                </a:cubicBezTo>
                <a:cubicBezTo>
                  <a:pt x="48" y="241"/>
                  <a:pt x="58" y="285"/>
                  <a:pt x="71" y="327"/>
                </a:cubicBezTo>
                <a:cubicBezTo>
                  <a:pt x="65" y="379"/>
                  <a:pt x="69" y="392"/>
                  <a:pt x="35" y="426"/>
                </a:cubicBezTo>
                <a:cubicBezTo>
                  <a:pt x="28" y="449"/>
                  <a:pt x="0" y="490"/>
                  <a:pt x="0" y="490"/>
                </a:cubicBezTo>
                <a:cubicBezTo>
                  <a:pt x="2" y="530"/>
                  <a:pt x="5" y="571"/>
                  <a:pt x="7" y="611"/>
                </a:cubicBezTo>
                <a:cubicBezTo>
                  <a:pt x="10" y="685"/>
                  <a:pt x="10" y="758"/>
                  <a:pt x="14" y="832"/>
                </a:cubicBezTo>
                <a:cubicBezTo>
                  <a:pt x="15" y="844"/>
                  <a:pt x="34" y="899"/>
                  <a:pt x="35" y="903"/>
                </a:cubicBezTo>
                <a:cubicBezTo>
                  <a:pt x="37" y="910"/>
                  <a:pt x="42" y="924"/>
                  <a:pt x="42" y="924"/>
                </a:cubicBezTo>
                <a:cubicBezTo>
                  <a:pt x="49" y="973"/>
                  <a:pt x="52" y="996"/>
                  <a:pt x="85" y="1031"/>
                </a:cubicBezTo>
                <a:cubicBezTo>
                  <a:pt x="87" y="1038"/>
                  <a:pt x="89" y="1045"/>
                  <a:pt x="92" y="1052"/>
                </a:cubicBezTo>
                <a:cubicBezTo>
                  <a:pt x="96" y="1060"/>
                  <a:pt x="103" y="1065"/>
                  <a:pt x="106" y="1073"/>
                </a:cubicBezTo>
                <a:cubicBezTo>
                  <a:pt x="115" y="1098"/>
                  <a:pt x="110" y="1127"/>
                  <a:pt x="120" y="1152"/>
                </a:cubicBezTo>
                <a:cubicBezTo>
                  <a:pt x="130" y="1179"/>
                  <a:pt x="189" y="1182"/>
                  <a:pt x="213" y="1187"/>
                </a:cubicBezTo>
                <a:cubicBezTo>
                  <a:pt x="242" y="1177"/>
                  <a:pt x="260" y="1149"/>
                  <a:pt x="277" y="1123"/>
                </a:cubicBezTo>
                <a:cubicBezTo>
                  <a:pt x="275" y="1116"/>
                  <a:pt x="270" y="1102"/>
                  <a:pt x="270" y="1102"/>
                </a:cubicBezTo>
                <a:lnTo>
                  <a:pt x="270" y="21"/>
                </a:lnTo>
                <a:close/>
              </a:path>
            </a:pathLst>
          </a:custGeom>
          <a:gradFill rotWithShape="1">
            <a:gsLst>
              <a:gs pos="0">
                <a:srgbClr val="FFFF99">
                  <a:alpha val="24001"/>
                </a:srgbClr>
              </a:gs>
              <a:gs pos="100000">
                <a:srgbClr val="767647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3" name="Line 7"/>
          <p:cNvSpPr>
            <a:spLocks noChangeShapeType="1"/>
          </p:cNvSpPr>
          <p:nvPr/>
        </p:nvSpPr>
        <p:spPr bwMode="auto">
          <a:xfrm>
            <a:off x="3168650" y="2216150"/>
            <a:ext cx="0" cy="17287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 flipH="1">
            <a:off x="3024188" y="2287588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 flipH="1">
            <a:off x="3024188" y="2503488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6" name="Line 10"/>
          <p:cNvSpPr>
            <a:spLocks noChangeShapeType="1"/>
          </p:cNvSpPr>
          <p:nvPr/>
        </p:nvSpPr>
        <p:spPr bwMode="auto">
          <a:xfrm flipH="1">
            <a:off x="3024188" y="2719388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7" name="Line 11"/>
          <p:cNvSpPr>
            <a:spLocks noChangeShapeType="1"/>
          </p:cNvSpPr>
          <p:nvPr/>
        </p:nvSpPr>
        <p:spPr bwMode="auto">
          <a:xfrm flipH="1">
            <a:off x="3024188" y="2935288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8" name="Line 12"/>
          <p:cNvSpPr>
            <a:spLocks noChangeShapeType="1"/>
          </p:cNvSpPr>
          <p:nvPr/>
        </p:nvSpPr>
        <p:spPr bwMode="auto">
          <a:xfrm flipH="1">
            <a:off x="3024188" y="3152775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9" name="Line 13"/>
          <p:cNvSpPr>
            <a:spLocks noChangeShapeType="1"/>
          </p:cNvSpPr>
          <p:nvPr/>
        </p:nvSpPr>
        <p:spPr bwMode="auto">
          <a:xfrm flipH="1">
            <a:off x="3024188" y="3368675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0" name="Line 14"/>
          <p:cNvSpPr>
            <a:spLocks noChangeShapeType="1"/>
          </p:cNvSpPr>
          <p:nvPr/>
        </p:nvSpPr>
        <p:spPr bwMode="auto">
          <a:xfrm flipH="1">
            <a:off x="3024188" y="3584575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1" name="Line 15"/>
          <p:cNvSpPr>
            <a:spLocks noChangeShapeType="1"/>
          </p:cNvSpPr>
          <p:nvPr/>
        </p:nvSpPr>
        <p:spPr bwMode="auto">
          <a:xfrm flipH="1">
            <a:off x="3024188" y="3800475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2" name="Freeform 16"/>
          <p:cNvSpPr>
            <a:spLocks/>
          </p:cNvSpPr>
          <p:nvPr/>
        </p:nvSpPr>
        <p:spPr bwMode="auto">
          <a:xfrm>
            <a:off x="2773363" y="2205038"/>
            <a:ext cx="438150" cy="1884362"/>
          </a:xfrm>
          <a:custGeom>
            <a:avLst/>
            <a:gdLst>
              <a:gd name="T0" fmla="*/ 270 w 277"/>
              <a:gd name="T1" fmla="*/ 21 h 1187"/>
              <a:gd name="T2" fmla="*/ 170 w 277"/>
              <a:gd name="T3" fmla="*/ 0 h 1187"/>
              <a:gd name="T4" fmla="*/ 120 w 277"/>
              <a:gd name="T5" fmla="*/ 42 h 1187"/>
              <a:gd name="T6" fmla="*/ 64 w 277"/>
              <a:gd name="T7" fmla="*/ 199 h 1187"/>
              <a:gd name="T8" fmla="*/ 71 w 277"/>
              <a:gd name="T9" fmla="*/ 327 h 1187"/>
              <a:gd name="T10" fmla="*/ 35 w 277"/>
              <a:gd name="T11" fmla="*/ 426 h 1187"/>
              <a:gd name="T12" fmla="*/ 0 w 277"/>
              <a:gd name="T13" fmla="*/ 490 h 1187"/>
              <a:gd name="T14" fmla="*/ 7 w 277"/>
              <a:gd name="T15" fmla="*/ 611 h 1187"/>
              <a:gd name="T16" fmla="*/ 14 w 277"/>
              <a:gd name="T17" fmla="*/ 832 h 1187"/>
              <a:gd name="T18" fmla="*/ 35 w 277"/>
              <a:gd name="T19" fmla="*/ 903 h 1187"/>
              <a:gd name="T20" fmla="*/ 42 w 277"/>
              <a:gd name="T21" fmla="*/ 924 h 1187"/>
              <a:gd name="T22" fmla="*/ 85 w 277"/>
              <a:gd name="T23" fmla="*/ 1031 h 1187"/>
              <a:gd name="T24" fmla="*/ 92 w 277"/>
              <a:gd name="T25" fmla="*/ 1052 h 1187"/>
              <a:gd name="T26" fmla="*/ 106 w 277"/>
              <a:gd name="T27" fmla="*/ 1073 h 1187"/>
              <a:gd name="T28" fmla="*/ 120 w 277"/>
              <a:gd name="T29" fmla="*/ 1152 h 1187"/>
              <a:gd name="T30" fmla="*/ 213 w 277"/>
              <a:gd name="T31" fmla="*/ 1187 h 1187"/>
              <a:gd name="T32" fmla="*/ 277 w 277"/>
              <a:gd name="T33" fmla="*/ 1123 h 1187"/>
              <a:gd name="T34" fmla="*/ 270 w 277"/>
              <a:gd name="T35" fmla="*/ 1102 h 1187"/>
              <a:gd name="T36" fmla="*/ 270 w 277"/>
              <a:gd name="T37" fmla="*/ 21 h 118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7"/>
              <a:gd name="T58" fmla="*/ 0 h 1187"/>
              <a:gd name="T59" fmla="*/ 277 w 277"/>
              <a:gd name="T60" fmla="*/ 1187 h 118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7" h="1187">
                <a:moveTo>
                  <a:pt x="270" y="21"/>
                </a:moveTo>
                <a:cubicBezTo>
                  <a:pt x="234" y="16"/>
                  <a:pt x="205" y="8"/>
                  <a:pt x="170" y="0"/>
                </a:cubicBezTo>
                <a:cubicBezTo>
                  <a:pt x="125" y="11"/>
                  <a:pt x="150" y="14"/>
                  <a:pt x="120" y="42"/>
                </a:cubicBezTo>
                <a:cubicBezTo>
                  <a:pt x="103" y="93"/>
                  <a:pt x="101" y="159"/>
                  <a:pt x="64" y="199"/>
                </a:cubicBezTo>
                <a:cubicBezTo>
                  <a:pt x="48" y="241"/>
                  <a:pt x="58" y="285"/>
                  <a:pt x="71" y="327"/>
                </a:cubicBezTo>
                <a:cubicBezTo>
                  <a:pt x="65" y="379"/>
                  <a:pt x="69" y="392"/>
                  <a:pt x="35" y="426"/>
                </a:cubicBezTo>
                <a:cubicBezTo>
                  <a:pt x="28" y="449"/>
                  <a:pt x="0" y="490"/>
                  <a:pt x="0" y="490"/>
                </a:cubicBezTo>
                <a:cubicBezTo>
                  <a:pt x="2" y="530"/>
                  <a:pt x="5" y="571"/>
                  <a:pt x="7" y="611"/>
                </a:cubicBezTo>
                <a:cubicBezTo>
                  <a:pt x="10" y="685"/>
                  <a:pt x="10" y="758"/>
                  <a:pt x="14" y="832"/>
                </a:cubicBezTo>
                <a:cubicBezTo>
                  <a:pt x="15" y="844"/>
                  <a:pt x="34" y="899"/>
                  <a:pt x="35" y="903"/>
                </a:cubicBezTo>
                <a:cubicBezTo>
                  <a:pt x="37" y="910"/>
                  <a:pt x="42" y="924"/>
                  <a:pt x="42" y="924"/>
                </a:cubicBezTo>
                <a:cubicBezTo>
                  <a:pt x="49" y="973"/>
                  <a:pt x="52" y="996"/>
                  <a:pt x="85" y="1031"/>
                </a:cubicBezTo>
                <a:cubicBezTo>
                  <a:pt x="87" y="1038"/>
                  <a:pt x="89" y="1045"/>
                  <a:pt x="92" y="1052"/>
                </a:cubicBezTo>
                <a:cubicBezTo>
                  <a:pt x="96" y="1060"/>
                  <a:pt x="103" y="1065"/>
                  <a:pt x="106" y="1073"/>
                </a:cubicBezTo>
                <a:cubicBezTo>
                  <a:pt x="115" y="1098"/>
                  <a:pt x="110" y="1127"/>
                  <a:pt x="120" y="1152"/>
                </a:cubicBezTo>
                <a:cubicBezTo>
                  <a:pt x="130" y="1179"/>
                  <a:pt x="189" y="1182"/>
                  <a:pt x="213" y="1187"/>
                </a:cubicBezTo>
                <a:cubicBezTo>
                  <a:pt x="242" y="1177"/>
                  <a:pt x="260" y="1149"/>
                  <a:pt x="277" y="1123"/>
                </a:cubicBezTo>
                <a:cubicBezTo>
                  <a:pt x="275" y="1116"/>
                  <a:pt x="270" y="1102"/>
                  <a:pt x="270" y="1102"/>
                </a:cubicBezTo>
                <a:lnTo>
                  <a:pt x="270" y="2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76999"/>
                </a:schemeClr>
              </a:gs>
              <a:gs pos="100000">
                <a:schemeClr val="bg2">
                  <a:alpha val="32999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3" name="Line 17"/>
          <p:cNvSpPr>
            <a:spLocks noChangeShapeType="1"/>
          </p:cNvSpPr>
          <p:nvPr/>
        </p:nvSpPr>
        <p:spPr bwMode="auto">
          <a:xfrm>
            <a:off x="3168650" y="2217738"/>
            <a:ext cx="0" cy="17287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4" name="Line 18"/>
          <p:cNvSpPr>
            <a:spLocks noChangeShapeType="1"/>
          </p:cNvSpPr>
          <p:nvPr/>
        </p:nvSpPr>
        <p:spPr bwMode="auto">
          <a:xfrm flipH="1">
            <a:off x="3024188" y="2289175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5" name="Line 19"/>
          <p:cNvSpPr>
            <a:spLocks noChangeShapeType="1"/>
          </p:cNvSpPr>
          <p:nvPr/>
        </p:nvSpPr>
        <p:spPr bwMode="auto">
          <a:xfrm flipH="1">
            <a:off x="3024188" y="2505075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6" name="Line 20"/>
          <p:cNvSpPr>
            <a:spLocks noChangeShapeType="1"/>
          </p:cNvSpPr>
          <p:nvPr/>
        </p:nvSpPr>
        <p:spPr bwMode="auto">
          <a:xfrm flipH="1">
            <a:off x="3024188" y="2720975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7" name="Line 21"/>
          <p:cNvSpPr>
            <a:spLocks noChangeShapeType="1"/>
          </p:cNvSpPr>
          <p:nvPr/>
        </p:nvSpPr>
        <p:spPr bwMode="auto">
          <a:xfrm flipH="1">
            <a:off x="3024188" y="2936875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8" name="Line 22"/>
          <p:cNvSpPr>
            <a:spLocks noChangeShapeType="1"/>
          </p:cNvSpPr>
          <p:nvPr/>
        </p:nvSpPr>
        <p:spPr bwMode="auto">
          <a:xfrm flipH="1">
            <a:off x="3024188" y="3154363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9" name="Line 23"/>
          <p:cNvSpPr>
            <a:spLocks noChangeShapeType="1"/>
          </p:cNvSpPr>
          <p:nvPr/>
        </p:nvSpPr>
        <p:spPr bwMode="auto">
          <a:xfrm flipH="1">
            <a:off x="3024188" y="3370263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70" name="Line 24"/>
          <p:cNvSpPr>
            <a:spLocks noChangeShapeType="1"/>
          </p:cNvSpPr>
          <p:nvPr/>
        </p:nvSpPr>
        <p:spPr bwMode="auto">
          <a:xfrm flipH="1">
            <a:off x="3024188" y="3586163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71" name="Line 25"/>
          <p:cNvSpPr>
            <a:spLocks noChangeShapeType="1"/>
          </p:cNvSpPr>
          <p:nvPr/>
        </p:nvSpPr>
        <p:spPr bwMode="auto">
          <a:xfrm flipH="1">
            <a:off x="3024188" y="3802063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72" name="Text Box 26"/>
          <p:cNvSpPr txBox="1">
            <a:spLocks noChangeArrowheads="1"/>
          </p:cNvSpPr>
          <p:nvPr/>
        </p:nvSpPr>
        <p:spPr bwMode="auto">
          <a:xfrm>
            <a:off x="3636963" y="2781300"/>
            <a:ext cx="1090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+ HSR</a:t>
            </a:r>
            <a:endParaRPr lang="ru-RU" sz="2400"/>
          </a:p>
        </p:txBody>
      </p:sp>
      <p:sp>
        <p:nvSpPr>
          <p:cNvPr id="27673" name="Text Box 27"/>
          <p:cNvSpPr txBox="1">
            <a:spLocks noChangeArrowheads="1"/>
          </p:cNvSpPr>
          <p:nvPr/>
        </p:nvSpPr>
        <p:spPr bwMode="auto">
          <a:xfrm>
            <a:off x="3167063" y="2830513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</a:t>
            </a:r>
            <a:endParaRPr lang="ru-RU" sz="2400"/>
          </a:p>
        </p:txBody>
      </p:sp>
      <p:sp>
        <p:nvSpPr>
          <p:cNvPr id="27674" name="Text Box 28"/>
          <p:cNvSpPr txBox="1">
            <a:spLocks noChangeArrowheads="1"/>
          </p:cNvSpPr>
          <p:nvPr/>
        </p:nvSpPr>
        <p:spPr bwMode="auto">
          <a:xfrm>
            <a:off x="3205163" y="34290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</a:t>
            </a:r>
            <a:endParaRPr lang="ru-RU" sz="2400"/>
          </a:p>
        </p:txBody>
      </p:sp>
      <p:sp>
        <p:nvSpPr>
          <p:cNvPr id="27675" name="Text Box 29"/>
          <p:cNvSpPr txBox="1">
            <a:spLocks noChangeArrowheads="1"/>
          </p:cNvSpPr>
          <p:nvPr/>
        </p:nvSpPr>
        <p:spPr bwMode="auto">
          <a:xfrm>
            <a:off x="5637213" y="2238375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</a:t>
            </a:r>
            <a:endParaRPr lang="ru-RU" sz="2400"/>
          </a:p>
        </p:txBody>
      </p:sp>
      <p:sp>
        <p:nvSpPr>
          <p:cNvPr id="27676" name="Freeform 30"/>
          <p:cNvSpPr>
            <a:spLocks/>
          </p:cNvSpPr>
          <p:nvPr/>
        </p:nvSpPr>
        <p:spPr bwMode="auto">
          <a:xfrm>
            <a:off x="5205413" y="2147888"/>
            <a:ext cx="439737" cy="1884362"/>
          </a:xfrm>
          <a:custGeom>
            <a:avLst/>
            <a:gdLst>
              <a:gd name="T0" fmla="*/ 270 w 277"/>
              <a:gd name="T1" fmla="*/ 21 h 1187"/>
              <a:gd name="T2" fmla="*/ 170 w 277"/>
              <a:gd name="T3" fmla="*/ 0 h 1187"/>
              <a:gd name="T4" fmla="*/ 120 w 277"/>
              <a:gd name="T5" fmla="*/ 42 h 1187"/>
              <a:gd name="T6" fmla="*/ 64 w 277"/>
              <a:gd name="T7" fmla="*/ 199 h 1187"/>
              <a:gd name="T8" fmla="*/ 71 w 277"/>
              <a:gd name="T9" fmla="*/ 327 h 1187"/>
              <a:gd name="T10" fmla="*/ 35 w 277"/>
              <a:gd name="T11" fmla="*/ 426 h 1187"/>
              <a:gd name="T12" fmla="*/ 0 w 277"/>
              <a:gd name="T13" fmla="*/ 490 h 1187"/>
              <a:gd name="T14" fmla="*/ 7 w 277"/>
              <a:gd name="T15" fmla="*/ 611 h 1187"/>
              <a:gd name="T16" fmla="*/ 14 w 277"/>
              <a:gd name="T17" fmla="*/ 832 h 1187"/>
              <a:gd name="T18" fmla="*/ 35 w 277"/>
              <a:gd name="T19" fmla="*/ 903 h 1187"/>
              <a:gd name="T20" fmla="*/ 42 w 277"/>
              <a:gd name="T21" fmla="*/ 924 h 1187"/>
              <a:gd name="T22" fmla="*/ 85 w 277"/>
              <a:gd name="T23" fmla="*/ 1031 h 1187"/>
              <a:gd name="T24" fmla="*/ 92 w 277"/>
              <a:gd name="T25" fmla="*/ 1052 h 1187"/>
              <a:gd name="T26" fmla="*/ 106 w 277"/>
              <a:gd name="T27" fmla="*/ 1073 h 1187"/>
              <a:gd name="T28" fmla="*/ 120 w 277"/>
              <a:gd name="T29" fmla="*/ 1152 h 1187"/>
              <a:gd name="T30" fmla="*/ 213 w 277"/>
              <a:gd name="T31" fmla="*/ 1187 h 1187"/>
              <a:gd name="T32" fmla="*/ 277 w 277"/>
              <a:gd name="T33" fmla="*/ 1123 h 1187"/>
              <a:gd name="T34" fmla="*/ 270 w 277"/>
              <a:gd name="T35" fmla="*/ 1102 h 1187"/>
              <a:gd name="T36" fmla="*/ 270 w 277"/>
              <a:gd name="T37" fmla="*/ 21 h 118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7"/>
              <a:gd name="T58" fmla="*/ 0 h 1187"/>
              <a:gd name="T59" fmla="*/ 277 w 277"/>
              <a:gd name="T60" fmla="*/ 1187 h 118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7" h="1187">
                <a:moveTo>
                  <a:pt x="270" y="21"/>
                </a:moveTo>
                <a:cubicBezTo>
                  <a:pt x="234" y="16"/>
                  <a:pt x="205" y="8"/>
                  <a:pt x="170" y="0"/>
                </a:cubicBezTo>
                <a:cubicBezTo>
                  <a:pt x="125" y="11"/>
                  <a:pt x="150" y="14"/>
                  <a:pt x="120" y="42"/>
                </a:cubicBezTo>
                <a:cubicBezTo>
                  <a:pt x="103" y="93"/>
                  <a:pt x="101" y="159"/>
                  <a:pt x="64" y="199"/>
                </a:cubicBezTo>
                <a:cubicBezTo>
                  <a:pt x="48" y="241"/>
                  <a:pt x="58" y="285"/>
                  <a:pt x="71" y="327"/>
                </a:cubicBezTo>
                <a:cubicBezTo>
                  <a:pt x="65" y="379"/>
                  <a:pt x="69" y="392"/>
                  <a:pt x="35" y="426"/>
                </a:cubicBezTo>
                <a:cubicBezTo>
                  <a:pt x="28" y="449"/>
                  <a:pt x="0" y="490"/>
                  <a:pt x="0" y="490"/>
                </a:cubicBezTo>
                <a:cubicBezTo>
                  <a:pt x="2" y="530"/>
                  <a:pt x="5" y="571"/>
                  <a:pt x="7" y="611"/>
                </a:cubicBezTo>
                <a:cubicBezTo>
                  <a:pt x="10" y="685"/>
                  <a:pt x="10" y="758"/>
                  <a:pt x="14" y="832"/>
                </a:cubicBezTo>
                <a:cubicBezTo>
                  <a:pt x="15" y="844"/>
                  <a:pt x="34" y="899"/>
                  <a:pt x="35" y="903"/>
                </a:cubicBezTo>
                <a:cubicBezTo>
                  <a:pt x="37" y="910"/>
                  <a:pt x="42" y="924"/>
                  <a:pt x="42" y="924"/>
                </a:cubicBezTo>
                <a:cubicBezTo>
                  <a:pt x="49" y="973"/>
                  <a:pt x="52" y="996"/>
                  <a:pt x="85" y="1031"/>
                </a:cubicBezTo>
                <a:cubicBezTo>
                  <a:pt x="87" y="1038"/>
                  <a:pt x="89" y="1045"/>
                  <a:pt x="92" y="1052"/>
                </a:cubicBezTo>
                <a:cubicBezTo>
                  <a:pt x="96" y="1060"/>
                  <a:pt x="103" y="1065"/>
                  <a:pt x="106" y="1073"/>
                </a:cubicBezTo>
                <a:cubicBezTo>
                  <a:pt x="115" y="1098"/>
                  <a:pt x="110" y="1127"/>
                  <a:pt x="120" y="1152"/>
                </a:cubicBezTo>
                <a:cubicBezTo>
                  <a:pt x="130" y="1179"/>
                  <a:pt x="189" y="1182"/>
                  <a:pt x="213" y="1187"/>
                </a:cubicBezTo>
                <a:cubicBezTo>
                  <a:pt x="242" y="1177"/>
                  <a:pt x="260" y="1149"/>
                  <a:pt x="277" y="1123"/>
                </a:cubicBezTo>
                <a:cubicBezTo>
                  <a:pt x="275" y="1116"/>
                  <a:pt x="270" y="1102"/>
                  <a:pt x="270" y="1102"/>
                </a:cubicBezTo>
                <a:lnTo>
                  <a:pt x="270" y="21"/>
                </a:lnTo>
                <a:close/>
              </a:path>
            </a:pathLst>
          </a:custGeom>
          <a:gradFill rotWithShape="1">
            <a:gsLst>
              <a:gs pos="0">
                <a:srgbClr val="FFFF99">
                  <a:alpha val="24001"/>
                </a:srgbClr>
              </a:gs>
              <a:gs pos="100000">
                <a:srgbClr val="767647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77" name="Line 31"/>
          <p:cNvSpPr>
            <a:spLocks noChangeShapeType="1"/>
          </p:cNvSpPr>
          <p:nvPr/>
        </p:nvSpPr>
        <p:spPr bwMode="auto">
          <a:xfrm>
            <a:off x="5637213" y="2159000"/>
            <a:ext cx="0" cy="17287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78" name="Line 32"/>
          <p:cNvSpPr>
            <a:spLocks noChangeShapeType="1"/>
          </p:cNvSpPr>
          <p:nvPr/>
        </p:nvSpPr>
        <p:spPr bwMode="auto">
          <a:xfrm flipH="1">
            <a:off x="5492750" y="2230438"/>
            <a:ext cx="1444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79" name="Line 33"/>
          <p:cNvSpPr>
            <a:spLocks noChangeShapeType="1"/>
          </p:cNvSpPr>
          <p:nvPr/>
        </p:nvSpPr>
        <p:spPr bwMode="auto">
          <a:xfrm flipH="1">
            <a:off x="5492750" y="2446338"/>
            <a:ext cx="1444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0" name="Line 34"/>
          <p:cNvSpPr>
            <a:spLocks noChangeShapeType="1"/>
          </p:cNvSpPr>
          <p:nvPr/>
        </p:nvSpPr>
        <p:spPr bwMode="auto">
          <a:xfrm flipH="1">
            <a:off x="5492750" y="2662238"/>
            <a:ext cx="1444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1" name="Line 35"/>
          <p:cNvSpPr>
            <a:spLocks noChangeShapeType="1"/>
          </p:cNvSpPr>
          <p:nvPr/>
        </p:nvSpPr>
        <p:spPr bwMode="auto">
          <a:xfrm flipH="1">
            <a:off x="5492750" y="2878138"/>
            <a:ext cx="1444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2" name="Line 36"/>
          <p:cNvSpPr>
            <a:spLocks noChangeShapeType="1"/>
          </p:cNvSpPr>
          <p:nvPr/>
        </p:nvSpPr>
        <p:spPr bwMode="auto">
          <a:xfrm flipH="1">
            <a:off x="5492750" y="309562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3" name="Line 37"/>
          <p:cNvSpPr>
            <a:spLocks noChangeShapeType="1"/>
          </p:cNvSpPr>
          <p:nvPr/>
        </p:nvSpPr>
        <p:spPr bwMode="auto">
          <a:xfrm flipH="1">
            <a:off x="5492750" y="331152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4" name="Line 38"/>
          <p:cNvSpPr>
            <a:spLocks noChangeShapeType="1"/>
          </p:cNvSpPr>
          <p:nvPr/>
        </p:nvSpPr>
        <p:spPr bwMode="auto">
          <a:xfrm flipH="1">
            <a:off x="5492750" y="352742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5" name="Line 39"/>
          <p:cNvSpPr>
            <a:spLocks noChangeShapeType="1"/>
          </p:cNvSpPr>
          <p:nvPr/>
        </p:nvSpPr>
        <p:spPr bwMode="auto">
          <a:xfrm flipH="1">
            <a:off x="5492750" y="374332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6" name="Freeform 40"/>
          <p:cNvSpPr>
            <a:spLocks/>
          </p:cNvSpPr>
          <p:nvPr/>
        </p:nvSpPr>
        <p:spPr bwMode="auto">
          <a:xfrm>
            <a:off x="5219700" y="2133600"/>
            <a:ext cx="439738" cy="1884363"/>
          </a:xfrm>
          <a:custGeom>
            <a:avLst/>
            <a:gdLst>
              <a:gd name="T0" fmla="*/ 270 w 277"/>
              <a:gd name="T1" fmla="*/ 21 h 1187"/>
              <a:gd name="T2" fmla="*/ 170 w 277"/>
              <a:gd name="T3" fmla="*/ 0 h 1187"/>
              <a:gd name="T4" fmla="*/ 120 w 277"/>
              <a:gd name="T5" fmla="*/ 42 h 1187"/>
              <a:gd name="T6" fmla="*/ 64 w 277"/>
              <a:gd name="T7" fmla="*/ 199 h 1187"/>
              <a:gd name="T8" fmla="*/ 71 w 277"/>
              <a:gd name="T9" fmla="*/ 327 h 1187"/>
              <a:gd name="T10" fmla="*/ 35 w 277"/>
              <a:gd name="T11" fmla="*/ 426 h 1187"/>
              <a:gd name="T12" fmla="*/ 0 w 277"/>
              <a:gd name="T13" fmla="*/ 490 h 1187"/>
              <a:gd name="T14" fmla="*/ 7 w 277"/>
              <a:gd name="T15" fmla="*/ 611 h 1187"/>
              <a:gd name="T16" fmla="*/ 14 w 277"/>
              <a:gd name="T17" fmla="*/ 832 h 1187"/>
              <a:gd name="T18" fmla="*/ 35 w 277"/>
              <a:gd name="T19" fmla="*/ 903 h 1187"/>
              <a:gd name="T20" fmla="*/ 42 w 277"/>
              <a:gd name="T21" fmla="*/ 924 h 1187"/>
              <a:gd name="T22" fmla="*/ 85 w 277"/>
              <a:gd name="T23" fmla="*/ 1031 h 1187"/>
              <a:gd name="T24" fmla="*/ 92 w 277"/>
              <a:gd name="T25" fmla="*/ 1052 h 1187"/>
              <a:gd name="T26" fmla="*/ 106 w 277"/>
              <a:gd name="T27" fmla="*/ 1073 h 1187"/>
              <a:gd name="T28" fmla="*/ 120 w 277"/>
              <a:gd name="T29" fmla="*/ 1152 h 1187"/>
              <a:gd name="T30" fmla="*/ 213 w 277"/>
              <a:gd name="T31" fmla="*/ 1187 h 1187"/>
              <a:gd name="T32" fmla="*/ 277 w 277"/>
              <a:gd name="T33" fmla="*/ 1123 h 1187"/>
              <a:gd name="T34" fmla="*/ 270 w 277"/>
              <a:gd name="T35" fmla="*/ 1102 h 1187"/>
              <a:gd name="T36" fmla="*/ 270 w 277"/>
              <a:gd name="T37" fmla="*/ 21 h 118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7"/>
              <a:gd name="T58" fmla="*/ 0 h 1187"/>
              <a:gd name="T59" fmla="*/ 277 w 277"/>
              <a:gd name="T60" fmla="*/ 1187 h 118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7" h="1187">
                <a:moveTo>
                  <a:pt x="270" y="21"/>
                </a:moveTo>
                <a:cubicBezTo>
                  <a:pt x="234" y="16"/>
                  <a:pt x="205" y="8"/>
                  <a:pt x="170" y="0"/>
                </a:cubicBezTo>
                <a:cubicBezTo>
                  <a:pt x="125" y="11"/>
                  <a:pt x="150" y="14"/>
                  <a:pt x="120" y="42"/>
                </a:cubicBezTo>
                <a:cubicBezTo>
                  <a:pt x="103" y="93"/>
                  <a:pt x="101" y="159"/>
                  <a:pt x="64" y="199"/>
                </a:cubicBezTo>
                <a:cubicBezTo>
                  <a:pt x="48" y="241"/>
                  <a:pt x="58" y="285"/>
                  <a:pt x="71" y="327"/>
                </a:cubicBezTo>
                <a:cubicBezTo>
                  <a:pt x="65" y="379"/>
                  <a:pt x="69" y="392"/>
                  <a:pt x="35" y="426"/>
                </a:cubicBezTo>
                <a:cubicBezTo>
                  <a:pt x="28" y="449"/>
                  <a:pt x="0" y="490"/>
                  <a:pt x="0" y="490"/>
                </a:cubicBezTo>
                <a:cubicBezTo>
                  <a:pt x="2" y="530"/>
                  <a:pt x="5" y="571"/>
                  <a:pt x="7" y="611"/>
                </a:cubicBezTo>
                <a:cubicBezTo>
                  <a:pt x="10" y="685"/>
                  <a:pt x="10" y="758"/>
                  <a:pt x="14" y="832"/>
                </a:cubicBezTo>
                <a:cubicBezTo>
                  <a:pt x="15" y="844"/>
                  <a:pt x="34" y="899"/>
                  <a:pt x="35" y="903"/>
                </a:cubicBezTo>
                <a:cubicBezTo>
                  <a:pt x="37" y="910"/>
                  <a:pt x="42" y="924"/>
                  <a:pt x="42" y="924"/>
                </a:cubicBezTo>
                <a:cubicBezTo>
                  <a:pt x="49" y="973"/>
                  <a:pt x="52" y="996"/>
                  <a:pt x="85" y="1031"/>
                </a:cubicBezTo>
                <a:cubicBezTo>
                  <a:pt x="87" y="1038"/>
                  <a:pt x="89" y="1045"/>
                  <a:pt x="92" y="1052"/>
                </a:cubicBezTo>
                <a:cubicBezTo>
                  <a:pt x="96" y="1060"/>
                  <a:pt x="103" y="1065"/>
                  <a:pt x="106" y="1073"/>
                </a:cubicBezTo>
                <a:cubicBezTo>
                  <a:pt x="115" y="1098"/>
                  <a:pt x="110" y="1127"/>
                  <a:pt x="120" y="1152"/>
                </a:cubicBezTo>
                <a:cubicBezTo>
                  <a:pt x="130" y="1179"/>
                  <a:pt x="189" y="1182"/>
                  <a:pt x="213" y="1187"/>
                </a:cubicBezTo>
                <a:cubicBezTo>
                  <a:pt x="242" y="1177"/>
                  <a:pt x="260" y="1149"/>
                  <a:pt x="277" y="1123"/>
                </a:cubicBezTo>
                <a:cubicBezTo>
                  <a:pt x="275" y="1116"/>
                  <a:pt x="270" y="1102"/>
                  <a:pt x="270" y="1102"/>
                </a:cubicBezTo>
                <a:lnTo>
                  <a:pt x="270" y="2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76999"/>
                </a:schemeClr>
              </a:gs>
              <a:gs pos="100000">
                <a:schemeClr val="bg2">
                  <a:alpha val="32999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7" name="Line 41"/>
          <p:cNvSpPr>
            <a:spLocks noChangeShapeType="1"/>
          </p:cNvSpPr>
          <p:nvPr/>
        </p:nvSpPr>
        <p:spPr bwMode="auto">
          <a:xfrm>
            <a:off x="5637213" y="2160588"/>
            <a:ext cx="0" cy="17287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8" name="Line 42"/>
          <p:cNvSpPr>
            <a:spLocks noChangeShapeType="1"/>
          </p:cNvSpPr>
          <p:nvPr/>
        </p:nvSpPr>
        <p:spPr bwMode="auto">
          <a:xfrm flipH="1">
            <a:off x="5492750" y="223202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89" name="Line 43"/>
          <p:cNvSpPr>
            <a:spLocks noChangeShapeType="1"/>
          </p:cNvSpPr>
          <p:nvPr/>
        </p:nvSpPr>
        <p:spPr bwMode="auto">
          <a:xfrm flipH="1">
            <a:off x="5492750" y="244792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90" name="Line 44"/>
          <p:cNvSpPr>
            <a:spLocks noChangeShapeType="1"/>
          </p:cNvSpPr>
          <p:nvPr/>
        </p:nvSpPr>
        <p:spPr bwMode="auto">
          <a:xfrm flipH="1">
            <a:off x="5492750" y="266382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91" name="Line 45"/>
          <p:cNvSpPr>
            <a:spLocks noChangeShapeType="1"/>
          </p:cNvSpPr>
          <p:nvPr/>
        </p:nvSpPr>
        <p:spPr bwMode="auto">
          <a:xfrm flipH="1">
            <a:off x="5492750" y="287972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92" name="Line 46"/>
          <p:cNvSpPr>
            <a:spLocks noChangeShapeType="1"/>
          </p:cNvSpPr>
          <p:nvPr/>
        </p:nvSpPr>
        <p:spPr bwMode="auto">
          <a:xfrm flipH="1">
            <a:off x="5492750" y="3097213"/>
            <a:ext cx="1444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93" name="Line 47"/>
          <p:cNvSpPr>
            <a:spLocks noChangeShapeType="1"/>
          </p:cNvSpPr>
          <p:nvPr/>
        </p:nvSpPr>
        <p:spPr bwMode="auto">
          <a:xfrm flipH="1">
            <a:off x="5492750" y="3313113"/>
            <a:ext cx="1444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94" name="Line 48"/>
          <p:cNvSpPr>
            <a:spLocks noChangeShapeType="1"/>
          </p:cNvSpPr>
          <p:nvPr/>
        </p:nvSpPr>
        <p:spPr bwMode="auto">
          <a:xfrm flipH="1">
            <a:off x="5492750" y="3529013"/>
            <a:ext cx="1444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95" name="Line 49"/>
          <p:cNvSpPr>
            <a:spLocks noChangeShapeType="1"/>
          </p:cNvSpPr>
          <p:nvPr/>
        </p:nvSpPr>
        <p:spPr bwMode="auto">
          <a:xfrm flipH="1">
            <a:off x="5492750" y="3744913"/>
            <a:ext cx="1444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96" name="Text Box 50"/>
          <p:cNvSpPr txBox="1">
            <a:spLocks noChangeArrowheads="1"/>
          </p:cNvSpPr>
          <p:nvPr/>
        </p:nvSpPr>
        <p:spPr bwMode="auto">
          <a:xfrm>
            <a:off x="5932488" y="2752725"/>
            <a:ext cx="2239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smtClean="0"/>
              <a:t>SR</a:t>
            </a:r>
            <a:r>
              <a:rPr lang="ru-RU" sz="2400" dirty="0" smtClean="0"/>
              <a:t>     +      </a:t>
            </a:r>
            <a:r>
              <a:rPr lang="ru-RU" sz="2400" dirty="0" smtClean="0">
                <a:solidFill>
                  <a:srgbClr val="0000CC"/>
                </a:solidFill>
              </a:rPr>
              <a:t>Н</a:t>
            </a:r>
            <a:r>
              <a:rPr lang="ru-RU" sz="1200" dirty="0" smtClean="0">
                <a:solidFill>
                  <a:srgbClr val="0000CC"/>
                </a:solidFill>
              </a:rPr>
              <a:t>2</a:t>
            </a:r>
            <a:endParaRPr lang="ru-RU" sz="1200" dirty="0">
              <a:solidFill>
                <a:srgbClr val="0000CC"/>
              </a:solidFill>
            </a:endParaRPr>
          </a:p>
        </p:txBody>
      </p:sp>
      <p:sp>
        <p:nvSpPr>
          <p:cNvPr id="27697" name="Text Box 51"/>
          <p:cNvSpPr txBox="1">
            <a:spLocks noChangeArrowheads="1"/>
          </p:cNvSpPr>
          <p:nvPr/>
        </p:nvSpPr>
        <p:spPr bwMode="auto">
          <a:xfrm>
            <a:off x="5637213" y="2773363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</a:t>
            </a:r>
            <a:endParaRPr lang="ru-RU" sz="2400"/>
          </a:p>
        </p:txBody>
      </p:sp>
      <p:sp>
        <p:nvSpPr>
          <p:cNvPr id="27698" name="Text Box 52"/>
          <p:cNvSpPr txBox="1">
            <a:spLocks noChangeArrowheads="1"/>
          </p:cNvSpPr>
          <p:nvPr/>
        </p:nvSpPr>
        <p:spPr bwMode="auto">
          <a:xfrm>
            <a:off x="5656263" y="3398838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</a:t>
            </a:r>
            <a:endParaRPr lang="ru-RU" sz="2400"/>
          </a:p>
        </p:txBody>
      </p:sp>
      <p:sp>
        <p:nvSpPr>
          <p:cNvPr id="27699" name="Line 53"/>
          <p:cNvSpPr>
            <a:spLocks noChangeShapeType="1"/>
          </p:cNvSpPr>
          <p:nvPr/>
        </p:nvSpPr>
        <p:spPr bwMode="auto">
          <a:xfrm>
            <a:off x="4659313" y="3055938"/>
            <a:ext cx="419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700" name="Text Box 54"/>
          <p:cNvSpPr txBox="1">
            <a:spLocks noChangeArrowheads="1"/>
          </p:cNvSpPr>
          <p:nvPr/>
        </p:nvSpPr>
        <p:spPr bwMode="auto">
          <a:xfrm>
            <a:off x="1979712" y="4509120"/>
            <a:ext cx="51125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M = Au, Ag, </a:t>
            </a:r>
            <a:r>
              <a:rPr lang="en-US" sz="2400" dirty="0" smtClean="0"/>
              <a:t>Pt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dirty="0" smtClean="0"/>
              <a:t>Неблагородные металлы покрыты оксидной плёнкой, которую можно модифицировать  </a:t>
            </a:r>
            <a:endParaRPr lang="ru-RU" dirty="0"/>
          </a:p>
        </p:txBody>
      </p:sp>
      <p:sp>
        <p:nvSpPr>
          <p:cNvPr id="27701" name="Номер слайда 5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15F216-2700-46C2-B443-C02BBF3199B8}" type="slidenum">
              <a:rPr lang="ru-RU"/>
              <a:pPr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dirty="0">
                <a:solidFill>
                  <a:srgbClr val="0000CC"/>
                </a:solidFill>
              </a:rPr>
              <a:t>Синтез наночастиц серебра, модифицированных «</a:t>
            </a:r>
            <a:r>
              <a:rPr lang="ru-RU" sz="2400" dirty="0" err="1">
                <a:solidFill>
                  <a:srgbClr val="0000CC"/>
                </a:solidFill>
              </a:rPr>
              <a:t>Мирамистином</a:t>
            </a:r>
            <a:r>
              <a:rPr lang="ru-RU" sz="2400" dirty="0">
                <a:solidFill>
                  <a:srgbClr val="0000CC"/>
                </a:solidFill>
              </a:rPr>
              <a:t>»</a:t>
            </a:r>
          </a:p>
        </p:txBody>
      </p: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395288" y="1844675"/>
          <a:ext cx="3667125" cy="942975"/>
        </p:xfrm>
        <a:graphic>
          <a:graphicData uri="http://schemas.openxmlformats.org/presentationml/2006/ole">
            <p:oleObj spid="_x0000_s4098" name="Document" r:id="rId4" imgW="3486150" imgH="895350" progId="">
              <p:embed/>
            </p:oleObj>
          </a:graphicData>
        </a:graphic>
      </p:graphicFrame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68313" y="1412875"/>
            <a:ext cx="34559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sz="1200" b="1">
                <a:latin typeface="Times New Roman" pitchFamily="18" charset="0"/>
                <a:cs typeface="Arial" charset="0"/>
              </a:rPr>
              <a:t>Хлорид бензилдиметил[3-(миристоил-амино)пропил] аммония («Мирамистин»)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78313" y="1450975"/>
            <a:ext cx="4529137" cy="3395663"/>
            <a:chOff x="2577" y="854"/>
            <a:chExt cx="2853" cy="2139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8" y="854"/>
              <a:ext cx="2542" cy="1827"/>
              <a:chOff x="2888" y="844"/>
              <a:chExt cx="2542" cy="1827"/>
            </a:xfrm>
          </p:grpSpPr>
          <p:sp>
            <p:nvSpPr>
              <p:cNvPr id="34823" name="Rectangle 7"/>
              <p:cNvSpPr>
                <a:spLocks noChangeArrowheads="1"/>
              </p:cNvSpPr>
              <p:nvPr/>
            </p:nvSpPr>
            <p:spPr bwMode="auto">
              <a:xfrm>
                <a:off x="2902" y="844"/>
                <a:ext cx="2528" cy="1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24" name="Rectangle 8"/>
              <p:cNvSpPr>
                <a:spLocks noChangeArrowheads="1"/>
              </p:cNvSpPr>
              <p:nvPr/>
            </p:nvSpPr>
            <p:spPr bwMode="auto">
              <a:xfrm>
                <a:off x="2902" y="844"/>
                <a:ext cx="2528" cy="1813"/>
              </a:xfrm>
              <a:prstGeom prst="rect">
                <a:avLst/>
              </a:prstGeom>
              <a:noFill/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25" name="Line 9"/>
              <p:cNvSpPr>
                <a:spLocks noChangeShapeType="1"/>
              </p:cNvSpPr>
              <p:nvPr/>
            </p:nvSpPr>
            <p:spPr bwMode="auto">
              <a:xfrm>
                <a:off x="2902" y="844"/>
                <a:ext cx="0" cy="18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26" name="Line 10"/>
              <p:cNvSpPr>
                <a:spLocks noChangeShapeType="1"/>
              </p:cNvSpPr>
              <p:nvPr/>
            </p:nvSpPr>
            <p:spPr bwMode="auto">
              <a:xfrm>
                <a:off x="2891" y="2657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27" name="Line 11"/>
              <p:cNvSpPr>
                <a:spLocks noChangeShapeType="1"/>
              </p:cNvSpPr>
              <p:nvPr/>
            </p:nvSpPr>
            <p:spPr bwMode="auto">
              <a:xfrm>
                <a:off x="2891" y="2492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28" name="Line 12"/>
              <p:cNvSpPr>
                <a:spLocks noChangeShapeType="1"/>
              </p:cNvSpPr>
              <p:nvPr/>
            </p:nvSpPr>
            <p:spPr bwMode="auto">
              <a:xfrm>
                <a:off x="2891" y="2328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29" name="Line 13"/>
              <p:cNvSpPr>
                <a:spLocks noChangeShapeType="1"/>
              </p:cNvSpPr>
              <p:nvPr/>
            </p:nvSpPr>
            <p:spPr bwMode="auto">
              <a:xfrm>
                <a:off x="2891" y="2163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30" name="Line 14"/>
              <p:cNvSpPr>
                <a:spLocks noChangeShapeType="1"/>
              </p:cNvSpPr>
              <p:nvPr/>
            </p:nvSpPr>
            <p:spPr bwMode="auto">
              <a:xfrm>
                <a:off x="2891" y="1998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31" name="Line 15"/>
              <p:cNvSpPr>
                <a:spLocks noChangeShapeType="1"/>
              </p:cNvSpPr>
              <p:nvPr/>
            </p:nvSpPr>
            <p:spPr bwMode="auto">
              <a:xfrm>
                <a:off x="2891" y="1833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32" name="Line 16"/>
              <p:cNvSpPr>
                <a:spLocks noChangeShapeType="1"/>
              </p:cNvSpPr>
              <p:nvPr/>
            </p:nvSpPr>
            <p:spPr bwMode="auto">
              <a:xfrm>
                <a:off x="2891" y="1669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33" name="Line 17"/>
              <p:cNvSpPr>
                <a:spLocks noChangeShapeType="1"/>
              </p:cNvSpPr>
              <p:nvPr/>
            </p:nvSpPr>
            <p:spPr bwMode="auto">
              <a:xfrm>
                <a:off x="2891" y="1504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34" name="Line 18"/>
              <p:cNvSpPr>
                <a:spLocks noChangeShapeType="1"/>
              </p:cNvSpPr>
              <p:nvPr/>
            </p:nvSpPr>
            <p:spPr bwMode="auto">
              <a:xfrm>
                <a:off x="2891" y="1339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35" name="Line 19"/>
              <p:cNvSpPr>
                <a:spLocks noChangeShapeType="1"/>
              </p:cNvSpPr>
              <p:nvPr/>
            </p:nvSpPr>
            <p:spPr bwMode="auto">
              <a:xfrm>
                <a:off x="2891" y="1174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36" name="Line 20"/>
              <p:cNvSpPr>
                <a:spLocks noChangeShapeType="1"/>
              </p:cNvSpPr>
              <p:nvPr/>
            </p:nvSpPr>
            <p:spPr bwMode="auto">
              <a:xfrm>
                <a:off x="2891" y="1010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37" name="Line 21"/>
              <p:cNvSpPr>
                <a:spLocks noChangeShapeType="1"/>
              </p:cNvSpPr>
              <p:nvPr/>
            </p:nvSpPr>
            <p:spPr bwMode="auto">
              <a:xfrm>
                <a:off x="2891" y="844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38" name="Line 22"/>
              <p:cNvSpPr>
                <a:spLocks noChangeShapeType="1"/>
              </p:cNvSpPr>
              <p:nvPr/>
            </p:nvSpPr>
            <p:spPr bwMode="auto">
              <a:xfrm>
                <a:off x="2888" y="2657"/>
                <a:ext cx="1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39" name="Line 23"/>
              <p:cNvSpPr>
                <a:spLocks noChangeShapeType="1"/>
              </p:cNvSpPr>
              <p:nvPr/>
            </p:nvSpPr>
            <p:spPr bwMode="auto">
              <a:xfrm>
                <a:off x="2888" y="2245"/>
                <a:ext cx="1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0" name="Line 24"/>
              <p:cNvSpPr>
                <a:spLocks noChangeShapeType="1"/>
              </p:cNvSpPr>
              <p:nvPr/>
            </p:nvSpPr>
            <p:spPr bwMode="auto">
              <a:xfrm>
                <a:off x="2888" y="1833"/>
                <a:ext cx="1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1" name="Line 25"/>
              <p:cNvSpPr>
                <a:spLocks noChangeShapeType="1"/>
              </p:cNvSpPr>
              <p:nvPr/>
            </p:nvSpPr>
            <p:spPr bwMode="auto">
              <a:xfrm>
                <a:off x="2888" y="1421"/>
                <a:ext cx="1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2" name="Line 26"/>
              <p:cNvSpPr>
                <a:spLocks noChangeShapeType="1"/>
              </p:cNvSpPr>
              <p:nvPr/>
            </p:nvSpPr>
            <p:spPr bwMode="auto">
              <a:xfrm>
                <a:off x="2888" y="1010"/>
                <a:ext cx="1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3" name="Line 27"/>
              <p:cNvSpPr>
                <a:spLocks noChangeShapeType="1"/>
              </p:cNvSpPr>
              <p:nvPr/>
            </p:nvSpPr>
            <p:spPr bwMode="auto">
              <a:xfrm>
                <a:off x="2902" y="2657"/>
                <a:ext cx="252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4" name="Line 28"/>
              <p:cNvSpPr>
                <a:spLocks noChangeShapeType="1"/>
              </p:cNvSpPr>
              <p:nvPr/>
            </p:nvSpPr>
            <p:spPr bwMode="auto">
              <a:xfrm flipV="1">
                <a:off x="2902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5" name="Line 29"/>
              <p:cNvSpPr>
                <a:spLocks noChangeShapeType="1"/>
              </p:cNvSpPr>
              <p:nvPr/>
            </p:nvSpPr>
            <p:spPr bwMode="auto">
              <a:xfrm flipV="1">
                <a:off x="3093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6" name="Line 30"/>
              <p:cNvSpPr>
                <a:spLocks noChangeShapeType="1"/>
              </p:cNvSpPr>
              <p:nvPr/>
            </p:nvSpPr>
            <p:spPr bwMode="auto">
              <a:xfrm flipV="1">
                <a:off x="3283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7" name="Line 31"/>
              <p:cNvSpPr>
                <a:spLocks noChangeShapeType="1"/>
              </p:cNvSpPr>
              <p:nvPr/>
            </p:nvSpPr>
            <p:spPr bwMode="auto">
              <a:xfrm flipV="1">
                <a:off x="3474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8" name="Line 32"/>
              <p:cNvSpPr>
                <a:spLocks noChangeShapeType="1"/>
              </p:cNvSpPr>
              <p:nvPr/>
            </p:nvSpPr>
            <p:spPr bwMode="auto">
              <a:xfrm flipV="1">
                <a:off x="3665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9" name="Line 33"/>
              <p:cNvSpPr>
                <a:spLocks noChangeShapeType="1"/>
              </p:cNvSpPr>
              <p:nvPr/>
            </p:nvSpPr>
            <p:spPr bwMode="auto">
              <a:xfrm flipV="1">
                <a:off x="3856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50" name="Line 34"/>
              <p:cNvSpPr>
                <a:spLocks noChangeShapeType="1"/>
              </p:cNvSpPr>
              <p:nvPr/>
            </p:nvSpPr>
            <p:spPr bwMode="auto">
              <a:xfrm flipV="1">
                <a:off x="4046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51" name="Line 35"/>
              <p:cNvSpPr>
                <a:spLocks noChangeShapeType="1"/>
              </p:cNvSpPr>
              <p:nvPr/>
            </p:nvSpPr>
            <p:spPr bwMode="auto">
              <a:xfrm flipV="1">
                <a:off x="4238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52" name="Line 36"/>
              <p:cNvSpPr>
                <a:spLocks noChangeShapeType="1"/>
              </p:cNvSpPr>
              <p:nvPr/>
            </p:nvSpPr>
            <p:spPr bwMode="auto">
              <a:xfrm flipV="1">
                <a:off x="4428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53" name="Line 37"/>
              <p:cNvSpPr>
                <a:spLocks noChangeShapeType="1"/>
              </p:cNvSpPr>
              <p:nvPr/>
            </p:nvSpPr>
            <p:spPr bwMode="auto">
              <a:xfrm flipV="1">
                <a:off x="4619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54" name="Line 38"/>
              <p:cNvSpPr>
                <a:spLocks noChangeShapeType="1"/>
              </p:cNvSpPr>
              <p:nvPr/>
            </p:nvSpPr>
            <p:spPr bwMode="auto">
              <a:xfrm flipV="1">
                <a:off x="4810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55" name="Line 39"/>
              <p:cNvSpPr>
                <a:spLocks noChangeShapeType="1"/>
              </p:cNvSpPr>
              <p:nvPr/>
            </p:nvSpPr>
            <p:spPr bwMode="auto">
              <a:xfrm flipV="1">
                <a:off x="5001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56" name="Line 40"/>
              <p:cNvSpPr>
                <a:spLocks noChangeShapeType="1"/>
              </p:cNvSpPr>
              <p:nvPr/>
            </p:nvSpPr>
            <p:spPr bwMode="auto">
              <a:xfrm flipV="1">
                <a:off x="5192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57" name="Line 41"/>
              <p:cNvSpPr>
                <a:spLocks noChangeShapeType="1"/>
              </p:cNvSpPr>
              <p:nvPr/>
            </p:nvSpPr>
            <p:spPr bwMode="auto">
              <a:xfrm flipV="1">
                <a:off x="5382" y="2657"/>
                <a:ext cx="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58" name="Line 42"/>
              <p:cNvSpPr>
                <a:spLocks noChangeShapeType="1"/>
              </p:cNvSpPr>
              <p:nvPr/>
            </p:nvSpPr>
            <p:spPr bwMode="auto">
              <a:xfrm flipV="1">
                <a:off x="2902" y="2657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59" name="Line 43"/>
              <p:cNvSpPr>
                <a:spLocks noChangeShapeType="1"/>
              </p:cNvSpPr>
              <p:nvPr/>
            </p:nvSpPr>
            <p:spPr bwMode="auto">
              <a:xfrm flipV="1">
                <a:off x="3283" y="2657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60" name="Line 44"/>
              <p:cNvSpPr>
                <a:spLocks noChangeShapeType="1"/>
              </p:cNvSpPr>
              <p:nvPr/>
            </p:nvSpPr>
            <p:spPr bwMode="auto">
              <a:xfrm flipV="1">
                <a:off x="3665" y="2657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61" name="Line 45"/>
              <p:cNvSpPr>
                <a:spLocks noChangeShapeType="1"/>
              </p:cNvSpPr>
              <p:nvPr/>
            </p:nvSpPr>
            <p:spPr bwMode="auto">
              <a:xfrm flipV="1">
                <a:off x="4046" y="2657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62" name="Line 46"/>
              <p:cNvSpPr>
                <a:spLocks noChangeShapeType="1"/>
              </p:cNvSpPr>
              <p:nvPr/>
            </p:nvSpPr>
            <p:spPr bwMode="auto">
              <a:xfrm flipV="1">
                <a:off x="4428" y="2657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63" name="Line 47"/>
              <p:cNvSpPr>
                <a:spLocks noChangeShapeType="1"/>
              </p:cNvSpPr>
              <p:nvPr/>
            </p:nvSpPr>
            <p:spPr bwMode="auto">
              <a:xfrm flipV="1">
                <a:off x="4810" y="2657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64" name="Line 48"/>
              <p:cNvSpPr>
                <a:spLocks noChangeShapeType="1"/>
              </p:cNvSpPr>
              <p:nvPr/>
            </p:nvSpPr>
            <p:spPr bwMode="auto">
              <a:xfrm flipV="1">
                <a:off x="5192" y="2657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65" name="Line 49"/>
              <p:cNvSpPr>
                <a:spLocks noChangeShapeType="1"/>
              </p:cNvSpPr>
              <p:nvPr/>
            </p:nvSpPr>
            <p:spPr bwMode="auto">
              <a:xfrm flipV="1">
                <a:off x="2902" y="2422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66" name="Freeform 50"/>
              <p:cNvSpPr>
                <a:spLocks/>
              </p:cNvSpPr>
              <p:nvPr/>
            </p:nvSpPr>
            <p:spPr bwMode="auto">
              <a:xfrm>
                <a:off x="2907" y="2420"/>
                <a:ext cx="4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67" name="Freeform 51"/>
              <p:cNvSpPr>
                <a:spLocks/>
              </p:cNvSpPr>
              <p:nvPr/>
            </p:nvSpPr>
            <p:spPr bwMode="auto">
              <a:xfrm>
                <a:off x="2911" y="2413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1" y="5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68" name="Freeform 52"/>
              <p:cNvSpPr>
                <a:spLocks/>
              </p:cNvSpPr>
              <p:nvPr/>
            </p:nvSpPr>
            <p:spPr bwMode="auto">
              <a:xfrm>
                <a:off x="2916" y="2413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2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69" name="Freeform 53"/>
              <p:cNvSpPr>
                <a:spLocks/>
              </p:cNvSpPr>
              <p:nvPr/>
            </p:nvSpPr>
            <p:spPr bwMode="auto">
              <a:xfrm>
                <a:off x="2921" y="2408"/>
                <a:ext cx="4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9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3" y="2"/>
                  </a:cxn>
                  <a:cxn ang="0">
                    <a:pos x="4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9">
                    <a:moveTo>
                      <a:pt x="0" y="9"/>
                    </a:moveTo>
                    <a:lnTo>
                      <a:pt x="0" y="9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70" name="Freeform 54"/>
              <p:cNvSpPr>
                <a:spLocks/>
              </p:cNvSpPr>
              <p:nvPr/>
            </p:nvSpPr>
            <p:spPr bwMode="auto">
              <a:xfrm>
                <a:off x="2925" y="2407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71" name="Freeform 55"/>
              <p:cNvSpPr>
                <a:spLocks/>
              </p:cNvSpPr>
              <p:nvPr/>
            </p:nvSpPr>
            <p:spPr bwMode="auto">
              <a:xfrm>
                <a:off x="2930" y="2400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6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1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72" name="Freeform 56"/>
              <p:cNvSpPr>
                <a:spLocks/>
              </p:cNvSpPr>
              <p:nvPr/>
            </p:nvSpPr>
            <p:spPr bwMode="auto">
              <a:xfrm>
                <a:off x="2935" y="2393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3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3" y="3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73" name="Freeform 57"/>
              <p:cNvSpPr>
                <a:spLocks/>
              </p:cNvSpPr>
              <p:nvPr/>
            </p:nvSpPr>
            <p:spPr bwMode="auto">
              <a:xfrm>
                <a:off x="2940" y="2390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74" name="Freeform 58"/>
              <p:cNvSpPr>
                <a:spLocks/>
              </p:cNvSpPr>
              <p:nvPr/>
            </p:nvSpPr>
            <p:spPr bwMode="auto">
              <a:xfrm>
                <a:off x="2945" y="2380"/>
                <a:ext cx="4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3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lnTo>
                      <a:pt x="1" y="8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75" name="Freeform 59"/>
              <p:cNvSpPr>
                <a:spLocks/>
              </p:cNvSpPr>
              <p:nvPr/>
            </p:nvSpPr>
            <p:spPr bwMode="auto">
              <a:xfrm>
                <a:off x="2949" y="2375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2" y="4"/>
                    </a:lnTo>
                    <a:lnTo>
                      <a:pt x="3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76" name="Freeform 60"/>
              <p:cNvSpPr>
                <a:spLocks/>
              </p:cNvSpPr>
              <p:nvPr/>
            </p:nvSpPr>
            <p:spPr bwMode="auto">
              <a:xfrm>
                <a:off x="2954" y="2370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3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77" name="Freeform 61"/>
              <p:cNvSpPr>
                <a:spLocks/>
              </p:cNvSpPr>
              <p:nvPr/>
            </p:nvSpPr>
            <p:spPr bwMode="auto">
              <a:xfrm>
                <a:off x="2959" y="2363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2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78" name="Freeform 62"/>
              <p:cNvSpPr>
                <a:spLocks/>
              </p:cNvSpPr>
              <p:nvPr/>
            </p:nvSpPr>
            <p:spPr bwMode="auto">
              <a:xfrm>
                <a:off x="2964" y="2356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3" y="4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79" name="Freeform 63"/>
              <p:cNvSpPr>
                <a:spLocks/>
              </p:cNvSpPr>
              <p:nvPr/>
            </p:nvSpPr>
            <p:spPr bwMode="auto">
              <a:xfrm>
                <a:off x="2969" y="2341"/>
                <a:ext cx="4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3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3" y="3"/>
                  </a:cxn>
                  <a:cxn ang="0">
                    <a:pos x="4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lnTo>
                      <a:pt x="0" y="13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80" name="Freeform 64"/>
              <p:cNvSpPr>
                <a:spLocks/>
              </p:cNvSpPr>
              <p:nvPr/>
            </p:nvSpPr>
            <p:spPr bwMode="auto">
              <a:xfrm>
                <a:off x="2973" y="2338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81" name="Freeform 65"/>
              <p:cNvSpPr>
                <a:spLocks/>
              </p:cNvSpPr>
              <p:nvPr/>
            </p:nvSpPr>
            <p:spPr bwMode="auto">
              <a:xfrm>
                <a:off x="2978" y="2323"/>
                <a:ext cx="5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" y="14"/>
                  </a:cxn>
                  <a:cxn ang="0">
                    <a:pos x="1" y="12"/>
                  </a:cxn>
                  <a:cxn ang="0">
                    <a:pos x="3" y="8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1" y="14"/>
                    </a:lnTo>
                    <a:lnTo>
                      <a:pt x="1" y="12"/>
                    </a:lnTo>
                    <a:lnTo>
                      <a:pt x="3" y="8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82" name="Freeform 66"/>
              <p:cNvSpPr>
                <a:spLocks/>
              </p:cNvSpPr>
              <p:nvPr/>
            </p:nvSpPr>
            <p:spPr bwMode="auto">
              <a:xfrm>
                <a:off x="2983" y="2316"/>
                <a:ext cx="4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1" y="5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83" name="Freeform 67"/>
              <p:cNvSpPr>
                <a:spLocks/>
              </p:cNvSpPr>
              <p:nvPr/>
            </p:nvSpPr>
            <p:spPr bwMode="auto">
              <a:xfrm>
                <a:off x="2987" y="2308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3" y="5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84" name="Freeform 68"/>
              <p:cNvSpPr>
                <a:spLocks/>
              </p:cNvSpPr>
              <p:nvPr/>
            </p:nvSpPr>
            <p:spPr bwMode="auto">
              <a:xfrm>
                <a:off x="2992" y="2294"/>
                <a:ext cx="5" cy="14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" y="11"/>
                  </a:cxn>
                  <a:cxn ang="0">
                    <a:pos x="3" y="7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4">
                    <a:moveTo>
                      <a:pt x="0" y="14"/>
                    </a:moveTo>
                    <a:lnTo>
                      <a:pt x="1" y="11"/>
                    </a:lnTo>
                    <a:lnTo>
                      <a:pt x="3" y="7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85" name="Freeform 69"/>
              <p:cNvSpPr>
                <a:spLocks/>
              </p:cNvSpPr>
              <p:nvPr/>
            </p:nvSpPr>
            <p:spPr bwMode="auto">
              <a:xfrm>
                <a:off x="2997" y="2286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1" y="5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86" name="Freeform 70"/>
              <p:cNvSpPr>
                <a:spLocks/>
              </p:cNvSpPr>
              <p:nvPr/>
            </p:nvSpPr>
            <p:spPr bwMode="auto">
              <a:xfrm>
                <a:off x="3002" y="2269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6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0" y="16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87" name="Freeform 71"/>
              <p:cNvSpPr>
                <a:spLocks/>
              </p:cNvSpPr>
              <p:nvPr/>
            </p:nvSpPr>
            <p:spPr bwMode="auto">
              <a:xfrm>
                <a:off x="3007" y="2264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88" name="Freeform 72"/>
              <p:cNvSpPr>
                <a:spLocks/>
              </p:cNvSpPr>
              <p:nvPr/>
            </p:nvSpPr>
            <p:spPr bwMode="auto">
              <a:xfrm>
                <a:off x="3012" y="2254"/>
                <a:ext cx="4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0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lnTo>
                      <a:pt x="1" y="8"/>
                    </a:lnTo>
                    <a:lnTo>
                      <a:pt x="2" y="6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89" name="Freeform 73"/>
              <p:cNvSpPr>
                <a:spLocks/>
              </p:cNvSpPr>
              <p:nvPr/>
            </p:nvSpPr>
            <p:spPr bwMode="auto">
              <a:xfrm>
                <a:off x="3016" y="2244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3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3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90" name="Freeform 74"/>
              <p:cNvSpPr>
                <a:spLocks/>
              </p:cNvSpPr>
              <p:nvPr/>
            </p:nvSpPr>
            <p:spPr bwMode="auto">
              <a:xfrm>
                <a:off x="3021" y="2232"/>
                <a:ext cx="5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7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2" y="7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91" name="Freeform 75"/>
              <p:cNvSpPr>
                <a:spLocks/>
              </p:cNvSpPr>
              <p:nvPr/>
            </p:nvSpPr>
            <p:spPr bwMode="auto">
              <a:xfrm>
                <a:off x="3026" y="2215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1" y="13"/>
                    </a:lnTo>
                    <a:lnTo>
                      <a:pt x="3" y="8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92" name="Freeform 76"/>
              <p:cNvSpPr>
                <a:spLocks/>
              </p:cNvSpPr>
              <p:nvPr/>
            </p:nvSpPr>
            <p:spPr bwMode="auto">
              <a:xfrm>
                <a:off x="3031" y="2208"/>
                <a:ext cx="4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93" name="Freeform 77"/>
              <p:cNvSpPr>
                <a:spLocks/>
              </p:cNvSpPr>
              <p:nvPr/>
            </p:nvSpPr>
            <p:spPr bwMode="auto">
              <a:xfrm>
                <a:off x="3035" y="2192"/>
                <a:ext cx="5" cy="1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6">
                    <a:moveTo>
                      <a:pt x="0" y="16"/>
                    </a:moveTo>
                    <a:lnTo>
                      <a:pt x="1" y="12"/>
                    </a:lnTo>
                    <a:lnTo>
                      <a:pt x="2" y="8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94" name="Freeform 78"/>
              <p:cNvSpPr>
                <a:spLocks/>
              </p:cNvSpPr>
              <p:nvPr/>
            </p:nvSpPr>
            <p:spPr bwMode="auto">
              <a:xfrm>
                <a:off x="3040" y="2185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5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1" y="5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95" name="Freeform 79"/>
              <p:cNvSpPr>
                <a:spLocks/>
              </p:cNvSpPr>
              <p:nvPr/>
            </p:nvSpPr>
            <p:spPr bwMode="auto">
              <a:xfrm>
                <a:off x="3045" y="2172"/>
                <a:ext cx="4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" y="8"/>
                  </a:cxn>
                  <a:cxn ang="0">
                    <a:pos x="4" y="0"/>
                  </a:cxn>
                </a:cxnLst>
                <a:rect l="0" t="0" r="r" b="b"/>
                <a:pathLst>
                  <a:path w="4" h="13">
                    <a:moveTo>
                      <a:pt x="0" y="13"/>
                    </a:moveTo>
                    <a:lnTo>
                      <a:pt x="2" y="8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96" name="Freeform 80"/>
              <p:cNvSpPr>
                <a:spLocks/>
              </p:cNvSpPr>
              <p:nvPr/>
            </p:nvSpPr>
            <p:spPr bwMode="auto">
              <a:xfrm>
                <a:off x="3049" y="2155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2" y="14"/>
                  </a:cxn>
                  <a:cxn ang="0">
                    <a:pos x="3" y="9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2" y="14"/>
                    </a:lnTo>
                    <a:lnTo>
                      <a:pt x="3" y="9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97" name="Freeform 81"/>
              <p:cNvSpPr>
                <a:spLocks/>
              </p:cNvSpPr>
              <p:nvPr/>
            </p:nvSpPr>
            <p:spPr bwMode="auto">
              <a:xfrm>
                <a:off x="3054" y="2143"/>
                <a:ext cx="5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6"/>
                  </a:cxn>
                  <a:cxn ang="0">
                    <a:pos x="5" y="0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3" y="6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98" name="Freeform 82"/>
              <p:cNvSpPr>
                <a:spLocks/>
              </p:cNvSpPr>
              <p:nvPr/>
            </p:nvSpPr>
            <p:spPr bwMode="auto">
              <a:xfrm>
                <a:off x="3059" y="2133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7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1" y="7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99" name="Freeform 83"/>
              <p:cNvSpPr>
                <a:spLocks/>
              </p:cNvSpPr>
              <p:nvPr/>
            </p:nvSpPr>
            <p:spPr bwMode="auto">
              <a:xfrm>
                <a:off x="3064" y="2116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2" y="9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1" y="13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00" name="Freeform 84"/>
              <p:cNvSpPr>
                <a:spLocks/>
              </p:cNvSpPr>
              <p:nvPr/>
            </p:nvSpPr>
            <p:spPr bwMode="auto">
              <a:xfrm>
                <a:off x="3069" y="2101"/>
                <a:ext cx="5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7"/>
                  </a:cxn>
                  <a:cxn ang="0">
                    <a:pos x="5" y="0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2" y="7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01" name="Freeform 85"/>
              <p:cNvSpPr>
                <a:spLocks/>
              </p:cNvSpPr>
              <p:nvPr/>
            </p:nvSpPr>
            <p:spPr bwMode="auto">
              <a:xfrm>
                <a:off x="3074" y="2089"/>
                <a:ext cx="4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6"/>
                  </a:cxn>
                  <a:cxn ang="0">
                    <a:pos x="4" y="0"/>
                  </a:cxn>
                </a:cxnLst>
                <a:rect l="0" t="0" r="r" b="b"/>
                <a:pathLst>
                  <a:path w="4" h="12">
                    <a:moveTo>
                      <a:pt x="0" y="12"/>
                    </a:moveTo>
                    <a:lnTo>
                      <a:pt x="2" y="6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02" name="Freeform 86"/>
              <p:cNvSpPr>
                <a:spLocks/>
              </p:cNvSpPr>
              <p:nvPr/>
            </p:nvSpPr>
            <p:spPr bwMode="auto">
              <a:xfrm>
                <a:off x="3078" y="2074"/>
                <a:ext cx="5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7"/>
                  </a:cxn>
                  <a:cxn ang="0">
                    <a:pos x="5" y="0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2" y="7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03" name="Freeform 87"/>
              <p:cNvSpPr>
                <a:spLocks/>
              </p:cNvSpPr>
              <p:nvPr/>
            </p:nvSpPr>
            <p:spPr bwMode="auto">
              <a:xfrm>
                <a:off x="3083" y="2059"/>
                <a:ext cx="5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8"/>
                  </a:cxn>
                  <a:cxn ang="0">
                    <a:pos x="5" y="0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2" y="8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04" name="Freeform 88"/>
              <p:cNvSpPr>
                <a:spLocks/>
              </p:cNvSpPr>
              <p:nvPr/>
            </p:nvSpPr>
            <p:spPr bwMode="auto">
              <a:xfrm>
                <a:off x="3088" y="2041"/>
                <a:ext cx="5" cy="18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4"/>
                  </a:cxn>
                  <a:cxn ang="0">
                    <a:pos x="3" y="9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8">
                    <a:moveTo>
                      <a:pt x="0" y="18"/>
                    </a:moveTo>
                    <a:lnTo>
                      <a:pt x="1" y="14"/>
                    </a:lnTo>
                    <a:lnTo>
                      <a:pt x="3" y="9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05" name="Freeform 89"/>
              <p:cNvSpPr>
                <a:spLocks/>
              </p:cNvSpPr>
              <p:nvPr/>
            </p:nvSpPr>
            <p:spPr bwMode="auto">
              <a:xfrm>
                <a:off x="3093" y="2034"/>
                <a:ext cx="4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1" y="5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06" name="Freeform 90"/>
              <p:cNvSpPr>
                <a:spLocks/>
              </p:cNvSpPr>
              <p:nvPr/>
            </p:nvSpPr>
            <p:spPr bwMode="auto">
              <a:xfrm>
                <a:off x="3097" y="2024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07" name="Freeform 91"/>
              <p:cNvSpPr>
                <a:spLocks/>
              </p:cNvSpPr>
              <p:nvPr/>
            </p:nvSpPr>
            <p:spPr bwMode="auto">
              <a:xfrm>
                <a:off x="3102" y="1997"/>
                <a:ext cx="5" cy="27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" y="25"/>
                  </a:cxn>
                  <a:cxn ang="0">
                    <a:pos x="1" y="21"/>
                  </a:cxn>
                  <a:cxn ang="0">
                    <a:pos x="2" y="18"/>
                  </a:cxn>
                  <a:cxn ang="0">
                    <a:pos x="3" y="14"/>
                  </a:cxn>
                  <a:cxn ang="0">
                    <a:pos x="3" y="10"/>
                  </a:cxn>
                  <a:cxn ang="0">
                    <a:pos x="4" y="6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27">
                    <a:moveTo>
                      <a:pt x="0" y="27"/>
                    </a:moveTo>
                    <a:lnTo>
                      <a:pt x="1" y="25"/>
                    </a:lnTo>
                    <a:lnTo>
                      <a:pt x="1" y="21"/>
                    </a:lnTo>
                    <a:lnTo>
                      <a:pt x="2" y="18"/>
                    </a:lnTo>
                    <a:lnTo>
                      <a:pt x="3" y="14"/>
                    </a:lnTo>
                    <a:lnTo>
                      <a:pt x="3" y="10"/>
                    </a:lnTo>
                    <a:lnTo>
                      <a:pt x="4" y="6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08" name="Freeform 92"/>
              <p:cNvSpPr>
                <a:spLocks/>
              </p:cNvSpPr>
              <p:nvPr/>
            </p:nvSpPr>
            <p:spPr bwMode="auto">
              <a:xfrm>
                <a:off x="3107" y="1987"/>
                <a:ext cx="4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7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lnTo>
                      <a:pt x="1" y="7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09" name="Freeform 93"/>
              <p:cNvSpPr>
                <a:spLocks/>
              </p:cNvSpPr>
              <p:nvPr/>
            </p:nvSpPr>
            <p:spPr bwMode="auto">
              <a:xfrm>
                <a:off x="3111" y="1970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2" y="13"/>
                  </a:cxn>
                  <a:cxn ang="0">
                    <a:pos x="3" y="9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2" y="13"/>
                    </a:lnTo>
                    <a:lnTo>
                      <a:pt x="3" y="9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10" name="Freeform 94"/>
              <p:cNvSpPr>
                <a:spLocks/>
              </p:cNvSpPr>
              <p:nvPr/>
            </p:nvSpPr>
            <p:spPr bwMode="auto">
              <a:xfrm>
                <a:off x="3116" y="1948"/>
                <a:ext cx="5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1" y="17"/>
                  </a:cxn>
                  <a:cxn ang="0">
                    <a:pos x="3" y="11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22">
                    <a:moveTo>
                      <a:pt x="0" y="22"/>
                    </a:moveTo>
                    <a:lnTo>
                      <a:pt x="1" y="17"/>
                    </a:lnTo>
                    <a:lnTo>
                      <a:pt x="3" y="11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11" name="Freeform 95"/>
              <p:cNvSpPr>
                <a:spLocks/>
              </p:cNvSpPr>
              <p:nvPr/>
            </p:nvSpPr>
            <p:spPr bwMode="auto">
              <a:xfrm>
                <a:off x="3121" y="1931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2"/>
                  </a:cxn>
                  <a:cxn ang="0">
                    <a:pos x="3" y="8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1" y="12"/>
                    </a:lnTo>
                    <a:lnTo>
                      <a:pt x="3" y="8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12" name="Line 96"/>
              <p:cNvSpPr>
                <a:spLocks noChangeShapeType="1"/>
              </p:cNvSpPr>
              <p:nvPr/>
            </p:nvSpPr>
            <p:spPr bwMode="auto">
              <a:xfrm flipV="1">
                <a:off x="3126" y="1913"/>
                <a:ext cx="5" cy="18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13" name="Freeform 97"/>
              <p:cNvSpPr>
                <a:spLocks/>
              </p:cNvSpPr>
              <p:nvPr/>
            </p:nvSpPr>
            <p:spPr bwMode="auto">
              <a:xfrm>
                <a:off x="3131" y="1896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2" y="8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2" y="8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14" name="Freeform 98"/>
              <p:cNvSpPr>
                <a:spLocks/>
              </p:cNvSpPr>
              <p:nvPr/>
            </p:nvSpPr>
            <p:spPr bwMode="auto">
              <a:xfrm>
                <a:off x="3136" y="1876"/>
                <a:ext cx="4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" y="15"/>
                  </a:cxn>
                  <a:cxn ang="0">
                    <a:pos x="2" y="10"/>
                  </a:cxn>
                  <a:cxn ang="0">
                    <a:pos x="3" y="5"/>
                  </a:cxn>
                  <a:cxn ang="0">
                    <a:pos x="4" y="0"/>
                  </a:cxn>
                </a:cxnLst>
                <a:rect l="0" t="0" r="r" b="b"/>
                <a:pathLst>
                  <a:path w="4" h="20">
                    <a:moveTo>
                      <a:pt x="0" y="20"/>
                    </a:moveTo>
                    <a:lnTo>
                      <a:pt x="1" y="15"/>
                    </a:lnTo>
                    <a:lnTo>
                      <a:pt x="2" y="10"/>
                    </a:lnTo>
                    <a:lnTo>
                      <a:pt x="3" y="5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15" name="Freeform 99"/>
              <p:cNvSpPr>
                <a:spLocks/>
              </p:cNvSpPr>
              <p:nvPr/>
            </p:nvSpPr>
            <p:spPr bwMode="auto">
              <a:xfrm>
                <a:off x="3140" y="1859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1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16" name="Freeform 100"/>
              <p:cNvSpPr>
                <a:spLocks/>
              </p:cNvSpPr>
              <p:nvPr/>
            </p:nvSpPr>
            <p:spPr bwMode="auto">
              <a:xfrm>
                <a:off x="3145" y="1839"/>
                <a:ext cx="5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" y="10"/>
                  </a:cxn>
                  <a:cxn ang="0">
                    <a:pos x="5" y="0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2" y="1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17" name="Freeform 101"/>
              <p:cNvSpPr>
                <a:spLocks/>
              </p:cNvSpPr>
              <p:nvPr/>
            </p:nvSpPr>
            <p:spPr bwMode="auto">
              <a:xfrm>
                <a:off x="3150" y="1817"/>
                <a:ext cx="5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1" y="17"/>
                  </a:cxn>
                  <a:cxn ang="0">
                    <a:pos x="3" y="11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22">
                    <a:moveTo>
                      <a:pt x="0" y="22"/>
                    </a:moveTo>
                    <a:lnTo>
                      <a:pt x="1" y="17"/>
                    </a:lnTo>
                    <a:lnTo>
                      <a:pt x="3" y="11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18" name="Freeform 102"/>
              <p:cNvSpPr>
                <a:spLocks/>
              </p:cNvSpPr>
              <p:nvPr/>
            </p:nvSpPr>
            <p:spPr bwMode="auto">
              <a:xfrm>
                <a:off x="3155" y="1802"/>
                <a:ext cx="4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lnTo>
                      <a:pt x="1" y="11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19" name="Freeform 103"/>
              <p:cNvSpPr>
                <a:spLocks/>
              </p:cNvSpPr>
              <p:nvPr/>
            </p:nvSpPr>
            <p:spPr bwMode="auto">
              <a:xfrm>
                <a:off x="3159" y="1777"/>
                <a:ext cx="5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" y="22"/>
                  </a:cxn>
                  <a:cxn ang="0">
                    <a:pos x="1" y="19"/>
                  </a:cxn>
                  <a:cxn ang="0">
                    <a:pos x="2" y="12"/>
                  </a:cxn>
                  <a:cxn ang="0">
                    <a:pos x="4" y="6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1" y="22"/>
                    </a:lnTo>
                    <a:lnTo>
                      <a:pt x="1" y="19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20" name="Freeform 104"/>
              <p:cNvSpPr>
                <a:spLocks/>
              </p:cNvSpPr>
              <p:nvPr/>
            </p:nvSpPr>
            <p:spPr bwMode="auto">
              <a:xfrm>
                <a:off x="3164" y="1765"/>
                <a:ext cx="5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10"/>
                  </a:cxn>
                  <a:cxn ang="0">
                    <a:pos x="1" y="8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1" y="10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21" name="Freeform 105"/>
              <p:cNvSpPr>
                <a:spLocks/>
              </p:cNvSpPr>
              <p:nvPr/>
            </p:nvSpPr>
            <p:spPr bwMode="auto">
              <a:xfrm>
                <a:off x="3169" y="1745"/>
                <a:ext cx="4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" y="16"/>
                  </a:cxn>
                  <a:cxn ang="0">
                    <a:pos x="2" y="10"/>
                  </a:cxn>
                  <a:cxn ang="0">
                    <a:pos x="3" y="5"/>
                  </a:cxn>
                  <a:cxn ang="0">
                    <a:pos x="4" y="0"/>
                  </a:cxn>
                </a:cxnLst>
                <a:rect l="0" t="0" r="r" b="b"/>
                <a:pathLst>
                  <a:path w="4" h="20">
                    <a:moveTo>
                      <a:pt x="0" y="20"/>
                    </a:moveTo>
                    <a:lnTo>
                      <a:pt x="1" y="16"/>
                    </a:lnTo>
                    <a:lnTo>
                      <a:pt x="2" y="10"/>
                    </a:lnTo>
                    <a:lnTo>
                      <a:pt x="3" y="5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22" name="Freeform 106"/>
              <p:cNvSpPr>
                <a:spLocks/>
              </p:cNvSpPr>
              <p:nvPr/>
            </p:nvSpPr>
            <p:spPr bwMode="auto">
              <a:xfrm>
                <a:off x="3173" y="1730"/>
                <a:ext cx="5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1"/>
                  </a:cxn>
                  <a:cxn ang="0">
                    <a:pos x="3" y="7"/>
                  </a:cxn>
                  <a:cxn ang="0">
                    <a:pos x="5" y="0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2" y="11"/>
                    </a:lnTo>
                    <a:lnTo>
                      <a:pt x="3" y="7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23" name="Freeform 107"/>
              <p:cNvSpPr>
                <a:spLocks/>
              </p:cNvSpPr>
              <p:nvPr/>
            </p:nvSpPr>
            <p:spPr bwMode="auto">
              <a:xfrm>
                <a:off x="3178" y="1715"/>
                <a:ext cx="5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2"/>
                  </a:cxn>
                  <a:cxn ang="0">
                    <a:pos x="3" y="8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2" y="12"/>
                    </a:lnTo>
                    <a:lnTo>
                      <a:pt x="3" y="8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24" name="Freeform 108"/>
              <p:cNvSpPr>
                <a:spLocks/>
              </p:cNvSpPr>
              <p:nvPr/>
            </p:nvSpPr>
            <p:spPr bwMode="auto">
              <a:xfrm>
                <a:off x="3183" y="1693"/>
                <a:ext cx="5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1" y="19"/>
                  </a:cxn>
                  <a:cxn ang="0">
                    <a:pos x="1" y="17"/>
                  </a:cxn>
                  <a:cxn ang="0">
                    <a:pos x="3" y="11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22">
                    <a:moveTo>
                      <a:pt x="0" y="22"/>
                    </a:moveTo>
                    <a:lnTo>
                      <a:pt x="1" y="19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25" name="Freeform 109"/>
              <p:cNvSpPr>
                <a:spLocks/>
              </p:cNvSpPr>
              <p:nvPr/>
            </p:nvSpPr>
            <p:spPr bwMode="auto">
              <a:xfrm>
                <a:off x="3188" y="1683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9"/>
                  </a:cxn>
                  <a:cxn ang="0">
                    <a:pos x="1" y="7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0" y="9"/>
                    </a:lnTo>
                    <a:lnTo>
                      <a:pt x="1" y="7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26" name="Freeform 110"/>
              <p:cNvSpPr>
                <a:spLocks/>
              </p:cNvSpPr>
              <p:nvPr/>
            </p:nvSpPr>
            <p:spPr bwMode="auto">
              <a:xfrm>
                <a:off x="3193" y="1664"/>
                <a:ext cx="5" cy="1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17"/>
                  </a:cxn>
                  <a:cxn ang="0">
                    <a:pos x="1" y="15"/>
                  </a:cxn>
                  <a:cxn ang="0">
                    <a:pos x="2" y="9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9">
                    <a:moveTo>
                      <a:pt x="0" y="19"/>
                    </a:moveTo>
                    <a:lnTo>
                      <a:pt x="0" y="17"/>
                    </a:lnTo>
                    <a:lnTo>
                      <a:pt x="1" y="15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27" name="Freeform 111"/>
              <p:cNvSpPr>
                <a:spLocks/>
              </p:cNvSpPr>
              <p:nvPr/>
            </p:nvSpPr>
            <p:spPr bwMode="auto">
              <a:xfrm>
                <a:off x="3198" y="1651"/>
                <a:ext cx="4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4" y="0"/>
                  </a:cxn>
                </a:cxnLst>
                <a:rect l="0" t="0" r="r" b="b"/>
                <a:pathLst>
                  <a:path w="4" h="13">
                    <a:moveTo>
                      <a:pt x="0" y="13"/>
                    </a:moveTo>
                    <a:lnTo>
                      <a:pt x="1" y="9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28" name="Freeform 112"/>
              <p:cNvSpPr>
                <a:spLocks/>
              </p:cNvSpPr>
              <p:nvPr/>
            </p:nvSpPr>
            <p:spPr bwMode="auto">
              <a:xfrm>
                <a:off x="3202" y="1636"/>
                <a:ext cx="5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1" y="11"/>
                    </a:lnTo>
                    <a:lnTo>
                      <a:pt x="2" y="7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29" name="Freeform 113"/>
              <p:cNvSpPr>
                <a:spLocks/>
              </p:cNvSpPr>
              <p:nvPr/>
            </p:nvSpPr>
            <p:spPr bwMode="auto">
              <a:xfrm>
                <a:off x="3207" y="1626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7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1" y="7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30" name="Freeform 114"/>
              <p:cNvSpPr>
                <a:spLocks/>
              </p:cNvSpPr>
              <p:nvPr/>
            </p:nvSpPr>
            <p:spPr bwMode="auto">
              <a:xfrm>
                <a:off x="3212" y="1607"/>
                <a:ext cx="4" cy="1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17"/>
                  </a:cxn>
                  <a:cxn ang="0">
                    <a:pos x="1" y="15"/>
                  </a:cxn>
                  <a:cxn ang="0">
                    <a:pos x="2" y="9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19">
                    <a:moveTo>
                      <a:pt x="0" y="19"/>
                    </a:moveTo>
                    <a:lnTo>
                      <a:pt x="0" y="17"/>
                    </a:lnTo>
                    <a:lnTo>
                      <a:pt x="1" y="15"/>
                    </a:lnTo>
                    <a:lnTo>
                      <a:pt x="2" y="9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31" name="Freeform 115"/>
              <p:cNvSpPr>
                <a:spLocks/>
              </p:cNvSpPr>
              <p:nvPr/>
            </p:nvSpPr>
            <p:spPr bwMode="auto">
              <a:xfrm>
                <a:off x="3216" y="1599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5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1" y="5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32" name="Freeform 116"/>
              <p:cNvSpPr>
                <a:spLocks/>
              </p:cNvSpPr>
              <p:nvPr/>
            </p:nvSpPr>
            <p:spPr bwMode="auto">
              <a:xfrm>
                <a:off x="3221" y="1589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2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33" name="Freeform 117"/>
              <p:cNvSpPr>
                <a:spLocks/>
              </p:cNvSpPr>
              <p:nvPr/>
            </p:nvSpPr>
            <p:spPr bwMode="auto">
              <a:xfrm>
                <a:off x="3226" y="1572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1" y="13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34" name="Freeform 118"/>
              <p:cNvSpPr>
                <a:spLocks/>
              </p:cNvSpPr>
              <p:nvPr/>
            </p:nvSpPr>
            <p:spPr bwMode="auto">
              <a:xfrm>
                <a:off x="3231" y="1564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3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1" y="5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35" name="Freeform 119"/>
              <p:cNvSpPr>
                <a:spLocks/>
              </p:cNvSpPr>
              <p:nvPr/>
            </p:nvSpPr>
            <p:spPr bwMode="auto">
              <a:xfrm>
                <a:off x="3236" y="1552"/>
                <a:ext cx="4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10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4" y="0"/>
                  </a:cxn>
                </a:cxnLst>
                <a:rect l="0" t="0" r="r" b="b"/>
                <a:pathLst>
                  <a:path w="4" h="12">
                    <a:moveTo>
                      <a:pt x="0" y="12"/>
                    </a:moveTo>
                    <a:lnTo>
                      <a:pt x="1" y="10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36" name="Freeform 120"/>
              <p:cNvSpPr>
                <a:spLocks/>
              </p:cNvSpPr>
              <p:nvPr/>
            </p:nvSpPr>
            <p:spPr bwMode="auto">
              <a:xfrm>
                <a:off x="3240" y="1547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4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2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37" name="Freeform 121"/>
              <p:cNvSpPr>
                <a:spLocks/>
              </p:cNvSpPr>
              <p:nvPr/>
            </p:nvSpPr>
            <p:spPr bwMode="auto">
              <a:xfrm>
                <a:off x="3245" y="1537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8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38" name="Freeform 122"/>
              <p:cNvSpPr>
                <a:spLocks/>
              </p:cNvSpPr>
              <p:nvPr/>
            </p:nvSpPr>
            <p:spPr bwMode="auto">
              <a:xfrm>
                <a:off x="3250" y="1535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39" name="Freeform 123"/>
              <p:cNvSpPr>
                <a:spLocks/>
              </p:cNvSpPr>
              <p:nvPr/>
            </p:nvSpPr>
            <p:spPr bwMode="auto">
              <a:xfrm>
                <a:off x="3255" y="1530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2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40" name="Freeform 124"/>
              <p:cNvSpPr>
                <a:spLocks/>
              </p:cNvSpPr>
              <p:nvPr/>
            </p:nvSpPr>
            <p:spPr bwMode="auto">
              <a:xfrm>
                <a:off x="3260" y="1525"/>
                <a:ext cx="4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2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41" name="Freeform 125"/>
              <p:cNvSpPr>
                <a:spLocks/>
              </p:cNvSpPr>
              <p:nvPr/>
            </p:nvSpPr>
            <p:spPr bwMode="auto">
              <a:xfrm>
                <a:off x="3264" y="1523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42" name="Line 126"/>
              <p:cNvSpPr>
                <a:spLocks noChangeShapeType="1"/>
              </p:cNvSpPr>
              <p:nvPr/>
            </p:nvSpPr>
            <p:spPr bwMode="auto">
              <a:xfrm flipV="1">
                <a:off x="3269" y="1520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43" name="Freeform 127"/>
              <p:cNvSpPr>
                <a:spLocks/>
              </p:cNvSpPr>
              <p:nvPr/>
            </p:nvSpPr>
            <p:spPr bwMode="auto">
              <a:xfrm>
                <a:off x="3274" y="1518"/>
                <a:ext cx="4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44" name="Freeform 128"/>
              <p:cNvSpPr>
                <a:spLocks/>
              </p:cNvSpPr>
              <p:nvPr/>
            </p:nvSpPr>
            <p:spPr bwMode="auto">
              <a:xfrm>
                <a:off x="3278" y="151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45" name="Freeform 129"/>
              <p:cNvSpPr>
                <a:spLocks/>
              </p:cNvSpPr>
              <p:nvPr/>
            </p:nvSpPr>
            <p:spPr bwMode="auto">
              <a:xfrm>
                <a:off x="3283" y="151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46" name="Freeform 130"/>
              <p:cNvSpPr>
                <a:spLocks/>
              </p:cNvSpPr>
              <p:nvPr/>
            </p:nvSpPr>
            <p:spPr bwMode="auto">
              <a:xfrm>
                <a:off x="3288" y="1520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47" name="Freeform 131"/>
              <p:cNvSpPr>
                <a:spLocks/>
              </p:cNvSpPr>
              <p:nvPr/>
            </p:nvSpPr>
            <p:spPr bwMode="auto">
              <a:xfrm>
                <a:off x="3293" y="1523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48" name="Freeform 132"/>
              <p:cNvSpPr>
                <a:spLocks/>
              </p:cNvSpPr>
              <p:nvPr/>
            </p:nvSpPr>
            <p:spPr bwMode="auto">
              <a:xfrm>
                <a:off x="3298" y="152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49" name="Freeform 133"/>
              <p:cNvSpPr>
                <a:spLocks/>
              </p:cNvSpPr>
              <p:nvPr/>
            </p:nvSpPr>
            <p:spPr bwMode="auto">
              <a:xfrm>
                <a:off x="3303" y="1530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1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50" name="Freeform 134"/>
              <p:cNvSpPr>
                <a:spLocks/>
              </p:cNvSpPr>
              <p:nvPr/>
            </p:nvSpPr>
            <p:spPr bwMode="auto">
              <a:xfrm>
                <a:off x="3307" y="1533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4" y="3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3" y="2"/>
                    </a:lnTo>
                    <a:lnTo>
                      <a:pt x="4" y="3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51" name="Freeform 135"/>
              <p:cNvSpPr>
                <a:spLocks/>
              </p:cNvSpPr>
              <p:nvPr/>
            </p:nvSpPr>
            <p:spPr bwMode="auto">
              <a:xfrm>
                <a:off x="3312" y="1537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5"/>
                  </a:cxn>
                  <a:cxn ang="0">
                    <a:pos x="4" y="8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3"/>
                    </a:lnTo>
                    <a:lnTo>
                      <a:pt x="2" y="5"/>
                    </a:lnTo>
                    <a:lnTo>
                      <a:pt x="4" y="8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52" name="Freeform 136"/>
              <p:cNvSpPr>
                <a:spLocks/>
              </p:cNvSpPr>
              <p:nvPr/>
            </p:nvSpPr>
            <p:spPr bwMode="auto">
              <a:xfrm>
                <a:off x="3317" y="1547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3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53" name="Freeform 137"/>
              <p:cNvSpPr>
                <a:spLocks/>
              </p:cNvSpPr>
              <p:nvPr/>
            </p:nvSpPr>
            <p:spPr bwMode="auto">
              <a:xfrm>
                <a:off x="3322" y="1552"/>
                <a:ext cx="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6"/>
                  </a:cxn>
                  <a:cxn ang="0">
                    <a:pos x="3" y="10"/>
                  </a:cxn>
                  <a:cxn ang="0">
                    <a:pos x="4" y="12"/>
                  </a:cxn>
                </a:cxnLst>
                <a:rect l="0" t="0" r="r" b="b"/>
                <a:pathLst>
                  <a:path w="4" h="12">
                    <a:moveTo>
                      <a:pt x="0" y="0"/>
                    </a:moveTo>
                    <a:lnTo>
                      <a:pt x="1" y="3"/>
                    </a:lnTo>
                    <a:lnTo>
                      <a:pt x="2" y="6"/>
                    </a:lnTo>
                    <a:lnTo>
                      <a:pt x="3" y="10"/>
                    </a:lnTo>
                    <a:lnTo>
                      <a:pt x="4" y="1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54" name="Freeform 138"/>
              <p:cNvSpPr>
                <a:spLocks/>
              </p:cNvSpPr>
              <p:nvPr/>
            </p:nvSpPr>
            <p:spPr bwMode="auto">
              <a:xfrm>
                <a:off x="3326" y="1564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1" y="3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55" name="Freeform 139"/>
              <p:cNvSpPr>
                <a:spLocks/>
              </p:cNvSpPr>
              <p:nvPr/>
            </p:nvSpPr>
            <p:spPr bwMode="auto">
              <a:xfrm>
                <a:off x="3331" y="1572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1" y="3"/>
                    </a:lnTo>
                    <a:lnTo>
                      <a:pt x="3" y="6"/>
                    </a:lnTo>
                    <a:lnTo>
                      <a:pt x="4" y="9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56" name="Freeform 140"/>
              <p:cNvSpPr>
                <a:spLocks/>
              </p:cNvSpPr>
              <p:nvPr/>
            </p:nvSpPr>
            <p:spPr bwMode="auto">
              <a:xfrm>
                <a:off x="3336" y="1584"/>
                <a:ext cx="4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5"/>
                  </a:cxn>
                  <a:cxn ang="0">
                    <a:pos x="3" y="7"/>
                  </a:cxn>
                  <a:cxn ang="0">
                    <a:pos x="4" y="10"/>
                  </a:cxn>
                </a:cxnLst>
                <a:rect l="0" t="0" r="r" b="b"/>
                <a:pathLst>
                  <a:path w="4" h="10">
                    <a:moveTo>
                      <a:pt x="0" y="0"/>
                    </a:moveTo>
                    <a:lnTo>
                      <a:pt x="1" y="3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4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57" name="Freeform 141"/>
              <p:cNvSpPr>
                <a:spLocks/>
              </p:cNvSpPr>
              <p:nvPr/>
            </p:nvSpPr>
            <p:spPr bwMode="auto">
              <a:xfrm>
                <a:off x="3340" y="1594"/>
                <a:ext cx="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"/>
                  </a:cxn>
                  <a:cxn ang="0">
                    <a:pos x="5" y="13"/>
                  </a:cxn>
                </a:cxnLst>
                <a:rect l="0" t="0" r="r" b="b"/>
                <a:pathLst>
                  <a:path w="5" h="13">
                    <a:moveTo>
                      <a:pt x="0" y="0"/>
                    </a:moveTo>
                    <a:lnTo>
                      <a:pt x="3" y="6"/>
                    </a:lnTo>
                    <a:lnTo>
                      <a:pt x="5" y="1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58" name="Freeform 142"/>
              <p:cNvSpPr>
                <a:spLocks/>
              </p:cNvSpPr>
              <p:nvPr/>
            </p:nvSpPr>
            <p:spPr bwMode="auto">
              <a:xfrm>
                <a:off x="3345" y="1607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3" y="6"/>
                    </a:lnTo>
                    <a:lnTo>
                      <a:pt x="4" y="9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59" name="Freeform 143"/>
              <p:cNvSpPr>
                <a:spLocks/>
              </p:cNvSpPr>
              <p:nvPr/>
            </p:nvSpPr>
            <p:spPr bwMode="auto">
              <a:xfrm>
                <a:off x="3350" y="1619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4" y="5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1" y="2"/>
                    </a:lnTo>
                    <a:lnTo>
                      <a:pt x="2" y="3"/>
                    </a:lnTo>
                    <a:lnTo>
                      <a:pt x="4" y="5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60" name="Freeform 144"/>
              <p:cNvSpPr>
                <a:spLocks/>
              </p:cNvSpPr>
              <p:nvPr/>
            </p:nvSpPr>
            <p:spPr bwMode="auto">
              <a:xfrm>
                <a:off x="3355" y="1626"/>
                <a:ext cx="5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9"/>
                  </a:cxn>
                  <a:cxn ang="0">
                    <a:pos x="4" y="13"/>
                  </a:cxn>
                  <a:cxn ang="0">
                    <a:pos x="5" y="18"/>
                  </a:cxn>
                </a:cxnLst>
                <a:rect l="0" t="0" r="r" b="b"/>
                <a:pathLst>
                  <a:path w="5" h="18">
                    <a:moveTo>
                      <a:pt x="0" y="0"/>
                    </a:moveTo>
                    <a:lnTo>
                      <a:pt x="1" y="4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5" y="18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61" name="Freeform 145"/>
              <p:cNvSpPr>
                <a:spLocks/>
              </p:cNvSpPr>
              <p:nvPr/>
            </p:nvSpPr>
            <p:spPr bwMode="auto">
              <a:xfrm>
                <a:off x="3360" y="1644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6"/>
                  </a:cxn>
                  <a:cxn ang="0">
                    <a:pos x="3" y="9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1" y="3"/>
                    </a:lnTo>
                    <a:lnTo>
                      <a:pt x="2" y="6"/>
                    </a:lnTo>
                    <a:lnTo>
                      <a:pt x="3" y="9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62" name="Freeform 146"/>
              <p:cNvSpPr>
                <a:spLocks/>
              </p:cNvSpPr>
              <p:nvPr/>
            </p:nvSpPr>
            <p:spPr bwMode="auto">
              <a:xfrm>
                <a:off x="3365" y="1656"/>
                <a:ext cx="4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9"/>
                  </a:cxn>
                  <a:cxn ang="0">
                    <a:pos x="3" y="13"/>
                  </a:cxn>
                  <a:cxn ang="0">
                    <a:pos x="4" y="17"/>
                  </a:cxn>
                </a:cxnLst>
                <a:rect l="0" t="0" r="r" b="b"/>
                <a:pathLst>
                  <a:path w="4" h="17">
                    <a:moveTo>
                      <a:pt x="0" y="0"/>
                    </a:moveTo>
                    <a:lnTo>
                      <a:pt x="1" y="4"/>
                    </a:lnTo>
                    <a:lnTo>
                      <a:pt x="2" y="9"/>
                    </a:lnTo>
                    <a:lnTo>
                      <a:pt x="3" y="13"/>
                    </a:lnTo>
                    <a:lnTo>
                      <a:pt x="4" y="1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63" name="Freeform 147"/>
              <p:cNvSpPr>
                <a:spLocks/>
              </p:cNvSpPr>
              <p:nvPr/>
            </p:nvSpPr>
            <p:spPr bwMode="auto">
              <a:xfrm>
                <a:off x="3369" y="1673"/>
                <a:ext cx="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5" y="13"/>
                  </a:cxn>
                </a:cxnLst>
                <a:rect l="0" t="0" r="r" b="b"/>
                <a:pathLst>
                  <a:path w="5" h="13">
                    <a:moveTo>
                      <a:pt x="0" y="0"/>
                    </a:moveTo>
                    <a:lnTo>
                      <a:pt x="1" y="4"/>
                    </a:lnTo>
                    <a:lnTo>
                      <a:pt x="2" y="7"/>
                    </a:lnTo>
                    <a:lnTo>
                      <a:pt x="4" y="9"/>
                    </a:lnTo>
                    <a:lnTo>
                      <a:pt x="5" y="1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64" name="Freeform 148"/>
              <p:cNvSpPr>
                <a:spLocks/>
              </p:cNvSpPr>
              <p:nvPr/>
            </p:nvSpPr>
            <p:spPr bwMode="auto">
              <a:xfrm>
                <a:off x="3374" y="1686"/>
                <a:ext cx="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8"/>
                  </a:cxn>
                  <a:cxn ang="0">
                    <a:pos x="4" y="13"/>
                  </a:cxn>
                  <a:cxn ang="0">
                    <a:pos x="5" y="17"/>
                  </a:cxn>
                </a:cxnLst>
                <a:rect l="0" t="0" r="r" b="b"/>
                <a:pathLst>
                  <a:path w="5" h="17">
                    <a:moveTo>
                      <a:pt x="0" y="0"/>
                    </a:moveTo>
                    <a:lnTo>
                      <a:pt x="1" y="3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5" y="1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65" name="Freeform 149"/>
              <p:cNvSpPr>
                <a:spLocks/>
              </p:cNvSpPr>
              <p:nvPr/>
            </p:nvSpPr>
            <p:spPr bwMode="auto">
              <a:xfrm>
                <a:off x="3379" y="1703"/>
                <a:ext cx="5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3" y="8"/>
                  </a:cxn>
                  <a:cxn ang="0">
                    <a:pos x="4" y="11"/>
                  </a:cxn>
                  <a:cxn ang="0">
                    <a:pos x="5" y="15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lnTo>
                      <a:pt x="1" y="4"/>
                    </a:lnTo>
                    <a:lnTo>
                      <a:pt x="3" y="8"/>
                    </a:lnTo>
                    <a:lnTo>
                      <a:pt x="4" y="11"/>
                    </a:lnTo>
                    <a:lnTo>
                      <a:pt x="5" y="1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66" name="Freeform 150"/>
              <p:cNvSpPr>
                <a:spLocks/>
              </p:cNvSpPr>
              <p:nvPr/>
            </p:nvSpPr>
            <p:spPr bwMode="auto">
              <a:xfrm>
                <a:off x="3384" y="1718"/>
                <a:ext cx="4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8"/>
                  </a:cxn>
                  <a:cxn ang="0">
                    <a:pos x="4" y="17"/>
                  </a:cxn>
                </a:cxnLst>
                <a:rect l="0" t="0" r="r" b="b"/>
                <a:pathLst>
                  <a:path w="4" h="17">
                    <a:moveTo>
                      <a:pt x="0" y="0"/>
                    </a:moveTo>
                    <a:lnTo>
                      <a:pt x="2" y="8"/>
                    </a:lnTo>
                    <a:lnTo>
                      <a:pt x="4" y="1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67" name="Freeform 151"/>
              <p:cNvSpPr>
                <a:spLocks/>
              </p:cNvSpPr>
              <p:nvPr/>
            </p:nvSpPr>
            <p:spPr bwMode="auto">
              <a:xfrm>
                <a:off x="3388" y="1735"/>
                <a:ext cx="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9"/>
                  </a:cxn>
                  <a:cxn ang="0">
                    <a:pos x="4" y="14"/>
                  </a:cxn>
                  <a:cxn ang="0">
                    <a:pos x="5" y="17"/>
                  </a:cxn>
                </a:cxnLst>
                <a:rect l="0" t="0" r="r" b="b"/>
                <a:pathLst>
                  <a:path w="5" h="17">
                    <a:moveTo>
                      <a:pt x="0" y="0"/>
                    </a:moveTo>
                    <a:lnTo>
                      <a:pt x="2" y="9"/>
                    </a:lnTo>
                    <a:lnTo>
                      <a:pt x="4" y="14"/>
                    </a:lnTo>
                    <a:lnTo>
                      <a:pt x="5" y="1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68" name="Freeform 152"/>
              <p:cNvSpPr>
                <a:spLocks/>
              </p:cNvSpPr>
              <p:nvPr/>
            </p:nvSpPr>
            <p:spPr bwMode="auto">
              <a:xfrm>
                <a:off x="3393" y="1752"/>
                <a:ext cx="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3" y="6"/>
                  </a:cxn>
                  <a:cxn ang="0">
                    <a:pos x="4" y="10"/>
                  </a:cxn>
                  <a:cxn ang="0">
                    <a:pos x="5" y="13"/>
                  </a:cxn>
                </a:cxnLst>
                <a:rect l="0" t="0" r="r" b="b"/>
                <a:pathLst>
                  <a:path w="5" h="13">
                    <a:moveTo>
                      <a:pt x="0" y="0"/>
                    </a:moveTo>
                    <a:lnTo>
                      <a:pt x="1" y="4"/>
                    </a:lnTo>
                    <a:lnTo>
                      <a:pt x="3" y="6"/>
                    </a:lnTo>
                    <a:lnTo>
                      <a:pt x="4" y="10"/>
                    </a:lnTo>
                    <a:lnTo>
                      <a:pt x="5" y="1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69" name="Freeform 153"/>
              <p:cNvSpPr>
                <a:spLocks/>
              </p:cNvSpPr>
              <p:nvPr/>
            </p:nvSpPr>
            <p:spPr bwMode="auto">
              <a:xfrm>
                <a:off x="3398" y="1765"/>
                <a:ext cx="4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10"/>
                  </a:cxn>
                  <a:cxn ang="0">
                    <a:pos x="3" y="15"/>
                  </a:cxn>
                  <a:cxn ang="0">
                    <a:pos x="4" y="20"/>
                  </a:cxn>
                </a:cxnLst>
                <a:rect l="0" t="0" r="r" b="b"/>
                <a:pathLst>
                  <a:path w="4" h="20">
                    <a:moveTo>
                      <a:pt x="0" y="0"/>
                    </a:moveTo>
                    <a:lnTo>
                      <a:pt x="1" y="4"/>
                    </a:lnTo>
                    <a:lnTo>
                      <a:pt x="2" y="10"/>
                    </a:lnTo>
                    <a:lnTo>
                      <a:pt x="3" y="15"/>
                    </a:lnTo>
                    <a:lnTo>
                      <a:pt x="4" y="2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70" name="Freeform 154"/>
              <p:cNvSpPr>
                <a:spLocks/>
              </p:cNvSpPr>
              <p:nvPr/>
            </p:nvSpPr>
            <p:spPr bwMode="auto">
              <a:xfrm>
                <a:off x="3402" y="1785"/>
                <a:ext cx="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9"/>
                  </a:cxn>
                  <a:cxn ang="0">
                    <a:pos x="5" y="17"/>
                  </a:cxn>
                </a:cxnLst>
                <a:rect l="0" t="0" r="r" b="b"/>
                <a:pathLst>
                  <a:path w="5" h="17">
                    <a:moveTo>
                      <a:pt x="0" y="0"/>
                    </a:moveTo>
                    <a:lnTo>
                      <a:pt x="3" y="9"/>
                    </a:lnTo>
                    <a:lnTo>
                      <a:pt x="5" y="1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71" name="Line 155"/>
              <p:cNvSpPr>
                <a:spLocks noChangeShapeType="1"/>
              </p:cNvSpPr>
              <p:nvPr/>
            </p:nvSpPr>
            <p:spPr bwMode="auto">
              <a:xfrm>
                <a:off x="3407" y="1802"/>
                <a:ext cx="5" cy="17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72" name="Freeform 156"/>
              <p:cNvSpPr>
                <a:spLocks/>
              </p:cNvSpPr>
              <p:nvPr/>
            </p:nvSpPr>
            <p:spPr bwMode="auto">
              <a:xfrm>
                <a:off x="3412" y="1819"/>
                <a:ext cx="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9"/>
                  </a:cxn>
                  <a:cxn ang="0">
                    <a:pos x="4" y="13"/>
                  </a:cxn>
                  <a:cxn ang="0">
                    <a:pos x="5" y="17"/>
                  </a:cxn>
                </a:cxnLst>
                <a:rect l="0" t="0" r="r" b="b"/>
                <a:pathLst>
                  <a:path w="5" h="17">
                    <a:moveTo>
                      <a:pt x="0" y="0"/>
                    </a:moveTo>
                    <a:lnTo>
                      <a:pt x="3" y="9"/>
                    </a:lnTo>
                    <a:lnTo>
                      <a:pt x="4" y="13"/>
                    </a:lnTo>
                    <a:lnTo>
                      <a:pt x="5" y="1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73" name="Freeform 157"/>
              <p:cNvSpPr>
                <a:spLocks/>
              </p:cNvSpPr>
              <p:nvPr/>
            </p:nvSpPr>
            <p:spPr bwMode="auto">
              <a:xfrm>
                <a:off x="3417" y="1836"/>
                <a:ext cx="5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6"/>
                  </a:cxn>
                  <a:cxn ang="0">
                    <a:pos x="2" y="12"/>
                  </a:cxn>
                  <a:cxn ang="0">
                    <a:pos x="4" y="18"/>
                  </a:cxn>
                  <a:cxn ang="0">
                    <a:pos x="5" y="23"/>
                  </a:cxn>
                </a:cxnLst>
                <a:rect l="0" t="0" r="r" b="b"/>
                <a:pathLst>
                  <a:path w="5" h="23">
                    <a:moveTo>
                      <a:pt x="0" y="0"/>
                    </a:moveTo>
                    <a:lnTo>
                      <a:pt x="1" y="6"/>
                    </a:lnTo>
                    <a:lnTo>
                      <a:pt x="2" y="12"/>
                    </a:lnTo>
                    <a:lnTo>
                      <a:pt x="4" y="18"/>
                    </a:lnTo>
                    <a:lnTo>
                      <a:pt x="5" y="2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74" name="Freeform 158"/>
              <p:cNvSpPr>
                <a:spLocks/>
              </p:cNvSpPr>
              <p:nvPr/>
            </p:nvSpPr>
            <p:spPr bwMode="auto">
              <a:xfrm>
                <a:off x="3422" y="1859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2" y="6"/>
                  </a:cxn>
                  <a:cxn ang="0">
                    <a:pos x="4" y="9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2" y="6"/>
                    </a:lnTo>
                    <a:lnTo>
                      <a:pt x="4" y="9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75" name="Freeform 159"/>
              <p:cNvSpPr>
                <a:spLocks/>
              </p:cNvSpPr>
              <p:nvPr/>
            </p:nvSpPr>
            <p:spPr bwMode="auto">
              <a:xfrm>
                <a:off x="3427" y="1871"/>
                <a:ext cx="4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9"/>
                  </a:cxn>
                  <a:cxn ang="0">
                    <a:pos x="3" y="15"/>
                  </a:cxn>
                  <a:cxn ang="0">
                    <a:pos x="4" y="20"/>
                  </a:cxn>
                </a:cxnLst>
                <a:rect l="0" t="0" r="r" b="b"/>
                <a:pathLst>
                  <a:path w="4" h="20">
                    <a:moveTo>
                      <a:pt x="0" y="0"/>
                    </a:moveTo>
                    <a:lnTo>
                      <a:pt x="1" y="4"/>
                    </a:lnTo>
                    <a:lnTo>
                      <a:pt x="2" y="9"/>
                    </a:lnTo>
                    <a:lnTo>
                      <a:pt x="3" y="15"/>
                    </a:lnTo>
                    <a:lnTo>
                      <a:pt x="4" y="2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76" name="Freeform 160"/>
              <p:cNvSpPr>
                <a:spLocks/>
              </p:cNvSpPr>
              <p:nvPr/>
            </p:nvSpPr>
            <p:spPr bwMode="auto">
              <a:xfrm>
                <a:off x="3431" y="1891"/>
                <a:ext cx="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8"/>
                  </a:cxn>
                  <a:cxn ang="0">
                    <a:pos x="5" y="17"/>
                  </a:cxn>
                </a:cxnLst>
                <a:rect l="0" t="0" r="r" b="b"/>
                <a:pathLst>
                  <a:path w="5" h="17">
                    <a:moveTo>
                      <a:pt x="0" y="0"/>
                    </a:moveTo>
                    <a:lnTo>
                      <a:pt x="2" y="8"/>
                    </a:lnTo>
                    <a:lnTo>
                      <a:pt x="5" y="1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77" name="Freeform 161"/>
              <p:cNvSpPr>
                <a:spLocks/>
              </p:cNvSpPr>
              <p:nvPr/>
            </p:nvSpPr>
            <p:spPr bwMode="auto">
              <a:xfrm>
                <a:off x="3436" y="1908"/>
                <a:ext cx="5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5"/>
                  </a:cxn>
                  <a:cxn ang="0">
                    <a:pos x="2" y="9"/>
                  </a:cxn>
                  <a:cxn ang="0">
                    <a:pos x="4" y="14"/>
                  </a:cxn>
                  <a:cxn ang="0">
                    <a:pos x="5" y="18"/>
                  </a:cxn>
                </a:cxnLst>
                <a:rect l="0" t="0" r="r" b="b"/>
                <a:pathLst>
                  <a:path w="5" h="18">
                    <a:moveTo>
                      <a:pt x="0" y="0"/>
                    </a:moveTo>
                    <a:lnTo>
                      <a:pt x="1" y="5"/>
                    </a:lnTo>
                    <a:lnTo>
                      <a:pt x="2" y="9"/>
                    </a:lnTo>
                    <a:lnTo>
                      <a:pt x="4" y="14"/>
                    </a:lnTo>
                    <a:lnTo>
                      <a:pt x="5" y="18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78" name="Freeform 162"/>
              <p:cNvSpPr>
                <a:spLocks/>
              </p:cNvSpPr>
              <p:nvPr/>
            </p:nvSpPr>
            <p:spPr bwMode="auto">
              <a:xfrm>
                <a:off x="3441" y="1926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5"/>
                  </a:cxn>
                  <a:cxn ang="0">
                    <a:pos x="4" y="7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2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79" name="Freeform 163"/>
              <p:cNvSpPr>
                <a:spLocks/>
              </p:cNvSpPr>
              <p:nvPr/>
            </p:nvSpPr>
            <p:spPr bwMode="auto">
              <a:xfrm>
                <a:off x="3446" y="1936"/>
                <a:ext cx="4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3" y="6"/>
                  </a:cxn>
                  <a:cxn ang="0">
                    <a:pos x="4" y="9"/>
                  </a:cxn>
                </a:cxnLst>
                <a:rect l="0" t="0" r="r" b="b"/>
                <a:pathLst>
                  <a:path w="4" h="9">
                    <a:moveTo>
                      <a:pt x="0" y="0"/>
                    </a:moveTo>
                    <a:lnTo>
                      <a:pt x="1" y="2"/>
                    </a:lnTo>
                    <a:lnTo>
                      <a:pt x="2" y="3"/>
                    </a:lnTo>
                    <a:lnTo>
                      <a:pt x="3" y="6"/>
                    </a:lnTo>
                    <a:lnTo>
                      <a:pt x="4" y="9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80" name="Freeform 164"/>
              <p:cNvSpPr>
                <a:spLocks/>
              </p:cNvSpPr>
              <p:nvPr/>
            </p:nvSpPr>
            <p:spPr bwMode="auto">
              <a:xfrm>
                <a:off x="3450" y="1945"/>
                <a:ext cx="5" cy="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1" y="6"/>
                  </a:cxn>
                  <a:cxn ang="0">
                    <a:pos x="2" y="14"/>
                  </a:cxn>
                  <a:cxn ang="0">
                    <a:pos x="4" y="21"/>
                  </a:cxn>
                  <a:cxn ang="0">
                    <a:pos x="5" y="25"/>
                  </a:cxn>
                  <a:cxn ang="0">
                    <a:pos x="5" y="27"/>
                  </a:cxn>
                </a:cxnLst>
                <a:rect l="0" t="0" r="r" b="b"/>
                <a:pathLst>
                  <a:path w="5" h="27">
                    <a:moveTo>
                      <a:pt x="0" y="0"/>
                    </a:moveTo>
                    <a:lnTo>
                      <a:pt x="1" y="3"/>
                    </a:lnTo>
                    <a:lnTo>
                      <a:pt x="1" y="6"/>
                    </a:lnTo>
                    <a:lnTo>
                      <a:pt x="2" y="14"/>
                    </a:lnTo>
                    <a:lnTo>
                      <a:pt x="4" y="21"/>
                    </a:lnTo>
                    <a:lnTo>
                      <a:pt x="5" y="25"/>
                    </a:lnTo>
                    <a:lnTo>
                      <a:pt x="5" y="2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81" name="Freeform 165"/>
              <p:cNvSpPr>
                <a:spLocks/>
              </p:cNvSpPr>
              <p:nvPr/>
            </p:nvSpPr>
            <p:spPr bwMode="auto">
              <a:xfrm>
                <a:off x="3455" y="1972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3" y="6"/>
                  </a:cxn>
                  <a:cxn ang="0">
                    <a:pos x="4" y="8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4"/>
                    </a:lnTo>
                    <a:lnTo>
                      <a:pt x="3" y="6"/>
                    </a:lnTo>
                    <a:lnTo>
                      <a:pt x="4" y="8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82" name="Freeform 166"/>
              <p:cNvSpPr>
                <a:spLocks/>
              </p:cNvSpPr>
              <p:nvPr/>
            </p:nvSpPr>
            <p:spPr bwMode="auto">
              <a:xfrm>
                <a:off x="3460" y="1982"/>
                <a:ext cx="4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7"/>
                  </a:cxn>
                  <a:cxn ang="0">
                    <a:pos x="4" y="15"/>
                  </a:cxn>
                </a:cxnLst>
                <a:rect l="0" t="0" r="r" b="b"/>
                <a:pathLst>
                  <a:path w="4" h="15">
                    <a:moveTo>
                      <a:pt x="0" y="0"/>
                    </a:moveTo>
                    <a:lnTo>
                      <a:pt x="1" y="3"/>
                    </a:lnTo>
                    <a:lnTo>
                      <a:pt x="2" y="7"/>
                    </a:lnTo>
                    <a:lnTo>
                      <a:pt x="4" y="1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83" name="Freeform 167"/>
              <p:cNvSpPr>
                <a:spLocks/>
              </p:cNvSpPr>
              <p:nvPr/>
            </p:nvSpPr>
            <p:spPr bwMode="auto">
              <a:xfrm>
                <a:off x="3464" y="1997"/>
                <a:ext cx="5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7"/>
                  </a:cxn>
                  <a:cxn ang="0">
                    <a:pos x="4" y="11"/>
                  </a:cxn>
                  <a:cxn ang="0">
                    <a:pos x="5" y="15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lnTo>
                      <a:pt x="3" y="7"/>
                    </a:lnTo>
                    <a:lnTo>
                      <a:pt x="4" y="11"/>
                    </a:lnTo>
                    <a:lnTo>
                      <a:pt x="5" y="1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84" name="Freeform 168"/>
              <p:cNvSpPr>
                <a:spLocks/>
              </p:cNvSpPr>
              <p:nvPr/>
            </p:nvSpPr>
            <p:spPr bwMode="auto">
              <a:xfrm>
                <a:off x="3469" y="2012"/>
                <a:ext cx="5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3" y="10"/>
                  </a:cxn>
                  <a:cxn ang="0">
                    <a:pos x="4" y="15"/>
                  </a:cxn>
                  <a:cxn ang="0">
                    <a:pos x="5" y="20"/>
                  </a:cxn>
                </a:cxnLst>
                <a:rect l="0" t="0" r="r" b="b"/>
                <a:pathLst>
                  <a:path w="5" h="20">
                    <a:moveTo>
                      <a:pt x="0" y="0"/>
                    </a:moveTo>
                    <a:lnTo>
                      <a:pt x="2" y="5"/>
                    </a:lnTo>
                    <a:lnTo>
                      <a:pt x="3" y="10"/>
                    </a:lnTo>
                    <a:lnTo>
                      <a:pt x="4" y="15"/>
                    </a:lnTo>
                    <a:lnTo>
                      <a:pt x="5" y="2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85" name="Freeform 169"/>
              <p:cNvSpPr>
                <a:spLocks/>
              </p:cNvSpPr>
              <p:nvPr/>
            </p:nvSpPr>
            <p:spPr bwMode="auto">
              <a:xfrm>
                <a:off x="3474" y="2032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1" y="3"/>
                    </a:lnTo>
                    <a:lnTo>
                      <a:pt x="3" y="6"/>
                    </a:lnTo>
                    <a:lnTo>
                      <a:pt x="4" y="9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86" name="Freeform 170"/>
              <p:cNvSpPr>
                <a:spLocks/>
              </p:cNvSpPr>
              <p:nvPr/>
            </p:nvSpPr>
            <p:spPr bwMode="auto">
              <a:xfrm>
                <a:off x="3479" y="2044"/>
                <a:ext cx="5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5"/>
                  </a:cxn>
                  <a:cxn ang="0">
                    <a:pos x="2" y="9"/>
                  </a:cxn>
                  <a:cxn ang="0">
                    <a:pos x="4" y="13"/>
                  </a:cxn>
                  <a:cxn ang="0">
                    <a:pos x="5" y="18"/>
                  </a:cxn>
                </a:cxnLst>
                <a:rect l="0" t="0" r="r" b="b"/>
                <a:pathLst>
                  <a:path w="5" h="18">
                    <a:moveTo>
                      <a:pt x="0" y="0"/>
                    </a:moveTo>
                    <a:lnTo>
                      <a:pt x="1" y="5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5" y="18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87" name="Freeform 171"/>
              <p:cNvSpPr>
                <a:spLocks/>
              </p:cNvSpPr>
              <p:nvPr/>
            </p:nvSpPr>
            <p:spPr bwMode="auto">
              <a:xfrm>
                <a:off x="3484" y="2062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1" y="3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88" name="Freeform 172"/>
              <p:cNvSpPr>
                <a:spLocks/>
              </p:cNvSpPr>
              <p:nvPr/>
            </p:nvSpPr>
            <p:spPr bwMode="auto">
              <a:xfrm>
                <a:off x="3489" y="2074"/>
                <a:ext cx="4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1" y="5"/>
                  </a:cxn>
                  <a:cxn ang="0">
                    <a:pos x="2" y="10"/>
                  </a:cxn>
                  <a:cxn ang="0">
                    <a:pos x="3" y="16"/>
                  </a:cxn>
                  <a:cxn ang="0">
                    <a:pos x="3" y="18"/>
                  </a:cxn>
                  <a:cxn ang="0">
                    <a:pos x="4" y="19"/>
                  </a:cxn>
                </a:cxnLst>
                <a:rect l="0" t="0" r="r" b="b"/>
                <a:pathLst>
                  <a:path w="4" h="19">
                    <a:moveTo>
                      <a:pt x="0" y="0"/>
                    </a:moveTo>
                    <a:lnTo>
                      <a:pt x="0" y="2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4" y="19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89" name="Freeform 173"/>
              <p:cNvSpPr>
                <a:spLocks/>
              </p:cNvSpPr>
              <p:nvPr/>
            </p:nvSpPr>
            <p:spPr bwMode="auto">
              <a:xfrm>
                <a:off x="3493" y="2093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90" name="Freeform 174"/>
              <p:cNvSpPr>
                <a:spLocks/>
              </p:cNvSpPr>
              <p:nvPr/>
            </p:nvSpPr>
            <p:spPr bwMode="auto">
              <a:xfrm>
                <a:off x="3498" y="2098"/>
                <a:ext cx="5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3" y="9"/>
                  </a:cxn>
                  <a:cxn ang="0">
                    <a:pos x="4" y="14"/>
                  </a:cxn>
                  <a:cxn ang="0">
                    <a:pos x="4" y="16"/>
                  </a:cxn>
                  <a:cxn ang="0">
                    <a:pos x="5" y="18"/>
                  </a:cxn>
                </a:cxnLst>
                <a:rect l="0" t="0" r="r" b="b"/>
                <a:pathLst>
                  <a:path w="5" h="18">
                    <a:moveTo>
                      <a:pt x="0" y="0"/>
                    </a:moveTo>
                    <a:lnTo>
                      <a:pt x="1" y="2"/>
                    </a:lnTo>
                    <a:lnTo>
                      <a:pt x="1" y="4"/>
                    </a:lnTo>
                    <a:lnTo>
                      <a:pt x="3" y="9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5" y="18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91" name="Freeform 175"/>
              <p:cNvSpPr>
                <a:spLocks/>
              </p:cNvSpPr>
              <p:nvPr/>
            </p:nvSpPr>
            <p:spPr bwMode="auto">
              <a:xfrm>
                <a:off x="3503" y="2116"/>
                <a:ext cx="4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5"/>
                  </a:cxn>
                  <a:cxn ang="0">
                    <a:pos x="3" y="8"/>
                  </a:cxn>
                  <a:cxn ang="0">
                    <a:pos x="4" y="10"/>
                  </a:cxn>
                </a:cxnLst>
                <a:rect l="0" t="0" r="r" b="b"/>
                <a:pathLst>
                  <a:path w="4" h="10">
                    <a:moveTo>
                      <a:pt x="0" y="0"/>
                    </a:moveTo>
                    <a:lnTo>
                      <a:pt x="1" y="3"/>
                    </a:lnTo>
                    <a:lnTo>
                      <a:pt x="2" y="5"/>
                    </a:lnTo>
                    <a:lnTo>
                      <a:pt x="3" y="8"/>
                    </a:lnTo>
                    <a:lnTo>
                      <a:pt x="4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92" name="Freeform 176"/>
              <p:cNvSpPr>
                <a:spLocks/>
              </p:cNvSpPr>
              <p:nvPr/>
            </p:nvSpPr>
            <p:spPr bwMode="auto">
              <a:xfrm>
                <a:off x="3507" y="2126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4"/>
                  </a:cxn>
                  <a:cxn ang="0">
                    <a:pos x="4" y="7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2"/>
                    </a:lnTo>
                    <a:lnTo>
                      <a:pt x="3" y="4"/>
                    </a:lnTo>
                    <a:lnTo>
                      <a:pt x="4" y="7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93" name="Freeform 177"/>
              <p:cNvSpPr>
                <a:spLocks/>
              </p:cNvSpPr>
              <p:nvPr/>
            </p:nvSpPr>
            <p:spPr bwMode="auto">
              <a:xfrm>
                <a:off x="3512" y="2136"/>
                <a:ext cx="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8"/>
                  </a:cxn>
                  <a:cxn ang="0">
                    <a:pos x="4" y="13"/>
                  </a:cxn>
                  <a:cxn ang="0">
                    <a:pos x="5" y="17"/>
                  </a:cxn>
                </a:cxnLst>
                <a:rect l="0" t="0" r="r" b="b"/>
                <a:pathLst>
                  <a:path w="5" h="17">
                    <a:moveTo>
                      <a:pt x="0" y="0"/>
                    </a:moveTo>
                    <a:lnTo>
                      <a:pt x="1" y="4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5" y="1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94" name="Freeform 178"/>
              <p:cNvSpPr>
                <a:spLocks/>
              </p:cNvSpPr>
              <p:nvPr/>
            </p:nvSpPr>
            <p:spPr bwMode="auto">
              <a:xfrm>
                <a:off x="3517" y="2153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4"/>
                  </a:cxn>
                  <a:cxn ang="0">
                    <a:pos x="4" y="5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1" y="2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95" name="Freeform 179"/>
              <p:cNvSpPr>
                <a:spLocks/>
              </p:cNvSpPr>
              <p:nvPr/>
            </p:nvSpPr>
            <p:spPr bwMode="auto">
              <a:xfrm>
                <a:off x="3522" y="2160"/>
                <a:ext cx="5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4" y="14"/>
                  </a:cxn>
                  <a:cxn ang="0">
                    <a:pos x="5" y="15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lnTo>
                      <a:pt x="1" y="4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4" y="14"/>
                    </a:lnTo>
                    <a:lnTo>
                      <a:pt x="5" y="1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96" name="Freeform 180"/>
              <p:cNvSpPr>
                <a:spLocks/>
              </p:cNvSpPr>
              <p:nvPr/>
            </p:nvSpPr>
            <p:spPr bwMode="auto">
              <a:xfrm>
                <a:off x="3527" y="2175"/>
                <a:ext cx="4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4" y="4"/>
                  </a:cxn>
                  <a:cxn ang="0">
                    <a:pos x="4" y="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4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97" name="Freeform 181"/>
              <p:cNvSpPr>
                <a:spLocks/>
              </p:cNvSpPr>
              <p:nvPr/>
            </p:nvSpPr>
            <p:spPr bwMode="auto">
              <a:xfrm>
                <a:off x="3531" y="2180"/>
                <a:ext cx="5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3" y="7"/>
                  </a:cxn>
                  <a:cxn ang="0">
                    <a:pos x="4" y="11"/>
                  </a:cxn>
                  <a:cxn ang="0">
                    <a:pos x="5" y="15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lnTo>
                      <a:pt x="2" y="3"/>
                    </a:lnTo>
                    <a:lnTo>
                      <a:pt x="3" y="7"/>
                    </a:lnTo>
                    <a:lnTo>
                      <a:pt x="4" y="11"/>
                    </a:lnTo>
                    <a:lnTo>
                      <a:pt x="5" y="1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98" name="Freeform 182"/>
              <p:cNvSpPr>
                <a:spLocks/>
              </p:cNvSpPr>
              <p:nvPr/>
            </p:nvSpPr>
            <p:spPr bwMode="auto">
              <a:xfrm>
                <a:off x="3536" y="2195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3" y="5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2" y="3"/>
                    </a:lnTo>
                    <a:lnTo>
                      <a:pt x="3" y="5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999" name="Freeform 183"/>
              <p:cNvSpPr>
                <a:spLocks/>
              </p:cNvSpPr>
              <p:nvPr/>
            </p:nvSpPr>
            <p:spPr bwMode="auto">
              <a:xfrm>
                <a:off x="3541" y="2205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2" y="5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00" name="Freeform 184"/>
              <p:cNvSpPr>
                <a:spLocks/>
              </p:cNvSpPr>
              <p:nvPr/>
            </p:nvSpPr>
            <p:spPr bwMode="auto">
              <a:xfrm>
                <a:off x="3546" y="2215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6"/>
                  </a:cxn>
                  <a:cxn ang="0">
                    <a:pos x="4" y="9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1" y="3"/>
                    </a:lnTo>
                    <a:lnTo>
                      <a:pt x="2" y="6"/>
                    </a:lnTo>
                    <a:lnTo>
                      <a:pt x="4" y="9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01" name="Freeform 185"/>
              <p:cNvSpPr>
                <a:spLocks/>
              </p:cNvSpPr>
              <p:nvPr/>
            </p:nvSpPr>
            <p:spPr bwMode="auto">
              <a:xfrm>
                <a:off x="3551" y="2227"/>
                <a:ext cx="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4" y="7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4" y="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02" name="Freeform 186"/>
              <p:cNvSpPr>
                <a:spLocks/>
              </p:cNvSpPr>
              <p:nvPr/>
            </p:nvSpPr>
            <p:spPr bwMode="auto">
              <a:xfrm>
                <a:off x="3555" y="2234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2" y="4"/>
                    </a:lnTo>
                    <a:lnTo>
                      <a:pt x="4" y="6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03" name="Freeform 187"/>
              <p:cNvSpPr>
                <a:spLocks/>
              </p:cNvSpPr>
              <p:nvPr/>
            </p:nvSpPr>
            <p:spPr bwMode="auto">
              <a:xfrm>
                <a:off x="3560" y="2242"/>
                <a:ext cx="5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3" y="8"/>
                  </a:cxn>
                  <a:cxn ang="0">
                    <a:pos x="4" y="12"/>
                  </a:cxn>
                  <a:cxn ang="0">
                    <a:pos x="4" y="13"/>
                  </a:cxn>
                  <a:cxn ang="0">
                    <a:pos x="5" y="15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lnTo>
                      <a:pt x="1" y="3"/>
                    </a:lnTo>
                    <a:lnTo>
                      <a:pt x="3" y="8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5" y="1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04" name="Freeform 188"/>
              <p:cNvSpPr>
                <a:spLocks/>
              </p:cNvSpPr>
              <p:nvPr/>
            </p:nvSpPr>
            <p:spPr bwMode="auto">
              <a:xfrm>
                <a:off x="3565" y="2257"/>
                <a:ext cx="4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3"/>
                  </a:cxn>
                  <a:cxn ang="0">
                    <a:pos x="3" y="4"/>
                  </a:cxn>
                  <a:cxn ang="0">
                    <a:pos x="4" y="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4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05" name="Freeform 189"/>
              <p:cNvSpPr>
                <a:spLocks/>
              </p:cNvSpPr>
              <p:nvPr/>
            </p:nvSpPr>
            <p:spPr bwMode="auto">
              <a:xfrm>
                <a:off x="3569" y="2262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4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2"/>
                    </a:lnTo>
                    <a:lnTo>
                      <a:pt x="3" y="4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06" name="Freeform 190"/>
              <p:cNvSpPr>
                <a:spLocks/>
              </p:cNvSpPr>
              <p:nvPr/>
            </p:nvSpPr>
            <p:spPr bwMode="auto">
              <a:xfrm>
                <a:off x="3574" y="2272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3" y="6"/>
                  </a:cxn>
                  <a:cxn ang="0">
                    <a:pos x="4" y="10"/>
                  </a:cxn>
                  <a:cxn ang="0">
                    <a:pos x="5" y="11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1" y="3"/>
                    </a:lnTo>
                    <a:lnTo>
                      <a:pt x="3" y="6"/>
                    </a:lnTo>
                    <a:lnTo>
                      <a:pt x="4" y="10"/>
                    </a:lnTo>
                    <a:lnTo>
                      <a:pt x="5" y="11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07" name="Freeform 191"/>
              <p:cNvSpPr>
                <a:spLocks/>
              </p:cNvSpPr>
              <p:nvPr/>
            </p:nvSpPr>
            <p:spPr bwMode="auto">
              <a:xfrm>
                <a:off x="3579" y="2283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08" name="Freeform 192"/>
              <p:cNvSpPr>
                <a:spLocks/>
              </p:cNvSpPr>
              <p:nvPr/>
            </p:nvSpPr>
            <p:spPr bwMode="auto">
              <a:xfrm>
                <a:off x="3584" y="2284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4"/>
                  </a:cxn>
                  <a:cxn ang="0">
                    <a:pos x="3" y="7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1"/>
                    </a:lnTo>
                    <a:lnTo>
                      <a:pt x="2" y="4"/>
                    </a:lnTo>
                    <a:lnTo>
                      <a:pt x="3" y="7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09" name="Freeform 193"/>
              <p:cNvSpPr>
                <a:spLocks/>
              </p:cNvSpPr>
              <p:nvPr/>
            </p:nvSpPr>
            <p:spPr bwMode="auto">
              <a:xfrm>
                <a:off x="3589" y="2294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10" name="Freeform 194"/>
              <p:cNvSpPr>
                <a:spLocks/>
              </p:cNvSpPr>
              <p:nvPr/>
            </p:nvSpPr>
            <p:spPr bwMode="auto">
              <a:xfrm>
                <a:off x="3594" y="2299"/>
                <a:ext cx="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6"/>
                  </a:cxn>
                  <a:cxn ang="0">
                    <a:pos x="3" y="9"/>
                  </a:cxn>
                  <a:cxn ang="0">
                    <a:pos x="4" y="12"/>
                  </a:cxn>
                </a:cxnLst>
                <a:rect l="0" t="0" r="r" b="b"/>
                <a:pathLst>
                  <a:path w="4" h="12">
                    <a:moveTo>
                      <a:pt x="0" y="0"/>
                    </a:moveTo>
                    <a:lnTo>
                      <a:pt x="1" y="2"/>
                    </a:lnTo>
                    <a:lnTo>
                      <a:pt x="2" y="6"/>
                    </a:lnTo>
                    <a:lnTo>
                      <a:pt x="3" y="9"/>
                    </a:lnTo>
                    <a:lnTo>
                      <a:pt x="4" y="1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11" name="Freeform 195"/>
              <p:cNvSpPr>
                <a:spLocks/>
              </p:cNvSpPr>
              <p:nvPr/>
            </p:nvSpPr>
            <p:spPr bwMode="auto">
              <a:xfrm>
                <a:off x="3598" y="2311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12" name="Freeform 196"/>
              <p:cNvSpPr>
                <a:spLocks/>
              </p:cNvSpPr>
              <p:nvPr/>
            </p:nvSpPr>
            <p:spPr bwMode="auto">
              <a:xfrm>
                <a:off x="3603" y="2316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5"/>
                  </a:cxn>
                  <a:cxn ang="0">
                    <a:pos x="4" y="8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2"/>
                    </a:lnTo>
                    <a:lnTo>
                      <a:pt x="2" y="5"/>
                    </a:lnTo>
                    <a:lnTo>
                      <a:pt x="4" y="8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13" name="Freeform 197"/>
              <p:cNvSpPr>
                <a:spLocks/>
              </p:cNvSpPr>
              <p:nvPr/>
            </p:nvSpPr>
            <p:spPr bwMode="auto">
              <a:xfrm>
                <a:off x="3608" y="2326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3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14" name="Line 198"/>
              <p:cNvSpPr>
                <a:spLocks noChangeShapeType="1"/>
              </p:cNvSpPr>
              <p:nvPr/>
            </p:nvSpPr>
            <p:spPr bwMode="auto">
              <a:xfrm>
                <a:off x="3613" y="2331"/>
                <a:ext cx="4" cy="5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15" name="Freeform 199"/>
              <p:cNvSpPr>
                <a:spLocks/>
              </p:cNvSpPr>
              <p:nvPr/>
            </p:nvSpPr>
            <p:spPr bwMode="auto">
              <a:xfrm>
                <a:off x="3617" y="2336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4" y="3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16" name="Freeform 200"/>
              <p:cNvSpPr>
                <a:spLocks/>
              </p:cNvSpPr>
              <p:nvPr/>
            </p:nvSpPr>
            <p:spPr bwMode="auto">
              <a:xfrm>
                <a:off x="3622" y="2341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1" y="2"/>
                    </a:lnTo>
                    <a:lnTo>
                      <a:pt x="3" y="6"/>
                    </a:lnTo>
                    <a:lnTo>
                      <a:pt x="4" y="9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17" name="Freeform 201"/>
              <p:cNvSpPr>
                <a:spLocks/>
              </p:cNvSpPr>
              <p:nvPr/>
            </p:nvSpPr>
            <p:spPr bwMode="auto">
              <a:xfrm>
                <a:off x="3627" y="2353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18" name="Freeform 202"/>
              <p:cNvSpPr>
                <a:spLocks/>
              </p:cNvSpPr>
              <p:nvPr/>
            </p:nvSpPr>
            <p:spPr bwMode="auto">
              <a:xfrm>
                <a:off x="3631" y="2356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3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19" name="Freeform 203"/>
              <p:cNvSpPr>
                <a:spLocks/>
              </p:cNvSpPr>
              <p:nvPr/>
            </p:nvSpPr>
            <p:spPr bwMode="auto">
              <a:xfrm>
                <a:off x="3636" y="2360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20" name="Freeform 204"/>
              <p:cNvSpPr>
                <a:spLocks/>
              </p:cNvSpPr>
              <p:nvPr/>
            </p:nvSpPr>
            <p:spPr bwMode="auto">
              <a:xfrm>
                <a:off x="3641" y="2363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5"/>
                  </a:cxn>
                  <a:cxn ang="0">
                    <a:pos x="4" y="8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2"/>
                    </a:lnTo>
                    <a:lnTo>
                      <a:pt x="2" y="5"/>
                    </a:lnTo>
                    <a:lnTo>
                      <a:pt x="4" y="8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21" name="Freeform 205"/>
              <p:cNvSpPr>
                <a:spLocks/>
              </p:cNvSpPr>
              <p:nvPr/>
            </p:nvSpPr>
            <p:spPr bwMode="auto">
              <a:xfrm>
                <a:off x="3646" y="237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22" name="Freeform 206"/>
              <p:cNvSpPr>
                <a:spLocks/>
              </p:cNvSpPr>
              <p:nvPr/>
            </p:nvSpPr>
            <p:spPr bwMode="auto">
              <a:xfrm>
                <a:off x="3651" y="2375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1"/>
                    </a:lnTo>
                    <a:lnTo>
                      <a:pt x="3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207"/>
            <p:cNvGrpSpPr>
              <a:grpSpLocks/>
            </p:cNvGrpSpPr>
            <p:nvPr/>
          </p:nvGrpSpPr>
          <p:grpSpPr bwMode="auto">
            <a:xfrm>
              <a:off x="3656" y="2388"/>
              <a:ext cx="954" cy="202"/>
              <a:chOff x="3656" y="2378"/>
              <a:chExt cx="954" cy="202"/>
            </a:xfrm>
          </p:grpSpPr>
          <p:sp>
            <p:nvSpPr>
              <p:cNvPr id="35024" name="Freeform 208"/>
              <p:cNvSpPr>
                <a:spLocks/>
              </p:cNvSpPr>
              <p:nvPr/>
            </p:nvSpPr>
            <p:spPr bwMode="auto">
              <a:xfrm>
                <a:off x="3656" y="2378"/>
                <a:ext cx="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3" y="6"/>
                  </a:cxn>
                  <a:cxn ang="0">
                    <a:pos x="4" y="7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lnTo>
                      <a:pt x="1" y="2"/>
                    </a:lnTo>
                    <a:lnTo>
                      <a:pt x="2" y="3"/>
                    </a:lnTo>
                    <a:lnTo>
                      <a:pt x="3" y="6"/>
                    </a:lnTo>
                    <a:lnTo>
                      <a:pt x="4" y="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25" name="Freeform 209"/>
              <p:cNvSpPr>
                <a:spLocks/>
              </p:cNvSpPr>
              <p:nvPr/>
            </p:nvSpPr>
            <p:spPr bwMode="auto">
              <a:xfrm>
                <a:off x="3660" y="2385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3" y="3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26" name="Freeform 210"/>
              <p:cNvSpPr>
                <a:spLocks/>
              </p:cNvSpPr>
              <p:nvPr/>
            </p:nvSpPr>
            <p:spPr bwMode="auto">
              <a:xfrm>
                <a:off x="3665" y="2390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3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27" name="Freeform 211"/>
              <p:cNvSpPr>
                <a:spLocks/>
              </p:cNvSpPr>
              <p:nvPr/>
            </p:nvSpPr>
            <p:spPr bwMode="auto">
              <a:xfrm>
                <a:off x="3670" y="2395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28" name="Freeform 212"/>
              <p:cNvSpPr>
                <a:spLocks/>
              </p:cNvSpPr>
              <p:nvPr/>
            </p:nvSpPr>
            <p:spPr bwMode="auto">
              <a:xfrm>
                <a:off x="3675" y="2398"/>
                <a:ext cx="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4"/>
                  </a:cxn>
                  <a:cxn ang="0">
                    <a:pos x="3" y="5"/>
                  </a:cxn>
                  <a:cxn ang="0">
                    <a:pos x="4" y="7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lnTo>
                      <a:pt x="1" y="1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4" y="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29" name="Freeform 213"/>
              <p:cNvSpPr>
                <a:spLocks/>
              </p:cNvSpPr>
              <p:nvPr/>
            </p:nvSpPr>
            <p:spPr bwMode="auto">
              <a:xfrm>
                <a:off x="3679" y="240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30" name="Freeform 214"/>
              <p:cNvSpPr>
                <a:spLocks/>
              </p:cNvSpPr>
              <p:nvPr/>
            </p:nvSpPr>
            <p:spPr bwMode="auto">
              <a:xfrm>
                <a:off x="3684" y="2405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31" name="Freeform 215"/>
              <p:cNvSpPr>
                <a:spLocks/>
              </p:cNvSpPr>
              <p:nvPr/>
            </p:nvSpPr>
            <p:spPr bwMode="auto">
              <a:xfrm>
                <a:off x="3689" y="2410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32" name="Freeform 216"/>
              <p:cNvSpPr>
                <a:spLocks/>
              </p:cNvSpPr>
              <p:nvPr/>
            </p:nvSpPr>
            <p:spPr bwMode="auto">
              <a:xfrm>
                <a:off x="3693" y="2413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3"/>
                  </a:cxn>
                  <a:cxn ang="0">
                    <a:pos x="4" y="5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2" y="1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33" name="Freeform 217"/>
              <p:cNvSpPr>
                <a:spLocks/>
              </p:cNvSpPr>
              <p:nvPr/>
            </p:nvSpPr>
            <p:spPr bwMode="auto">
              <a:xfrm>
                <a:off x="3698" y="242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34" name="Freeform 218"/>
              <p:cNvSpPr>
                <a:spLocks/>
              </p:cNvSpPr>
              <p:nvPr/>
            </p:nvSpPr>
            <p:spPr bwMode="auto">
              <a:xfrm>
                <a:off x="3703" y="2420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35" name="Freeform 219"/>
              <p:cNvSpPr>
                <a:spLocks/>
              </p:cNvSpPr>
              <p:nvPr/>
            </p:nvSpPr>
            <p:spPr bwMode="auto">
              <a:xfrm>
                <a:off x="3708" y="2422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5"/>
                  </a:cxn>
                  <a:cxn ang="0">
                    <a:pos x="4" y="8"/>
                  </a:cxn>
                  <a:cxn ang="0">
                    <a:pos x="4" y="10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3"/>
                    </a:lnTo>
                    <a:lnTo>
                      <a:pt x="2" y="5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36" name="Freeform 220"/>
              <p:cNvSpPr>
                <a:spLocks/>
              </p:cNvSpPr>
              <p:nvPr/>
            </p:nvSpPr>
            <p:spPr bwMode="auto">
              <a:xfrm>
                <a:off x="3713" y="243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37" name="Freeform 221"/>
              <p:cNvSpPr>
                <a:spLocks/>
              </p:cNvSpPr>
              <p:nvPr/>
            </p:nvSpPr>
            <p:spPr bwMode="auto">
              <a:xfrm>
                <a:off x="3718" y="2432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38" name="Line 222"/>
              <p:cNvSpPr>
                <a:spLocks noChangeShapeType="1"/>
              </p:cNvSpPr>
              <p:nvPr/>
            </p:nvSpPr>
            <p:spPr bwMode="auto">
              <a:xfrm>
                <a:off x="3722" y="2434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39" name="Freeform 223"/>
              <p:cNvSpPr>
                <a:spLocks/>
              </p:cNvSpPr>
              <p:nvPr/>
            </p:nvSpPr>
            <p:spPr bwMode="auto">
              <a:xfrm>
                <a:off x="3727" y="243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40" name="Freeform 224"/>
              <p:cNvSpPr>
                <a:spLocks/>
              </p:cNvSpPr>
              <p:nvPr/>
            </p:nvSpPr>
            <p:spPr bwMode="auto">
              <a:xfrm>
                <a:off x="3732" y="2439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3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41" name="Freeform 225"/>
              <p:cNvSpPr>
                <a:spLocks/>
              </p:cNvSpPr>
              <p:nvPr/>
            </p:nvSpPr>
            <p:spPr bwMode="auto">
              <a:xfrm>
                <a:off x="3737" y="2444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42" name="Freeform 226"/>
              <p:cNvSpPr>
                <a:spLocks/>
              </p:cNvSpPr>
              <p:nvPr/>
            </p:nvSpPr>
            <p:spPr bwMode="auto">
              <a:xfrm>
                <a:off x="3741" y="244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43" name="Freeform 227"/>
              <p:cNvSpPr>
                <a:spLocks/>
              </p:cNvSpPr>
              <p:nvPr/>
            </p:nvSpPr>
            <p:spPr bwMode="auto">
              <a:xfrm>
                <a:off x="3746" y="2444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3" y="5"/>
                  </a:cxn>
                  <a:cxn ang="0">
                    <a:pos x="4" y="8"/>
                  </a:cxn>
                  <a:cxn ang="0">
                    <a:pos x="5" y="9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3" y="5"/>
                    </a:lnTo>
                    <a:lnTo>
                      <a:pt x="4" y="8"/>
                    </a:lnTo>
                    <a:lnTo>
                      <a:pt x="5" y="9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44" name="Freeform 228"/>
              <p:cNvSpPr>
                <a:spLocks/>
              </p:cNvSpPr>
              <p:nvPr/>
            </p:nvSpPr>
            <p:spPr bwMode="auto">
              <a:xfrm>
                <a:off x="3751" y="2454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4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45" name="Freeform 229"/>
              <p:cNvSpPr>
                <a:spLocks/>
              </p:cNvSpPr>
              <p:nvPr/>
            </p:nvSpPr>
            <p:spPr bwMode="auto">
              <a:xfrm>
                <a:off x="3755" y="2454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1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46" name="Freeform 230"/>
              <p:cNvSpPr>
                <a:spLocks/>
              </p:cNvSpPr>
              <p:nvPr/>
            </p:nvSpPr>
            <p:spPr bwMode="auto">
              <a:xfrm>
                <a:off x="3760" y="245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47" name="Freeform 231"/>
              <p:cNvSpPr>
                <a:spLocks/>
              </p:cNvSpPr>
              <p:nvPr/>
            </p:nvSpPr>
            <p:spPr bwMode="auto">
              <a:xfrm>
                <a:off x="3765" y="2459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48" name="Line 232"/>
              <p:cNvSpPr>
                <a:spLocks noChangeShapeType="1"/>
              </p:cNvSpPr>
              <p:nvPr/>
            </p:nvSpPr>
            <p:spPr bwMode="auto">
              <a:xfrm>
                <a:off x="3770" y="2462"/>
                <a:ext cx="5" cy="2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49" name="Line 233"/>
              <p:cNvSpPr>
                <a:spLocks noChangeShapeType="1"/>
              </p:cNvSpPr>
              <p:nvPr/>
            </p:nvSpPr>
            <p:spPr bwMode="auto">
              <a:xfrm>
                <a:off x="3775" y="2464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50" name="Line 234"/>
              <p:cNvSpPr>
                <a:spLocks noChangeShapeType="1"/>
              </p:cNvSpPr>
              <p:nvPr/>
            </p:nvSpPr>
            <p:spPr bwMode="auto">
              <a:xfrm>
                <a:off x="3780" y="2467"/>
                <a:ext cx="4" cy="2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51" name="Line 235"/>
              <p:cNvSpPr>
                <a:spLocks noChangeShapeType="1"/>
              </p:cNvSpPr>
              <p:nvPr/>
            </p:nvSpPr>
            <p:spPr bwMode="auto">
              <a:xfrm>
                <a:off x="3784" y="2469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52" name="Line 236"/>
              <p:cNvSpPr>
                <a:spLocks noChangeShapeType="1"/>
              </p:cNvSpPr>
              <p:nvPr/>
            </p:nvSpPr>
            <p:spPr bwMode="auto">
              <a:xfrm>
                <a:off x="3789" y="2472"/>
                <a:ext cx="5" cy="2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53" name="Freeform 237"/>
              <p:cNvSpPr>
                <a:spLocks/>
              </p:cNvSpPr>
              <p:nvPr/>
            </p:nvSpPr>
            <p:spPr bwMode="auto">
              <a:xfrm>
                <a:off x="3794" y="2474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54" name="Freeform 238"/>
              <p:cNvSpPr>
                <a:spLocks/>
              </p:cNvSpPr>
              <p:nvPr/>
            </p:nvSpPr>
            <p:spPr bwMode="auto">
              <a:xfrm>
                <a:off x="3798" y="247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55" name="Freeform 239"/>
              <p:cNvSpPr>
                <a:spLocks/>
              </p:cNvSpPr>
              <p:nvPr/>
            </p:nvSpPr>
            <p:spPr bwMode="auto">
              <a:xfrm>
                <a:off x="3803" y="247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56" name="Freeform 240"/>
              <p:cNvSpPr>
                <a:spLocks/>
              </p:cNvSpPr>
              <p:nvPr/>
            </p:nvSpPr>
            <p:spPr bwMode="auto">
              <a:xfrm>
                <a:off x="3808" y="247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57" name="Freeform 241"/>
              <p:cNvSpPr>
                <a:spLocks/>
              </p:cNvSpPr>
              <p:nvPr/>
            </p:nvSpPr>
            <p:spPr bwMode="auto">
              <a:xfrm>
                <a:off x="3813" y="2479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58" name="Freeform 242"/>
              <p:cNvSpPr>
                <a:spLocks/>
              </p:cNvSpPr>
              <p:nvPr/>
            </p:nvSpPr>
            <p:spPr bwMode="auto">
              <a:xfrm>
                <a:off x="3818" y="248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59" name="Freeform 243"/>
              <p:cNvSpPr>
                <a:spLocks/>
              </p:cNvSpPr>
              <p:nvPr/>
            </p:nvSpPr>
            <p:spPr bwMode="auto">
              <a:xfrm>
                <a:off x="3822" y="2482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60" name="Line 244"/>
              <p:cNvSpPr>
                <a:spLocks noChangeShapeType="1"/>
              </p:cNvSpPr>
              <p:nvPr/>
            </p:nvSpPr>
            <p:spPr bwMode="auto">
              <a:xfrm>
                <a:off x="3827" y="2484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61" name="Freeform 245"/>
              <p:cNvSpPr>
                <a:spLocks/>
              </p:cNvSpPr>
              <p:nvPr/>
            </p:nvSpPr>
            <p:spPr bwMode="auto">
              <a:xfrm>
                <a:off x="3832" y="248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62" name="Freeform 246"/>
              <p:cNvSpPr>
                <a:spLocks/>
              </p:cNvSpPr>
              <p:nvPr/>
            </p:nvSpPr>
            <p:spPr bwMode="auto">
              <a:xfrm>
                <a:off x="3837" y="248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63" name="Freeform 247"/>
              <p:cNvSpPr>
                <a:spLocks/>
              </p:cNvSpPr>
              <p:nvPr/>
            </p:nvSpPr>
            <p:spPr bwMode="auto">
              <a:xfrm>
                <a:off x="3842" y="2489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64" name="Freeform 248"/>
              <p:cNvSpPr>
                <a:spLocks/>
              </p:cNvSpPr>
              <p:nvPr/>
            </p:nvSpPr>
            <p:spPr bwMode="auto">
              <a:xfrm>
                <a:off x="3846" y="2489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65" name="Freeform 249"/>
              <p:cNvSpPr>
                <a:spLocks/>
              </p:cNvSpPr>
              <p:nvPr/>
            </p:nvSpPr>
            <p:spPr bwMode="auto">
              <a:xfrm>
                <a:off x="3851" y="2492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4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66" name="Freeform 250"/>
              <p:cNvSpPr>
                <a:spLocks/>
              </p:cNvSpPr>
              <p:nvPr/>
            </p:nvSpPr>
            <p:spPr bwMode="auto">
              <a:xfrm>
                <a:off x="3856" y="2494"/>
                <a:ext cx="4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4" y="0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67" name="Freeform 251"/>
              <p:cNvSpPr>
                <a:spLocks/>
              </p:cNvSpPr>
              <p:nvPr/>
            </p:nvSpPr>
            <p:spPr bwMode="auto">
              <a:xfrm>
                <a:off x="3860" y="2493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68" name="Freeform 252"/>
              <p:cNvSpPr>
                <a:spLocks/>
              </p:cNvSpPr>
              <p:nvPr/>
            </p:nvSpPr>
            <p:spPr bwMode="auto">
              <a:xfrm>
                <a:off x="3865" y="2494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69" name="Freeform 253"/>
              <p:cNvSpPr>
                <a:spLocks/>
              </p:cNvSpPr>
              <p:nvPr/>
            </p:nvSpPr>
            <p:spPr bwMode="auto">
              <a:xfrm>
                <a:off x="3870" y="249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70" name="Freeform 254"/>
              <p:cNvSpPr>
                <a:spLocks/>
              </p:cNvSpPr>
              <p:nvPr/>
            </p:nvSpPr>
            <p:spPr bwMode="auto">
              <a:xfrm>
                <a:off x="3875" y="249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71" name="Freeform 255"/>
              <p:cNvSpPr>
                <a:spLocks/>
              </p:cNvSpPr>
              <p:nvPr/>
            </p:nvSpPr>
            <p:spPr bwMode="auto">
              <a:xfrm>
                <a:off x="3880" y="250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72" name="Freeform 256"/>
              <p:cNvSpPr>
                <a:spLocks/>
              </p:cNvSpPr>
              <p:nvPr/>
            </p:nvSpPr>
            <p:spPr bwMode="auto">
              <a:xfrm>
                <a:off x="3885" y="2501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73" name="Freeform 257"/>
              <p:cNvSpPr>
                <a:spLocks/>
              </p:cNvSpPr>
              <p:nvPr/>
            </p:nvSpPr>
            <p:spPr bwMode="auto">
              <a:xfrm>
                <a:off x="3889" y="250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74" name="Freeform 258"/>
              <p:cNvSpPr>
                <a:spLocks/>
              </p:cNvSpPr>
              <p:nvPr/>
            </p:nvSpPr>
            <p:spPr bwMode="auto">
              <a:xfrm>
                <a:off x="3894" y="250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75" name="Freeform 259"/>
              <p:cNvSpPr>
                <a:spLocks/>
              </p:cNvSpPr>
              <p:nvPr/>
            </p:nvSpPr>
            <p:spPr bwMode="auto">
              <a:xfrm>
                <a:off x="3899" y="250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76" name="Freeform 260"/>
              <p:cNvSpPr>
                <a:spLocks/>
              </p:cNvSpPr>
              <p:nvPr/>
            </p:nvSpPr>
            <p:spPr bwMode="auto">
              <a:xfrm>
                <a:off x="3904" y="2506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77" name="Freeform 261"/>
              <p:cNvSpPr>
                <a:spLocks/>
              </p:cNvSpPr>
              <p:nvPr/>
            </p:nvSpPr>
            <p:spPr bwMode="auto">
              <a:xfrm>
                <a:off x="3908" y="2506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78" name="Freeform 262"/>
              <p:cNvSpPr>
                <a:spLocks/>
              </p:cNvSpPr>
              <p:nvPr/>
            </p:nvSpPr>
            <p:spPr bwMode="auto">
              <a:xfrm>
                <a:off x="3913" y="250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79" name="Freeform 263"/>
              <p:cNvSpPr>
                <a:spLocks/>
              </p:cNvSpPr>
              <p:nvPr/>
            </p:nvSpPr>
            <p:spPr bwMode="auto">
              <a:xfrm>
                <a:off x="3918" y="2509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80" name="Freeform 264"/>
              <p:cNvSpPr>
                <a:spLocks/>
              </p:cNvSpPr>
              <p:nvPr/>
            </p:nvSpPr>
            <p:spPr bwMode="auto">
              <a:xfrm>
                <a:off x="3922" y="250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81" name="Freeform 265"/>
              <p:cNvSpPr>
                <a:spLocks/>
              </p:cNvSpPr>
              <p:nvPr/>
            </p:nvSpPr>
            <p:spPr bwMode="auto">
              <a:xfrm>
                <a:off x="3927" y="251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82" name="Freeform 266"/>
              <p:cNvSpPr>
                <a:spLocks/>
              </p:cNvSpPr>
              <p:nvPr/>
            </p:nvSpPr>
            <p:spPr bwMode="auto">
              <a:xfrm>
                <a:off x="3932" y="2511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83" name="Freeform 267"/>
              <p:cNvSpPr>
                <a:spLocks/>
              </p:cNvSpPr>
              <p:nvPr/>
            </p:nvSpPr>
            <p:spPr bwMode="auto">
              <a:xfrm>
                <a:off x="3937" y="251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84" name="Freeform 268"/>
              <p:cNvSpPr>
                <a:spLocks/>
              </p:cNvSpPr>
              <p:nvPr/>
            </p:nvSpPr>
            <p:spPr bwMode="auto">
              <a:xfrm>
                <a:off x="3942" y="251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85" name="Freeform 269"/>
              <p:cNvSpPr>
                <a:spLocks/>
              </p:cNvSpPr>
              <p:nvPr/>
            </p:nvSpPr>
            <p:spPr bwMode="auto">
              <a:xfrm>
                <a:off x="3947" y="2516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86" name="Freeform 270"/>
              <p:cNvSpPr>
                <a:spLocks/>
              </p:cNvSpPr>
              <p:nvPr/>
            </p:nvSpPr>
            <p:spPr bwMode="auto">
              <a:xfrm>
                <a:off x="3951" y="2516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87" name="Freeform 271"/>
              <p:cNvSpPr>
                <a:spLocks/>
              </p:cNvSpPr>
              <p:nvPr/>
            </p:nvSpPr>
            <p:spPr bwMode="auto">
              <a:xfrm>
                <a:off x="3956" y="251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88" name="Freeform 272"/>
              <p:cNvSpPr>
                <a:spLocks/>
              </p:cNvSpPr>
              <p:nvPr/>
            </p:nvSpPr>
            <p:spPr bwMode="auto">
              <a:xfrm>
                <a:off x="3961" y="251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89" name="Freeform 273"/>
              <p:cNvSpPr>
                <a:spLocks/>
              </p:cNvSpPr>
              <p:nvPr/>
            </p:nvSpPr>
            <p:spPr bwMode="auto">
              <a:xfrm>
                <a:off x="3966" y="2521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90" name="Freeform 274"/>
              <p:cNvSpPr>
                <a:spLocks/>
              </p:cNvSpPr>
              <p:nvPr/>
            </p:nvSpPr>
            <p:spPr bwMode="auto">
              <a:xfrm>
                <a:off x="3970" y="252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91" name="Freeform 275"/>
              <p:cNvSpPr>
                <a:spLocks/>
              </p:cNvSpPr>
              <p:nvPr/>
            </p:nvSpPr>
            <p:spPr bwMode="auto">
              <a:xfrm>
                <a:off x="3975" y="2521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92" name="Freeform 276"/>
              <p:cNvSpPr>
                <a:spLocks/>
              </p:cNvSpPr>
              <p:nvPr/>
            </p:nvSpPr>
            <p:spPr bwMode="auto">
              <a:xfrm>
                <a:off x="3980" y="2524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93" name="Freeform 277"/>
              <p:cNvSpPr>
                <a:spLocks/>
              </p:cNvSpPr>
              <p:nvPr/>
            </p:nvSpPr>
            <p:spPr bwMode="auto">
              <a:xfrm>
                <a:off x="3984" y="252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94" name="Freeform 278"/>
              <p:cNvSpPr>
                <a:spLocks/>
              </p:cNvSpPr>
              <p:nvPr/>
            </p:nvSpPr>
            <p:spPr bwMode="auto">
              <a:xfrm>
                <a:off x="3989" y="252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95" name="Freeform 279"/>
              <p:cNvSpPr>
                <a:spLocks/>
              </p:cNvSpPr>
              <p:nvPr/>
            </p:nvSpPr>
            <p:spPr bwMode="auto">
              <a:xfrm>
                <a:off x="3994" y="2524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96" name="Freeform 280"/>
              <p:cNvSpPr>
                <a:spLocks/>
              </p:cNvSpPr>
              <p:nvPr/>
            </p:nvSpPr>
            <p:spPr bwMode="auto">
              <a:xfrm>
                <a:off x="3999" y="252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97" name="Freeform 281"/>
              <p:cNvSpPr>
                <a:spLocks/>
              </p:cNvSpPr>
              <p:nvPr/>
            </p:nvSpPr>
            <p:spPr bwMode="auto">
              <a:xfrm>
                <a:off x="4004" y="252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98" name="Freeform 282"/>
              <p:cNvSpPr>
                <a:spLocks/>
              </p:cNvSpPr>
              <p:nvPr/>
            </p:nvSpPr>
            <p:spPr bwMode="auto">
              <a:xfrm>
                <a:off x="4009" y="2526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099" name="Freeform 283"/>
              <p:cNvSpPr>
                <a:spLocks/>
              </p:cNvSpPr>
              <p:nvPr/>
            </p:nvSpPr>
            <p:spPr bwMode="auto">
              <a:xfrm>
                <a:off x="4013" y="252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00" name="Freeform 284"/>
              <p:cNvSpPr>
                <a:spLocks/>
              </p:cNvSpPr>
              <p:nvPr/>
            </p:nvSpPr>
            <p:spPr bwMode="auto">
              <a:xfrm>
                <a:off x="4018" y="252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01" name="Freeform 285"/>
              <p:cNvSpPr>
                <a:spLocks/>
              </p:cNvSpPr>
              <p:nvPr/>
            </p:nvSpPr>
            <p:spPr bwMode="auto">
              <a:xfrm>
                <a:off x="4023" y="2531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2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02" name="Freeform 286"/>
              <p:cNvSpPr>
                <a:spLocks/>
              </p:cNvSpPr>
              <p:nvPr/>
            </p:nvSpPr>
            <p:spPr bwMode="auto">
              <a:xfrm>
                <a:off x="4028" y="2531"/>
                <a:ext cx="4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03" name="Freeform 287"/>
              <p:cNvSpPr>
                <a:spLocks/>
              </p:cNvSpPr>
              <p:nvPr/>
            </p:nvSpPr>
            <p:spPr bwMode="auto">
              <a:xfrm>
                <a:off x="4032" y="2531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04" name="Freeform 288"/>
              <p:cNvSpPr>
                <a:spLocks/>
              </p:cNvSpPr>
              <p:nvPr/>
            </p:nvSpPr>
            <p:spPr bwMode="auto">
              <a:xfrm>
                <a:off x="4037" y="2531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05" name="Freeform 289"/>
              <p:cNvSpPr>
                <a:spLocks/>
              </p:cNvSpPr>
              <p:nvPr/>
            </p:nvSpPr>
            <p:spPr bwMode="auto">
              <a:xfrm>
                <a:off x="4042" y="2531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06" name="Freeform 290"/>
              <p:cNvSpPr>
                <a:spLocks/>
              </p:cNvSpPr>
              <p:nvPr/>
            </p:nvSpPr>
            <p:spPr bwMode="auto">
              <a:xfrm>
                <a:off x="4046" y="253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07" name="Freeform 291"/>
              <p:cNvSpPr>
                <a:spLocks/>
              </p:cNvSpPr>
              <p:nvPr/>
            </p:nvSpPr>
            <p:spPr bwMode="auto">
              <a:xfrm>
                <a:off x="4051" y="253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08" name="Line 292"/>
              <p:cNvSpPr>
                <a:spLocks noChangeShapeType="1"/>
              </p:cNvSpPr>
              <p:nvPr/>
            </p:nvSpPr>
            <p:spPr bwMode="auto">
              <a:xfrm>
                <a:off x="4056" y="253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09" name="Line 293"/>
              <p:cNvSpPr>
                <a:spLocks noChangeShapeType="1"/>
              </p:cNvSpPr>
              <p:nvPr/>
            </p:nvSpPr>
            <p:spPr bwMode="auto">
              <a:xfrm>
                <a:off x="4061" y="253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10" name="Freeform 294"/>
              <p:cNvSpPr>
                <a:spLocks/>
              </p:cNvSpPr>
              <p:nvPr/>
            </p:nvSpPr>
            <p:spPr bwMode="auto">
              <a:xfrm>
                <a:off x="4066" y="253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11" name="Freeform 295"/>
              <p:cNvSpPr>
                <a:spLocks/>
              </p:cNvSpPr>
              <p:nvPr/>
            </p:nvSpPr>
            <p:spPr bwMode="auto">
              <a:xfrm>
                <a:off x="4071" y="2536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12" name="Freeform 296"/>
              <p:cNvSpPr>
                <a:spLocks/>
              </p:cNvSpPr>
              <p:nvPr/>
            </p:nvSpPr>
            <p:spPr bwMode="auto">
              <a:xfrm>
                <a:off x="4075" y="253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13" name="Line 297"/>
              <p:cNvSpPr>
                <a:spLocks noChangeShapeType="1"/>
              </p:cNvSpPr>
              <p:nvPr/>
            </p:nvSpPr>
            <p:spPr bwMode="auto">
              <a:xfrm>
                <a:off x="4080" y="2539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14" name="Freeform 298"/>
              <p:cNvSpPr>
                <a:spLocks/>
              </p:cNvSpPr>
              <p:nvPr/>
            </p:nvSpPr>
            <p:spPr bwMode="auto">
              <a:xfrm>
                <a:off x="4085" y="2539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15" name="Freeform 299"/>
              <p:cNvSpPr>
                <a:spLocks/>
              </p:cNvSpPr>
              <p:nvPr/>
            </p:nvSpPr>
            <p:spPr bwMode="auto">
              <a:xfrm>
                <a:off x="4089" y="253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16" name="Freeform 300"/>
              <p:cNvSpPr>
                <a:spLocks/>
              </p:cNvSpPr>
              <p:nvPr/>
            </p:nvSpPr>
            <p:spPr bwMode="auto">
              <a:xfrm>
                <a:off x="4094" y="254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17" name="Freeform 301"/>
              <p:cNvSpPr>
                <a:spLocks/>
              </p:cNvSpPr>
              <p:nvPr/>
            </p:nvSpPr>
            <p:spPr bwMode="auto">
              <a:xfrm>
                <a:off x="4099" y="254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18" name="Freeform 302"/>
              <p:cNvSpPr>
                <a:spLocks/>
              </p:cNvSpPr>
              <p:nvPr/>
            </p:nvSpPr>
            <p:spPr bwMode="auto">
              <a:xfrm>
                <a:off x="4104" y="2541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19" name="Freeform 303"/>
              <p:cNvSpPr>
                <a:spLocks/>
              </p:cNvSpPr>
              <p:nvPr/>
            </p:nvSpPr>
            <p:spPr bwMode="auto">
              <a:xfrm>
                <a:off x="4109" y="2544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20" name="Line 304"/>
              <p:cNvSpPr>
                <a:spLocks noChangeShapeType="1"/>
              </p:cNvSpPr>
              <p:nvPr/>
            </p:nvSpPr>
            <p:spPr bwMode="auto">
              <a:xfrm>
                <a:off x="4113" y="25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21" name="Line 305"/>
              <p:cNvSpPr>
                <a:spLocks noChangeShapeType="1"/>
              </p:cNvSpPr>
              <p:nvPr/>
            </p:nvSpPr>
            <p:spPr bwMode="auto">
              <a:xfrm>
                <a:off x="4118" y="25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22" name="Freeform 306"/>
              <p:cNvSpPr>
                <a:spLocks/>
              </p:cNvSpPr>
              <p:nvPr/>
            </p:nvSpPr>
            <p:spPr bwMode="auto">
              <a:xfrm>
                <a:off x="4123" y="254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23" name="Freeform 307"/>
              <p:cNvSpPr>
                <a:spLocks/>
              </p:cNvSpPr>
              <p:nvPr/>
            </p:nvSpPr>
            <p:spPr bwMode="auto">
              <a:xfrm>
                <a:off x="4128" y="254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24" name="Freeform 308"/>
              <p:cNvSpPr>
                <a:spLocks/>
              </p:cNvSpPr>
              <p:nvPr/>
            </p:nvSpPr>
            <p:spPr bwMode="auto">
              <a:xfrm>
                <a:off x="4133" y="2546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25" name="Line 309"/>
              <p:cNvSpPr>
                <a:spLocks noChangeShapeType="1"/>
              </p:cNvSpPr>
              <p:nvPr/>
            </p:nvSpPr>
            <p:spPr bwMode="auto">
              <a:xfrm>
                <a:off x="4137" y="25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26" name="Line 310"/>
              <p:cNvSpPr>
                <a:spLocks noChangeShapeType="1"/>
              </p:cNvSpPr>
              <p:nvPr/>
            </p:nvSpPr>
            <p:spPr bwMode="auto">
              <a:xfrm>
                <a:off x="4142" y="25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27" name="Freeform 311"/>
              <p:cNvSpPr>
                <a:spLocks/>
              </p:cNvSpPr>
              <p:nvPr/>
            </p:nvSpPr>
            <p:spPr bwMode="auto">
              <a:xfrm>
                <a:off x="4147" y="2546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28" name="Freeform 312"/>
              <p:cNvSpPr>
                <a:spLocks/>
              </p:cNvSpPr>
              <p:nvPr/>
            </p:nvSpPr>
            <p:spPr bwMode="auto">
              <a:xfrm>
                <a:off x="4151" y="2546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29" name="Freeform 313"/>
              <p:cNvSpPr>
                <a:spLocks/>
              </p:cNvSpPr>
              <p:nvPr/>
            </p:nvSpPr>
            <p:spPr bwMode="auto">
              <a:xfrm>
                <a:off x="4156" y="254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30" name="Freeform 314"/>
              <p:cNvSpPr>
                <a:spLocks/>
              </p:cNvSpPr>
              <p:nvPr/>
            </p:nvSpPr>
            <p:spPr bwMode="auto">
              <a:xfrm>
                <a:off x="4161" y="2549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31" name="Freeform 315"/>
              <p:cNvSpPr>
                <a:spLocks/>
              </p:cNvSpPr>
              <p:nvPr/>
            </p:nvSpPr>
            <p:spPr bwMode="auto">
              <a:xfrm>
                <a:off x="4166" y="254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32" name="Freeform 316"/>
              <p:cNvSpPr>
                <a:spLocks/>
              </p:cNvSpPr>
              <p:nvPr/>
            </p:nvSpPr>
            <p:spPr bwMode="auto">
              <a:xfrm>
                <a:off x="4171" y="2551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33" name="Line 317"/>
              <p:cNvSpPr>
                <a:spLocks noChangeShapeType="1"/>
              </p:cNvSpPr>
              <p:nvPr/>
            </p:nvSpPr>
            <p:spPr bwMode="auto">
              <a:xfrm>
                <a:off x="4175" y="255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34" name="Line 318"/>
              <p:cNvSpPr>
                <a:spLocks noChangeShapeType="1"/>
              </p:cNvSpPr>
              <p:nvPr/>
            </p:nvSpPr>
            <p:spPr bwMode="auto">
              <a:xfrm>
                <a:off x="4180" y="255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35" name="Freeform 319"/>
              <p:cNvSpPr>
                <a:spLocks/>
              </p:cNvSpPr>
              <p:nvPr/>
            </p:nvSpPr>
            <p:spPr bwMode="auto">
              <a:xfrm>
                <a:off x="4185" y="255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36" name="Freeform 320"/>
              <p:cNvSpPr>
                <a:spLocks/>
              </p:cNvSpPr>
              <p:nvPr/>
            </p:nvSpPr>
            <p:spPr bwMode="auto">
              <a:xfrm>
                <a:off x="4190" y="255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37" name="Freeform 321"/>
              <p:cNvSpPr>
                <a:spLocks/>
              </p:cNvSpPr>
              <p:nvPr/>
            </p:nvSpPr>
            <p:spPr bwMode="auto">
              <a:xfrm>
                <a:off x="4195" y="2553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38" name="Freeform 322"/>
              <p:cNvSpPr>
                <a:spLocks/>
              </p:cNvSpPr>
              <p:nvPr/>
            </p:nvSpPr>
            <p:spPr bwMode="auto">
              <a:xfrm>
                <a:off x="4199" y="2551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39" name="Freeform 323"/>
              <p:cNvSpPr>
                <a:spLocks/>
              </p:cNvSpPr>
              <p:nvPr/>
            </p:nvSpPr>
            <p:spPr bwMode="auto">
              <a:xfrm>
                <a:off x="4204" y="255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40" name="Freeform 324"/>
              <p:cNvSpPr>
                <a:spLocks/>
              </p:cNvSpPr>
              <p:nvPr/>
            </p:nvSpPr>
            <p:spPr bwMode="auto">
              <a:xfrm>
                <a:off x="4209" y="2553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41" name="Freeform 325"/>
              <p:cNvSpPr>
                <a:spLocks/>
              </p:cNvSpPr>
              <p:nvPr/>
            </p:nvSpPr>
            <p:spPr bwMode="auto">
              <a:xfrm>
                <a:off x="4213" y="2551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42" name="Freeform 326"/>
              <p:cNvSpPr>
                <a:spLocks/>
              </p:cNvSpPr>
              <p:nvPr/>
            </p:nvSpPr>
            <p:spPr bwMode="auto">
              <a:xfrm>
                <a:off x="4218" y="255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43" name="Freeform 327"/>
              <p:cNvSpPr>
                <a:spLocks/>
              </p:cNvSpPr>
              <p:nvPr/>
            </p:nvSpPr>
            <p:spPr bwMode="auto">
              <a:xfrm>
                <a:off x="4223" y="255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44" name="Freeform 328"/>
              <p:cNvSpPr>
                <a:spLocks/>
              </p:cNvSpPr>
              <p:nvPr/>
            </p:nvSpPr>
            <p:spPr bwMode="auto">
              <a:xfrm>
                <a:off x="4228" y="2553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45" name="Freeform 329"/>
              <p:cNvSpPr>
                <a:spLocks/>
              </p:cNvSpPr>
              <p:nvPr/>
            </p:nvSpPr>
            <p:spPr bwMode="auto">
              <a:xfrm>
                <a:off x="4233" y="255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46" name="Freeform 330"/>
              <p:cNvSpPr>
                <a:spLocks/>
              </p:cNvSpPr>
              <p:nvPr/>
            </p:nvSpPr>
            <p:spPr bwMode="auto">
              <a:xfrm>
                <a:off x="4238" y="2556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47" name="Freeform 331"/>
              <p:cNvSpPr>
                <a:spLocks/>
              </p:cNvSpPr>
              <p:nvPr/>
            </p:nvSpPr>
            <p:spPr bwMode="auto">
              <a:xfrm>
                <a:off x="4242" y="2556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48" name="Freeform 332"/>
              <p:cNvSpPr>
                <a:spLocks/>
              </p:cNvSpPr>
              <p:nvPr/>
            </p:nvSpPr>
            <p:spPr bwMode="auto">
              <a:xfrm>
                <a:off x="4247" y="255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49" name="Freeform 333"/>
              <p:cNvSpPr>
                <a:spLocks/>
              </p:cNvSpPr>
              <p:nvPr/>
            </p:nvSpPr>
            <p:spPr bwMode="auto">
              <a:xfrm>
                <a:off x="4252" y="255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50" name="Line 334"/>
              <p:cNvSpPr>
                <a:spLocks noChangeShapeType="1"/>
              </p:cNvSpPr>
              <p:nvPr/>
            </p:nvSpPr>
            <p:spPr bwMode="auto">
              <a:xfrm>
                <a:off x="4257" y="2558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51" name="Freeform 335"/>
              <p:cNvSpPr>
                <a:spLocks/>
              </p:cNvSpPr>
              <p:nvPr/>
            </p:nvSpPr>
            <p:spPr bwMode="auto">
              <a:xfrm>
                <a:off x="4261" y="255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52" name="Freeform 336"/>
              <p:cNvSpPr>
                <a:spLocks/>
              </p:cNvSpPr>
              <p:nvPr/>
            </p:nvSpPr>
            <p:spPr bwMode="auto">
              <a:xfrm>
                <a:off x="4266" y="2558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53" name="Freeform 337"/>
              <p:cNvSpPr>
                <a:spLocks/>
              </p:cNvSpPr>
              <p:nvPr/>
            </p:nvSpPr>
            <p:spPr bwMode="auto">
              <a:xfrm>
                <a:off x="4271" y="2561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54" name="Freeform 338"/>
              <p:cNvSpPr>
                <a:spLocks/>
              </p:cNvSpPr>
              <p:nvPr/>
            </p:nvSpPr>
            <p:spPr bwMode="auto">
              <a:xfrm>
                <a:off x="4275" y="2558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55" name="Freeform 339"/>
              <p:cNvSpPr>
                <a:spLocks/>
              </p:cNvSpPr>
              <p:nvPr/>
            </p:nvSpPr>
            <p:spPr bwMode="auto">
              <a:xfrm>
                <a:off x="4280" y="2558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3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56" name="Freeform 340"/>
              <p:cNvSpPr>
                <a:spLocks/>
              </p:cNvSpPr>
              <p:nvPr/>
            </p:nvSpPr>
            <p:spPr bwMode="auto">
              <a:xfrm>
                <a:off x="4285" y="2561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57" name="Freeform 341"/>
              <p:cNvSpPr>
                <a:spLocks/>
              </p:cNvSpPr>
              <p:nvPr/>
            </p:nvSpPr>
            <p:spPr bwMode="auto">
              <a:xfrm>
                <a:off x="4290" y="256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58" name="Freeform 342"/>
              <p:cNvSpPr>
                <a:spLocks/>
              </p:cNvSpPr>
              <p:nvPr/>
            </p:nvSpPr>
            <p:spPr bwMode="auto">
              <a:xfrm>
                <a:off x="4295" y="2561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59" name="Freeform 343"/>
              <p:cNvSpPr>
                <a:spLocks/>
              </p:cNvSpPr>
              <p:nvPr/>
            </p:nvSpPr>
            <p:spPr bwMode="auto">
              <a:xfrm>
                <a:off x="4300" y="256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60" name="Freeform 344"/>
              <p:cNvSpPr>
                <a:spLocks/>
              </p:cNvSpPr>
              <p:nvPr/>
            </p:nvSpPr>
            <p:spPr bwMode="auto">
              <a:xfrm>
                <a:off x="4304" y="256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61" name="Line 345"/>
              <p:cNvSpPr>
                <a:spLocks noChangeShapeType="1"/>
              </p:cNvSpPr>
              <p:nvPr/>
            </p:nvSpPr>
            <p:spPr bwMode="auto">
              <a:xfrm>
                <a:off x="4309" y="256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62" name="Line 346"/>
              <p:cNvSpPr>
                <a:spLocks noChangeShapeType="1"/>
              </p:cNvSpPr>
              <p:nvPr/>
            </p:nvSpPr>
            <p:spPr bwMode="auto">
              <a:xfrm>
                <a:off x="4314" y="256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63" name="Line 347"/>
              <p:cNvSpPr>
                <a:spLocks noChangeShapeType="1"/>
              </p:cNvSpPr>
              <p:nvPr/>
            </p:nvSpPr>
            <p:spPr bwMode="auto">
              <a:xfrm>
                <a:off x="4319" y="2563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64" name="Freeform 348"/>
              <p:cNvSpPr>
                <a:spLocks/>
              </p:cNvSpPr>
              <p:nvPr/>
            </p:nvSpPr>
            <p:spPr bwMode="auto">
              <a:xfrm>
                <a:off x="4323" y="256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65" name="Freeform 349"/>
              <p:cNvSpPr>
                <a:spLocks/>
              </p:cNvSpPr>
              <p:nvPr/>
            </p:nvSpPr>
            <p:spPr bwMode="auto">
              <a:xfrm>
                <a:off x="4328" y="2563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66" name="Freeform 350"/>
              <p:cNvSpPr>
                <a:spLocks/>
              </p:cNvSpPr>
              <p:nvPr/>
            </p:nvSpPr>
            <p:spPr bwMode="auto">
              <a:xfrm>
                <a:off x="4333" y="2563"/>
                <a:ext cx="4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67" name="Freeform 351"/>
              <p:cNvSpPr>
                <a:spLocks/>
              </p:cNvSpPr>
              <p:nvPr/>
            </p:nvSpPr>
            <p:spPr bwMode="auto">
              <a:xfrm>
                <a:off x="4337" y="2563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68" name="Freeform 352"/>
              <p:cNvSpPr>
                <a:spLocks/>
              </p:cNvSpPr>
              <p:nvPr/>
            </p:nvSpPr>
            <p:spPr bwMode="auto">
              <a:xfrm>
                <a:off x="4342" y="256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69" name="Line 353"/>
              <p:cNvSpPr>
                <a:spLocks noChangeShapeType="1"/>
              </p:cNvSpPr>
              <p:nvPr/>
            </p:nvSpPr>
            <p:spPr bwMode="auto">
              <a:xfrm>
                <a:off x="4347" y="256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70" name="Line 354"/>
              <p:cNvSpPr>
                <a:spLocks noChangeShapeType="1"/>
              </p:cNvSpPr>
              <p:nvPr/>
            </p:nvSpPr>
            <p:spPr bwMode="auto">
              <a:xfrm>
                <a:off x="4352" y="256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71" name="Line 355"/>
              <p:cNvSpPr>
                <a:spLocks noChangeShapeType="1"/>
              </p:cNvSpPr>
              <p:nvPr/>
            </p:nvSpPr>
            <p:spPr bwMode="auto">
              <a:xfrm>
                <a:off x="4357" y="256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72" name="Freeform 356"/>
              <p:cNvSpPr>
                <a:spLocks/>
              </p:cNvSpPr>
              <p:nvPr/>
            </p:nvSpPr>
            <p:spPr bwMode="auto">
              <a:xfrm>
                <a:off x="4362" y="2566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73" name="Freeform 357"/>
              <p:cNvSpPr>
                <a:spLocks/>
              </p:cNvSpPr>
              <p:nvPr/>
            </p:nvSpPr>
            <p:spPr bwMode="auto">
              <a:xfrm>
                <a:off x="4366" y="256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74" name="Freeform 358"/>
              <p:cNvSpPr>
                <a:spLocks/>
              </p:cNvSpPr>
              <p:nvPr/>
            </p:nvSpPr>
            <p:spPr bwMode="auto">
              <a:xfrm>
                <a:off x="4371" y="256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75" name="Freeform 359"/>
              <p:cNvSpPr>
                <a:spLocks/>
              </p:cNvSpPr>
              <p:nvPr/>
            </p:nvSpPr>
            <p:spPr bwMode="auto">
              <a:xfrm>
                <a:off x="4376" y="2568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76" name="Freeform 360"/>
              <p:cNvSpPr>
                <a:spLocks/>
              </p:cNvSpPr>
              <p:nvPr/>
            </p:nvSpPr>
            <p:spPr bwMode="auto">
              <a:xfrm>
                <a:off x="4380" y="256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77" name="Freeform 361"/>
              <p:cNvSpPr>
                <a:spLocks/>
              </p:cNvSpPr>
              <p:nvPr/>
            </p:nvSpPr>
            <p:spPr bwMode="auto">
              <a:xfrm>
                <a:off x="4385" y="2568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78" name="Freeform 362"/>
              <p:cNvSpPr>
                <a:spLocks/>
              </p:cNvSpPr>
              <p:nvPr/>
            </p:nvSpPr>
            <p:spPr bwMode="auto">
              <a:xfrm>
                <a:off x="4390" y="256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79" name="Freeform 363"/>
              <p:cNvSpPr>
                <a:spLocks/>
              </p:cNvSpPr>
              <p:nvPr/>
            </p:nvSpPr>
            <p:spPr bwMode="auto">
              <a:xfrm>
                <a:off x="4395" y="256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80" name="Freeform 364"/>
              <p:cNvSpPr>
                <a:spLocks/>
              </p:cNvSpPr>
              <p:nvPr/>
            </p:nvSpPr>
            <p:spPr bwMode="auto">
              <a:xfrm>
                <a:off x="4400" y="2568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81" name="Freeform 365"/>
              <p:cNvSpPr>
                <a:spLocks/>
              </p:cNvSpPr>
              <p:nvPr/>
            </p:nvSpPr>
            <p:spPr bwMode="auto">
              <a:xfrm>
                <a:off x="4404" y="2568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82" name="Freeform 366"/>
              <p:cNvSpPr>
                <a:spLocks/>
              </p:cNvSpPr>
              <p:nvPr/>
            </p:nvSpPr>
            <p:spPr bwMode="auto">
              <a:xfrm>
                <a:off x="4409" y="256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83" name="Freeform 367"/>
              <p:cNvSpPr>
                <a:spLocks/>
              </p:cNvSpPr>
              <p:nvPr/>
            </p:nvSpPr>
            <p:spPr bwMode="auto">
              <a:xfrm>
                <a:off x="4414" y="257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84" name="Freeform 368"/>
              <p:cNvSpPr>
                <a:spLocks/>
              </p:cNvSpPr>
              <p:nvPr/>
            </p:nvSpPr>
            <p:spPr bwMode="auto">
              <a:xfrm>
                <a:off x="4419" y="2570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85" name="Freeform 369"/>
              <p:cNvSpPr>
                <a:spLocks/>
              </p:cNvSpPr>
              <p:nvPr/>
            </p:nvSpPr>
            <p:spPr bwMode="auto">
              <a:xfrm>
                <a:off x="4424" y="2573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86" name="Freeform 370"/>
              <p:cNvSpPr>
                <a:spLocks/>
              </p:cNvSpPr>
              <p:nvPr/>
            </p:nvSpPr>
            <p:spPr bwMode="auto">
              <a:xfrm>
                <a:off x="4428" y="2570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87" name="Freeform 371"/>
              <p:cNvSpPr>
                <a:spLocks/>
              </p:cNvSpPr>
              <p:nvPr/>
            </p:nvSpPr>
            <p:spPr bwMode="auto">
              <a:xfrm>
                <a:off x="4433" y="2570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88" name="Freeform 372"/>
              <p:cNvSpPr>
                <a:spLocks/>
              </p:cNvSpPr>
              <p:nvPr/>
            </p:nvSpPr>
            <p:spPr bwMode="auto">
              <a:xfrm>
                <a:off x="4438" y="257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89" name="Line 373"/>
              <p:cNvSpPr>
                <a:spLocks noChangeShapeType="1"/>
              </p:cNvSpPr>
              <p:nvPr/>
            </p:nvSpPr>
            <p:spPr bwMode="auto">
              <a:xfrm>
                <a:off x="4442" y="257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90" name="Line 374"/>
              <p:cNvSpPr>
                <a:spLocks noChangeShapeType="1"/>
              </p:cNvSpPr>
              <p:nvPr/>
            </p:nvSpPr>
            <p:spPr bwMode="auto">
              <a:xfrm>
                <a:off x="4447" y="257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91" name="Line 375"/>
              <p:cNvSpPr>
                <a:spLocks noChangeShapeType="1"/>
              </p:cNvSpPr>
              <p:nvPr/>
            </p:nvSpPr>
            <p:spPr bwMode="auto">
              <a:xfrm>
                <a:off x="4452" y="257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92" name="Line 376"/>
              <p:cNvSpPr>
                <a:spLocks noChangeShapeType="1"/>
              </p:cNvSpPr>
              <p:nvPr/>
            </p:nvSpPr>
            <p:spPr bwMode="auto">
              <a:xfrm>
                <a:off x="4457" y="257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93" name="Line 377"/>
              <p:cNvSpPr>
                <a:spLocks noChangeShapeType="1"/>
              </p:cNvSpPr>
              <p:nvPr/>
            </p:nvSpPr>
            <p:spPr bwMode="auto">
              <a:xfrm>
                <a:off x="4462" y="2573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94" name="Line 378"/>
              <p:cNvSpPr>
                <a:spLocks noChangeShapeType="1"/>
              </p:cNvSpPr>
              <p:nvPr/>
            </p:nvSpPr>
            <p:spPr bwMode="auto">
              <a:xfrm>
                <a:off x="4466" y="257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95" name="Freeform 379"/>
              <p:cNvSpPr>
                <a:spLocks/>
              </p:cNvSpPr>
              <p:nvPr/>
            </p:nvSpPr>
            <p:spPr bwMode="auto">
              <a:xfrm>
                <a:off x="4471" y="257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96" name="Freeform 380"/>
              <p:cNvSpPr>
                <a:spLocks/>
              </p:cNvSpPr>
              <p:nvPr/>
            </p:nvSpPr>
            <p:spPr bwMode="auto">
              <a:xfrm>
                <a:off x="4476" y="257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97" name="Freeform 381"/>
              <p:cNvSpPr>
                <a:spLocks/>
              </p:cNvSpPr>
              <p:nvPr/>
            </p:nvSpPr>
            <p:spPr bwMode="auto">
              <a:xfrm>
                <a:off x="4481" y="257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98" name="Line 382"/>
              <p:cNvSpPr>
                <a:spLocks noChangeShapeType="1"/>
              </p:cNvSpPr>
              <p:nvPr/>
            </p:nvSpPr>
            <p:spPr bwMode="auto">
              <a:xfrm>
                <a:off x="4486" y="2575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199" name="Line 383"/>
              <p:cNvSpPr>
                <a:spLocks noChangeShapeType="1"/>
              </p:cNvSpPr>
              <p:nvPr/>
            </p:nvSpPr>
            <p:spPr bwMode="auto">
              <a:xfrm>
                <a:off x="4490" y="257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00" name="Line 384"/>
              <p:cNvSpPr>
                <a:spLocks noChangeShapeType="1"/>
              </p:cNvSpPr>
              <p:nvPr/>
            </p:nvSpPr>
            <p:spPr bwMode="auto">
              <a:xfrm>
                <a:off x="4495" y="257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01" name="Freeform 385"/>
              <p:cNvSpPr>
                <a:spLocks/>
              </p:cNvSpPr>
              <p:nvPr/>
            </p:nvSpPr>
            <p:spPr bwMode="auto">
              <a:xfrm>
                <a:off x="4500" y="2575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02" name="Freeform 386"/>
              <p:cNvSpPr>
                <a:spLocks/>
              </p:cNvSpPr>
              <p:nvPr/>
            </p:nvSpPr>
            <p:spPr bwMode="auto">
              <a:xfrm>
                <a:off x="4504" y="2575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03" name="Freeform 387"/>
              <p:cNvSpPr>
                <a:spLocks/>
              </p:cNvSpPr>
              <p:nvPr/>
            </p:nvSpPr>
            <p:spPr bwMode="auto">
              <a:xfrm>
                <a:off x="4509" y="2575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04" name="Freeform 388"/>
              <p:cNvSpPr>
                <a:spLocks/>
              </p:cNvSpPr>
              <p:nvPr/>
            </p:nvSpPr>
            <p:spPr bwMode="auto">
              <a:xfrm>
                <a:off x="4514" y="2575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05" name="Freeform 389"/>
              <p:cNvSpPr>
                <a:spLocks/>
              </p:cNvSpPr>
              <p:nvPr/>
            </p:nvSpPr>
            <p:spPr bwMode="auto">
              <a:xfrm>
                <a:off x="4519" y="257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06" name="Line 390"/>
              <p:cNvSpPr>
                <a:spLocks noChangeShapeType="1"/>
              </p:cNvSpPr>
              <p:nvPr/>
            </p:nvSpPr>
            <p:spPr bwMode="auto">
              <a:xfrm>
                <a:off x="4524" y="257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07" name="Line 391"/>
              <p:cNvSpPr>
                <a:spLocks noChangeShapeType="1"/>
              </p:cNvSpPr>
              <p:nvPr/>
            </p:nvSpPr>
            <p:spPr bwMode="auto">
              <a:xfrm>
                <a:off x="4529" y="2578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08" name="Line 392"/>
              <p:cNvSpPr>
                <a:spLocks noChangeShapeType="1"/>
              </p:cNvSpPr>
              <p:nvPr/>
            </p:nvSpPr>
            <p:spPr bwMode="auto">
              <a:xfrm>
                <a:off x="4533" y="257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09" name="Freeform 393"/>
              <p:cNvSpPr>
                <a:spLocks/>
              </p:cNvSpPr>
              <p:nvPr/>
            </p:nvSpPr>
            <p:spPr bwMode="auto">
              <a:xfrm>
                <a:off x="4538" y="257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10" name="Freeform 394"/>
              <p:cNvSpPr>
                <a:spLocks/>
              </p:cNvSpPr>
              <p:nvPr/>
            </p:nvSpPr>
            <p:spPr bwMode="auto">
              <a:xfrm>
                <a:off x="4543" y="257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11" name="Freeform 395"/>
              <p:cNvSpPr>
                <a:spLocks/>
              </p:cNvSpPr>
              <p:nvPr/>
            </p:nvSpPr>
            <p:spPr bwMode="auto">
              <a:xfrm>
                <a:off x="4548" y="2578"/>
                <a:ext cx="4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12" name="Freeform 396"/>
              <p:cNvSpPr>
                <a:spLocks/>
              </p:cNvSpPr>
              <p:nvPr/>
            </p:nvSpPr>
            <p:spPr bwMode="auto">
              <a:xfrm>
                <a:off x="4552" y="257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13" name="Line 397"/>
              <p:cNvSpPr>
                <a:spLocks noChangeShapeType="1"/>
              </p:cNvSpPr>
              <p:nvPr/>
            </p:nvSpPr>
            <p:spPr bwMode="auto">
              <a:xfrm>
                <a:off x="4557" y="257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14" name="Freeform 398"/>
              <p:cNvSpPr>
                <a:spLocks/>
              </p:cNvSpPr>
              <p:nvPr/>
            </p:nvSpPr>
            <p:spPr bwMode="auto">
              <a:xfrm>
                <a:off x="4562" y="2578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15" name="Freeform 399"/>
              <p:cNvSpPr>
                <a:spLocks/>
              </p:cNvSpPr>
              <p:nvPr/>
            </p:nvSpPr>
            <p:spPr bwMode="auto">
              <a:xfrm>
                <a:off x="4566" y="257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16" name="Freeform 400"/>
              <p:cNvSpPr>
                <a:spLocks/>
              </p:cNvSpPr>
              <p:nvPr/>
            </p:nvSpPr>
            <p:spPr bwMode="auto">
              <a:xfrm>
                <a:off x="4571" y="2578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17" name="Freeform 401"/>
              <p:cNvSpPr>
                <a:spLocks/>
              </p:cNvSpPr>
              <p:nvPr/>
            </p:nvSpPr>
            <p:spPr bwMode="auto">
              <a:xfrm>
                <a:off x="4576" y="257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18" name="Freeform 402"/>
              <p:cNvSpPr>
                <a:spLocks/>
              </p:cNvSpPr>
              <p:nvPr/>
            </p:nvSpPr>
            <p:spPr bwMode="auto">
              <a:xfrm>
                <a:off x="4581" y="258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19" name="Line 403"/>
              <p:cNvSpPr>
                <a:spLocks noChangeShapeType="1"/>
              </p:cNvSpPr>
              <p:nvPr/>
            </p:nvSpPr>
            <p:spPr bwMode="auto">
              <a:xfrm>
                <a:off x="4586" y="258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20" name="Line 404"/>
              <p:cNvSpPr>
                <a:spLocks noChangeShapeType="1"/>
              </p:cNvSpPr>
              <p:nvPr/>
            </p:nvSpPr>
            <p:spPr bwMode="auto">
              <a:xfrm>
                <a:off x="4591" y="258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21" name="Line 405"/>
              <p:cNvSpPr>
                <a:spLocks noChangeShapeType="1"/>
              </p:cNvSpPr>
              <p:nvPr/>
            </p:nvSpPr>
            <p:spPr bwMode="auto">
              <a:xfrm>
                <a:off x="4595" y="258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22" name="Line 406"/>
              <p:cNvSpPr>
                <a:spLocks noChangeShapeType="1"/>
              </p:cNvSpPr>
              <p:nvPr/>
            </p:nvSpPr>
            <p:spPr bwMode="auto">
              <a:xfrm>
                <a:off x="4600" y="258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23" name="Line 407"/>
              <p:cNvSpPr>
                <a:spLocks noChangeShapeType="1"/>
              </p:cNvSpPr>
              <p:nvPr/>
            </p:nvSpPr>
            <p:spPr bwMode="auto">
              <a:xfrm>
                <a:off x="4605" y="258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408"/>
            <p:cNvGrpSpPr>
              <a:grpSpLocks/>
            </p:cNvGrpSpPr>
            <p:nvPr/>
          </p:nvGrpSpPr>
          <p:grpSpPr bwMode="auto">
            <a:xfrm>
              <a:off x="2902" y="2361"/>
              <a:ext cx="2528" cy="259"/>
              <a:chOff x="2902" y="2351"/>
              <a:chExt cx="2528" cy="259"/>
            </a:xfrm>
          </p:grpSpPr>
          <p:sp>
            <p:nvSpPr>
              <p:cNvPr id="35225" name="Line 409"/>
              <p:cNvSpPr>
                <a:spLocks noChangeShapeType="1"/>
              </p:cNvSpPr>
              <p:nvPr/>
            </p:nvSpPr>
            <p:spPr bwMode="auto">
              <a:xfrm>
                <a:off x="4610" y="258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26" name="Line 410"/>
              <p:cNvSpPr>
                <a:spLocks noChangeShapeType="1"/>
              </p:cNvSpPr>
              <p:nvPr/>
            </p:nvSpPr>
            <p:spPr bwMode="auto">
              <a:xfrm>
                <a:off x="4614" y="258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27" name="Line 411"/>
              <p:cNvSpPr>
                <a:spLocks noChangeShapeType="1"/>
              </p:cNvSpPr>
              <p:nvPr/>
            </p:nvSpPr>
            <p:spPr bwMode="auto">
              <a:xfrm>
                <a:off x="4619" y="258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28" name="Freeform 412"/>
              <p:cNvSpPr>
                <a:spLocks/>
              </p:cNvSpPr>
              <p:nvPr/>
            </p:nvSpPr>
            <p:spPr bwMode="auto">
              <a:xfrm>
                <a:off x="4624" y="258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29" name="Freeform 413"/>
              <p:cNvSpPr>
                <a:spLocks/>
              </p:cNvSpPr>
              <p:nvPr/>
            </p:nvSpPr>
            <p:spPr bwMode="auto">
              <a:xfrm>
                <a:off x="4628" y="2580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4" y="3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30" name="Freeform 414"/>
              <p:cNvSpPr>
                <a:spLocks/>
              </p:cNvSpPr>
              <p:nvPr/>
            </p:nvSpPr>
            <p:spPr bwMode="auto">
              <a:xfrm>
                <a:off x="4633" y="258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31" name="Line 415"/>
              <p:cNvSpPr>
                <a:spLocks noChangeShapeType="1"/>
              </p:cNvSpPr>
              <p:nvPr/>
            </p:nvSpPr>
            <p:spPr bwMode="auto">
              <a:xfrm>
                <a:off x="4638" y="258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32" name="Freeform 416"/>
              <p:cNvSpPr>
                <a:spLocks/>
              </p:cNvSpPr>
              <p:nvPr/>
            </p:nvSpPr>
            <p:spPr bwMode="auto">
              <a:xfrm>
                <a:off x="4643" y="258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33" name="Freeform 417"/>
              <p:cNvSpPr>
                <a:spLocks/>
              </p:cNvSpPr>
              <p:nvPr/>
            </p:nvSpPr>
            <p:spPr bwMode="auto">
              <a:xfrm>
                <a:off x="4648" y="258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34" name="Freeform 418"/>
              <p:cNvSpPr>
                <a:spLocks/>
              </p:cNvSpPr>
              <p:nvPr/>
            </p:nvSpPr>
            <p:spPr bwMode="auto">
              <a:xfrm>
                <a:off x="4653" y="2583"/>
                <a:ext cx="4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35" name="Freeform 419"/>
              <p:cNvSpPr>
                <a:spLocks/>
              </p:cNvSpPr>
              <p:nvPr/>
            </p:nvSpPr>
            <p:spPr bwMode="auto">
              <a:xfrm>
                <a:off x="4657" y="258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36" name="Freeform 420"/>
              <p:cNvSpPr>
                <a:spLocks/>
              </p:cNvSpPr>
              <p:nvPr/>
            </p:nvSpPr>
            <p:spPr bwMode="auto">
              <a:xfrm>
                <a:off x="4662" y="258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37" name="Freeform 421"/>
              <p:cNvSpPr>
                <a:spLocks/>
              </p:cNvSpPr>
              <p:nvPr/>
            </p:nvSpPr>
            <p:spPr bwMode="auto">
              <a:xfrm>
                <a:off x="4667" y="258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38" name="Freeform 422"/>
              <p:cNvSpPr>
                <a:spLocks/>
              </p:cNvSpPr>
              <p:nvPr/>
            </p:nvSpPr>
            <p:spPr bwMode="auto">
              <a:xfrm>
                <a:off x="4672" y="2585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39" name="Freeform 423"/>
              <p:cNvSpPr>
                <a:spLocks/>
              </p:cNvSpPr>
              <p:nvPr/>
            </p:nvSpPr>
            <p:spPr bwMode="auto">
              <a:xfrm>
                <a:off x="4676" y="2583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40" name="Freeform 424"/>
              <p:cNvSpPr>
                <a:spLocks/>
              </p:cNvSpPr>
              <p:nvPr/>
            </p:nvSpPr>
            <p:spPr bwMode="auto">
              <a:xfrm>
                <a:off x="4681" y="258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41" name="Freeform 425"/>
              <p:cNvSpPr>
                <a:spLocks/>
              </p:cNvSpPr>
              <p:nvPr/>
            </p:nvSpPr>
            <p:spPr bwMode="auto">
              <a:xfrm>
                <a:off x="4686" y="2583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42" name="Freeform 426"/>
              <p:cNvSpPr>
                <a:spLocks/>
              </p:cNvSpPr>
              <p:nvPr/>
            </p:nvSpPr>
            <p:spPr bwMode="auto">
              <a:xfrm>
                <a:off x="4691" y="2583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43" name="Freeform 427"/>
              <p:cNvSpPr>
                <a:spLocks/>
              </p:cNvSpPr>
              <p:nvPr/>
            </p:nvSpPr>
            <p:spPr bwMode="auto">
              <a:xfrm>
                <a:off x="4695" y="258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44" name="Line 428"/>
              <p:cNvSpPr>
                <a:spLocks noChangeShapeType="1"/>
              </p:cNvSpPr>
              <p:nvPr/>
            </p:nvSpPr>
            <p:spPr bwMode="auto">
              <a:xfrm>
                <a:off x="4700" y="258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45" name="Line 429"/>
              <p:cNvSpPr>
                <a:spLocks noChangeShapeType="1"/>
              </p:cNvSpPr>
              <p:nvPr/>
            </p:nvSpPr>
            <p:spPr bwMode="auto">
              <a:xfrm>
                <a:off x="4705" y="258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46" name="Line 430"/>
              <p:cNvSpPr>
                <a:spLocks noChangeShapeType="1"/>
              </p:cNvSpPr>
              <p:nvPr/>
            </p:nvSpPr>
            <p:spPr bwMode="auto">
              <a:xfrm>
                <a:off x="4710" y="258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47" name="Freeform 431"/>
              <p:cNvSpPr>
                <a:spLocks/>
              </p:cNvSpPr>
              <p:nvPr/>
            </p:nvSpPr>
            <p:spPr bwMode="auto">
              <a:xfrm>
                <a:off x="4715" y="2585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48" name="Freeform 432"/>
              <p:cNvSpPr>
                <a:spLocks/>
              </p:cNvSpPr>
              <p:nvPr/>
            </p:nvSpPr>
            <p:spPr bwMode="auto">
              <a:xfrm>
                <a:off x="4719" y="2585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49" name="Freeform 433"/>
              <p:cNvSpPr>
                <a:spLocks/>
              </p:cNvSpPr>
              <p:nvPr/>
            </p:nvSpPr>
            <p:spPr bwMode="auto">
              <a:xfrm>
                <a:off x="4724" y="2585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50" name="Freeform 434"/>
              <p:cNvSpPr>
                <a:spLocks/>
              </p:cNvSpPr>
              <p:nvPr/>
            </p:nvSpPr>
            <p:spPr bwMode="auto">
              <a:xfrm>
                <a:off x="4729" y="2585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51" name="Freeform 435"/>
              <p:cNvSpPr>
                <a:spLocks/>
              </p:cNvSpPr>
              <p:nvPr/>
            </p:nvSpPr>
            <p:spPr bwMode="auto">
              <a:xfrm>
                <a:off x="4733" y="258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52" name="Line 436"/>
              <p:cNvSpPr>
                <a:spLocks noChangeShapeType="1"/>
              </p:cNvSpPr>
              <p:nvPr/>
            </p:nvSpPr>
            <p:spPr bwMode="auto">
              <a:xfrm>
                <a:off x="4738" y="258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53" name="Line 437"/>
              <p:cNvSpPr>
                <a:spLocks noChangeShapeType="1"/>
              </p:cNvSpPr>
              <p:nvPr/>
            </p:nvSpPr>
            <p:spPr bwMode="auto">
              <a:xfrm>
                <a:off x="4743" y="258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54" name="Line 438"/>
              <p:cNvSpPr>
                <a:spLocks noChangeShapeType="1"/>
              </p:cNvSpPr>
              <p:nvPr/>
            </p:nvSpPr>
            <p:spPr bwMode="auto">
              <a:xfrm>
                <a:off x="4748" y="258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55" name="Freeform 439"/>
              <p:cNvSpPr>
                <a:spLocks/>
              </p:cNvSpPr>
              <p:nvPr/>
            </p:nvSpPr>
            <p:spPr bwMode="auto">
              <a:xfrm>
                <a:off x="4753" y="2588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56" name="Freeform 440"/>
              <p:cNvSpPr>
                <a:spLocks/>
              </p:cNvSpPr>
              <p:nvPr/>
            </p:nvSpPr>
            <p:spPr bwMode="auto">
              <a:xfrm>
                <a:off x="4757" y="258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57" name="Freeform 441"/>
              <p:cNvSpPr>
                <a:spLocks/>
              </p:cNvSpPr>
              <p:nvPr/>
            </p:nvSpPr>
            <p:spPr bwMode="auto">
              <a:xfrm>
                <a:off x="4762" y="2588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58" name="Freeform 442"/>
              <p:cNvSpPr>
                <a:spLocks/>
              </p:cNvSpPr>
              <p:nvPr/>
            </p:nvSpPr>
            <p:spPr bwMode="auto">
              <a:xfrm>
                <a:off x="4767" y="258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59" name="Freeform 443"/>
              <p:cNvSpPr>
                <a:spLocks/>
              </p:cNvSpPr>
              <p:nvPr/>
            </p:nvSpPr>
            <p:spPr bwMode="auto">
              <a:xfrm>
                <a:off x="4772" y="258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60" name="Freeform 444"/>
              <p:cNvSpPr>
                <a:spLocks/>
              </p:cNvSpPr>
              <p:nvPr/>
            </p:nvSpPr>
            <p:spPr bwMode="auto">
              <a:xfrm>
                <a:off x="4777" y="259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61" name="Line 445"/>
              <p:cNvSpPr>
                <a:spLocks noChangeShapeType="1"/>
              </p:cNvSpPr>
              <p:nvPr/>
            </p:nvSpPr>
            <p:spPr bwMode="auto">
              <a:xfrm>
                <a:off x="4781" y="259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62" name="Line 446"/>
              <p:cNvSpPr>
                <a:spLocks noChangeShapeType="1"/>
              </p:cNvSpPr>
              <p:nvPr/>
            </p:nvSpPr>
            <p:spPr bwMode="auto">
              <a:xfrm>
                <a:off x="4786" y="259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63" name="Line 447"/>
              <p:cNvSpPr>
                <a:spLocks noChangeShapeType="1"/>
              </p:cNvSpPr>
              <p:nvPr/>
            </p:nvSpPr>
            <p:spPr bwMode="auto">
              <a:xfrm>
                <a:off x="4791" y="259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64" name="Freeform 448"/>
              <p:cNvSpPr>
                <a:spLocks/>
              </p:cNvSpPr>
              <p:nvPr/>
            </p:nvSpPr>
            <p:spPr bwMode="auto">
              <a:xfrm>
                <a:off x="4795" y="259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65" name="Freeform 449"/>
              <p:cNvSpPr>
                <a:spLocks/>
              </p:cNvSpPr>
              <p:nvPr/>
            </p:nvSpPr>
            <p:spPr bwMode="auto">
              <a:xfrm>
                <a:off x="4800" y="2590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66" name="Freeform 450"/>
              <p:cNvSpPr>
                <a:spLocks/>
              </p:cNvSpPr>
              <p:nvPr/>
            </p:nvSpPr>
            <p:spPr bwMode="auto">
              <a:xfrm>
                <a:off x="4805" y="2590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67" name="Freeform 451"/>
              <p:cNvSpPr>
                <a:spLocks/>
              </p:cNvSpPr>
              <p:nvPr/>
            </p:nvSpPr>
            <p:spPr bwMode="auto">
              <a:xfrm>
                <a:off x="4810" y="259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68" name="Freeform 452"/>
              <p:cNvSpPr>
                <a:spLocks/>
              </p:cNvSpPr>
              <p:nvPr/>
            </p:nvSpPr>
            <p:spPr bwMode="auto">
              <a:xfrm>
                <a:off x="4815" y="2590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69" name="Freeform 453"/>
              <p:cNvSpPr>
                <a:spLocks/>
              </p:cNvSpPr>
              <p:nvPr/>
            </p:nvSpPr>
            <p:spPr bwMode="auto">
              <a:xfrm>
                <a:off x="4820" y="259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70" name="Line 454"/>
              <p:cNvSpPr>
                <a:spLocks noChangeShapeType="1"/>
              </p:cNvSpPr>
              <p:nvPr/>
            </p:nvSpPr>
            <p:spPr bwMode="auto">
              <a:xfrm>
                <a:off x="4824" y="259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71" name="Line 455"/>
              <p:cNvSpPr>
                <a:spLocks noChangeShapeType="1"/>
              </p:cNvSpPr>
              <p:nvPr/>
            </p:nvSpPr>
            <p:spPr bwMode="auto">
              <a:xfrm>
                <a:off x="4829" y="259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72" name="Line 456"/>
              <p:cNvSpPr>
                <a:spLocks noChangeShapeType="1"/>
              </p:cNvSpPr>
              <p:nvPr/>
            </p:nvSpPr>
            <p:spPr bwMode="auto">
              <a:xfrm>
                <a:off x="4834" y="259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73" name="Line 457"/>
              <p:cNvSpPr>
                <a:spLocks noChangeShapeType="1"/>
              </p:cNvSpPr>
              <p:nvPr/>
            </p:nvSpPr>
            <p:spPr bwMode="auto">
              <a:xfrm>
                <a:off x="4839" y="2593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74" name="Line 458"/>
              <p:cNvSpPr>
                <a:spLocks noChangeShapeType="1"/>
              </p:cNvSpPr>
              <p:nvPr/>
            </p:nvSpPr>
            <p:spPr bwMode="auto">
              <a:xfrm>
                <a:off x="4843" y="259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75" name="Freeform 459"/>
              <p:cNvSpPr>
                <a:spLocks/>
              </p:cNvSpPr>
              <p:nvPr/>
            </p:nvSpPr>
            <p:spPr bwMode="auto">
              <a:xfrm>
                <a:off x="4848" y="259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76" name="Freeform 460"/>
              <p:cNvSpPr>
                <a:spLocks/>
              </p:cNvSpPr>
              <p:nvPr/>
            </p:nvSpPr>
            <p:spPr bwMode="auto">
              <a:xfrm>
                <a:off x="4853" y="2593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77" name="Freeform 461"/>
              <p:cNvSpPr>
                <a:spLocks/>
              </p:cNvSpPr>
              <p:nvPr/>
            </p:nvSpPr>
            <p:spPr bwMode="auto">
              <a:xfrm>
                <a:off x="4857" y="259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78" name="Line 462"/>
              <p:cNvSpPr>
                <a:spLocks noChangeShapeType="1"/>
              </p:cNvSpPr>
              <p:nvPr/>
            </p:nvSpPr>
            <p:spPr bwMode="auto">
              <a:xfrm>
                <a:off x="4862" y="259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79" name="Line 463"/>
              <p:cNvSpPr>
                <a:spLocks noChangeShapeType="1"/>
              </p:cNvSpPr>
              <p:nvPr/>
            </p:nvSpPr>
            <p:spPr bwMode="auto">
              <a:xfrm>
                <a:off x="4867" y="259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80" name="Line 464"/>
              <p:cNvSpPr>
                <a:spLocks noChangeShapeType="1"/>
              </p:cNvSpPr>
              <p:nvPr/>
            </p:nvSpPr>
            <p:spPr bwMode="auto">
              <a:xfrm>
                <a:off x="4872" y="259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81" name="Line 465"/>
              <p:cNvSpPr>
                <a:spLocks noChangeShapeType="1"/>
              </p:cNvSpPr>
              <p:nvPr/>
            </p:nvSpPr>
            <p:spPr bwMode="auto">
              <a:xfrm>
                <a:off x="4877" y="259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82" name="Line 466"/>
              <p:cNvSpPr>
                <a:spLocks noChangeShapeType="1"/>
              </p:cNvSpPr>
              <p:nvPr/>
            </p:nvSpPr>
            <p:spPr bwMode="auto">
              <a:xfrm>
                <a:off x="4882" y="2595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83" name="Line 467"/>
              <p:cNvSpPr>
                <a:spLocks noChangeShapeType="1"/>
              </p:cNvSpPr>
              <p:nvPr/>
            </p:nvSpPr>
            <p:spPr bwMode="auto">
              <a:xfrm>
                <a:off x="4886" y="259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84" name="Line 468"/>
              <p:cNvSpPr>
                <a:spLocks noChangeShapeType="1"/>
              </p:cNvSpPr>
              <p:nvPr/>
            </p:nvSpPr>
            <p:spPr bwMode="auto">
              <a:xfrm>
                <a:off x="4891" y="259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85" name="Line 469"/>
              <p:cNvSpPr>
                <a:spLocks noChangeShapeType="1"/>
              </p:cNvSpPr>
              <p:nvPr/>
            </p:nvSpPr>
            <p:spPr bwMode="auto">
              <a:xfrm>
                <a:off x="4896" y="259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86" name="Line 470"/>
              <p:cNvSpPr>
                <a:spLocks noChangeShapeType="1"/>
              </p:cNvSpPr>
              <p:nvPr/>
            </p:nvSpPr>
            <p:spPr bwMode="auto">
              <a:xfrm>
                <a:off x="4901" y="2595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87" name="Freeform 471"/>
              <p:cNvSpPr>
                <a:spLocks/>
              </p:cNvSpPr>
              <p:nvPr/>
            </p:nvSpPr>
            <p:spPr bwMode="auto">
              <a:xfrm>
                <a:off x="4905" y="259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88" name="Freeform 472"/>
              <p:cNvSpPr>
                <a:spLocks/>
              </p:cNvSpPr>
              <p:nvPr/>
            </p:nvSpPr>
            <p:spPr bwMode="auto">
              <a:xfrm>
                <a:off x="4910" y="2595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89" name="Freeform 473"/>
              <p:cNvSpPr>
                <a:spLocks/>
              </p:cNvSpPr>
              <p:nvPr/>
            </p:nvSpPr>
            <p:spPr bwMode="auto">
              <a:xfrm>
                <a:off x="4915" y="2598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90" name="Line 474"/>
              <p:cNvSpPr>
                <a:spLocks noChangeShapeType="1"/>
              </p:cNvSpPr>
              <p:nvPr/>
            </p:nvSpPr>
            <p:spPr bwMode="auto">
              <a:xfrm>
                <a:off x="4919" y="259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91" name="Line 475"/>
              <p:cNvSpPr>
                <a:spLocks noChangeShapeType="1"/>
              </p:cNvSpPr>
              <p:nvPr/>
            </p:nvSpPr>
            <p:spPr bwMode="auto">
              <a:xfrm>
                <a:off x="4924" y="259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92" name="Line 476"/>
              <p:cNvSpPr>
                <a:spLocks noChangeShapeType="1"/>
              </p:cNvSpPr>
              <p:nvPr/>
            </p:nvSpPr>
            <p:spPr bwMode="auto">
              <a:xfrm>
                <a:off x="4929" y="259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93" name="Line 477"/>
              <p:cNvSpPr>
                <a:spLocks noChangeShapeType="1"/>
              </p:cNvSpPr>
              <p:nvPr/>
            </p:nvSpPr>
            <p:spPr bwMode="auto">
              <a:xfrm>
                <a:off x="4934" y="259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94" name="Line 478"/>
              <p:cNvSpPr>
                <a:spLocks noChangeShapeType="1"/>
              </p:cNvSpPr>
              <p:nvPr/>
            </p:nvSpPr>
            <p:spPr bwMode="auto">
              <a:xfrm>
                <a:off x="4939" y="259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95" name="Line 479"/>
              <p:cNvSpPr>
                <a:spLocks noChangeShapeType="1"/>
              </p:cNvSpPr>
              <p:nvPr/>
            </p:nvSpPr>
            <p:spPr bwMode="auto">
              <a:xfrm>
                <a:off x="4944" y="2598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96" name="Line 480"/>
              <p:cNvSpPr>
                <a:spLocks noChangeShapeType="1"/>
              </p:cNvSpPr>
              <p:nvPr/>
            </p:nvSpPr>
            <p:spPr bwMode="auto">
              <a:xfrm>
                <a:off x="4948" y="259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97" name="Line 481"/>
              <p:cNvSpPr>
                <a:spLocks noChangeShapeType="1"/>
              </p:cNvSpPr>
              <p:nvPr/>
            </p:nvSpPr>
            <p:spPr bwMode="auto">
              <a:xfrm>
                <a:off x="4953" y="259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98" name="Line 482"/>
              <p:cNvSpPr>
                <a:spLocks noChangeShapeType="1"/>
              </p:cNvSpPr>
              <p:nvPr/>
            </p:nvSpPr>
            <p:spPr bwMode="auto">
              <a:xfrm>
                <a:off x="4958" y="259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299" name="Line 483"/>
              <p:cNvSpPr>
                <a:spLocks noChangeShapeType="1"/>
              </p:cNvSpPr>
              <p:nvPr/>
            </p:nvSpPr>
            <p:spPr bwMode="auto">
              <a:xfrm>
                <a:off x="4963" y="2598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00" name="Line 484"/>
              <p:cNvSpPr>
                <a:spLocks noChangeShapeType="1"/>
              </p:cNvSpPr>
              <p:nvPr/>
            </p:nvSpPr>
            <p:spPr bwMode="auto">
              <a:xfrm>
                <a:off x="4967" y="259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01" name="Freeform 485"/>
              <p:cNvSpPr>
                <a:spLocks/>
              </p:cNvSpPr>
              <p:nvPr/>
            </p:nvSpPr>
            <p:spPr bwMode="auto">
              <a:xfrm>
                <a:off x="4972" y="259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02" name="Freeform 486"/>
              <p:cNvSpPr>
                <a:spLocks/>
              </p:cNvSpPr>
              <p:nvPr/>
            </p:nvSpPr>
            <p:spPr bwMode="auto">
              <a:xfrm>
                <a:off x="4977" y="2598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03" name="Freeform 487"/>
              <p:cNvSpPr>
                <a:spLocks/>
              </p:cNvSpPr>
              <p:nvPr/>
            </p:nvSpPr>
            <p:spPr bwMode="auto">
              <a:xfrm>
                <a:off x="4981" y="2598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04" name="Freeform 488"/>
              <p:cNvSpPr>
                <a:spLocks/>
              </p:cNvSpPr>
              <p:nvPr/>
            </p:nvSpPr>
            <p:spPr bwMode="auto">
              <a:xfrm>
                <a:off x="4986" y="259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05" name="Freeform 489"/>
              <p:cNvSpPr>
                <a:spLocks/>
              </p:cNvSpPr>
              <p:nvPr/>
            </p:nvSpPr>
            <p:spPr bwMode="auto">
              <a:xfrm>
                <a:off x="4991" y="259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06" name="Freeform 490"/>
              <p:cNvSpPr>
                <a:spLocks/>
              </p:cNvSpPr>
              <p:nvPr/>
            </p:nvSpPr>
            <p:spPr bwMode="auto">
              <a:xfrm>
                <a:off x="4996" y="259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07" name="Freeform 491"/>
              <p:cNvSpPr>
                <a:spLocks/>
              </p:cNvSpPr>
              <p:nvPr/>
            </p:nvSpPr>
            <p:spPr bwMode="auto">
              <a:xfrm>
                <a:off x="5001" y="260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08" name="Line 492"/>
              <p:cNvSpPr>
                <a:spLocks noChangeShapeType="1"/>
              </p:cNvSpPr>
              <p:nvPr/>
            </p:nvSpPr>
            <p:spPr bwMode="auto">
              <a:xfrm>
                <a:off x="5006" y="260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09" name="Line 493"/>
              <p:cNvSpPr>
                <a:spLocks noChangeShapeType="1"/>
              </p:cNvSpPr>
              <p:nvPr/>
            </p:nvSpPr>
            <p:spPr bwMode="auto">
              <a:xfrm>
                <a:off x="5010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10" name="Line 494"/>
              <p:cNvSpPr>
                <a:spLocks noChangeShapeType="1"/>
              </p:cNvSpPr>
              <p:nvPr/>
            </p:nvSpPr>
            <p:spPr bwMode="auto">
              <a:xfrm>
                <a:off x="5015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11" name="Line 495"/>
              <p:cNvSpPr>
                <a:spLocks noChangeShapeType="1"/>
              </p:cNvSpPr>
              <p:nvPr/>
            </p:nvSpPr>
            <p:spPr bwMode="auto">
              <a:xfrm>
                <a:off x="5020" y="260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12" name="Line 496"/>
              <p:cNvSpPr>
                <a:spLocks noChangeShapeType="1"/>
              </p:cNvSpPr>
              <p:nvPr/>
            </p:nvSpPr>
            <p:spPr bwMode="auto">
              <a:xfrm>
                <a:off x="5024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13" name="Line 497"/>
              <p:cNvSpPr>
                <a:spLocks noChangeShapeType="1"/>
              </p:cNvSpPr>
              <p:nvPr/>
            </p:nvSpPr>
            <p:spPr bwMode="auto">
              <a:xfrm>
                <a:off x="5029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14" name="Line 498"/>
              <p:cNvSpPr>
                <a:spLocks noChangeShapeType="1"/>
              </p:cNvSpPr>
              <p:nvPr/>
            </p:nvSpPr>
            <p:spPr bwMode="auto">
              <a:xfrm>
                <a:off x="5034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15" name="Line 499"/>
              <p:cNvSpPr>
                <a:spLocks noChangeShapeType="1"/>
              </p:cNvSpPr>
              <p:nvPr/>
            </p:nvSpPr>
            <p:spPr bwMode="auto">
              <a:xfrm>
                <a:off x="5039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16" name="Line 500"/>
              <p:cNvSpPr>
                <a:spLocks noChangeShapeType="1"/>
              </p:cNvSpPr>
              <p:nvPr/>
            </p:nvSpPr>
            <p:spPr bwMode="auto">
              <a:xfrm>
                <a:off x="5044" y="260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17" name="Line 501"/>
              <p:cNvSpPr>
                <a:spLocks noChangeShapeType="1"/>
              </p:cNvSpPr>
              <p:nvPr/>
            </p:nvSpPr>
            <p:spPr bwMode="auto">
              <a:xfrm>
                <a:off x="5048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18" name="Line 502"/>
              <p:cNvSpPr>
                <a:spLocks noChangeShapeType="1"/>
              </p:cNvSpPr>
              <p:nvPr/>
            </p:nvSpPr>
            <p:spPr bwMode="auto">
              <a:xfrm>
                <a:off x="5053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19" name="Line 503"/>
              <p:cNvSpPr>
                <a:spLocks noChangeShapeType="1"/>
              </p:cNvSpPr>
              <p:nvPr/>
            </p:nvSpPr>
            <p:spPr bwMode="auto">
              <a:xfrm>
                <a:off x="5058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20" name="Line 504"/>
              <p:cNvSpPr>
                <a:spLocks noChangeShapeType="1"/>
              </p:cNvSpPr>
              <p:nvPr/>
            </p:nvSpPr>
            <p:spPr bwMode="auto">
              <a:xfrm>
                <a:off x="5063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21" name="Line 505"/>
              <p:cNvSpPr>
                <a:spLocks noChangeShapeType="1"/>
              </p:cNvSpPr>
              <p:nvPr/>
            </p:nvSpPr>
            <p:spPr bwMode="auto">
              <a:xfrm>
                <a:off x="5068" y="260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22" name="Line 506"/>
              <p:cNvSpPr>
                <a:spLocks noChangeShapeType="1"/>
              </p:cNvSpPr>
              <p:nvPr/>
            </p:nvSpPr>
            <p:spPr bwMode="auto">
              <a:xfrm>
                <a:off x="5072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23" name="Line 507"/>
              <p:cNvSpPr>
                <a:spLocks noChangeShapeType="1"/>
              </p:cNvSpPr>
              <p:nvPr/>
            </p:nvSpPr>
            <p:spPr bwMode="auto">
              <a:xfrm>
                <a:off x="5077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24" name="Line 508"/>
              <p:cNvSpPr>
                <a:spLocks noChangeShapeType="1"/>
              </p:cNvSpPr>
              <p:nvPr/>
            </p:nvSpPr>
            <p:spPr bwMode="auto">
              <a:xfrm>
                <a:off x="5082" y="260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25" name="Line 509"/>
              <p:cNvSpPr>
                <a:spLocks noChangeShapeType="1"/>
              </p:cNvSpPr>
              <p:nvPr/>
            </p:nvSpPr>
            <p:spPr bwMode="auto">
              <a:xfrm>
                <a:off x="5086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26" name="Line 510"/>
              <p:cNvSpPr>
                <a:spLocks noChangeShapeType="1"/>
              </p:cNvSpPr>
              <p:nvPr/>
            </p:nvSpPr>
            <p:spPr bwMode="auto">
              <a:xfrm>
                <a:off x="5091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27" name="Freeform 511"/>
              <p:cNvSpPr>
                <a:spLocks/>
              </p:cNvSpPr>
              <p:nvPr/>
            </p:nvSpPr>
            <p:spPr bwMode="auto">
              <a:xfrm>
                <a:off x="5096" y="260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28" name="Freeform 512"/>
              <p:cNvSpPr>
                <a:spLocks/>
              </p:cNvSpPr>
              <p:nvPr/>
            </p:nvSpPr>
            <p:spPr bwMode="auto">
              <a:xfrm>
                <a:off x="5101" y="2600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29" name="Freeform 513"/>
              <p:cNvSpPr>
                <a:spLocks/>
              </p:cNvSpPr>
              <p:nvPr/>
            </p:nvSpPr>
            <p:spPr bwMode="auto">
              <a:xfrm>
                <a:off x="5106" y="260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30" name="Line 514"/>
              <p:cNvSpPr>
                <a:spLocks noChangeShapeType="1"/>
              </p:cNvSpPr>
              <p:nvPr/>
            </p:nvSpPr>
            <p:spPr bwMode="auto">
              <a:xfrm>
                <a:off x="5111" y="2603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31" name="Line 515"/>
              <p:cNvSpPr>
                <a:spLocks noChangeShapeType="1"/>
              </p:cNvSpPr>
              <p:nvPr/>
            </p:nvSpPr>
            <p:spPr bwMode="auto">
              <a:xfrm>
                <a:off x="5115" y="260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32" name="Line 516"/>
              <p:cNvSpPr>
                <a:spLocks noChangeShapeType="1"/>
              </p:cNvSpPr>
              <p:nvPr/>
            </p:nvSpPr>
            <p:spPr bwMode="auto">
              <a:xfrm>
                <a:off x="5120" y="260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33" name="Line 517"/>
              <p:cNvSpPr>
                <a:spLocks noChangeShapeType="1"/>
              </p:cNvSpPr>
              <p:nvPr/>
            </p:nvSpPr>
            <p:spPr bwMode="auto">
              <a:xfrm>
                <a:off x="5125" y="260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34" name="Line 518"/>
              <p:cNvSpPr>
                <a:spLocks noChangeShapeType="1"/>
              </p:cNvSpPr>
              <p:nvPr/>
            </p:nvSpPr>
            <p:spPr bwMode="auto">
              <a:xfrm>
                <a:off x="5130" y="2603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35" name="Line 519"/>
              <p:cNvSpPr>
                <a:spLocks noChangeShapeType="1"/>
              </p:cNvSpPr>
              <p:nvPr/>
            </p:nvSpPr>
            <p:spPr bwMode="auto">
              <a:xfrm>
                <a:off x="5134" y="260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36" name="Line 520"/>
              <p:cNvSpPr>
                <a:spLocks noChangeShapeType="1"/>
              </p:cNvSpPr>
              <p:nvPr/>
            </p:nvSpPr>
            <p:spPr bwMode="auto">
              <a:xfrm>
                <a:off x="5139" y="260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37" name="Line 521"/>
              <p:cNvSpPr>
                <a:spLocks noChangeShapeType="1"/>
              </p:cNvSpPr>
              <p:nvPr/>
            </p:nvSpPr>
            <p:spPr bwMode="auto">
              <a:xfrm>
                <a:off x="5144" y="2603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38" name="Line 522"/>
              <p:cNvSpPr>
                <a:spLocks noChangeShapeType="1"/>
              </p:cNvSpPr>
              <p:nvPr/>
            </p:nvSpPr>
            <p:spPr bwMode="auto">
              <a:xfrm>
                <a:off x="5148" y="260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39" name="Line 523"/>
              <p:cNvSpPr>
                <a:spLocks noChangeShapeType="1"/>
              </p:cNvSpPr>
              <p:nvPr/>
            </p:nvSpPr>
            <p:spPr bwMode="auto">
              <a:xfrm>
                <a:off x="5153" y="260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40" name="Line 524"/>
              <p:cNvSpPr>
                <a:spLocks noChangeShapeType="1"/>
              </p:cNvSpPr>
              <p:nvPr/>
            </p:nvSpPr>
            <p:spPr bwMode="auto">
              <a:xfrm>
                <a:off x="5158" y="260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41" name="Line 525"/>
              <p:cNvSpPr>
                <a:spLocks noChangeShapeType="1"/>
              </p:cNvSpPr>
              <p:nvPr/>
            </p:nvSpPr>
            <p:spPr bwMode="auto">
              <a:xfrm>
                <a:off x="5163" y="260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42" name="Freeform 526"/>
              <p:cNvSpPr>
                <a:spLocks/>
              </p:cNvSpPr>
              <p:nvPr/>
            </p:nvSpPr>
            <p:spPr bwMode="auto">
              <a:xfrm>
                <a:off x="5168" y="260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43" name="Freeform 527"/>
              <p:cNvSpPr>
                <a:spLocks/>
              </p:cNvSpPr>
              <p:nvPr/>
            </p:nvSpPr>
            <p:spPr bwMode="auto">
              <a:xfrm>
                <a:off x="5173" y="260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44" name="Freeform 528"/>
              <p:cNvSpPr>
                <a:spLocks/>
              </p:cNvSpPr>
              <p:nvPr/>
            </p:nvSpPr>
            <p:spPr bwMode="auto">
              <a:xfrm>
                <a:off x="5178" y="2605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45" name="Line 529"/>
              <p:cNvSpPr>
                <a:spLocks noChangeShapeType="1"/>
              </p:cNvSpPr>
              <p:nvPr/>
            </p:nvSpPr>
            <p:spPr bwMode="auto">
              <a:xfrm>
                <a:off x="5182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46" name="Line 530"/>
              <p:cNvSpPr>
                <a:spLocks noChangeShapeType="1"/>
              </p:cNvSpPr>
              <p:nvPr/>
            </p:nvSpPr>
            <p:spPr bwMode="auto">
              <a:xfrm>
                <a:off x="5187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47" name="Line 531"/>
              <p:cNvSpPr>
                <a:spLocks noChangeShapeType="1"/>
              </p:cNvSpPr>
              <p:nvPr/>
            </p:nvSpPr>
            <p:spPr bwMode="auto">
              <a:xfrm>
                <a:off x="5192" y="2605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48" name="Line 532"/>
              <p:cNvSpPr>
                <a:spLocks noChangeShapeType="1"/>
              </p:cNvSpPr>
              <p:nvPr/>
            </p:nvSpPr>
            <p:spPr bwMode="auto">
              <a:xfrm>
                <a:off x="5196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49" name="Line 533"/>
              <p:cNvSpPr>
                <a:spLocks noChangeShapeType="1"/>
              </p:cNvSpPr>
              <p:nvPr/>
            </p:nvSpPr>
            <p:spPr bwMode="auto">
              <a:xfrm>
                <a:off x="5201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50" name="Line 534"/>
              <p:cNvSpPr>
                <a:spLocks noChangeShapeType="1"/>
              </p:cNvSpPr>
              <p:nvPr/>
            </p:nvSpPr>
            <p:spPr bwMode="auto">
              <a:xfrm>
                <a:off x="5206" y="2605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51" name="Line 535"/>
              <p:cNvSpPr>
                <a:spLocks noChangeShapeType="1"/>
              </p:cNvSpPr>
              <p:nvPr/>
            </p:nvSpPr>
            <p:spPr bwMode="auto">
              <a:xfrm>
                <a:off x="5210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52" name="Line 536"/>
              <p:cNvSpPr>
                <a:spLocks noChangeShapeType="1"/>
              </p:cNvSpPr>
              <p:nvPr/>
            </p:nvSpPr>
            <p:spPr bwMode="auto">
              <a:xfrm>
                <a:off x="5215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53" name="Line 537"/>
              <p:cNvSpPr>
                <a:spLocks noChangeShapeType="1"/>
              </p:cNvSpPr>
              <p:nvPr/>
            </p:nvSpPr>
            <p:spPr bwMode="auto">
              <a:xfrm>
                <a:off x="5220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54" name="Line 538"/>
              <p:cNvSpPr>
                <a:spLocks noChangeShapeType="1"/>
              </p:cNvSpPr>
              <p:nvPr/>
            </p:nvSpPr>
            <p:spPr bwMode="auto">
              <a:xfrm>
                <a:off x="5225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55" name="Line 539"/>
              <p:cNvSpPr>
                <a:spLocks noChangeShapeType="1"/>
              </p:cNvSpPr>
              <p:nvPr/>
            </p:nvSpPr>
            <p:spPr bwMode="auto">
              <a:xfrm>
                <a:off x="5230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56" name="Line 540"/>
              <p:cNvSpPr>
                <a:spLocks noChangeShapeType="1"/>
              </p:cNvSpPr>
              <p:nvPr/>
            </p:nvSpPr>
            <p:spPr bwMode="auto">
              <a:xfrm>
                <a:off x="5235" y="2605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57" name="Line 541"/>
              <p:cNvSpPr>
                <a:spLocks noChangeShapeType="1"/>
              </p:cNvSpPr>
              <p:nvPr/>
            </p:nvSpPr>
            <p:spPr bwMode="auto">
              <a:xfrm>
                <a:off x="5239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58" name="Line 542"/>
              <p:cNvSpPr>
                <a:spLocks noChangeShapeType="1"/>
              </p:cNvSpPr>
              <p:nvPr/>
            </p:nvSpPr>
            <p:spPr bwMode="auto">
              <a:xfrm>
                <a:off x="5244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59" name="Line 543"/>
              <p:cNvSpPr>
                <a:spLocks noChangeShapeType="1"/>
              </p:cNvSpPr>
              <p:nvPr/>
            </p:nvSpPr>
            <p:spPr bwMode="auto">
              <a:xfrm>
                <a:off x="5249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60" name="Line 544"/>
              <p:cNvSpPr>
                <a:spLocks noChangeShapeType="1"/>
              </p:cNvSpPr>
              <p:nvPr/>
            </p:nvSpPr>
            <p:spPr bwMode="auto">
              <a:xfrm>
                <a:off x="5254" y="2605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61" name="Line 545"/>
              <p:cNvSpPr>
                <a:spLocks noChangeShapeType="1"/>
              </p:cNvSpPr>
              <p:nvPr/>
            </p:nvSpPr>
            <p:spPr bwMode="auto">
              <a:xfrm>
                <a:off x="5258" y="260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62" name="Freeform 546"/>
              <p:cNvSpPr>
                <a:spLocks/>
              </p:cNvSpPr>
              <p:nvPr/>
            </p:nvSpPr>
            <p:spPr bwMode="auto">
              <a:xfrm>
                <a:off x="5263" y="260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63" name="Freeform 547"/>
              <p:cNvSpPr>
                <a:spLocks/>
              </p:cNvSpPr>
              <p:nvPr/>
            </p:nvSpPr>
            <p:spPr bwMode="auto">
              <a:xfrm>
                <a:off x="5268" y="2605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64" name="Freeform 548"/>
              <p:cNvSpPr>
                <a:spLocks/>
              </p:cNvSpPr>
              <p:nvPr/>
            </p:nvSpPr>
            <p:spPr bwMode="auto">
              <a:xfrm>
                <a:off x="5272" y="260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65" name="Line 549"/>
              <p:cNvSpPr>
                <a:spLocks noChangeShapeType="1"/>
              </p:cNvSpPr>
              <p:nvPr/>
            </p:nvSpPr>
            <p:spPr bwMode="auto">
              <a:xfrm>
                <a:off x="5277" y="260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66" name="Line 550"/>
              <p:cNvSpPr>
                <a:spLocks noChangeShapeType="1"/>
              </p:cNvSpPr>
              <p:nvPr/>
            </p:nvSpPr>
            <p:spPr bwMode="auto">
              <a:xfrm>
                <a:off x="5282" y="260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67" name="Line 551"/>
              <p:cNvSpPr>
                <a:spLocks noChangeShapeType="1"/>
              </p:cNvSpPr>
              <p:nvPr/>
            </p:nvSpPr>
            <p:spPr bwMode="auto">
              <a:xfrm>
                <a:off x="5287" y="260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68" name="Freeform 552"/>
              <p:cNvSpPr>
                <a:spLocks/>
              </p:cNvSpPr>
              <p:nvPr/>
            </p:nvSpPr>
            <p:spPr bwMode="auto">
              <a:xfrm>
                <a:off x="5292" y="260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69" name="Freeform 553"/>
              <p:cNvSpPr>
                <a:spLocks/>
              </p:cNvSpPr>
              <p:nvPr/>
            </p:nvSpPr>
            <p:spPr bwMode="auto">
              <a:xfrm>
                <a:off x="5297" y="2605"/>
                <a:ext cx="4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70" name="Freeform 554"/>
              <p:cNvSpPr>
                <a:spLocks/>
              </p:cNvSpPr>
              <p:nvPr/>
            </p:nvSpPr>
            <p:spPr bwMode="auto">
              <a:xfrm>
                <a:off x="5301" y="2605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71" name="Freeform 555"/>
              <p:cNvSpPr>
                <a:spLocks/>
              </p:cNvSpPr>
              <p:nvPr/>
            </p:nvSpPr>
            <p:spPr bwMode="auto">
              <a:xfrm>
                <a:off x="5306" y="260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72" name="Line 556"/>
              <p:cNvSpPr>
                <a:spLocks noChangeShapeType="1"/>
              </p:cNvSpPr>
              <p:nvPr/>
            </p:nvSpPr>
            <p:spPr bwMode="auto">
              <a:xfrm>
                <a:off x="5311" y="2608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73" name="Line 557"/>
              <p:cNvSpPr>
                <a:spLocks noChangeShapeType="1"/>
              </p:cNvSpPr>
              <p:nvPr/>
            </p:nvSpPr>
            <p:spPr bwMode="auto">
              <a:xfrm>
                <a:off x="5315" y="260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74" name="Line 558"/>
              <p:cNvSpPr>
                <a:spLocks noChangeShapeType="1"/>
              </p:cNvSpPr>
              <p:nvPr/>
            </p:nvSpPr>
            <p:spPr bwMode="auto">
              <a:xfrm>
                <a:off x="5320" y="260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75" name="Line 559"/>
              <p:cNvSpPr>
                <a:spLocks noChangeShapeType="1"/>
              </p:cNvSpPr>
              <p:nvPr/>
            </p:nvSpPr>
            <p:spPr bwMode="auto">
              <a:xfrm>
                <a:off x="5325" y="260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76" name="Line 560"/>
              <p:cNvSpPr>
                <a:spLocks noChangeShapeType="1"/>
              </p:cNvSpPr>
              <p:nvPr/>
            </p:nvSpPr>
            <p:spPr bwMode="auto">
              <a:xfrm>
                <a:off x="5330" y="260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77" name="Line 561"/>
              <p:cNvSpPr>
                <a:spLocks noChangeShapeType="1"/>
              </p:cNvSpPr>
              <p:nvPr/>
            </p:nvSpPr>
            <p:spPr bwMode="auto">
              <a:xfrm>
                <a:off x="5335" y="2608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78" name="Freeform 562"/>
              <p:cNvSpPr>
                <a:spLocks/>
              </p:cNvSpPr>
              <p:nvPr/>
            </p:nvSpPr>
            <p:spPr bwMode="auto">
              <a:xfrm>
                <a:off x="5339" y="260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79" name="Freeform 563"/>
              <p:cNvSpPr>
                <a:spLocks/>
              </p:cNvSpPr>
              <p:nvPr/>
            </p:nvSpPr>
            <p:spPr bwMode="auto">
              <a:xfrm>
                <a:off x="5344" y="260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80" name="Freeform 564"/>
              <p:cNvSpPr>
                <a:spLocks/>
              </p:cNvSpPr>
              <p:nvPr/>
            </p:nvSpPr>
            <p:spPr bwMode="auto">
              <a:xfrm>
                <a:off x="5349" y="2608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81" name="Freeform 565"/>
              <p:cNvSpPr>
                <a:spLocks/>
              </p:cNvSpPr>
              <p:nvPr/>
            </p:nvSpPr>
            <p:spPr bwMode="auto">
              <a:xfrm>
                <a:off x="5354" y="260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82" name="Freeform 566"/>
              <p:cNvSpPr>
                <a:spLocks/>
              </p:cNvSpPr>
              <p:nvPr/>
            </p:nvSpPr>
            <p:spPr bwMode="auto">
              <a:xfrm>
                <a:off x="5359" y="2608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83" name="Freeform 567"/>
              <p:cNvSpPr>
                <a:spLocks/>
              </p:cNvSpPr>
              <p:nvPr/>
            </p:nvSpPr>
            <p:spPr bwMode="auto">
              <a:xfrm>
                <a:off x="5363" y="2608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84" name="Freeform 568"/>
              <p:cNvSpPr>
                <a:spLocks/>
              </p:cNvSpPr>
              <p:nvPr/>
            </p:nvSpPr>
            <p:spPr bwMode="auto">
              <a:xfrm>
                <a:off x="5368" y="260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85" name="Line 569"/>
              <p:cNvSpPr>
                <a:spLocks noChangeShapeType="1"/>
              </p:cNvSpPr>
              <p:nvPr/>
            </p:nvSpPr>
            <p:spPr bwMode="auto">
              <a:xfrm>
                <a:off x="5373" y="2608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86" name="Freeform 570"/>
              <p:cNvSpPr>
                <a:spLocks/>
              </p:cNvSpPr>
              <p:nvPr/>
            </p:nvSpPr>
            <p:spPr bwMode="auto">
              <a:xfrm>
                <a:off x="5377" y="260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87" name="Freeform 571"/>
              <p:cNvSpPr>
                <a:spLocks/>
              </p:cNvSpPr>
              <p:nvPr/>
            </p:nvSpPr>
            <p:spPr bwMode="auto">
              <a:xfrm>
                <a:off x="5382" y="260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88" name="Freeform 572"/>
              <p:cNvSpPr>
                <a:spLocks/>
              </p:cNvSpPr>
              <p:nvPr/>
            </p:nvSpPr>
            <p:spPr bwMode="auto">
              <a:xfrm>
                <a:off x="5387" y="261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89" name="Line 573"/>
              <p:cNvSpPr>
                <a:spLocks noChangeShapeType="1"/>
              </p:cNvSpPr>
              <p:nvPr/>
            </p:nvSpPr>
            <p:spPr bwMode="auto">
              <a:xfrm>
                <a:off x="5392" y="261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90" name="Line 574"/>
              <p:cNvSpPr>
                <a:spLocks noChangeShapeType="1"/>
              </p:cNvSpPr>
              <p:nvPr/>
            </p:nvSpPr>
            <p:spPr bwMode="auto">
              <a:xfrm>
                <a:off x="5397" y="261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91" name="Line 575"/>
              <p:cNvSpPr>
                <a:spLocks noChangeShapeType="1"/>
              </p:cNvSpPr>
              <p:nvPr/>
            </p:nvSpPr>
            <p:spPr bwMode="auto">
              <a:xfrm>
                <a:off x="5402" y="261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92" name="Line 576"/>
              <p:cNvSpPr>
                <a:spLocks noChangeShapeType="1"/>
              </p:cNvSpPr>
              <p:nvPr/>
            </p:nvSpPr>
            <p:spPr bwMode="auto">
              <a:xfrm>
                <a:off x="5406" y="261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93" name="Line 577"/>
              <p:cNvSpPr>
                <a:spLocks noChangeShapeType="1"/>
              </p:cNvSpPr>
              <p:nvPr/>
            </p:nvSpPr>
            <p:spPr bwMode="auto">
              <a:xfrm>
                <a:off x="5411" y="261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94" name="Line 578"/>
              <p:cNvSpPr>
                <a:spLocks noChangeShapeType="1"/>
              </p:cNvSpPr>
              <p:nvPr/>
            </p:nvSpPr>
            <p:spPr bwMode="auto">
              <a:xfrm>
                <a:off x="5416" y="261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95" name="Line 579"/>
              <p:cNvSpPr>
                <a:spLocks noChangeShapeType="1"/>
              </p:cNvSpPr>
              <p:nvPr/>
            </p:nvSpPr>
            <p:spPr bwMode="auto">
              <a:xfrm>
                <a:off x="5421" y="261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96" name="Line 580"/>
              <p:cNvSpPr>
                <a:spLocks noChangeShapeType="1"/>
              </p:cNvSpPr>
              <p:nvPr/>
            </p:nvSpPr>
            <p:spPr bwMode="auto">
              <a:xfrm>
                <a:off x="5425" y="261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97" name="Freeform 581"/>
              <p:cNvSpPr>
                <a:spLocks/>
              </p:cNvSpPr>
              <p:nvPr/>
            </p:nvSpPr>
            <p:spPr bwMode="auto">
              <a:xfrm>
                <a:off x="2902" y="2526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2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98" name="Freeform 582"/>
              <p:cNvSpPr>
                <a:spLocks/>
              </p:cNvSpPr>
              <p:nvPr/>
            </p:nvSpPr>
            <p:spPr bwMode="auto">
              <a:xfrm>
                <a:off x="2907" y="2526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399" name="Freeform 583"/>
              <p:cNvSpPr>
                <a:spLocks/>
              </p:cNvSpPr>
              <p:nvPr/>
            </p:nvSpPr>
            <p:spPr bwMode="auto">
              <a:xfrm>
                <a:off x="2911" y="2526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00" name="Freeform 584"/>
              <p:cNvSpPr>
                <a:spLocks/>
              </p:cNvSpPr>
              <p:nvPr/>
            </p:nvSpPr>
            <p:spPr bwMode="auto">
              <a:xfrm>
                <a:off x="2916" y="2526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01" name="Freeform 585"/>
              <p:cNvSpPr>
                <a:spLocks/>
              </p:cNvSpPr>
              <p:nvPr/>
            </p:nvSpPr>
            <p:spPr bwMode="auto">
              <a:xfrm>
                <a:off x="2921" y="2524"/>
                <a:ext cx="4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4" y="0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02" name="Freeform 586"/>
              <p:cNvSpPr>
                <a:spLocks/>
              </p:cNvSpPr>
              <p:nvPr/>
            </p:nvSpPr>
            <p:spPr bwMode="auto">
              <a:xfrm>
                <a:off x="2925" y="2523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03" name="Freeform 587"/>
              <p:cNvSpPr>
                <a:spLocks/>
              </p:cNvSpPr>
              <p:nvPr/>
            </p:nvSpPr>
            <p:spPr bwMode="auto">
              <a:xfrm>
                <a:off x="2930" y="2521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04" name="Freeform 588"/>
              <p:cNvSpPr>
                <a:spLocks/>
              </p:cNvSpPr>
              <p:nvPr/>
            </p:nvSpPr>
            <p:spPr bwMode="auto">
              <a:xfrm>
                <a:off x="2935" y="2516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3"/>
                  </a:cxn>
                  <a:cxn ang="0">
                    <a:pos x="3" y="2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1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05" name="Freeform 589"/>
              <p:cNvSpPr>
                <a:spLocks/>
              </p:cNvSpPr>
              <p:nvPr/>
            </p:nvSpPr>
            <p:spPr bwMode="auto">
              <a:xfrm>
                <a:off x="2940" y="251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06" name="Freeform 590"/>
              <p:cNvSpPr>
                <a:spLocks/>
              </p:cNvSpPr>
              <p:nvPr/>
            </p:nvSpPr>
            <p:spPr bwMode="auto">
              <a:xfrm>
                <a:off x="2945" y="2511"/>
                <a:ext cx="4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4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1" y="4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07" name="Freeform 591"/>
              <p:cNvSpPr>
                <a:spLocks/>
              </p:cNvSpPr>
              <p:nvPr/>
            </p:nvSpPr>
            <p:spPr bwMode="auto">
              <a:xfrm>
                <a:off x="2949" y="2507"/>
                <a:ext cx="5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3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08" name="Freeform 592"/>
              <p:cNvSpPr>
                <a:spLocks/>
              </p:cNvSpPr>
              <p:nvPr/>
            </p:nvSpPr>
            <p:spPr bwMode="auto">
              <a:xfrm>
                <a:off x="2954" y="2503"/>
                <a:ext cx="5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3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09" name="Freeform 593"/>
              <p:cNvSpPr>
                <a:spLocks/>
              </p:cNvSpPr>
              <p:nvPr/>
            </p:nvSpPr>
            <p:spPr bwMode="auto">
              <a:xfrm>
                <a:off x="2959" y="2495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6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1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10" name="Freeform 594"/>
              <p:cNvSpPr>
                <a:spLocks/>
              </p:cNvSpPr>
              <p:nvPr/>
            </p:nvSpPr>
            <p:spPr bwMode="auto">
              <a:xfrm>
                <a:off x="2964" y="2492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11" name="Freeform 595"/>
              <p:cNvSpPr>
                <a:spLocks/>
              </p:cNvSpPr>
              <p:nvPr/>
            </p:nvSpPr>
            <p:spPr bwMode="auto">
              <a:xfrm>
                <a:off x="2969" y="2484"/>
                <a:ext cx="4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6"/>
                  </a:cxn>
                  <a:cxn ang="0">
                    <a:pos x="2" y="4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8">
                    <a:moveTo>
                      <a:pt x="0" y="8"/>
                    </a:moveTo>
                    <a:lnTo>
                      <a:pt x="1" y="6"/>
                    </a:lnTo>
                    <a:lnTo>
                      <a:pt x="2" y="4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12" name="Freeform 596"/>
              <p:cNvSpPr>
                <a:spLocks/>
              </p:cNvSpPr>
              <p:nvPr/>
            </p:nvSpPr>
            <p:spPr bwMode="auto">
              <a:xfrm>
                <a:off x="2973" y="2478"/>
                <a:ext cx="5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1" y="4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13" name="Freeform 597"/>
              <p:cNvSpPr>
                <a:spLocks/>
              </p:cNvSpPr>
              <p:nvPr/>
            </p:nvSpPr>
            <p:spPr bwMode="auto">
              <a:xfrm>
                <a:off x="2978" y="2468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8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1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14" name="Freeform 598"/>
              <p:cNvSpPr>
                <a:spLocks/>
              </p:cNvSpPr>
              <p:nvPr/>
            </p:nvSpPr>
            <p:spPr bwMode="auto">
              <a:xfrm>
                <a:off x="2983" y="2462"/>
                <a:ext cx="4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3"/>
                  </a:cxn>
                  <a:cxn ang="0">
                    <a:pos x="4" y="0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lnTo>
                      <a:pt x="2" y="3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15" name="Freeform 599"/>
              <p:cNvSpPr>
                <a:spLocks/>
              </p:cNvSpPr>
              <p:nvPr/>
            </p:nvSpPr>
            <p:spPr bwMode="auto">
              <a:xfrm>
                <a:off x="2987" y="2455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3" y="4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16" name="Freeform 600"/>
              <p:cNvSpPr>
                <a:spLocks/>
              </p:cNvSpPr>
              <p:nvPr/>
            </p:nvSpPr>
            <p:spPr bwMode="auto">
              <a:xfrm>
                <a:off x="2992" y="2443"/>
                <a:ext cx="5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10"/>
                  </a:cxn>
                  <a:cxn ang="0">
                    <a:pos x="3" y="6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1" y="10"/>
                    </a:lnTo>
                    <a:lnTo>
                      <a:pt x="3" y="6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17" name="Freeform 601"/>
              <p:cNvSpPr>
                <a:spLocks/>
              </p:cNvSpPr>
              <p:nvPr/>
            </p:nvSpPr>
            <p:spPr bwMode="auto">
              <a:xfrm>
                <a:off x="2997" y="2436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1" y="5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18" name="Freeform 602"/>
              <p:cNvSpPr>
                <a:spLocks/>
              </p:cNvSpPr>
              <p:nvPr/>
            </p:nvSpPr>
            <p:spPr bwMode="auto">
              <a:xfrm>
                <a:off x="3002" y="2421"/>
                <a:ext cx="5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3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1" y="11"/>
                    </a:lnTo>
                    <a:lnTo>
                      <a:pt x="2" y="7"/>
                    </a:lnTo>
                    <a:lnTo>
                      <a:pt x="3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19" name="Freeform 603"/>
              <p:cNvSpPr>
                <a:spLocks/>
              </p:cNvSpPr>
              <p:nvPr/>
            </p:nvSpPr>
            <p:spPr bwMode="auto">
              <a:xfrm>
                <a:off x="3007" y="2413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6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1" y="6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20" name="Freeform 604"/>
              <p:cNvSpPr>
                <a:spLocks/>
              </p:cNvSpPr>
              <p:nvPr/>
            </p:nvSpPr>
            <p:spPr bwMode="auto">
              <a:xfrm>
                <a:off x="3012" y="2403"/>
                <a:ext cx="4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4" y="0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lnTo>
                      <a:pt x="2" y="6"/>
                    </a:lnTo>
                    <a:lnTo>
                      <a:pt x="3" y="3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21" name="Freeform 605"/>
              <p:cNvSpPr>
                <a:spLocks/>
              </p:cNvSpPr>
              <p:nvPr/>
            </p:nvSpPr>
            <p:spPr bwMode="auto">
              <a:xfrm>
                <a:off x="3016" y="2388"/>
                <a:ext cx="5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2"/>
                  </a:cxn>
                  <a:cxn ang="0">
                    <a:pos x="3" y="8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2" y="12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22" name="Freeform 606"/>
              <p:cNvSpPr>
                <a:spLocks/>
              </p:cNvSpPr>
              <p:nvPr/>
            </p:nvSpPr>
            <p:spPr bwMode="auto">
              <a:xfrm>
                <a:off x="3021" y="2379"/>
                <a:ext cx="5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1" y="7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1" y="7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23" name="Freeform 607"/>
              <p:cNvSpPr>
                <a:spLocks/>
              </p:cNvSpPr>
              <p:nvPr/>
            </p:nvSpPr>
            <p:spPr bwMode="auto">
              <a:xfrm>
                <a:off x="3026" y="2362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1" y="13"/>
                    </a:lnTo>
                    <a:lnTo>
                      <a:pt x="3" y="8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24" name="Freeform 608"/>
              <p:cNvSpPr>
                <a:spLocks/>
              </p:cNvSpPr>
              <p:nvPr/>
            </p:nvSpPr>
            <p:spPr bwMode="auto">
              <a:xfrm>
                <a:off x="3031" y="2351"/>
                <a:ext cx="4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3" y="3"/>
                  </a:cxn>
                  <a:cxn ang="0">
                    <a:pos x="4" y="0"/>
                  </a:cxn>
                </a:cxnLst>
                <a:rect l="0" t="0" r="r" b="b"/>
                <a:pathLst>
                  <a:path w="4" h="11">
                    <a:moveTo>
                      <a:pt x="0" y="11"/>
                    </a:moveTo>
                    <a:lnTo>
                      <a:pt x="1" y="8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609"/>
            <p:cNvGrpSpPr>
              <a:grpSpLocks/>
            </p:cNvGrpSpPr>
            <p:nvPr/>
          </p:nvGrpSpPr>
          <p:grpSpPr bwMode="auto">
            <a:xfrm>
              <a:off x="3035" y="1024"/>
              <a:ext cx="954" cy="1556"/>
              <a:chOff x="3035" y="1014"/>
              <a:chExt cx="954" cy="1556"/>
            </a:xfrm>
          </p:grpSpPr>
          <p:sp>
            <p:nvSpPr>
              <p:cNvPr id="35426" name="Freeform 610"/>
              <p:cNvSpPr>
                <a:spLocks/>
              </p:cNvSpPr>
              <p:nvPr/>
            </p:nvSpPr>
            <p:spPr bwMode="auto">
              <a:xfrm>
                <a:off x="3035" y="2331"/>
                <a:ext cx="5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" y="15"/>
                  </a:cxn>
                  <a:cxn ang="0">
                    <a:pos x="2" y="10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1" y="15"/>
                    </a:lnTo>
                    <a:lnTo>
                      <a:pt x="2" y="10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27" name="Freeform 611"/>
              <p:cNvSpPr>
                <a:spLocks/>
              </p:cNvSpPr>
              <p:nvPr/>
            </p:nvSpPr>
            <p:spPr bwMode="auto">
              <a:xfrm>
                <a:off x="3040" y="2319"/>
                <a:ext cx="5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1" y="9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28" name="Freeform 612"/>
              <p:cNvSpPr>
                <a:spLocks/>
              </p:cNvSpPr>
              <p:nvPr/>
            </p:nvSpPr>
            <p:spPr bwMode="auto">
              <a:xfrm>
                <a:off x="3045" y="2306"/>
                <a:ext cx="4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4" y="0"/>
                  </a:cxn>
                </a:cxnLst>
                <a:rect l="0" t="0" r="r" b="b"/>
                <a:pathLst>
                  <a:path w="4" h="13">
                    <a:moveTo>
                      <a:pt x="0" y="13"/>
                    </a:moveTo>
                    <a:lnTo>
                      <a:pt x="2" y="7"/>
                    </a:lnTo>
                    <a:lnTo>
                      <a:pt x="3" y="4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29" name="Freeform 613"/>
              <p:cNvSpPr>
                <a:spLocks/>
              </p:cNvSpPr>
              <p:nvPr/>
            </p:nvSpPr>
            <p:spPr bwMode="auto">
              <a:xfrm>
                <a:off x="3049" y="2286"/>
                <a:ext cx="5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" y="16"/>
                  </a:cxn>
                  <a:cxn ang="0">
                    <a:pos x="3" y="10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2" y="16"/>
                    </a:lnTo>
                    <a:lnTo>
                      <a:pt x="3" y="10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30" name="Freeform 614"/>
              <p:cNvSpPr>
                <a:spLocks/>
              </p:cNvSpPr>
              <p:nvPr/>
            </p:nvSpPr>
            <p:spPr bwMode="auto">
              <a:xfrm>
                <a:off x="3054" y="2273"/>
                <a:ext cx="5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5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0" y="13"/>
                    </a:moveTo>
                    <a:lnTo>
                      <a:pt x="1" y="10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31" name="Freeform 615"/>
              <p:cNvSpPr>
                <a:spLocks/>
              </p:cNvSpPr>
              <p:nvPr/>
            </p:nvSpPr>
            <p:spPr bwMode="auto">
              <a:xfrm>
                <a:off x="3059" y="2249"/>
                <a:ext cx="5" cy="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" y="22"/>
                  </a:cxn>
                  <a:cxn ang="0">
                    <a:pos x="1" y="19"/>
                  </a:cxn>
                  <a:cxn ang="0">
                    <a:pos x="2" y="12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1" y="22"/>
                    </a:lnTo>
                    <a:lnTo>
                      <a:pt x="1" y="19"/>
                    </a:lnTo>
                    <a:lnTo>
                      <a:pt x="2" y="12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32" name="Freeform 616"/>
              <p:cNvSpPr>
                <a:spLocks/>
              </p:cNvSpPr>
              <p:nvPr/>
            </p:nvSpPr>
            <p:spPr bwMode="auto">
              <a:xfrm>
                <a:off x="3064" y="2237"/>
                <a:ext cx="5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9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0" y="9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33" name="Freeform 617"/>
              <p:cNvSpPr>
                <a:spLocks/>
              </p:cNvSpPr>
              <p:nvPr/>
            </p:nvSpPr>
            <p:spPr bwMode="auto">
              <a:xfrm>
                <a:off x="3069" y="2212"/>
                <a:ext cx="5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0" y="22"/>
                  </a:cxn>
                  <a:cxn ang="0">
                    <a:pos x="1" y="20"/>
                  </a:cxn>
                  <a:cxn ang="0">
                    <a:pos x="2" y="13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0" y="22"/>
                    </a:lnTo>
                    <a:lnTo>
                      <a:pt x="1" y="20"/>
                    </a:lnTo>
                    <a:lnTo>
                      <a:pt x="2" y="13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34" name="Freeform 618"/>
              <p:cNvSpPr>
                <a:spLocks/>
              </p:cNvSpPr>
              <p:nvPr/>
            </p:nvSpPr>
            <p:spPr bwMode="auto">
              <a:xfrm>
                <a:off x="3074" y="2197"/>
                <a:ext cx="4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3" y="3"/>
                  </a:cxn>
                  <a:cxn ang="0">
                    <a:pos x="4" y="0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lnTo>
                      <a:pt x="1" y="11"/>
                    </a:lnTo>
                    <a:lnTo>
                      <a:pt x="2" y="7"/>
                    </a:lnTo>
                    <a:lnTo>
                      <a:pt x="3" y="3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35" name="Freeform 619"/>
              <p:cNvSpPr>
                <a:spLocks/>
              </p:cNvSpPr>
              <p:nvPr/>
            </p:nvSpPr>
            <p:spPr bwMode="auto">
              <a:xfrm>
                <a:off x="3078" y="2181"/>
                <a:ext cx="5" cy="1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16">
                    <a:moveTo>
                      <a:pt x="0" y="16"/>
                    </a:moveTo>
                    <a:lnTo>
                      <a:pt x="1" y="12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36" name="Freeform 620"/>
              <p:cNvSpPr>
                <a:spLocks/>
              </p:cNvSpPr>
              <p:nvPr/>
            </p:nvSpPr>
            <p:spPr bwMode="auto">
              <a:xfrm>
                <a:off x="3083" y="2154"/>
                <a:ext cx="5" cy="27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0" y="24"/>
                  </a:cxn>
                  <a:cxn ang="0">
                    <a:pos x="1" y="21"/>
                  </a:cxn>
                  <a:cxn ang="0">
                    <a:pos x="2" y="13"/>
                  </a:cxn>
                  <a:cxn ang="0">
                    <a:pos x="4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27">
                    <a:moveTo>
                      <a:pt x="0" y="27"/>
                    </a:moveTo>
                    <a:lnTo>
                      <a:pt x="0" y="24"/>
                    </a:lnTo>
                    <a:lnTo>
                      <a:pt x="1" y="21"/>
                    </a:lnTo>
                    <a:lnTo>
                      <a:pt x="2" y="13"/>
                    </a:lnTo>
                    <a:lnTo>
                      <a:pt x="4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37" name="Freeform 621"/>
              <p:cNvSpPr>
                <a:spLocks/>
              </p:cNvSpPr>
              <p:nvPr/>
            </p:nvSpPr>
            <p:spPr bwMode="auto">
              <a:xfrm>
                <a:off x="3088" y="2141"/>
                <a:ext cx="5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0" y="13"/>
                    </a:move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38" name="Freeform 622"/>
              <p:cNvSpPr>
                <a:spLocks/>
              </p:cNvSpPr>
              <p:nvPr/>
            </p:nvSpPr>
            <p:spPr bwMode="auto">
              <a:xfrm>
                <a:off x="3093" y="2124"/>
                <a:ext cx="4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2" y="8"/>
                  </a:cxn>
                  <a:cxn ang="0">
                    <a:pos x="4" y="0"/>
                  </a:cxn>
                </a:cxnLst>
                <a:rect l="0" t="0" r="r" b="b"/>
                <a:pathLst>
                  <a:path w="4" h="17">
                    <a:moveTo>
                      <a:pt x="0" y="17"/>
                    </a:moveTo>
                    <a:lnTo>
                      <a:pt x="2" y="8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39" name="Freeform 623"/>
              <p:cNvSpPr>
                <a:spLocks/>
              </p:cNvSpPr>
              <p:nvPr/>
            </p:nvSpPr>
            <p:spPr bwMode="auto">
              <a:xfrm>
                <a:off x="3097" y="2108"/>
                <a:ext cx="5" cy="1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16">
                    <a:moveTo>
                      <a:pt x="0" y="16"/>
                    </a:moveTo>
                    <a:lnTo>
                      <a:pt x="1" y="12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40" name="Freeform 624"/>
              <p:cNvSpPr>
                <a:spLocks/>
              </p:cNvSpPr>
              <p:nvPr/>
            </p:nvSpPr>
            <p:spPr bwMode="auto">
              <a:xfrm>
                <a:off x="3102" y="2079"/>
                <a:ext cx="5" cy="2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5"/>
                  </a:cxn>
                  <a:cxn ang="0">
                    <a:pos x="1" y="22"/>
                  </a:cxn>
                  <a:cxn ang="0">
                    <a:pos x="3" y="14"/>
                  </a:cxn>
                  <a:cxn ang="0">
                    <a:pos x="4" y="6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29">
                    <a:moveTo>
                      <a:pt x="0" y="29"/>
                    </a:moveTo>
                    <a:lnTo>
                      <a:pt x="1" y="25"/>
                    </a:lnTo>
                    <a:lnTo>
                      <a:pt x="1" y="22"/>
                    </a:lnTo>
                    <a:lnTo>
                      <a:pt x="3" y="14"/>
                    </a:lnTo>
                    <a:lnTo>
                      <a:pt x="4" y="6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41" name="Freeform 625"/>
              <p:cNvSpPr>
                <a:spLocks/>
              </p:cNvSpPr>
              <p:nvPr/>
            </p:nvSpPr>
            <p:spPr bwMode="auto">
              <a:xfrm>
                <a:off x="3107" y="2060"/>
                <a:ext cx="4" cy="1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" y="13"/>
                  </a:cxn>
                  <a:cxn ang="0">
                    <a:pos x="2" y="9"/>
                  </a:cxn>
                  <a:cxn ang="0">
                    <a:pos x="3" y="4"/>
                  </a:cxn>
                  <a:cxn ang="0">
                    <a:pos x="4" y="0"/>
                  </a:cxn>
                </a:cxnLst>
                <a:rect l="0" t="0" r="r" b="b"/>
                <a:pathLst>
                  <a:path w="4" h="19">
                    <a:moveTo>
                      <a:pt x="0" y="19"/>
                    </a:moveTo>
                    <a:lnTo>
                      <a:pt x="1" y="13"/>
                    </a:lnTo>
                    <a:lnTo>
                      <a:pt x="2" y="9"/>
                    </a:lnTo>
                    <a:lnTo>
                      <a:pt x="3" y="4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42" name="Freeform 626"/>
              <p:cNvSpPr>
                <a:spLocks/>
              </p:cNvSpPr>
              <p:nvPr/>
            </p:nvSpPr>
            <p:spPr bwMode="auto">
              <a:xfrm>
                <a:off x="3111" y="2040"/>
                <a:ext cx="5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3" y="11"/>
                  </a:cxn>
                  <a:cxn ang="0">
                    <a:pos x="4" y="6"/>
                  </a:cxn>
                  <a:cxn ang="0">
                    <a:pos x="5" y="0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3" y="11"/>
                    </a:lnTo>
                    <a:lnTo>
                      <a:pt x="4" y="6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43" name="Freeform 627"/>
              <p:cNvSpPr>
                <a:spLocks/>
              </p:cNvSpPr>
              <p:nvPr/>
            </p:nvSpPr>
            <p:spPr bwMode="auto">
              <a:xfrm>
                <a:off x="3116" y="2010"/>
                <a:ext cx="5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1" y="26"/>
                  </a:cxn>
                  <a:cxn ang="0">
                    <a:pos x="1" y="23"/>
                  </a:cxn>
                  <a:cxn ang="0">
                    <a:pos x="3" y="15"/>
                  </a:cxn>
                  <a:cxn ang="0">
                    <a:pos x="4" y="7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30">
                    <a:moveTo>
                      <a:pt x="0" y="30"/>
                    </a:moveTo>
                    <a:lnTo>
                      <a:pt x="1" y="26"/>
                    </a:lnTo>
                    <a:lnTo>
                      <a:pt x="1" y="23"/>
                    </a:lnTo>
                    <a:lnTo>
                      <a:pt x="3" y="15"/>
                    </a:lnTo>
                    <a:lnTo>
                      <a:pt x="4" y="7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44" name="Freeform 628"/>
              <p:cNvSpPr>
                <a:spLocks/>
              </p:cNvSpPr>
              <p:nvPr/>
            </p:nvSpPr>
            <p:spPr bwMode="auto">
              <a:xfrm>
                <a:off x="3121" y="1989"/>
                <a:ext cx="5" cy="21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" y="18"/>
                  </a:cxn>
                  <a:cxn ang="0">
                    <a:pos x="1" y="15"/>
                  </a:cxn>
                  <a:cxn ang="0">
                    <a:pos x="3" y="10"/>
                  </a:cxn>
                  <a:cxn ang="0">
                    <a:pos x="4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21">
                    <a:moveTo>
                      <a:pt x="0" y="21"/>
                    </a:moveTo>
                    <a:lnTo>
                      <a:pt x="1" y="18"/>
                    </a:lnTo>
                    <a:lnTo>
                      <a:pt x="1" y="15"/>
                    </a:lnTo>
                    <a:lnTo>
                      <a:pt x="3" y="10"/>
                    </a:lnTo>
                    <a:lnTo>
                      <a:pt x="4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45" name="Freeform 629"/>
              <p:cNvSpPr>
                <a:spLocks/>
              </p:cNvSpPr>
              <p:nvPr/>
            </p:nvSpPr>
            <p:spPr bwMode="auto">
              <a:xfrm>
                <a:off x="3126" y="1955"/>
                <a:ext cx="5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30"/>
                  </a:cxn>
                  <a:cxn ang="0">
                    <a:pos x="1" y="26"/>
                  </a:cxn>
                  <a:cxn ang="0">
                    <a:pos x="2" y="17"/>
                  </a:cxn>
                  <a:cxn ang="0">
                    <a:pos x="4" y="8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34">
                    <a:moveTo>
                      <a:pt x="0" y="34"/>
                    </a:moveTo>
                    <a:lnTo>
                      <a:pt x="0" y="30"/>
                    </a:lnTo>
                    <a:lnTo>
                      <a:pt x="1" y="26"/>
                    </a:lnTo>
                    <a:lnTo>
                      <a:pt x="2" y="17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46" name="Freeform 630"/>
              <p:cNvSpPr>
                <a:spLocks/>
              </p:cNvSpPr>
              <p:nvPr/>
            </p:nvSpPr>
            <p:spPr bwMode="auto">
              <a:xfrm>
                <a:off x="3131" y="1933"/>
                <a:ext cx="5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19"/>
                  </a:cxn>
                  <a:cxn ang="0">
                    <a:pos x="1" y="16"/>
                  </a:cxn>
                  <a:cxn ang="0">
                    <a:pos x="2" y="11"/>
                  </a:cxn>
                  <a:cxn ang="0">
                    <a:pos x="4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22">
                    <a:moveTo>
                      <a:pt x="0" y="22"/>
                    </a:moveTo>
                    <a:lnTo>
                      <a:pt x="0" y="19"/>
                    </a:lnTo>
                    <a:lnTo>
                      <a:pt x="1" y="16"/>
                    </a:lnTo>
                    <a:lnTo>
                      <a:pt x="2" y="11"/>
                    </a:lnTo>
                    <a:lnTo>
                      <a:pt x="4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47" name="Freeform 631"/>
              <p:cNvSpPr>
                <a:spLocks/>
              </p:cNvSpPr>
              <p:nvPr/>
            </p:nvSpPr>
            <p:spPr bwMode="auto">
              <a:xfrm>
                <a:off x="3136" y="1898"/>
                <a:ext cx="4" cy="35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0" y="31"/>
                  </a:cxn>
                  <a:cxn ang="0">
                    <a:pos x="1" y="27"/>
                  </a:cxn>
                  <a:cxn ang="0">
                    <a:pos x="2" y="18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4" y="0"/>
                  </a:cxn>
                </a:cxnLst>
                <a:rect l="0" t="0" r="r" b="b"/>
                <a:pathLst>
                  <a:path w="4" h="35">
                    <a:moveTo>
                      <a:pt x="0" y="35"/>
                    </a:moveTo>
                    <a:lnTo>
                      <a:pt x="0" y="31"/>
                    </a:lnTo>
                    <a:lnTo>
                      <a:pt x="1" y="27"/>
                    </a:lnTo>
                    <a:lnTo>
                      <a:pt x="2" y="18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48" name="Freeform 632"/>
              <p:cNvSpPr>
                <a:spLocks/>
              </p:cNvSpPr>
              <p:nvPr/>
            </p:nvSpPr>
            <p:spPr bwMode="auto">
              <a:xfrm>
                <a:off x="3140" y="1875"/>
                <a:ext cx="5" cy="23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1" y="17"/>
                  </a:cxn>
                  <a:cxn ang="0">
                    <a:pos x="2" y="11"/>
                  </a:cxn>
                  <a:cxn ang="0">
                    <a:pos x="4" y="6"/>
                  </a:cxn>
                  <a:cxn ang="0">
                    <a:pos x="5" y="0"/>
                  </a:cxn>
                </a:cxnLst>
                <a:rect l="0" t="0" r="r" b="b"/>
                <a:pathLst>
                  <a:path w="5" h="23">
                    <a:moveTo>
                      <a:pt x="0" y="23"/>
                    </a:moveTo>
                    <a:lnTo>
                      <a:pt x="1" y="17"/>
                    </a:lnTo>
                    <a:lnTo>
                      <a:pt x="2" y="11"/>
                    </a:lnTo>
                    <a:lnTo>
                      <a:pt x="4" y="6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49" name="Freeform 633"/>
              <p:cNvSpPr>
                <a:spLocks/>
              </p:cNvSpPr>
              <p:nvPr/>
            </p:nvSpPr>
            <p:spPr bwMode="auto">
              <a:xfrm>
                <a:off x="3145" y="1851"/>
                <a:ext cx="5" cy="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" y="19"/>
                  </a:cxn>
                  <a:cxn ang="0">
                    <a:pos x="2" y="13"/>
                  </a:cxn>
                  <a:cxn ang="0">
                    <a:pos x="4" y="7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1" y="19"/>
                    </a:lnTo>
                    <a:lnTo>
                      <a:pt x="2" y="13"/>
                    </a:lnTo>
                    <a:lnTo>
                      <a:pt x="4" y="7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50" name="Freeform 634"/>
              <p:cNvSpPr>
                <a:spLocks/>
              </p:cNvSpPr>
              <p:nvPr/>
            </p:nvSpPr>
            <p:spPr bwMode="auto">
              <a:xfrm>
                <a:off x="3150" y="1811"/>
                <a:ext cx="5" cy="40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35"/>
                  </a:cxn>
                  <a:cxn ang="0">
                    <a:pos x="1" y="30"/>
                  </a:cxn>
                  <a:cxn ang="0">
                    <a:pos x="3" y="20"/>
                  </a:cxn>
                  <a:cxn ang="0">
                    <a:pos x="4" y="9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40">
                    <a:moveTo>
                      <a:pt x="0" y="40"/>
                    </a:moveTo>
                    <a:lnTo>
                      <a:pt x="0" y="35"/>
                    </a:lnTo>
                    <a:lnTo>
                      <a:pt x="1" y="30"/>
                    </a:lnTo>
                    <a:lnTo>
                      <a:pt x="3" y="20"/>
                    </a:lnTo>
                    <a:lnTo>
                      <a:pt x="4" y="9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51" name="Freeform 635"/>
              <p:cNvSpPr>
                <a:spLocks/>
              </p:cNvSpPr>
              <p:nvPr/>
            </p:nvSpPr>
            <p:spPr bwMode="auto">
              <a:xfrm>
                <a:off x="3155" y="1789"/>
                <a:ext cx="4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19"/>
                  </a:cxn>
                  <a:cxn ang="0">
                    <a:pos x="1" y="16"/>
                  </a:cxn>
                  <a:cxn ang="0">
                    <a:pos x="2" y="11"/>
                  </a:cxn>
                  <a:cxn ang="0">
                    <a:pos x="3" y="9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4" y="0"/>
                  </a:cxn>
                </a:cxnLst>
                <a:rect l="0" t="0" r="r" b="b"/>
                <a:pathLst>
                  <a:path w="4" h="22">
                    <a:moveTo>
                      <a:pt x="0" y="22"/>
                    </a:moveTo>
                    <a:lnTo>
                      <a:pt x="0" y="19"/>
                    </a:lnTo>
                    <a:lnTo>
                      <a:pt x="1" y="16"/>
                    </a:lnTo>
                    <a:lnTo>
                      <a:pt x="2" y="11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52" name="Freeform 636"/>
              <p:cNvSpPr>
                <a:spLocks/>
              </p:cNvSpPr>
              <p:nvPr/>
            </p:nvSpPr>
            <p:spPr bwMode="auto">
              <a:xfrm>
                <a:off x="3159" y="1746"/>
                <a:ext cx="5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1" y="38"/>
                  </a:cxn>
                  <a:cxn ang="0">
                    <a:pos x="1" y="33"/>
                  </a:cxn>
                  <a:cxn ang="0">
                    <a:pos x="2" y="27"/>
                  </a:cxn>
                  <a:cxn ang="0">
                    <a:pos x="2" y="22"/>
                  </a:cxn>
                  <a:cxn ang="0">
                    <a:pos x="4" y="10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43">
                    <a:moveTo>
                      <a:pt x="0" y="43"/>
                    </a:moveTo>
                    <a:lnTo>
                      <a:pt x="1" y="38"/>
                    </a:lnTo>
                    <a:lnTo>
                      <a:pt x="1" y="33"/>
                    </a:lnTo>
                    <a:lnTo>
                      <a:pt x="2" y="27"/>
                    </a:lnTo>
                    <a:lnTo>
                      <a:pt x="2" y="22"/>
                    </a:lnTo>
                    <a:lnTo>
                      <a:pt x="4" y="10"/>
                    </a:lnTo>
                    <a:lnTo>
                      <a:pt x="5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53" name="Freeform 637"/>
              <p:cNvSpPr>
                <a:spLocks/>
              </p:cNvSpPr>
              <p:nvPr/>
            </p:nvSpPr>
            <p:spPr bwMode="auto">
              <a:xfrm>
                <a:off x="3164" y="1717"/>
                <a:ext cx="5" cy="2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" y="24"/>
                  </a:cxn>
                  <a:cxn ang="0">
                    <a:pos x="1" y="21"/>
                  </a:cxn>
                  <a:cxn ang="0">
                    <a:pos x="3" y="14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29">
                    <a:moveTo>
                      <a:pt x="0" y="29"/>
                    </a:moveTo>
                    <a:lnTo>
                      <a:pt x="1" y="24"/>
                    </a:lnTo>
                    <a:lnTo>
                      <a:pt x="1" y="21"/>
                    </a:lnTo>
                    <a:lnTo>
                      <a:pt x="3" y="14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54" name="Freeform 638"/>
              <p:cNvSpPr>
                <a:spLocks/>
              </p:cNvSpPr>
              <p:nvPr/>
            </p:nvSpPr>
            <p:spPr bwMode="auto">
              <a:xfrm>
                <a:off x="3169" y="1675"/>
                <a:ext cx="4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" y="37"/>
                  </a:cxn>
                  <a:cxn ang="0">
                    <a:pos x="1" y="32"/>
                  </a:cxn>
                  <a:cxn ang="0">
                    <a:pos x="2" y="20"/>
                  </a:cxn>
                  <a:cxn ang="0">
                    <a:pos x="3" y="9"/>
                  </a:cxn>
                  <a:cxn ang="0">
                    <a:pos x="4" y="5"/>
                  </a:cxn>
                  <a:cxn ang="0">
                    <a:pos x="4" y="0"/>
                  </a:cxn>
                </a:cxnLst>
                <a:rect l="0" t="0" r="r" b="b"/>
                <a:pathLst>
                  <a:path w="4" h="42">
                    <a:moveTo>
                      <a:pt x="0" y="42"/>
                    </a:moveTo>
                    <a:lnTo>
                      <a:pt x="1" y="37"/>
                    </a:lnTo>
                    <a:lnTo>
                      <a:pt x="1" y="32"/>
                    </a:lnTo>
                    <a:lnTo>
                      <a:pt x="2" y="20"/>
                    </a:lnTo>
                    <a:lnTo>
                      <a:pt x="3" y="9"/>
                    </a:lnTo>
                    <a:lnTo>
                      <a:pt x="4" y="5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55" name="Freeform 639"/>
              <p:cNvSpPr>
                <a:spLocks/>
              </p:cNvSpPr>
              <p:nvPr/>
            </p:nvSpPr>
            <p:spPr bwMode="auto">
              <a:xfrm>
                <a:off x="3173" y="1650"/>
                <a:ext cx="5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" y="21"/>
                  </a:cxn>
                  <a:cxn ang="0">
                    <a:pos x="2" y="18"/>
                  </a:cxn>
                  <a:cxn ang="0">
                    <a:pos x="3" y="12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1" y="21"/>
                    </a:lnTo>
                    <a:lnTo>
                      <a:pt x="2" y="18"/>
                    </a:lnTo>
                    <a:lnTo>
                      <a:pt x="3" y="12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56" name="Freeform 640"/>
              <p:cNvSpPr>
                <a:spLocks/>
              </p:cNvSpPr>
              <p:nvPr/>
            </p:nvSpPr>
            <p:spPr bwMode="auto">
              <a:xfrm>
                <a:off x="3178" y="1619"/>
                <a:ext cx="5" cy="31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" y="24"/>
                  </a:cxn>
                  <a:cxn ang="0">
                    <a:pos x="3" y="17"/>
                  </a:cxn>
                  <a:cxn ang="0">
                    <a:pos x="4" y="9"/>
                  </a:cxn>
                  <a:cxn ang="0">
                    <a:pos x="5" y="0"/>
                  </a:cxn>
                </a:cxnLst>
                <a:rect l="0" t="0" r="r" b="b"/>
                <a:pathLst>
                  <a:path w="5" h="31">
                    <a:moveTo>
                      <a:pt x="0" y="31"/>
                    </a:moveTo>
                    <a:lnTo>
                      <a:pt x="2" y="24"/>
                    </a:lnTo>
                    <a:lnTo>
                      <a:pt x="3" y="17"/>
                    </a:lnTo>
                    <a:lnTo>
                      <a:pt x="4" y="9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57" name="Freeform 641"/>
              <p:cNvSpPr>
                <a:spLocks/>
              </p:cNvSpPr>
              <p:nvPr/>
            </p:nvSpPr>
            <p:spPr bwMode="auto">
              <a:xfrm>
                <a:off x="3183" y="1576"/>
                <a:ext cx="5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1" y="38"/>
                  </a:cxn>
                  <a:cxn ang="0">
                    <a:pos x="1" y="33"/>
                  </a:cxn>
                  <a:cxn ang="0">
                    <a:pos x="3" y="21"/>
                  </a:cxn>
                  <a:cxn ang="0">
                    <a:pos x="4" y="10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43">
                    <a:moveTo>
                      <a:pt x="0" y="43"/>
                    </a:moveTo>
                    <a:lnTo>
                      <a:pt x="1" y="38"/>
                    </a:lnTo>
                    <a:lnTo>
                      <a:pt x="1" y="33"/>
                    </a:lnTo>
                    <a:lnTo>
                      <a:pt x="3" y="21"/>
                    </a:lnTo>
                    <a:lnTo>
                      <a:pt x="4" y="10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58" name="Freeform 642"/>
              <p:cNvSpPr>
                <a:spLocks/>
              </p:cNvSpPr>
              <p:nvPr/>
            </p:nvSpPr>
            <p:spPr bwMode="auto">
              <a:xfrm>
                <a:off x="3188" y="1550"/>
                <a:ext cx="5" cy="26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0" y="22"/>
                  </a:cxn>
                  <a:cxn ang="0">
                    <a:pos x="1" y="19"/>
                  </a:cxn>
                  <a:cxn ang="0">
                    <a:pos x="2" y="13"/>
                  </a:cxn>
                  <a:cxn ang="0">
                    <a:pos x="3" y="10"/>
                  </a:cxn>
                  <a:cxn ang="0">
                    <a:pos x="4" y="7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26">
                    <a:moveTo>
                      <a:pt x="0" y="26"/>
                    </a:moveTo>
                    <a:lnTo>
                      <a:pt x="0" y="22"/>
                    </a:lnTo>
                    <a:lnTo>
                      <a:pt x="1" y="19"/>
                    </a:lnTo>
                    <a:lnTo>
                      <a:pt x="2" y="13"/>
                    </a:lnTo>
                    <a:lnTo>
                      <a:pt x="3" y="10"/>
                    </a:lnTo>
                    <a:lnTo>
                      <a:pt x="4" y="7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59" name="Freeform 643"/>
              <p:cNvSpPr>
                <a:spLocks/>
              </p:cNvSpPr>
              <p:nvPr/>
            </p:nvSpPr>
            <p:spPr bwMode="auto">
              <a:xfrm>
                <a:off x="3193" y="1505"/>
                <a:ext cx="5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0" y="40"/>
                  </a:cxn>
                  <a:cxn ang="0">
                    <a:pos x="1" y="34"/>
                  </a:cxn>
                  <a:cxn ang="0">
                    <a:pos x="1" y="28"/>
                  </a:cxn>
                  <a:cxn ang="0">
                    <a:pos x="2" y="22"/>
                  </a:cxn>
                  <a:cxn ang="0">
                    <a:pos x="3" y="16"/>
                  </a:cxn>
                  <a:cxn ang="0">
                    <a:pos x="4" y="10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45">
                    <a:moveTo>
                      <a:pt x="0" y="45"/>
                    </a:moveTo>
                    <a:lnTo>
                      <a:pt x="0" y="40"/>
                    </a:lnTo>
                    <a:lnTo>
                      <a:pt x="1" y="34"/>
                    </a:lnTo>
                    <a:lnTo>
                      <a:pt x="1" y="28"/>
                    </a:lnTo>
                    <a:lnTo>
                      <a:pt x="2" y="22"/>
                    </a:lnTo>
                    <a:lnTo>
                      <a:pt x="3" y="16"/>
                    </a:lnTo>
                    <a:lnTo>
                      <a:pt x="4" y="10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60" name="Freeform 644"/>
              <p:cNvSpPr>
                <a:spLocks/>
              </p:cNvSpPr>
              <p:nvPr/>
            </p:nvSpPr>
            <p:spPr bwMode="auto">
              <a:xfrm>
                <a:off x="3198" y="1477"/>
                <a:ext cx="4" cy="2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23"/>
                  </a:cxn>
                  <a:cxn ang="0">
                    <a:pos x="1" y="20"/>
                  </a:cxn>
                  <a:cxn ang="0">
                    <a:pos x="1" y="17"/>
                  </a:cxn>
                  <a:cxn ang="0">
                    <a:pos x="2" y="14"/>
                  </a:cxn>
                  <a:cxn ang="0">
                    <a:pos x="2" y="11"/>
                  </a:cxn>
                  <a:cxn ang="0">
                    <a:pos x="3" y="8"/>
                  </a:cxn>
                  <a:cxn ang="0">
                    <a:pos x="3" y="5"/>
                  </a:cxn>
                  <a:cxn ang="0">
                    <a:pos x="4" y="0"/>
                  </a:cxn>
                </a:cxnLst>
                <a:rect l="0" t="0" r="r" b="b"/>
                <a:pathLst>
                  <a:path w="4" h="28">
                    <a:moveTo>
                      <a:pt x="0" y="28"/>
                    </a:moveTo>
                    <a:lnTo>
                      <a:pt x="0" y="23"/>
                    </a:lnTo>
                    <a:lnTo>
                      <a:pt x="1" y="20"/>
                    </a:lnTo>
                    <a:lnTo>
                      <a:pt x="1" y="17"/>
                    </a:lnTo>
                    <a:lnTo>
                      <a:pt x="2" y="14"/>
                    </a:lnTo>
                    <a:lnTo>
                      <a:pt x="2" y="11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61" name="Freeform 645"/>
              <p:cNvSpPr>
                <a:spLocks/>
              </p:cNvSpPr>
              <p:nvPr/>
            </p:nvSpPr>
            <p:spPr bwMode="auto">
              <a:xfrm>
                <a:off x="3202" y="1429"/>
                <a:ext cx="5" cy="48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43"/>
                  </a:cxn>
                  <a:cxn ang="0">
                    <a:pos x="1" y="37"/>
                  </a:cxn>
                  <a:cxn ang="0">
                    <a:pos x="2" y="31"/>
                  </a:cxn>
                  <a:cxn ang="0">
                    <a:pos x="2" y="24"/>
                  </a:cxn>
                  <a:cxn ang="0">
                    <a:pos x="3" y="17"/>
                  </a:cxn>
                  <a:cxn ang="0">
                    <a:pos x="4" y="11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48">
                    <a:moveTo>
                      <a:pt x="0" y="48"/>
                    </a:moveTo>
                    <a:lnTo>
                      <a:pt x="1" y="43"/>
                    </a:lnTo>
                    <a:lnTo>
                      <a:pt x="1" y="37"/>
                    </a:lnTo>
                    <a:lnTo>
                      <a:pt x="2" y="31"/>
                    </a:lnTo>
                    <a:lnTo>
                      <a:pt x="2" y="24"/>
                    </a:lnTo>
                    <a:lnTo>
                      <a:pt x="3" y="17"/>
                    </a:lnTo>
                    <a:lnTo>
                      <a:pt x="4" y="11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62" name="Freeform 646"/>
              <p:cNvSpPr>
                <a:spLocks/>
              </p:cNvSpPr>
              <p:nvPr/>
            </p:nvSpPr>
            <p:spPr bwMode="auto">
              <a:xfrm>
                <a:off x="3207" y="1404"/>
                <a:ext cx="5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" y="21"/>
                  </a:cxn>
                  <a:cxn ang="0">
                    <a:pos x="1" y="18"/>
                  </a:cxn>
                  <a:cxn ang="0">
                    <a:pos x="2" y="15"/>
                  </a:cxn>
                  <a:cxn ang="0">
                    <a:pos x="3" y="12"/>
                  </a:cxn>
                  <a:cxn ang="0">
                    <a:pos x="3" y="10"/>
                  </a:cxn>
                  <a:cxn ang="0">
                    <a:pos x="4" y="7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25">
                    <a:moveTo>
                      <a:pt x="0" y="25"/>
                    </a:moveTo>
                    <a:lnTo>
                      <a:pt x="1" y="21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4" y="7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63" name="Freeform 647"/>
              <p:cNvSpPr>
                <a:spLocks/>
              </p:cNvSpPr>
              <p:nvPr/>
            </p:nvSpPr>
            <p:spPr bwMode="auto">
              <a:xfrm>
                <a:off x="3212" y="1359"/>
                <a:ext cx="4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0" y="40"/>
                  </a:cxn>
                  <a:cxn ang="0">
                    <a:pos x="1" y="34"/>
                  </a:cxn>
                  <a:cxn ang="0">
                    <a:pos x="2" y="29"/>
                  </a:cxn>
                  <a:cxn ang="0">
                    <a:pos x="2" y="23"/>
                  </a:cxn>
                  <a:cxn ang="0">
                    <a:pos x="3" y="11"/>
                  </a:cxn>
                  <a:cxn ang="0">
                    <a:pos x="4" y="5"/>
                  </a:cxn>
                  <a:cxn ang="0">
                    <a:pos x="4" y="0"/>
                  </a:cxn>
                </a:cxnLst>
                <a:rect l="0" t="0" r="r" b="b"/>
                <a:pathLst>
                  <a:path w="4" h="45">
                    <a:moveTo>
                      <a:pt x="0" y="45"/>
                    </a:moveTo>
                    <a:lnTo>
                      <a:pt x="0" y="40"/>
                    </a:lnTo>
                    <a:lnTo>
                      <a:pt x="1" y="34"/>
                    </a:lnTo>
                    <a:lnTo>
                      <a:pt x="2" y="29"/>
                    </a:lnTo>
                    <a:lnTo>
                      <a:pt x="2" y="23"/>
                    </a:lnTo>
                    <a:lnTo>
                      <a:pt x="3" y="11"/>
                    </a:lnTo>
                    <a:lnTo>
                      <a:pt x="4" y="5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64" name="Freeform 648"/>
              <p:cNvSpPr>
                <a:spLocks/>
              </p:cNvSpPr>
              <p:nvPr/>
            </p:nvSpPr>
            <p:spPr bwMode="auto">
              <a:xfrm>
                <a:off x="3216" y="1328"/>
                <a:ext cx="5" cy="31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1" y="22"/>
                  </a:cxn>
                  <a:cxn ang="0">
                    <a:pos x="3" y="14"/>
                  </a:cxn>
                  <a:cxn ang="0">
                    <a:pos x="4" y="7"/>
                  </a:cxn>
                  <a:cxn ang="0">
                    <a:pos x="5" y="0"/>
                  </a:cxn>
                </a:cxnLst>
                <a:rect l="0" t="0" r="r" b="b"/>
                <a:pathLst>
                  <a:path w="5" h="31">
                    <a:moveTo>
                      <a:pt x="0" y="31"/>
                    </a:moveTo>
                    <a:lnTo>
                      <a:pt x="1" y="22"/>
                    </a:lnTo>
                    <a:lnTo>
                      <a:pt x="3" y="14"/>
                    </a:lnTo>
                    <a:lnTo>
                      <a:pt x="4" y="7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65" name="Freeform 649"/>
              <p:cNvSpPr>
                <a:spLocks/>
              </p:cNvSpPr>
              <p:nvPr/>
            </p:nvSpPr>
            <p:spPr bwMode="auto">
              <a:xfrm>
                <a:off x="3221" y="1300"/>
                <a:ext cx="5" cy="2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1" y="21"/>
                  </a:cxn>
                  <a:cxn ang="0">
                    <a:pos x="2" y="14"/>
                  </a:cxn>
                  <a:cxn ang="0">
                    <a:pos x="4" y="8"/>
                  </a:cxn>
                  <a:cxn ang="0">
                    <a:pos x="5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28">
                    <a:moveTo>
                      <a:pt x="0" y="28"/>
                    </a:moveTo>
                    <a:lnTo>
                      <a:pt x="1" y="21"/>
                    </a:lnTo>
                    <a:lnTo>
                      <a:pt x="2" y="14"/>
                    </a:lnTo>
                    <a:lnTo>
                      <a:pt x="4" y="8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66" name="Freeform 650"/>
              <p:cNvSpPr>
                <a:spLocks/>
              </p:cNvSpPr>
              <p:nvPr/>
            </p:nvSpPr>
            <p:spPr bwMode="auto">
              <a:xfrm>
                <a:off x="3226" y="1256"/>
                <a:ext cx="5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1" y="39"/>
                  </a:cxn>
                  <a:cxn ang="0">
                    <a:pos x="1" y="34"/>
                  </a:cxn>
                  <a:cxn ang="0">
                    <a:pos x="2" y="28"/>
                  </a:cxn>
                  <a:cxn ang="0">
                    <a:pos x="3" y="22"/>
                  </a:cxn>
                  <a:cxn ang="0">
                    <a:pos x="3" y="16"/>
                  </a:cxn>
                  <a:cxn ang="0">
                    <a:pos x="4" y="10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44">
                    <a:moveTo>
                      <a:pt x="0" y="44"/>
                    </a:moveTo>
                    <a:lnTo>
                      <a:pt x="1" y="39"/>
                    </a:lnTo>
                    <a:lnTo>
                      <a:pt x="1" y="34"/>
                    </a:lnTo>
                    <a:lnTo>
                      <a:pt x="2" y="28"/>
                    </a:lnTo>
                    <a:lnTo>
                      <a:pt x="3" y="22"/>
                    </a:lnTo>
                    <a:lnTo>
                      <a:pt x="3" y="16"/>
                    </a:lnTo>
                    <a:lnTo>
                      <a:pt x="4" y="10"/>
                    </a:lnTo>
                    <a:lnTo>
                      <a:pt x="5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67" name="Freeform 651"/>
              <p:cNvSpPr>
                <a:spLocks/>
              </p:cNvSpPr>
              <p:nvPr/>
            </p:nvSpPr>
            <p:spPr bwMode="auto">
              <a:xfrm>
                <a:off x="3231" y="1232"/>
                <a:ext cx="5" cy="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" y="20"/>
                  </a:cxn>
                  <a:cxn ang="0">
                    <a:pos x="1" y="17"/>
                  </a:cxn>
                  <a:cxn ang="0">
                    <a:pos x="2" y="14"/>
                  </a:cxn>
                  <a:cxn ang="0">
                    <a:pos x="2" y="11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24">
                    <a:moveTo>
                      <a:pt x="0" y="24"/>
                    </a:moveTo>
                    <a:lnTo>
                      <a:pt x="1" y="20"/>
                    </a:lnTo>
                    <a:lnTo>
                      <a:pt x="1" y="17"/>
                    </a:lnTo>
                    <a:lnTo>
                      <a:pt x="2" y="14"/>
                    </a:lnTo>
                    <a:lnTo>
                      <a:pt x="2" y="11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68" name="Freeform 652"/>
              <p:cNvSpPr>
                <a:spLocks/>
              </p:cNvSpPr>
              <p:nvPr/>
            </p:nvSpPr>
            <p:spPr bwMode="auto">
              <a:xfrm>
                <a:off x="3236" y="1194"/>
                <a:ext cx="4" cy="38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0" y="33"/>
                  </a:cxn>
                  <a:cxn ang="0">
                    <a:pos x="1" y="29"/>
                  </a:cxn>
                  <a:cxn ang="0">
                    <a:pos x="2" y="18"/>
                  </a:cxn>
                  <a:cxn ang="0">
                    <a:pos x="3" y="13"/>
                  </a:cxn>
                  <a:cxn ang="0">
                    <a:pos x="3" y="8"/>
                  </a:cxn>
                  <a:cxn ang="0">
                    <a:pos x="4" y="4"/>
                  </a:cxn>
                  <a:cxn ang="0">
                    <a:pos x="4" y="0"/>
                  </a:cxn>
                </a:cxnLst>
                <a:rect l="0" t="0" r="r" b="b"/>
                <a:pathLst>
                  <a:path w="4" h="38">
                    <a:moveTo>
                      <a:pt x="0" y="38"/>
                    </a:moveTo>
                    <a:lnTo>
                      <a:pt x="0" y="33"/>
                    </a:lnTo>
                    <a:lnTo>
                      <a:pt x="1" y="29"/>
                    </a:lnTo>
                    <a:lnTo>
                      <a:pt x="2" y="18"/>
                    </a:lnTo>
                    <a:lnTo>
                      <a:pt x="3" y="13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69" name="Freeform 653"/>
              <p:cNvSpPr>
                <a:spLocks/>
              </p:cNvSpPr>
              <p:nvPr/>
            </p:nvSpPr>
            <p:spPr bwMode="auto">
              <a:xfrm>
                <a:off x="3240" y="1177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4"/>
                  </a:cxn>
                  <a:cxn ang="0">
                    <a:pos x="2" y="12"/>
                  </a:cxn>
                  <a:cxn ang="0">
                    <a:pos x="2" y="10"/>
                  </a:cxn>
                  <a:cxn ang="0">
                    <a:pos x="3" y="8"/>
                  </a:cxn>
                  <a:cxn ang="0">
                    <a:pos x="4" y="5"/>
                  </a:cxn>
                  <a:cxn ang="0">
                    <a:pos x="5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1" y="14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3" y="8"/>
                    </a:lnTo>
                    <a:lnTo>
                      <a:pt x="4" y="5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70" name="Freeform 654"/>
              <p:cNvSpPr>
                <a:spLocks/>
              </p:cNvSpPr>
              <p:nvPr/>
            </p:nvSpPr>
            <p:spPr bwMode="auto">
              <a:xfrm>
                <a:off x="3245" y="1141"/>
                <a:ext cx="5" cy="3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1" y="32"/>
                  </a:cxn>
                  <a:cxn ang="0">
                    <a:pos x="2" y="28"/>
                  </a:cxn>
                  <a:cxn ang="0">
                    <a:pos x="2" y="23"/>
                  </a:cxn>
                  <a:cxn ang="0">
                    <a:pos x="3" y="18"/>
                  </a:cxn>
                  <a:cxn ang="0">
                    <a:pos x="4" y="8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36">
                    <a:moveTo>
                      <a:pt x="0" y="36"/>
                    </a:moveTo>
                    <a:lnTo>
                      <a:pt x="1" y="32"/>
                    </a:lnTo>
                    <a:lnTo>
                      <a:pt x="2" y="28"/>
                    </a:lnTo>
                    <a:lnTo>
                      <a:pt x="2" y="23"/>
                    </a:lnTo>
                    <a:lnTo>
                      <a:pt x="3" y="1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71" name="Freeform 655"/>
              <p:cNvSpPr>
                <a:spLocks/>
              </p:cNvSpPr>
              <p:nvPr/>
            </p:nvSpPr>
            <p:spPr bwMode="auto">
              <a:xfrm>
                <a:off x="3250" y="1120"/>
                <a:ext cx="5" cy="21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" y="15"/>
                  </a:cxn>
                  <a:cxn ang="0">
                    <a:pos x="2" y="9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21">
                    <a:moveTo>
                      <a:pt x="0" y="21"/>
                    </a:moveTo>
                    <a:lnTo>
                      <a:pt x="1" y="15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72" name="Freeform 656"/>
              <p:cNvSpPr>
                <a:spLocks/>
              </p:cNvSpPr>
              <p:nvPr/>
            </p:nvSpPr>
            <p:spPr bwMode="auto">
              <a:xfrm>
                <a:off x="3255" y="1105"/>
                <a:ext cx="5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" y="11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lnTo>
                      <a:pt x="1" y="11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73" name="Freeform 657"/>
              <p:cNvSpPr>
                <a:spLocks/>
              </p:cNvSpPr>
              <p:nvPr/>
            </p:nvSpPr>
            <p:spPr bwMode="auto">
              <a:xfrm>
                <a:off x="3260" y="1079"/>
                <a:ext cx="4" cy="26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0" y="23"/>
                  </a:cxn>
                  <a:cxn ang="0">
                    <a:pos x="1" y="20"/>
                  </a:cxn>
                  <a:cxn ang="0">
                    <a:pos x="2" y="13"/>
                  </a:cxn>
                  <a:cxn ang="0">
                    <a:pos x="3" y="6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26">
                    <a:moveTo>
                      <a:pt x="0" y="26"/>
                    </a:moveTo>
                    <a:lnTo>
                      <a:pt x="0" y="23"/>
                    </a:lnTo>
                    <a:lnTo>
                      <a:pt x="1" y="20"/>
                    </a:lnTo>
                    <a:lnTo>
                      <a:pt x="2" y="13"/>
                    </a:lnTo>
                    <a:lnTo>
                      <a:pt x="3" y="6"/>
                    </a:lnTo>
                    <a:lnTo>
                      <a:pt x="4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74" name="Freeform 658"/>
              <p:cNvSpPr>
                <a:spLocks/>
              </p:cNvSpPr>
              <p:nvPr/>
            </p:nvSpPr>
            <p:spPr bwMode="auto">
              <a:xfrm>
                <a:off x="3264" y="1066"/>
                <a:ext cx="5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10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0" y="13"/>
                    </a:moveTo>
                    <a:lnTo>
                      <a:pt x="1" y="10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75" name="Freeform 659"/>
              <p:cNvSpPr>
                <a:spLocks/>
              </p:cNvSpPr>
              <p:nvPr/>
            </p:nvSpPr>
            <p:spPr bwMode="auto">
              <a:xfrm>
                <a:off x="3269" y="1046"/>
                <a:ext cx="5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" y="15"/>
                  </a:cxn>
                  <a:cxn ang="0">
                    <a:pos x="3" y="10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1" y="15"/>
                    </a:lnTo>
                    <a:lnTo>
                      <a:pt x="3" y="10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76" name="Freeform 660"/>
              <p:cNvSpPr>
                <a:spLocks/>
              </p:cNvSpPr>
              <p:nvPr/>
            </p:nvSpPr>
            <p:spPr bwMode="auto">
              <a:xfrm>
                <a:off x="3274" y="1035"/>
                <a:ext cx="4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7"/>
                  </a:cxn>
                  <a:cxn ang="0">
                    <a:pos x="2" y="5"/>
                  </a:cxn>
                  <a:cxn ang="0">
                    <a:pos x="3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11">
                    <a:moveTo>
                      <a:pt x="0" y="11"/>
                    </a:moveTo>
                    <a:lnTo>
                      <a:pt x="1" y="7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77" name="Freeform 661"/>
              <p:cNvSpPr>
                <a:spLocks/>
              </p:cNvSpPr>
              <p:nvPr/>
            </p:nvSpPr>
            <p:spPr bwMode="auto">
              <a:xfrm>
                <a:off x="3278" y="1022"/>
                <a:ext cx="5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0" y="13"/>
                    </a:moveTo>
                    <a:lnTo>
                      <a:pt x="1" y="9"/>
                    </a:lnTo>
                    <a:lnTo>
                      <a:pt x="3" y="6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78" name="Freeform 662"/>
              <p:cNvSpPr>
                <a:spLocks/>
              </p:cNvSpPr>
              <p:nvPr/>
            </p:nvSpPr>
            <p:spPr bwMode="auto">
              <a:xfrm>
                <a:off x="3283" y="1018"/>
                <a:ext cx="5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79" name="Freeform 663"/>
              <p:cNvSpPr>
                <a:spLocks/>
              </p:cNvSpPr>
              <p:nvPr/>
            </p:nvSpPr>
            <p:spPr bwMode="auto">
              <a:xfrm>
                <a:off x="3288" y="101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80" name="Freeform 664"/>
              <p:cNvSpPr>
                <a:spLocks/>
              </p:cNvSpPr>
              <p:nvPr/>
            </p:nvSpPr>
            <p:spPr bwMode="auto">
              <a:xfrm>
                <a:off x="3293" y="1014"/>
                <a:ext cx="5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81" name="Freeform 665"/>
              <p:cNvSpPr>
                <a:spLocks/>
              </p:cNvSpPr>
              <p:nvPr/>
            </p:nvSpPr>
            <p:spPr bwMode="auto">
              <a:xfrm>
                <a:off x="3298" y="1014"/>
                <a:ext cx="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3" y="7"/>
                  </a:cxn>
                  <a:cxn ang="0">
                    <a:pos x="5" y="9"/>
                  </a:cxn>
                </a:cxnLst>
                <a:rect l="0" t="0" r="r" b="b"/>
                <a:pathLst>
                  <a:path w="5" h="9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3" y="7"/>
                    </a:lnTo>
                    <a:lnTo>
                      <a:pt x="5" y="9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82" name="Freeform 666"/>
              <p:cNvSpPr>
                <a:spLocks/>
              </p:cNvSpPr>
              <p:nvPr/>
            </p:nvSpPr>
            <p:spPr bwMode="auto">
              <a:xfrm>
                <a:off x="3303" y="1023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83" name="Freeform 667"/>
              <p:cNvSpPr>
                <a:spLocks/>
              </p:cNvSpPr>
              <p:nvPr/>
            </p:nvSpPr>
            <p:spPr bwMode="auto">
              <a:xfrm>
                <a:off x="3307" y="1024"/>
                <a:ext cx="5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5"/>
                  </a:cxn>
                  <a:cxn ang="0">
                    <a:pos x="5" y="11"/>
                  </a:cxn>
                </a:cxnLst>
                <a:rect l="0" t="0" r="r" b="b"/>
                <a:pathLst>
                  <a:path w="5" h="11">
                    <a:moveTo>
                      <a:pt x="0" y="0"/>
                    </a:moveTo>
                    <a:lnTo>
                      <a:pt x="2" y="2"/>
                    </a:lnTo>
                    <a:lnTo>
                      <a:pt x="3" y="5"/>
                    </a:lnTo>
                    <a:lnTo>
                      <a:pt x="5" y="1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84" name="Freeform 668"/>
              <p:cNvSpPr>
                <a:spLocks/>
              </p:cNvSpPr>
              <p:nvPr/>
            </p:nvSpPr>
            <p:spPr bwMode="auto">
              <a:xfrm>
                <a:off x="3312" y="1035"/>
                <a:ext cx="5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6"/>
                  </a:cxn>
                  <a:cxn ang="0">
                    <a:pos x="5" y="14"/>
                  </a:cxn>
                </a:cxnLst>
                <a:rect l="0" t="0" r="r" b="b"/>
                <a:pathLst>
                  <a:path w="5" h="14">
                    <a:moveTo>
                      <a:pt x="0" y="0"/>
                    </a:moveTo>
                    <a:lnTo>
                      <a:pt x="2" y="6"/>
                    </a:lnTo>
                    <a:lnTo>
                      <a:pt x="5" y="1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85" name="Freeform 669"/>
              <p:cNvSpPr>
                <a:spLocks/>
              </p:cNvSpPr>
              <p:nvPr/>
            </p:nvSpPr>
            <p:spPr bwMode="auto">
              <a:xfrm>
                <a:off x="3317" y="1049"/>
                <a:ext cx="5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8"/>
                  </a:cxn>
                  <a:cxn ang="0">
                    <a:pos x="4" y="11"/>
                  </a:cxn>
                  <a:cxn ang="0">
                    <a:pos x="5" y="16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lnTo>
                      <a:pt x="3" y="8"/>
                    </a:lnTo>
                    <a:lnTo>
                      <a:pt x="4" y="11"/>
                    </a:lnTo>
                    <a:lnTo>
                      <a:pt x="5" y="1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86" name="Freeform 670"/>
              <p:cNvSpPr>
                <a:spLocks/>
              </p:cNvSpPr>
              <p:nvPr/>
            </p:nvSpPr>
            <p:spPr bwMode="auto">
              <a:xfrm>
                <a:off x="3322" y="1065"/>
                <a:ext cx="4" cy="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6"/>
                  </a:cxn>
                  <a:cxn ang="0">
                    <a:pos x="2" y="13"/>
                  </a:cxn>
                  <a:cxn ang="0">
                    <a:pos x="3" y="20"/>
                  </a:cxn>
                  <a:cxn ang="0">
                    <a:pos x="4" y="26"/>
                  </a:cxn>
                </a:cxnLst>
                <a:rect l="0" t="0" r="r" b="b"/>
                <a:pathLst>
                  <a:path w="4" h="26">
                    <a:moveTo>
                      <a:pt x="0" y="0"/>
                    </a:moveTo>
                    <a:lnTo>
                      <a:pt x="1" y="6"/>
                    </a:lnTo>
                    <a:lnTo>
                      <a:pt x="2" y="13"/>
                    </a:lnTo>
                    <a:lnTo>
                      <a:pt x="3" y="20"/>
                    </a:lnTo>
                    <a:lnTo>
                      <a:pt x="4" y="2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87" name="Freeform 671"/>
              <p:cNvSpPr>
                <a:spLocks/>
              </p:cNvSpPr>
              <p:nvPr/>
            </p:nvSpPr>
            <p:spPr bwMode="auto">
              <a:xfrm>
                <a:off x="3326" y="1091"/>
                <a:ext cx="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5" y="14"/>
                  </a:cxn>
                  <a:cxn ang="0">
                    <a:pos x="5" y="17"/>
                  </a:cxn>
                </a:cxnLst>
                <a:rect l="0" t="0" r="r" b="b"/>
                <a:pathLst>
                  <a:path w="5" h="17">
                    <a:moveTo>
                      <a:pt x="0" y="0"/>
                    </a:moveTo>
                    <a:lnTo>
                      <a:pt x="1" y="2"/>
                    </a:lnTo>
                    <a:lnTo>
                      <a:pt x="1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5" y="14"/>
                    </a:lnTo>
                    <a:lnTo>
                      <a:pt x="5" y="1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88" name="Freeform 672"/>
              <p:cNvSpPr>
                <a:spLocks/>
              </p:cNvSpPr>
              <p:nvPr/>
            </p:nvSpPr>
            <p:spPr bwMode="auto">
              <a:xfrm>
                <a:off x="3331" y="1108"/>
                <a:ext cx="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1" y="8"/>
                  </a:cxn>
                  <a:cxn ang="0">
                    <a:pos x="3" y="17"/>
                  </a:cxn>
                  <a:cxn ang="0">
                    <a:pos x="4" y="25"/>
                  </a:cxn>
                  <a:cxn ang="0">
                    <a:pos x="4" y="30"/>
                  </a:cxn>
                  <a:cxn ang="0">
                    <a:pos x="5" y="34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lnTo>
                      <a:pt x="1" y="3"/>
                    </a:lnTo>
                    <a:lnTo>
                      <a:pt x="1" y="8"/>
                    </a:lnTo>
                    <a:lnTo>
                      <a:pt x="3" y="17"/>
                    </a:lnTo>
                    <a:lnTo>
                      <a:pt x="4" y="25"/>
                    </a:lnTo>
                    <a:lnTo>
                      <a:pt x="4" y="30"/>
                    </a:lnTo>
                    <a:lnTo>
                      <a:pt x="5" y="3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89" name="Freeform 673"/>
              <p:cNvSpPr>
                <a:spLocks/>
              </p:cNvSpPr>
              <p:nvPr/>
            </p:nvSpPr>
            <p:spPr bwMode="auto">
              <a:xfrm>
                <a:off x="3336" y="1142"/>
                <a:ext cx="4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1" y="6"/>
                  </a:cxn>
                  <a:cxn ang="0">
                    <a:pos x="2" y="12"/>
                  </a:cxn>
                  <a:cxn ang="0">
                    <a:pos x="3" y="18"/>
                  </a:cxn>
                  <a:cxn ang="0">
                    <a:pos x="4" y="22"/>
                  </a:cxn>
                  <a:cxn ang="0">
                    <a:pos x="4" y="25"/>
                  </a:cxn>
                </a:cxnLst>
                <a:rect l="0" t="0" r="r" b="b"/>
                <a:pathLst>
                  <a:path w="4" h="25">
                    <a:moveTo>
                      <a:pt x="0" y="0"/>
                    </a:moveTo>
                    <a:lnTo>
                      <a:pt x="1" y="3"/>
                    </a:lnTo>
                    <a:lnTo>
                      <a:pt x="1" y="6"/>
                    </a:lnTo>
                    <a:lnTo>
                      <a:pt x="2" y="12"/>
                    </a:lnTo>
                    <a:lnTo>
                      <a:pt x="3" y="18"/>
                    </a:lnTo>
                    <a:lnTo>
                      <a:pt x="4" y="22"/>
                    </a:lnTo>
                    <a:lnTo>
                      <a:pt x="4" y="2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90" name="Freeform 674"/>
              <p:cNvSpPr>
                <a:spLocks/>
              </p:cNvSpPr>
              <p:nvPr/>
            </p:nvSpPr>
            <p:spPr bwMode="auto">
              <a:xfrm>
                <a:off x="3340" y="1167"/>
                <a:ext cx="5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5"/>
                  </a:cxn>
                  <a:cxn ang="0">
                    <a:pos x="2" y="10"/>
                  </a:cxn>
                  <a:cxn ang="0">
                    <a:pos x="3" y="20"/>
                  </a:cxn>
                  <a:cxn ang="0">
                    <a:pos x="4" y="31"/>
                  </a:cxn>
                  <a:cxn ang="0">
                    <a:pos x="5" y="35"/>
                  </a:cxn>
                  <a:cxn ang="0">
                    <a:pos x="5" y="39"/>
                  </a:cxn>
                </a:cxnLst>
                <a:rect l="0" t="0" r="r" b="b"/>
                <a:pathLst>
                  <a:path w="5" h="39">
                    <a:moveTo>
                      <a:pt x="0" y="0"/>
                    </a:moveTo>
                    <a:lnTo>
                      <a:pt x="1" y="5"/>
                    </a:lnTo>
                    <a:lnTo>
                      <a:pt x="2" y="10"/>
                    </a:lnTo>
                    <a:lnTo>
                      <a:pt x="3" y="20"/>
                    </a:lnTo>
                    <a:lnTo>
                      <a:pt x="4" y="31"/>
                    </a:lnTo>
                    <a:lnTo>
                      <a:pt x="5" y="35"/>
                    </a:lnTo>
                    <a:lnTo>
                      <a:pt x="5" y="39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91" name="Freeform 675"/>
              <p:cNvSpPr>
                <a:spLocks/>
              </p:cNvSpPr>
              <p:nvPr/>
            </p:nvSpPr>
            <p:spPr bwMode="auto">
              <a:xfrm>
                <a:off x="3345" y="1206"/>
                <a:ext cx="5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1" y="7"/>
                  </a:cxn>
                  <a:cxn ang="0">
                    <a:pos x="3" y="13"/>
                  </a:cxn>
                  <a:cxn ang="0">
                    <a:pos x="4" y="19"/>
                  </a:cxn>
                  <a:cxn ang="0">
                    <a:pos x="5" y="25"/>
                  </a:cxn>
                </a:cxnLst>
                <a:rect l="0" t="0" r="r" b="b"/>
                <a:pathLst>
                  <a:path w="5" h="25">
                    <a:moveTo>
                      <a:pt x="0" y="0"/>
                    </a:moveTo>
                    <a:lnTo>
                      <a:pt x="1" y="4"/>
                    </a:lnTo>
                    <a:lnTo>
                      <a:pt x="1" y="7"/>
                    </a:lnTo>
                    <a:lnTo>
                      <a:pt x="3" y="13"/>
                    </a:lnTo>
                    <a:lnTo>
                      <a:pt x="4" y="19"/>
                    </a:lnTo>
                    <a:lnTo>
                      <a:pt x="5" y="2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92" name="Freeform 676"/>
              <p:cNvSpPr>
                <a:spLocks/>
              </p:cNvSpPr>
              <p:nvPr/>
            </p:nvSpPr>
            <p:spPr bwMode="auto">
              <a:xfrm>
                <a:off x="3350" y="1231"/>
                <a:ext cx="5" cy="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6"/>
                  </a:cxn>
                  <a:cxn ang="0">
                    <a:pos x="2" y="12"/>
                  </a:cxn>
                  <a:cxn ang="0">
                    <a:pos x="3" y="15"/>
                  </a:cxn>
                  <a:cxn ang="0">
                    <a:pos x="4" y="19"/>
                  </a:cxn>
                  <a:cxn ang="0">
                    <a:pos x="4" y="22"/>
                  </a:cxn>
                  <a:cxn ang="0">
                    <a:pos x="5" y="27"/>
                  </a:cxn>
                </a:cxnLst>
                <a:rect l="0" t="0" r="r" b="b"/>
                <a:pathLst>
                  <a:path w="5" h="27">
                    <a:moveTo>
                      <a:pt x="0" y="0"/>
                    </a:moveTo>
                    <a:lnTo>
                      <a:pt x="1" y="6"/>
                    </a:lnTo>
                    <a:lnTo>
                      <a:pt x="2" y="12"/>
                    </a:lnTo>
                    <a:lnTo>
                      <a:pt x="3" y="15"/>
                    </a:lnTo>
                    <a:lnTo>
                      <a:pt x="4" y="19"/>
                    </a:lnTo>
                    <a:lnTo>
                      <a:pt x="4" y="22"/>
                    </a:lnTo>
                    <a:lnTo>
                      <a:pt x="5" y="2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93" name="Freeform 677"/>
              <p:cNvSpPr>
                <a:spLocks/>
              </p:cNvSpPr>
              <p:nvPr/>
            </p:nvSpPr>
            <p:spPr bwMode="auto">
              <a:xfrm>
                <a:off x="3355" y="1258"/>
                <a:ext cx="5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1" y="11"/>
                  </a:cxn>
                  <a:cxn ang="0">
                    <a:pos x="1" y="18"/>
                  </a:cxn>
                  <a:cxn ang="0">
                    <a:pos x="2" y="25"/>
                  </a:cxn>
                  <a:cxn ang="0">
                    <a:pos x="3" y="32"/>
                  </a:cxn>
                  <a:cxn ang="0">
                    <a:pos x="4" y="38"/>
                  </a:cxn>
                  <a:cxn ang="0">
                    <a:pos x="4" y="44"/>
                  </a:cxn>
                  <a:cxn ang="0">
                    <a:pos x="5" y="50"/>
                  </a:cxn>
                </a:cxnLst>
                <a:rect l="0" t="0" r="r" b="b"/>
                <a:pathLst>
                  <a:path w="5" h="50">
                    <a:moveTo>
                      <a:pt x="0" y="0"/>
                    </a:moveTo>
                    <a:lnTo>
                      <a:pt x="0" y="5"/>
                    </a:lnTo>
                    <a:lnTo>
                      <a:pt x="1" y="11"/>
                    </a:lnTo>
                    <a:lnTo>
                      <a:pt x="1" y="18"/>
                    </a:lnTo>
                    <a:lnTo>
                      <a:pt x="2" y="25"/>
                    </a:lnTo>
                    <a:lnTo>
                      <a:pt x="3" y="32"/>
                    </a:lnTo>
                    <a:lnTo>
                      <a:pt x="4" y="38"/>
                    </a:lnTo>
                    <a:lnTo>
                      <a:pt x="4" y="44"/>
                    </a:lnTo>
                    <a:lnTo>
                      <a:pt x="5" y="5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94" name="Freeform 678"/>
              <p:cNvSpPr>
                <a:spLocks/>
              </p:cNvSpPr>
              <p:nvPr/>
            </p:nvSpPr>
            <p:spPr bwMode="auto">
              <a:xfrm>
                <a:off x="3360" y="1308"/>
                <a:ext cx="5" cy="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1" y="11"/>
                  </a:cxn>
                  <a:cxn ang="0">
                    <a:pos x="2" y="13"/>
                  </a:cxn>
                  <a:cxn ang="0">
                    <a:pos x="3" y="16"/>
                  </a:cxn>
                  <a:cxn ang="0">
                    <a:pos x="3" y="19"/>
                  </a:cxn>
                  <a:cxn ang="0">
                    <a:pos x="4" y="23"/>
                  </a:cxn>
                  <a:cxn ang="0">
                    <a:pos x="5" y="27"/>
                  </a:cxn>
                </a:cxnLst>
                <a:rect l="0" t="0" r="r" b="b"/>
                <a:pathLst>
                  <a:path w="5" h="27">
                    <a:moveTo>
                      <a:pt x="0" y="0"/>
                    </a:move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2" y="13"/>
                    </a:lnTo>
                    <a:lnTo>
                      <a:pt x="3" y="16"/>
                    </a:lnTo>
                    <a:lnTo>
                      <a:pt x="3" y="19"/>
                    </a:lnTo>
                    <a:lnTo>
                      <a:pt x="4" y="23"/>
                    </a:lnTo>
                    <a:lnTo>
                      <a:pt x="5" y="2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95" name="Freeform 679"/>
              <p:cNvSpPr>
                <a:spLocks/>
              </p:cNvSpPr>
              <p:nvPr/>
            </p:nvSpPr>
            <p:spPr bwMode="auto">
              <a:xfrm>
                <a:off x="3365" y="1335"/>
                <a:ext cx="4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1" y="10"/>
                  </a:cxn>
                  <a:cxn ang="0">
                    <a:pos x="2" y="22"/>
                  </a:cxn>
                  <a:cxn ang="0">
                    <a:pos x="3" y="34"/>
                  </a:cxn>
                  <a:cxn ang="0">
                    <a:pos x="3" y="39"/>
                  </a:cxn>
                  <a:cxn ang="0">
                    <a:pos x="4" y="44"/>
                  </a:cxn>
                </a:cxnLst>
                <a:rect l="0" t="0" r="r" b="b"/>
                <a:pathLst>
                  <a:path w="4" h="44">
                    <a:moveTo>
                      <a:pt x="0" y="0"/>
                    </a:moveTo>
                    <a:lnTo>
                      <a:pt x="0" y="5"/>
                    </a:lnTo>
                    <a:lnTo>
                      <a:pt x="1" y="10"/>
                    </a:lnTo>
                    <a:lnTo>
                      <a:pt x="2" y="22"/>
                    </a:lnTo>
                    <a:lnTo>
                      <a:pt x="3" y="34"/>
                    </a:lnTo>
                    <a:lnTo>
                      <a:pt x="3" y="39"/>
                    </a:lnTo>
                    <a:lnTo>
                      <a:pt x="4" y="4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96" name="Freeform 680"/>
              <p:cNvSpPr>
                <a:spLocks/>
              </p:cNvSpPr>
              <p:nvPr/>
            </p:nvSpPr>
            <p:spPr bwMode="auto">
              <a:xfrm>
                <a:off x="3369" y="1379"/>
                <a:ext cx="5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1" y="8"/>
                  </a:cxn>
                  <a:cxn ang="0">
                    <a:pos x="2" y="15"/>
                  </a:cxn>
                  <a:cxn ang="0">
                    <a:pos x="3" y="19"/>
                  </a:cxn>
                  <a:cxn ang="0">
                    <a:pos x="4" y="22"/>
                  </a:cxn>
                  <a:cxn ang="0">
                    <a:pos x="4" y="26"/>
                  </a:cxn>
                  <a:cxn ang="0">
                    <a:pos x="5" y="31"/>
                  </a:cxn>
                </a:cxnLst>
                <a:rect l="0" t="0" r="r" b="b"/>
                <a:pathLst>
                  <a:path w="5" h="31">
                    <a:moveTo>
                      <a:pt x="0" y="0"/>
                    </a:moveTo>
                    <a:lnTo>
                      <a:pt x="1" y="4"/>
                    </a:lnTo>
                    <a:lnTo>
                      <a:pt x="1" y="8"/>
                    </a:lnTo>
                    <a:lnTo>
                      <a:pt x="2" y="15"/>
                    </a:lnTo>
                    <a:lnTo>
                      <a:pt x="3" y="19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5" y="3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97" name="Freeform 681"/>
              <p:cNvSpPr>
                <a:spLocks/>
              </p:cNvSpPr>
              <p:nvPr/>
            </p:nvSpPr>
            <p:spPr bwMode="auto">
              <a:xfrm>
                <a:off x="3374" y="1410"/>
                <a:ext cx="5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1" y="11"/>
                  </a:cxn>
                  <a:cxn ang="0">
                    <a:pos x="2" y="18"/>
                  </a:cxn>
                  <a:cxn ang="0">
                    <a:pos x="2" y="24"/>
                  </a:cxn>
                  <a:cxn ang="0">
                    <a:pos x="3" y="32"/>
                  </a:cxn>
                  <a:cxn ang="0">
                    <a:pos x="4" y="38"/>
                  </a:cxn>
                  <a:cxn ang="0">
                    <a:pos x="4" y="44"/>
                  </a:cxn>
                  <a:cxn ang="0">
                    <a:pos x="5" y="49"/>
                  </a:cxn>
                </a:cxnLst>
                <a:rect l="0" t="0" r="r" b="b"/>
                <a:pathLst>
                  <a:path w="5" h="49">
                    <a:moveTo>
                      <a:pt x="0" y="0"/>
                    </a:moveTo>
                    <a:lnTo>
                      <a:pt x="0" y="5"/>
                    </a:lnTo>
                    <a:lnTo>
                      <a:pt x="1" y="11"/>
                    </a:lnTo>
                    <a:lnTo>
                      <a:pt x="2" y="18"/>
                    </a:lnTo>
                    <a:lnTo>
                      <a:pt x="2" y="24"/>
                    </a:lnTo>
                    <a:lnTo>
                      <a:pt x="3" y="32"/>
                    </a:lnTo>
                    <a:lnTo>
                      <a:pt x="4" y="38"/>
                    </a:lnTo>
                    <a:lnTo>
                      <a:pt x="4" y="44"/>
                    </a:lnTo>
                    <a:lnTo>
                      <a:pt x="5" y="49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98" name="Freeform 682"/>
              <p:cNvSpPr>
                <a:spLocks/>
              </p:cNvSpPr>
              <p:nvPr/>
            </p:nvSpPr>
            <p:spPr bwMode="auto">
              <a:xfrm>
                <a:off x="3379" y="1459"/>
                <a:ext cx="5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1" y="8"/>
                  </a:cxn>
                  <a:cxn ang="0">
                    <a:pos x="1" y="11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4" y="20"/>
                  </a:cxn>
                  <a:cxn ang="0">
                    <a:pos x="4" y="23"/>
                  </a:cxn>
                  <a:cxn ang="0">
                    <a:pos x="5" y="28"/>
                  </a:cxn>
                </a:cxnLst>
                <a:rect l="0" t="0" r="r" b="b"/>
                <a:pathLst>
                  <a:path w="5" h="28">
                    <a:moveTo>
                      <a:pt x="0" y="0"/>
                    </a:moveTo>
                    <a:lnTo>
                      <a:pt x="0" y="4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4" y="20"/>
                    </a:lnTo>
                    <a:lnTo>
                      <a:pt x="4" y="23"/>
                    </a:lnTo>
                    <a:lnTo>
                      <a:pt x="5" y="2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499" name="Freeform 683"/>
              <p:cNvSpPr>
                <a:spLocks/>
              </p:cNvSpPr>
              <p:nvPr/>
            </p:nvSpPr>
            <p:spPr bwMode="auto">
              <a:xfrm>
                <a:off x="3384" y="1487"/>
                <a:ext cx="4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1" y="10"/>
                  </a:cxn>
                  <a:cxn ang="0">
                    <a:pos x="1" y="16"/>
                  </a:cxn>
                  <a:cxn ang="0">
                    <a:pos x="2" y="23"/>
                  </a:cxn>
                  <a:cxn ang="0">
                    <a:pos x="3" y="29"/>
                  </a:cxn>
                  <a:cxn ang="0">
                    <a:pos x="3" y="35"/>
                  </a:cxn>
                  <a:cxn ang="0">
                    <a:pos x="4" y="41"/>
                  </a:cxn>
                  <a:cxn ang="0">
                    <a:pos x="4" y="46"/>
                  </a:cxn>
                </a:cxnLst>
                <a:rect l="0" t="0" r="r" b="b"/>
                <a:pathLst>
                  <a:path w="4" h="46">
                    <a:moveTo>
                      <a:pt x="0" y="0"/>
                    </a:moveTo>
                    <a:lnTo>
                      <a:pt x="0" y="4"/>
                    </a:lnTo>
                    <a:lnTo>
                      <a:pt x="1" y="10"/>
                    </a:lnTo>
                    <a:lnTo>
                      <a:pt x="1" y="16"/>
                    </a:lnTo>
                    <a:lnTo>
                      <a:pt x="2" y="23"/>
                    </a:lnTo>
                    <a:lnTo>
                      <a:pt x="3" y="29"/>
                    </a:lnTo>
                    <a:lnTo>
                      <a:pt x="3" y="35"/>
                    </a:lnTo>
                    <a:lnTo>
                      <a:pt x="4" y="41"/>
                    </a:lnTo>
                    <a:lnTo>
                      <a:pt x="4" y="4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00" name="Freeform 684"/>
              <p:cNvSpPr>
                <a:spLocks/>
              </p:cNvSpPr>
              <p:nvPr/>
            </p:nvSpPr>
            <p:spPr bwMode="auto">
              <a:xfrm>
                <a:off x="3388" y="1533"/>
                <a:ext cx="5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1" y="8"/>
                  </a:cxn>
                  <a:cxn ang="0">
                    <a:pos x="2" y="15"/>
                  </a:cxn>
                  <a:cxn ang="0">
                    <a:pos x="4" y="21"/>
                  </a:cxn>
                  <a:cxn ang="0">
                    <a:pos x="5" y="28"/>
                  </a:cxn>
                </a:cxnLst>
                <a:rect l="0" t="0" r="r" b="b"/>
                <a:pathLst>
                  <a:path w="5" h="28">
                    <a:moveTo>
                      <a:pt x="0" y="0"/>
                    </a:moveTo>
                    <a:lnTo>
                      <a:pt x="1" y="4"/>
                    </a:lnTo>
                    <a:lnTo>
                      <a:pt x="1" y="8"/>
                    </a:lnTo>
                    <a:lnTo>
                      <a:pt x="2" y="15"/>
                    </a:lnTo>
                    <a:lnTo>
                      <a:pt x="4" y="21"/>
                    </a:lnTo>
                    <a:lnTo>
                      <a:pt x="5" y="2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01" name="Freeform 685"/>
              <p:cNvSpPr>
                <a:spLocks/>
              </p:cNvSpPr>
              <p:nvPr/>
            </p:nvSpPr>
            <p:spPr bwMode="auto">
              <a:xfrm>
                <a:off x="3393" y="1561"/>
                <a:ext cx="5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7"/>
                  </a:cxn>
                  <a:cxn ang="0">
                    <a:pos x="3" y="13"/>
                  </a:cxn>
                  <a:cxn ang="0">
                    <a:pos x="4" y="20"/>
                  </a:cxn>
                  <a:cxn ang="0">
                    <a:pos x="5" y="24"/>
                  </a:cxn>
                  <a:cxn ang="0">
                    <a:pos x="5" y="28"/>
                  </a:cxn>
                </a:cxnLst>
                <a:rect l="0" t="0" r="r" b="b"/>
                <a:pathLst>
                  <a:path w="5" h="28">
                    <a:moveTo>
                      <a:pt x="0" y="0"/>
                    </a:moveTo>
                    <a:lnTo>
                      <a:pt x="1" y="7"/>
                    </a:lnTo>
                    <a:lnTo>
                      <a:pt x="3" y="13"/>
                    </a:lnTo>
                    <a:lnTo>
                      <a:pt x="4" y="20"/>
                    </a:lnTo>
                    <a:lnTo>
                      <a:pt x="5" y="24"/>
                    </a:lnTo>
                    <a:lnTo>
                      <a:pt x="5" y="2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02" name="Freeform 686"/>
              <p:cNvSpPr>
                <a:spLocks/>
              </p:cNvSpPr>
              <p:nvPr/>
            </p:nvSpPr>
            <p:spPr bwMode="auto">
              <a:xfrm>
                <a:off x="3398" y="1589"/>
                <a:ext cx="4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5"/>
                  </a:cxn>
                  <a:cxn ang="0">
                    <a:pos x="1" y="10"/>
                  </a:cxn>
                  <a:cxn ang="0">
                    <a:pos x="2" y="21"/>
                  </a:cxn>
                  <a:cxn ang="0">
                    <a:pos x="3" y="32"/>
                  </a:cxn>
                  <a:cxn ang="0">
                    <a:pos x="4" y="37"/>
                  </a:cxn>
                  <a:cxn ang="0">
                    <a:pos x="4" y="42"/>
                  </a:cxn>
                </a:cxnLst>
                <a:rect l="0" t="0" r="r" b="b"/>
                <a:pathLst>
                  <a:path w="4" h="42">
                    <a:moveTo>
                      <a:pt x="0" y="0"/>
                    </a:moveTo>
                    <a:lnTo>
                      <a:pt x="1" y="5"/>
                    </a:lnTo>
                    <a:lnTo>
                      <a:pt x="1" y="10"/>
                    </a:lnTo>
                    <a:lnTo>
                      <a:pt x="2" y="21"/>
                    </a:lnTo>
                    <a:lnTo>
                      <a:pt x="3" y="32"/>
                    </a:lnTo>
                    <a:lnTo>
                      <a:pt x="4" y="37"/>
                    </a:lnTo>
                    <a:lnTo>
                      <a:pt x="4" y="4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03" name="Freeform 687"/>
              <p:cNvSpPr>
                <a:spLocks/>
              </p:cNvSpPr>
              <p:nvPr/>
            </p:nvSpPr>
            <p:spPr bwMode="auto">
              <a:xfrm>
                <a:off x="3402" y="1631"/>
                <a:ext cx="5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8"/>
                  </a:cxn>
                  <a:cxn ang="0">
                    <a:pos x="3" y="14"/>
                  </a:cxn>
                  <a:cxn ang="0">
                    <a:pos x="4" y="21"/>
                  </a:cxn>
                  <a:cxn ang="0">
                    <a:pos x="5" y="24"/>
                  </a:cxn>
                  <a:cxn ang="0">
                    <a:pos x="5" y="28"/>
                  </a:cxn>
                </a:cxnLst>
                <a:rect l="0" t="0" r="r" b="b"/>
                <a:pathLst>
                  <a:path w="5" h="28">
                    <a:moveTo>
                      <a:pt x="0" y="0"/>
                    </a:moveTo>
                    <a:lnTo>
                      <a:pt x="1" y="4"/>
                    </a:lnTo>
                    <a:lnTo>
                      <a:pt x="2" y="8"/>
                    </a:lnTo>
                    <a:lnTo>
                      <a:pt x="3" y="14"/>
                    </a:lnTo>
                    <a:lnTo>
                      <a:pt x="4" y="21"/>
                    </a:lnTo>
                    <a:lnTo>
                      <a:pt x="5" y="24"/>
                    </a:lnTo>
                    <a:lnTo>
                      <a:pt x="5" y="2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04" name="Freeform 688"/>
              <p:cNvSpPr>
                <a:spLocks/>
              </p:cNvSpPr>
              <p:nvPr/>
            </p:nvSpPr>
            <p:spPr bwMode="auto">
              <a:xfrm>
                <a:off x="3407" y="1659"/>
                <a:ext cx="5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5"/>
                  </a:cxn>
                  <a:cxn ang="0">
                    <a:pos x="1" y="11"/>
                  </a:cxn>
                  <a:cxn ang="0">
                    <a:pos x="3" y="23"/>
                  </a:cxn>
                  <a:cxn ang="0">
                    <a:pos x="4" y="29"/>
                  </a:cxn>
                  <a:cxn ang="0">
                    <a:pos x="4" y="35"/>
                  </a:cxn>
                  <a:cxn ang="0">
                    <a:pos x="5" y="40"/>
                  </a:cxn>
                  <a:cxn ang="0">
                    <a:pos x="5" y="45"/>
                  </a:cxn>
                </a:cxnLst>
                <a:rect l="0" t="0" r="r" b="b"/>
                <a:pathLst>
                  <a:path w="5" h="45">
                    <a:moveTo>
                      <a:pt x="0" y="0"/>
                    </a:moveTo>
                    <a:lnTo>
                      <a:pt x="1" y="5"/>
                    </a:lnTo>
                    <a:lnTo>
                      <a:pt x="1" y="11"/>
                    </a:lnTo>
                    <a:lnTo>
                      <a:pt x="3" y="23"/>
                    </a:lnTo>
                    <a:lnTo>
                      <a:pt x="4" y="29"/>
                    </a:lnTo>
                    <a:lnTo>
                      <a:pt x="4" y="35"/>
                    </a:lnTo>
                    <a:lnTo>
                      <a:pt x="5" y="40"/>
                    </a:lnTo>
                    <a:lnTo>
                      <a:pt x="5" y="4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05" name="Freeform 689"/>
              <p:cNvSpPr>
                <a:spLocks/>
              </p:cNvSpPr>
              <p:nvPr/>
            </p:nvSpPr>
            <p:spPr bwMode="auto">
              <a:xfrm>
                <a:off x="3412" y="1704"/>
                <a:ext cx="5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1" y="7"/>
                  </a:cxn>
                  <a:cxn ang="0">
                    <a:pos x="2" y="9"/>
                  </a:cxn>
                  <a:cxn ang="0">
                    <a:pos x="3" y="12"/>
                  </a:cxn>
                  <a:cxn ang="0">
                    <a:pos x="4" y="18"/>
                  </a:cxn>
                  <a:cxn ang="0">
                    <a:pos x="4" y="20"/>
                  </a:cxn>
                  <a:cxn ang="0">
                    <a:pos x="5" y="24"/>
                  </a:cxn>
                </a:cxnLst>
                <a:rect l="0" t="0" r="r" b="b"/>
                <a:pathLst>
                  <a:path w="5" h="24">
                    <a:moveTo>
                      <a:pt x="0" y="0"/>
                    </a:moveTo>
                    <a:lnTo>
                      <a:pt x="1" y="3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5" y="2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06" name="Freeform 690"/>
              <p:cNvSpPr>
                <a:spLocks/>
              </p:cNvSpPr>
              <p:nvPr/>
            </p:nvSpPr>
            <p:spPr bwMode="auto">
              <a:xfrm>
                <a:off x="3417" y="1728"/>
                <a:ext cx="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1" y="10"/>
                  </a:cxn>
                  <a:cxn ang="0">
                    <a:pos x="2" y="20"/>
                  </a:cxn>
                  <a:cxn ang="0">
                    <a:pos x="4" y="31"/>
                  </a:cxn>
                  <a:cxn ang="0">
                    <a:pos x="4" y="36"/>
                  </a:cxn>
                  <a:cxn ang="0">
                    <a:pos x="5" y="40"/>
                  </a:cxn>
                </a:cxnLst>
                <a:rect l="0" t="0" r="r" b="b"/>
                <a:pathLst>
                  <a:path w="5" h="40">
                    <a:moveTo>
                      <a:pt x="0" y="0"/>
                    </a:moveTo>
                    <a:lnTo>
                      <a:pt x="0" y="5"/>
                    </a:lnTo>
                    <a:lnTo>
                      <a:pt x="1" y="10"/>
                    </a:lnTo>
                    <a:lnTo>
                      <a:pt x="2" y="20"/>
                    </a:lnTo>
                    <a:lnTo>
                      <a:pt x="4" y="31"/>
                    </a:lnTo>
                    <a:lnTo>
                      <a:pt x="4" y="36"/>
                    </a:lnTo>
                    <a:lnTo>
                      <a:pt x="5" y="4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07" name="Freeform 691"/>
              <p:cNvSpPr>
                <a:spLocks/>
              </p:cNvSpPr>
              <p:nvPr/>
            </p:nvSpPr>
            <p:spPr bwMode="auto">
              <a:xfrm>
                <a:off x="3422" y="1768"/>
                <a:ext cx="5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2" y="13"/>
                  </a:cxn>
                  <a:cxn ang="0">
                    <a:pos x="4" y="18"/>
                  </a:cxn>
                  <a:cxn ang="0">
                    <a:pos x="4" y="22"/>
                  </a:cxn>
                  <a:cxn ang="0">
                    <a:pos x="5" y="25"/>
                  </a:cxn>
                </a:cxnLst>
                <a:rect l="0" t="0" r="r" b="b"/>
                <a:pathLst>
                  <a:path w="5" h="25">
                    <a:moveTo>
                      <a:pt x="0" y="0"/>
                    </a:moveTo>
                    <a:lnTo>
                      <a:pt x="0" y="4"/>
                    </a:lnTo>
                    <a:lnTo>
                      <a:pt x="1" y="7"/>
                    </a:lnTo>
                    <a:lnTo>
                      <a:pt x="2" y="13"/>
                    </a:lnTo>
                    <a:lnTo>
                      <a:pt x="4" y="18"/>
                    </a:lnTo>
                    <a:lnTo>
                      <a:pt x="4" y="22"/>
                    </a:lnTo>
                    <a:lnTo>
                      <a:pt x="5" y="2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08" name="Freeform 692"/>
              <p:cNvSpPr>
                <a:spLocks/>
              </p:cNvSpPr>
              <p:nvPr/>
            </p:nvSpPr>
            <p:spPr bwMode="auto">
              <a:xfrm>
                <a:off x="3427" y="1793"/>
                <a:ext cx="4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1" y="8"/>
                  </a:cxn>
                  <a:cxn ang="0">
                    <a:pos x="2" y="18"/>
                  </a:cxn>
                  <a:cxn ang="0">
                    <a:pos x="3" y="27"/>
                  </a:cxn>
                  <a:cxn ang="0">
                    <a:pos x="3" y="31"/>
                  </a:cxn>
                  <a:cxn ang="0">
                    <a:pos x="4" y="35"/>
                  </a:cxn>
                </a:cxnLst>
                <a:rect l="0" t="0" r="r" b="b"/>
                <a:pathLst>
                  <a:path w="4" h="35">
                    <a:moveTo>
                      <a:pt x="0" y="0"/>
                    </a:moveTo>
                    <a:lnTo>
                      <a:pt x="0" y="4"/>
                    </a:lnTo>
                    <a:lnTo>
                      <a:pt x="1" y="8"/>
                    </a:lnTo>
                    <a:lnTo>
                      <a:pt x="2" y="18"/>
                    </a:lnTo>
                    <a:lnTo>
                      <a:pt x="3" y="27"/>
                    </a:lnTo>
                    <a:lnTo>
                      <a:pt x="3" y="31"/>
                    </a:lnTo>
                    <a:lnTo>
                      <a:pt x="4" y="3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09" name="Freeform 693"/>
              <p:cNvSpPr>
                <a:spLocks/>
              </p:cNvSpPr>
              <p:nvPr/>
            </p:nvSpPr>
            <p:spPr bwMode="auto">
              <a:xfrm>
                <a:off x="3431" y="1828"/>
                <a:ext cx="5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1" y="6"/>
                  </a:cxn>
                  <a:cxn ang="0">
                    <a:pos x="2" y="10"/>
                  </a:cxn>
                  <a:cxn ang="0">
                    <a:pos x="4" y="14"/>
                  </a:cxn>
                  <a:cxn ang="0">
                    <a:pos x="4" y="17"/>
                  </a:cxn>
                  <a:cxn ang="0">
                    <a:pos x="5" y="20"/>
                  </a:cxn>
                </a:cxnLst>
                <a:rect l="0" t="0" r="r" b="b"/>
                <a:pathLst>
                  <a:path w="5" h="20">
                    <a:moveTo>
                      <a:pt x="0" y="0"/>
                    </a:moveTo>
                    <a:lnTo>
                      <a:pt x="1" y="3"/>
                    </a:lnTo>
                    <a:lnTo>
                      <a:pt x="1" y="6"/>
                    </a:lnTo>
                    <a:lnTo>
                      <a:pt x="2" y="10"/>
                    </a:lnTo>
                    <a:lnTo>
                      <a:pt x="4" y="14"/>
                    </a:lnTo>
                    <a:lnTo>
                      <a:pt x="4" y="17"/>
                    </a:lnTo>
                    <a:lnTo>
                      <a:pt x="5" y="2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10" name="Freeform 694"/>
              <p:cNvSpPr>
                <a:spLocks/>
              </p:cNvSpPr>
              <p:nvPr/>
            </p:nvSpPr>
            <p:spPr bwMode="auto">
              <a:xfrm>
                <a:off x="3436" y="1848"/>
                <a:ext cx="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1" y="8"/>
                  </a:cxn>
                  <a:cxn ang="0">
                    <a:pos x="2" y="17"/>
                  </a:cxn>
                  <a:cxn ang="0">
                    <a:pos x="4" y="27"/>
                  </a:cxn>
                  <a:cxn ang="0">
                    <a:pos x="4" y="31"/>
                  </a:cxn>
                  <a:cxn ang="0">
                    <a:pos x="5" y="34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lnTo>
                      <a:pt x="0" y="4"/>
                    </a:lnTo>
                    <a:lnTo>
                      <a:pt x="1" y="8"/>
                    </a:lnTo>
                    <a:lnTo>
                      <a:pt x="2" y="17"/>
                    </a:lnTo>
                    <a:lnTo>
                      <a:pt x="4" y="27"/>
                    </a:lnTo>
                    <a:lnTo>
                      <a:pt x="4" y="31"/>
                    </a:lnTo>
                    <a:lnTo>
                      <a:pt x="5" y="3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11" name="Freeform 695"/>
              <p:cNvSpPr>
                <a:spLocks/>
              </p:cNvSpPr>
              <p:nvPr/>
            </p:nvSpPr>
            <p:spPr bwMode="auto">
              <a:xfrm>
                <a:off x="3441" y="1882"/>
                <a:ext cx="5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1" y="6"/>
                  </a:cxn>
                  <a:cxn ang="0">
                    <a:pos x="3" y="10"/>
                  </a:cxn>
                  <a:cxn ang="0">
                    <a:pos x="4" y="14"/>
                  </a:cxn>
                  <a:cxn ang="0">
                    <a:pos x="5" y="18"/>
                  </a:cxn>
                </a:cxnLst>
                <a:rect l="0" t="0" r="r" b="b"/>
                <a:pathLst>
                  <a:path w="5" h="18">
                    <a:moveTo>
                      <a:pt x="0" y="0"/>
                    </a:moveTo>
                    <a:lnTo>
                      <a:pt x="0" y="3"/>
                    </a:lnTo>
                    <a:lnTo>
                      <a:pt x="1" y="6"/>
                    </a:lnTo>
                    <a:lnTo>
                      <a:pt x="3" y="10"/>
                    </a:lnTo>
                    <a:lnTo>
                      <a:pt x="4" y="14"/>
                    </a:lnTo>
                    <a:lnTo>
                      <a:pt x="5" y="1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12" name="Freeform 696"/>
              <p:cNvSpPr>
                <a:spLocks/>
              </p:cNvSpPr>
              <p:nvPr/>
            </p:nvSpPr>
            <p:spPr bwMode="auto">
              <a:xfrm>
                <a:off x="3446" y="1900"/>
                <a:ext cx="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0"/>
                  </a:cxn>
                  <a:cxn ang="0">
                    <a:pos x="4" y="21"/>
                  </a:cxn>
                </a:cxnLst>
                <a:rect l="0" t="0" r="r" b="b"/>
                <a:pathLst>
                  <a:path w="4" h="21">
                    <a:moveTo>
                      <a:pt x="0" y="0"/>
                    </a:moveTo>
                    <a:lnTo>
                      <a:pt x="2" y="10"/>
                    </a:lnTo>
                    <a:lnTo>
                      <a:pt x="4" y="2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13" name="Freeform 697"/>
              <p:cNvSpPr>
                <a:spLocks/>
              </p:cNvSpPr>
              <p:nvPr/>
            </p:nvSpPr>
            <p:spPr bwMode="auto">
              <a:xfrm>
                <a:off x="3450" y="1921"/>
                <a:ext cx="5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6"/>
                  </a:cxn>
                  <a:cxn ang="0">
                    <a:pos x="2" y="12"/>
                  </a:cxn>
                  <a:cxn ang="0">
                    <a:pos x="4" y="19"/>
                  </a:cxn>
                  <a:cxn ang="0">
                    <a:pos x="5" y="24"/>
                  </a:cxn>
                </a:cxnLst>
                <a:rect l="0" t="0" r="r" b="b"/>
                <a:pathLst>
                  <a:path w="5" h="24">
                    <a:moveTo>
                      <a:pt x="0" y="0"/>
                    </a:moveTo>
                    <a:lnTo>
                      <a:pt x="1" y="6"/>
                    </a:lnTo>
                    <a:lnTo>
                      <a:pt x="2" y="12"/>
                    </a:lnTo>
                    <a:lnTo>
                      <a:pt x="4" y="19"/>
                    </a:lnTo>
                    <a:lnTo>
                      <a:pt x="5" y="2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14" name="Freeform 698"/>
              <p:cNvSpPr>
                <a:spLocks/>
              </p:cNvSpPr>
              <p:nvPr/>
            </p:nvSpPr>
            <p:spPr bwMode="auto">
              <a:xfrm>
                <a:off x="3455" y="1945"/>
                <a:ext cx="5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3" y="8"/>
                  </a:cxn>
                  <a:cxn ang="0">
                    <a:pos x="4" y="11"/>
                  </a:cxn>
                  <a:cxn ang="0">
                    <a:pos x="5" y="14"/>
                  </a:cxn>
                  <a:cxn ang="0">
                    <a:pos x="5" y="16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lnTo>
                      <a:pt x="1" y="3"/>
                    </a:lnTo>
                    <a:lnTo>
                      <a:pt x="1" y="5"/>
                    </a:lnTo>
                    <a:lnTo>
                      <a:pt x="3" y="8"/>
                    </a:lnTo>
                    <a:lnTo>
                      <a:pt x="4" y="11"/>
                    </a:lnTo>
                    <a:lnTo>
                      <a:pt x="5" y="14"/>
                    </a:lnTo>
                    <a:lnTo>
                      <a:pt x="5" y="1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15" name="Freeform 699"/>
              <p:cNvSpPr>
                <a:spLocks/>
              </p:cNvSpPr>
              <p:nvPr/>
            </p:nvSpPr>
            <p:spPr bwMode="auto">
              <a:xfrm>
                <a:off x="3460" y="1961"/>
                <a:ext cx="4" cy="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1" y="6"/>
                  </a:cxn>
                  <a:cxn ang="0">
                    <a:pos x="2" y="13"/>
                  </a:cxn>
                  <a:cxn ang="0">
                    <a:pos x="3" y="21"/>
                  </a:cxn>
                  <a:cxn ang="0">
                    <a:pos x="4" y="24"/>
                  </a:cxn>
                  <a:cxn ang="0">
                    <a:pos x="4" y="27"/>
                  </a:cxn>
                </a:cxnLst>
                <a:rect l="0" t="0" r="r" b="b"/>
                <a:pathLst>
                  <a:path w="4" h="27">
                    <a:moveTo>
                      <a:pt x="0" y="0"/>
                    </a:moveTo>
                    <a:lnTo>
                      <a:pt x="1" y="3"/>
                    </a:lnTo>
                    <a:lnTo>
                      <a:pt x="1" y="6"/>
                    </a:lnTo>
                    <a:lnTo>
                      <a:pt x="2" y="13"/>
                    </a:lnTo>
                    <a:lnTo>
                      <a:pt x="3" y="21"/>
                    </a:lnTo>
                    <a:lnTo>
                      <a:pt x="4" y="24"/>
                    </a:lnTo>
                    <a:lnTo>
                      <a:pt x="4" y="2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16" name="Freeform 700"/>
              <p:cNvSpPr>
                <a:spLocks/>
              </p:cNvSpPr>
              <p:nvPr/>
            </p:nvSpPr>
            <p:spPr bwMode="auto">
              <a:xfrm>
                <a:off x="3464" y="1988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5" y="10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4" y="9"/>
                    </a:lnTo>
                    <a:lnTo>
                      <a:pt x="5" y="10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17" name="Freeform 701"/>
              <p:cNvSpPr>
                <a:spLocks/>
              </p:cNvSpPr>
              <p:nvPr/>
            </p:nvSpPr>
            <p:spPr bwMode="auto">
              <a:xfrm>
                <a:off x="3469" y="2000"/>
                <a:ext cx="5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6"/>
                  </a:cxn>
                  <a:cxn ang="0">
                    <a:pos x="3" y="12"/>
                  </a:cxn>
                  <a:cxn ang="0">
                    <a:pos x="4" y="19"/>
                  </a:cxn>
                  <a:cxn ang="0">
                    <a:pos x="5" y="22"/>
                  </a:cxn>
                  <a:cxn ang="0">
                    <a:pos x="5" y="25"/>
                  </a:cxn>
                </a:cxnLst>
                <a:rect l="0" t="0" r="r" b="b"/>
                <a:pathLst>
                  <a:path w="5" h="25">
                    <a:moveTo>
                      <a:pt x="0" y="0"/>
                    </a:moveTo>
                    <a:lnTo>
                      <a:pt x="1" y="3"/>
                    </a:lnTo>
                    <a:lnTo>
                      <a:pt x="2" y="6"/>
                    </a:lnTo>
                    <a:lnTo>
                      <a:pt x="3" y="12"/>
                    </a:lnTo>
                    <a:lnTo>
                      <a:pt x="4" y="19"/>
                    </a:lnTo>
                    <a:lnTo>
                      <a:pt x="5" y="22"/>
                    </a:lnTo>
                    <a:lnTo>
                      <a:pt x="5" y="2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18" name="Freeform 702"/>
              <p:cNvSpPr>
                <a:spLocks/>
              </p:cNvSpPr>
              <p:nvPr/>
            </p:nvSpPr>
            <p:spPr bwMode="auto">
              <a:xfrm>
                <a:off x="3474" y="2025"/>
                <a:ext cx="5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3" y="7"/>
                  </a:cxn>
                  <a:cxn ang="0">
                    <a:pos x="4" y="10"/>
                  </a:cxn>
                  <a:cxn ang="0">
                    <a:pos x="5" y="14"/>
                  </a:cxn>
                </a:cxnLst>
                <a:rect l="0" t="0" r="r" b="b"/>
                <a:pathLst>
                  <a:path w="5" h="14">
                    <a:moveTo>
                      <a:pt x="0" y="0"/>
                    </a:moveTo>
                    <a:lnTo>
                      <a:pt x="1" y="2"/>
                    </a:lnTo>
                    <a:lnTo>
                      <a:pt x="1" y="4"/>
                    </a:lnTo>
                    <a:lnTo>
                      <a:pt x="3" y="7"/>
                    </a:lnTo>
                    <a:lnTo>
                      <a:pt x="4" y="10"/>
                    </a:lnTo>
                    <a:lnTo>
                      <a:pt x="5" y="1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19" name="Freeform 703"/>
              <p:cNvSpPr>
                <a:spLocks/>
              </p:cNvSpPr>
              <p:nvPr/>
            </p:nvSpPr>
            <p:spPr bwMode="auto">
              <a:xfrm>
                <a:off x="3479" y="2039"/>
                <a:ext cx="5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5"/>
                  </a:cxn>
                  <a:cxn ang="0">
                    <a:pos x="2" y="11"/>
                  </a:cxn>
                  <a:cxn ang="0">
                    <a:pos x="4" y="17"/>
                  </a:cxn>
                  <a:cxn ang="0">
                    <a:pos x="5" y="22"/>
                  </a:cxn>
                </a:cxnLst>
                <a:rect l="0" t="0" r="r" b="b"/>
                <a:pathLst>
                  <a:path w="5" h="22">
                    <a:moveTo>
                      <a:pt x="0" y="0"/>
                    </a:moveTo>
                    <a:lnTo>
                      <a:pt x="1" y="5"/>
                    </a:lnTo>
                    <a:lnTo>
                      <a:pt x="2" y="11"/>
                    </a:lnTo>
                    <a:lnTo>
                      <a:pt x="4" y="17"/>
                    </a:lnTo>
                    <a:lnTo>
                      <a:pt x="5" y="2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20" name="Freeform 704"/>
              <p:cNvSpPr>
                <a:spLocks/>
              </p:cNvSpPr>
              <p:nvPr/>
            </p:nvSpPr>
            <p:spPr bwMode="auto">
              <a:xfrm>
                <a:off x="3484" y="2061"/>
                <a:ext cx="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6"/>
                  </a:cxn>
                  <a:cxn ang="0">
                    <a:pos x="4" y="9"/>
                  </a:cxn>
                  <a:cxn ang="0">
                    <a:pos x="5" y="13"/>
                  </a:cxn>
                </a:cxnLst>
                <a:rect l="0" t="0" r="r" b="b"/>
                <a:pathLst>
                  <a:path w="5" h="13">
                    <a:moveTo>
                      <a:pt x="0" y="0"/>
                    </a:moveTo>
                    <a:lnTo>
                      <a:pt x="1" y="3"/>
                    </a:lnTo>
                    <a:lnTo>
                      <a:pt x="2" y="6"/>
                    </a:lnTo>
                    <a:lnTo>
                      <a:pt x="4" y="9"/>
                    </a:lnTo>
                    <a:lnTo>
                      <a:pt x="5" y="1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21" name="Freeform 705"/>
              <p:cNvSpPr>
                <a:spLocks/>
              </p:cNvSpPr>
              <p:nvPr/>
            </p:nvSpPr>
            <p:spPr bwMode="auto">
              <a:xfrm>
                <a:off x="3489" y="2074"/>
                <a:ext cx="4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9"/>
                  </a:cxn>
                  <a:cxn ang="0">
                    <a:pos x="3" y="13"/>
                  </a:cxn>
                  <a:cxn ang="0">
                    <a:pos x="4" y="18"/>
                  </a:cxn>
                </a:cxnLst>
                <a:rect l="0" t="0" r="r" b="b"/>
                <a:pathLst>
                  <a:path w="4" h="18">
                    <a:moveTo>
                      <a:pt x="0" y="0"/>
                    </a:moveTo>
                    <a:lnTo>
                      <a:pt x="1" y="4"/>
                    </a:lnTo>
                    <a:lnTo>
                      <a:pt x="2" y="9"/>
                    </a:lnTo>
                    <a:lnTo>
                      <a:pt x="3" y="13"/>
                    </a:lnTo>
                    <a:lnTo>
                      <a:pt x="4" y="1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22" name="Freeform 706"/>
              <p:cNvSpPr>
                <a:spLocks/>
              </p:cNvSpPr>
              <p:nvPr/>
            </p:nvSpPr>
            <p:spPr bwMode="auto">
              <a:xfrm>
                <a:off x="3493" y="2092"/>
                <a:ext cx="5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5" y="11"/>
                  </a:cxn>
                </a:cxnLst>
                <a:rect l="0" t="0" r="r" b="b"/>
                <a:pathLst>
                  <a:path w="5" h="11">
                    <a:moveTo>
                      <a:pt x="0" y="0"/>
                    </a:moveTo>
                    <a:lnTo>
                      <a:pt x="1" y="3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5" y="1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23" name="Freeform 707"/>
              <p:cNvSpPr>
                <a:spLocks/>
              </p:cNvSpPr>
              <p:nvPr/>
            </p:nvSpPr>
            <p:spPr bwMode="auto">
              <a:xfrm>
                <a:off x="3498" y="2103"/>
                <a:ext cx="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3" y="9"/>
                  </a:cxn>
                  <a:cxn ang="0">
                    <a:pos x="4" y="13"/>
                  </a:cxn>
                  <a:cxn ang="0">
                    <a:pos x="5" y="17"/>
                  </a:cxn>
                </a:cxnLst>
                <a:rect l="0" t="0" r="r" b="b"/>
                <a:pathLst>
                  <a:path w="5" h="17">
                    <a:moveTo>
                      <a:pt x="0" y="0"/>
                    </a:moveTo>
                    <a:lnTo>
                      <a:pt x="1" y="4"/>
                    </a:lnTo>
                    <a:lnTo>
                      <a:pt x="3" y="9"/>
                    </a:lnTo>
                    <a:lnTo>
                      <a:pt x="4" y="13"/>
                    </a:lnTo>
                    <a:lnTo>
                      <a:pt x="5" y="1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24" name="Freeform 708"/>
              <p:cNvSpPr>
                <a:spLocks/>
              </p:cNvSpPr>
              <p:nvPr/>
            </p:nvSpPr>
            <p:spPr bwMode="auto">
              <a:xfrm>
                <a:off x="3503" y="2120"/>
                <a:ext cx="4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6"/>
                  </a:cxn>
                  <a:cxn ang="0">
                    <a:pos x="4" y="11"/>
                  </a:cxn>
                </a:cxnLst>
                <a:rect l="0" t="0" r="r" b="b"/>
                <a:pathLst>
                  <a:path w="4" h="11">
                    <a:moveTo>
                      <a:pt x="0" y="0"/>
                    </a:moveTo>
                    <a:lnTo>
                      <a:pt x="1" y="3"/>
                    </a:lnTo>
                    <a:lnTo>
                      <a:pt x="2" y="6"/>
                    </a:lnTo>
                    <a:lnTo>
                      <a:pt x="4" y="1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25" name="Freeform 709"/>
              <p:cNvSpPr>
                <a:spLocks/>
              </p:cNvSpPr>
              <p:nvPr/>
            </p:nvSpPr>
            <p:spPr bwMode="auto">
              <a:xfrm>
                <a:off x="3507" y="2131"/>
                <a:ext cx="5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5" y="11"/>
                  </a:cxn>
                </a:cxnLst>
                <a:rect l="0" t="0" r="r" b="b"/>
                <a:pathLst>
                  <a:path w="5" h="11">
                    <a:moveTo>
                      <a:pt x="0" y="0"/>
                    </a:moveTo>
                    <a:lnTo>
                      <a:pt x="3" y="6"/>
                    </a:lnTo>
                    <a:lnTo>
                      <a:pt x="4" y="9"/>
                    </a:lnTo>
                    <a:lnTo>
                      <a:pt x="5" y="1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26" name="Freeform 710"/>
              <p:cNvSpPr>
                <a:spLocks/>
              </p:cNvSpPr>
              <p:nvPr/>
            </p:nvSpPr>
            <p:spPr bwMode="auto">
              <a:xfrm>
                <a:off x="3512" y="2142"/>
                <a:ext cx="5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5" y="15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lnTo>
                      <a:pt x="1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5" y="1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27" name="Freeform 711"/>
              <p:cNvSpPr>
                <a:spLocks/>
              </p:cNvSpPr>
              <p:nvPr/>
            </p:nvSpPr>
            <p:spPr bwMode="auto">
              <a:xfrm>
                <a:off x="3517" y="2157"/>
                <a:ext cx="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3" y="4"/>
                  </a:cxn>
                  <a:cxn ang="0">
                    <a:pos x="4" y="7"/>
                  </a:cxn>
                  <a:cxn ang="0">
                    <a:pos x="5" y="9"/>
                  </a:cxn>
                </a:cxnLst>
                <a:rect l="0" t="0" r="r" b="b"/>
                <a:pathLst>
                  <a:path w="5" h="9">
                    <a:moveTo>
                      <a:pt x="0" y="0"/>
                    </a:moveTo>
                    <a:lnTo>
                      <a:pt x="1" y="3"/>
                    </a:lnTo>
                    <a:lnTo>
                      <a:pt x="3" y="4"/>
                    </a:lnTo>
                    <a:lnTo>
                      <a:pt x="4" y="7"/>
                    </a:lnTo>
                    <a:lnTo>
                      <a:pt x="5" y="9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28" name="Freeform 712"/>
              <p:cNvSpPr>
                <a:spLocks/>
              </p:cNvSpPr>
              <p:nvPr/>
            </p:nvSpPr>
            <p:spPr bwMode="auto">
              <a:xfrm>
                <a:off x="3522" y="2166"/>
                <a:ext cx="5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7"/>
                  </a:cxn>
                  <a:cxn ang="0">
                    <a:pos x="3" y="11"/>
                  </a:cxn>
                  <a:cxn ang="0">
                    <a:pos x="5" y="14"/>
                  </a:cxn>
                </a:cxnLst>
                <a:rect l="0" t="0" r="r" b="b"/>
                <a:pathLst>
                  <a:path w="5" h="14">
                    <a:moveTo>
                      <a:pt x="0" y="0"/>
                    </a:moveTo>
                    <a:lnTo>
                      <a:pt x="1" y="3"/>
                    </a:lnTo>
                    <a:lnTo>
                      <a:pt x="2" y="7"/>
                    </a:lnTo>
                    <a:lnTo>
                      <a:pt x="3" y="11"/>
                    </a:lnTo>
                    <a:lnTo>
                      <a:pt x="5" y="1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29" name="Freeform 713"/>
              <p:cNvSpPr>
                <a:spLocks/>
              </p:cNvSpPr>
              <p:nvPr/>
            </p:nvSpPr>
            <p:spPr bwMode="auto">
              <a:xfrm>
                <a:off x="3527" y="2180"/>
                <a:ext cx="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3" y="5"/>
                  </a:cxn>
                  <a:cxn ang="0">
                    <a:pos x="4" y="7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4" y="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30" name="Freeform 714"/>
              <p:cNvSpPr>
                <a:spLocks/>
              </p:cNvSpPr>
              <p:nvPr/>
            </p:nvSpPr>
            <p:spPr bwMode="auto">
              <a:xfrm>
                <a:off x="3531" y="2187"/>
                <a:ext cx="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3" y="7"/>
                  </a:cxn>
                  <a:cxn ang="0">
                    <a:pos x="4" y="11"/>
                  </a:cxn>
                  <a:cxn ang="0">
                    <a:pos x="5" y="13"/>
                  </a:cxn>
                </a:cxnLst>
                <a:rect l="0" t="0" r="r" b="b"/>
                <a:pathLst>
                  <a:path w="5" h="13">
                    <a:moveTo>
                      <a:pt x="0" y="0"/>
                    </a:moveTo>
                    <a:lnTo>
                      <a:pt x="2" y="3"/>
                    </a:lnTo>
                    <a:lnTo>
                      <a:pt x="3" y="7"/>
                    </a:lnTo>
                    <a:lnTo>
                      <a:pt x="4" y="11"/>
                    </a:lnTo>
                    <a:lnTo>
                      <a:pt x="5" y="1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31" name="Freeform 715"/>
              <p:cNvSpPr>
                <a:spLocks/>
              </p:cNvSpPr>
              <p:nvPr/>
            </p:nvSpPr>
            <p:spPr bwMode="auto">
              <a:xfrm>
                <a:off x="3536" y="2200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3" y="4"/>
                  </a:cxn>
                  <a:cxn ang="0">
                    <a:pos x="4" y="5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2" y="3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32" name="Freeform 716"/>
              <p:cNvSpPr>
                <a:spLocks/>
              </p:cNvSpPr>
              <p:nvPr/>
            </p:nvSpPr>
            <p:spPr bwMode="auto">
              <a:xfrm>
                <a:off x="3541" y="2208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6"/>
                  </a:cxn>
                  <a:cxn ang="0">
                    <a:pos x="4" y="9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1" y="2"/>
                    </a:lnTo>
                    <a:lnTo>
                      <a:pt x="2" y="6"/>
                    </a:lnTo>
                    <a:lnTo>
                      <a:pt x="4" y="9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33" name="Freeform 717"/>
              <p:cNvSpPr>
                <a:spLocks/>
              </p:cNvSpPr>
              <p:nvPr/>
            </p:nvSpPr>
            <p:spPr bwMode="auto">
              <a:xfrm>
                <a:off x="3546" y="2220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34" name="Freeform 718"/>
              <p:cNvSpPr>
                <a:spLocks/>
              </p:cNvSpPr>
              <p:nvPr/>
            </p:nvSpPr>
            <p:spPr bwMode="auto">
              <a:xfrm>
                <a:off x="3551" y="2228"/>
                <a:ext cx="4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5"/>
                  </a:cxn>
                  <a:cxn ang="0">
                    <a:pos x="3" y="7"/>
                  </a:cxn>
                  <a:cxn ang="0">
                    <a:pos x="4" y="10"/>
                  </a:cxn>
                </a:cxnLst>
                <a:rect l="0" t="0" r="r" b="b"/>
                <a:pathLst>
                  <a:path w="4" h="10">
                    <a:moveTo>
                      <a:pt x="0" y="0"/>
                    </a:moveTo>
                    <a:lnTo>
                      <a:pt x="1" y="2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4" y="1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35" name="Freeform 719"/>
              <p:cNvSpPr>
                <a:spLocks/>
              </p:cNvSpPr>
              <p:nvPr/>
            </p:nvSpPr>
            <p:spPr bwMode="auto">
              <a:xfrm>
                <a:off x="3555" y="2238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4" y="3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36" name="Freeform 720"/>
              <p:cNvSpPr>
                <a:spLocks/>
              </p:cNvSpPr>
              <p:nvPr/>
            </p:nvSpPr>
            <p:spPr bwMode="auto">
              <a:xfrm>
                <a:off x="3560" y="2243"/>
                <a:ext cx="5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5"/>
                  </a:cxn>
                  <a:cxn ang="0">
                    <a:pos x="4" y="8"/>
                  </a:cxn>
                  <a:cxn ang="0">
                    <a:pos x="5" y="11"/>
                  </a:cxn>
                </a:cxnLst>
                <a:rect l="0" t="0" r="r" b="b"/>
                <a:pathLst>
                  <a:path w="5" h="11">
                    <a:moveTo>
                      <a:pt x="0" y="0"/>
                    </a:moveTo>
                    <a:lnTo>
                      <a:pt x="1" y="2"/>
                    </a:lnTo>
                    <a:lnTo>
                      <a:pt x="3" y="5"/>
                    </a:lnTo>
                    <a:lnTo>
                      <a:pt x="4" y="8"/>
                    </a:lnTo>
                    <a:lnTo>
                      <a:pt x="5" y="1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37" name="Freeform 721"/>
              <p:cNvSpPr>
                <a:spLocks/>
              </p:cNvSpPr>
              <p:nvPr/>
            </p:nvSpPr>
            <p:spPr bwMode="auto">
              <a:xfrm>
                <a:off x="3565" y="2254"/>
                <a:ext cx="4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3" y="4"/>
                  </a:cxn>
                  <a:cxn ang="0">
                    <a:pos x="4" y="6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1" y="2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4" y="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38" name="Freeform 722"/>
              <p:cNvSpPr>
                <a:spLocks/>
              </p:cNvSpPr>
              <p:nvPr/>
            </p:nvSpPr>
            <p:spPr bwMode="auto">
              <a:xfrm>
                <a:off x="3569" y="2260"/>
                <a:ext cx="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5"/>
                  </a:cxn>
                  <a:cxn ang="0">
                    <a:pos x="4" y="7"/>
                  </a:cxn>
                  <a:cxn ang="0">
                    <a:pos x="5" y="9"/>
                  </a:cxn>
                </a:cxnLst>
                <a:rect l="0" t="0" r="r" b="b"/>
                <a:pathLst>
                  <a:path w="5" h="9">
                    <a:moveTo>
                      <a:pt x="0" y="0"/>
                    </a:moveTo>
                    <a:lnTo>
                      <a:pt x="1" y="2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5" y="9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39" name="Freeform 723"/>
              <p:cNvSpPr>
                <a:spLocks/>
              </p:cNvSpPr>
              <p:nvPr/>
            </p:nvSpPr>
            <p:spPr bwMode="auto">
              <a:xfrm>
                <a:off x="3574" y="2269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3" y="3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40" name="Freeform 724"/>
              <p:cNvSpPr>
                <a:spLocks/>
              </p:cNvSpPr>
              <p:nvPr/>
            </p:nvSpPr>
            <p:spPr bwMode="auto">
              <a:xfrm>
                <a:off x="3579" y="2275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4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2" y="4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41" name="Freeform 725"/>
              <p:cNvSpPr>
                <a:spLocks/>
              </p:cNvSpPr>
              <p:nvPr/>
            </p:nvSpPr>
            <p:spPr bwMode="auto">
              <a:xfrm>
                <a:off x="3584" y="2282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4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2" y="4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42" name="Freeform 726"/>
              <p:cNvSpPr>
                <a:spLocks/>
              </p:cNvSpPr>
              <p:nvPr/>
            </p:nvSpPr>
            <p:spPr bwMode="auto">
              <a:xfrm>
                <a:off x="3589" y="2290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2" y="3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43" name="Freeform 727"/>
              <p:cNvSpPr>
                <a:spLocks/>
              </p:cNvSpPr>
              <p:nvPr/>
            </p:nvSpPr>
            <p:spPr bwMode="auto">
              <a:xfrm>
                <a:off x="3594" y="2296"/>
                <a:ext cx="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4"/>
                  </a:cxn>
                  <a:cxn ang="0">
                    <a:pos x="4" y="7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lnTo>
                      <a:pt x="2" y="4"/>
                    </a:lnTo>
                    <a:lnTo>
                      <a:pt x="4" y="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44" name="Freeform 728"/>
              <p:cNvSpPr>
                <a:spLocks/>
              </p:cNvSpPr>
              <p:nvPr/>
            </p:nvSpPr>
            <p:spPr bwMode="auto">
              <a:xfrm>
                <a:off x="3598" y="2303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4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3" y="4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45" name="Freeform 729"/>
              <p:cNvSpPr>
                <a:spLocks/>
              </p:cNvSpPr>
              <p:nvPr/>
            </p:nvSpPr>
            <p:spPr bwMode="auto">
              <a:xfrm>
                <a:off x="3603" y="2309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4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2" y="4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46" name="Freeform 730"/>
              <p:cNvSpPr>
                <a:spLocks/>
              </p:cNvSpPr>
              <p:nvPr/>
            </p:nvSpPr>
            <p:spPr bwMode="auto">
              <a:xfrm>
                <a:off x="3608" y="2316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3" y="3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47" name="Freeform 731"/>
              <p:cNvSpPr>
                <a:spLocks/>
              </p:cNvSpPr>
              <p:nvPr/>
            </p:nvSpPr>
            <p:spPr bwMode="auto">
              <a:xfrm>
                <a:off x="3613" y="2322"/>
                <a:ext cx="4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4" y="6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2" y="3"/>
                    </a:lnTo>
                    <a:lnTo>
                      <a:pt x="4" y="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48" name="Freeform 732"/>
              <p:cNvSpPr>
                <a:spLocks/>
              </p:cNvSpPr>
              <p:nvPr/>
            </p:nvSpPr>
            <p:spPr bwMode="auto">
              <a:xfrm>
                <a:off x="3617" y="2328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49" name="Freeform 733"/>
              <p:cNvSpPr>
                <a:spLocks/>
              </p:cNvSpPr>
              <p:nvPr/>
            </p:nvSpPr>
            <p:spPr bwMode="auto">
              <a:xfrm>
                <a:off x="3622" y="2333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3" y="3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50" name="Freeform 734"/>
              <p:cNvSpPr>
                <a:spLocks/>
              </p:cNvSpPr>
              <p:nvPr/>
            </p:nvSpPr>
            <p:spPr bwMode="auto">
              <a:xfrm>
                <a:off x="3627" y="2340"/>
                <a:ext cx="4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2" y="2"/>
                    </a:lnTo>
                    <a:lnTo>
                      <a:pt x="4" y="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51" name="Freeform 735"/>
              <p:cNvSpPr>
                <a:spLocks/>
              </p:cNvSpPr>
              <p:nvPr/>
            </p:nvSpPr>
            <p:spPr bwMode="auto">
              <a:xfrm>
                <a:off x="3631" y="2345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4" y="5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3" y="3"/>
                    </a:lnTo>
                    <a:lnTo>
                      <a:pt x="4" y="5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52" name="Freeform 736"/>
              <p:cNvSpPr>
                <a:spLocks/>
              </p:cNvSpPr>
              <p:nvPr/>
            </p:nvSpPr>
            <p:spPr bwMode="auto">
              <a:xfrm>
                <a:off x="3636" y="2351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53" name="Freeform 737"/>
              <p:cNvSpPr>
                <a:spLocks/>
              </p:cNvSpPr>
              <p:nvPr/>
            </p:nvSpPr>
            <p:spPr bwMode="auto">
              <a:xfrm>
                <a:off x="3641" y="2354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54" name="Freeform 738"/>
              <p:cNvSpPr>
                <a:spLocks/>
              </p:cNvSpPr>
              <p:nvPr/>
            </p:nvSpPr>
            <p:spPr bwMode="auto">
              <a:xfrm>
                <a:off x="3646" y="2362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4" y="3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55" name="Freeform 739"/>
              <p:cNvSpPr>
                <a:spLocks/>
              </p:cNvSpPr>
              <p:nvPr/>
            </p:nvSpPr>
            <p:spPr bwMode="auto">
              <a:xfrm>
                <a:off x="3651" y="2367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3"/>
                  </a:cxn>
                  <a:cxn ang="0">
                    <a:pos x="3" y="4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1" y="1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56" name="Freeform 740"/>
              <p:cNvSpPr>
                <a:spLocks/>
              </p:cNvSpPr>
              <p:nvPr/>
            </p:nvSpPr>
            <p:spPr bwMode="auto">
              <a:xfrm>
                <a:off x="3656" y="2373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57" name="Freeform 741"/>
              <p:cNvSpPr>
                <a:spLocks/>
              </p:cNvSpPr>
              <p:nvPr/>
            </p:nvSpPr>
            <p:spPr bwMode="auto">
              <a:xfrm>
                <a:off x="3660" y="2376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3"/>
                  </a:cxn>
                  <a:cxn ang="0">
                    <a:pos x="4" y="5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2" y="1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58" name="Freeform 742"/>
              <p:cNvSpPr>
                <a:spLocks/>
              </p:cNvSpPr>
              <p:nvPr/>
            </p:nvSpPr>
            <p:spPr bwMode="auto">
              <a:xfrm>
                <a:off x="3665" y="2382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59" name="Freeform 743"/>
              <p:cNvSpPr>
                <a:spLocks/>
              </p:cNvSpPr>
              <p:nvPr/>
            </p:nvSpPr>
            <p:spPr bwMode="auto">
              <a:xfrm>
                <a:off x="3670" y="2385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3" y="2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60" name="Freeform 744"/>
              <p:cNvSpPr>
                <a:spLocks/>
              </p:cNvSpPr>
              <p:nvPr/>
            </p:nvSpPr>
            <p:spPr bwMode="auto">
              <a:xfrm>
                <a:off x="3675" y="2390"/>
                <a:ext cx="4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3" y="5"/>
                  </a:cxn>
                  <a:cxn ang="0">
                    <a:pos x="4" y="6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61" name="Freeform 745"/>
              <p:cNvSpPr>
                <a:spLocks/>
              </p:cNvSpPr>
              <p:nvPr/>
            </p:nvSpPr>
            <p:spPr bwMode="auto">
              <a:xfrm>
                <a:off x="3679" y="239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62" name="Freeform 746"/>
              <p:cNvSpPr>
                <a:spLocks/>
              </p:cNvSpPr>
              <p:nvPr/>
            </p:nvSpPr>
            <p:spPr bwMode="auto">
              <a:xfrm>
                <a:off x="3684" y="2398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4"/>
                  </a:cxn>
                  <a:cxn ang="0">
                    <a:pos x="4" y="5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1" y="2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63" name="Freeform 747"/>
              <p:cNvSpPr>
                <a:spLocks/>
              </p:cNvSpPr>
              <p:nvPr/>
            </p:nvSpPr>
            <p:spPr bwMode="auto">
              <a:xfrm>
                <a:off x="3689" y="2405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64" name="Freeform 748"/>
              <p:cNvSpPr>
                <a:spLocks/>
              </p:cNvSpPr>
              <p:nvPr/>
            </p:nvSpPr>
            <p:spPr bwMode="auto">
              <a:xfrm>
                <a:off x="3693" y="2408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4" y="5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2" y="2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65" name="Freeform 749"/>
              <p:cNvSpPr>
                <a:spLocks/>
              </p:cNvSpPr>
              <p:nvPr/>
            </p:nvSpPr>
            <p:spPr bwMode="auto">
              <a:xfrm>
                <a:off x="3698" y="2415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66" name="Freeform 750"/>
              <p:cNvSpPr>
                <a:spLocks/>
              </p:cNvSpPr>
              <p:nvPr/>
            </p:nvSpPr>
            <p:spPr bwMode="auto">
              <a:xfrm>
                <a:off x="3703" y="2418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3" y="2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67" name="Freeform 751"/>
              <p:cNvSpPr>
                <a:spLocks/>
              </p:cNvSpPr>
              <p:nvPr/>
            </p:nvSpPr>
            <p:spPr bwMode="auto">
              <a:xfrm>
                <a:off x="3708" y="2422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2" y="2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68" name="Freeform 752"/>
              <p:cNvSpPr>
                <a:spLocks/>
              </p:cNvSpPr>
              <p:nvPr/>
            </p:nvSpPr>
            <p:spPr bwMode="auto">
              <a:xfrm>
                <a:off x="3713" y="2426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3" y="5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69" name="Freeform 753"/>
              <p:cNvSpPr>
                <a:spLocks/>
              </p:cNvSpPr>
              <p:nvPr/>
            </p:nvSpPr>
            <p:spPr bwMode="auto">
              <a:xfrm>
                <a:off x="3718" y="2432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70" name="Freeform 754"/>
              <p:cNvSpPr>
                <a:spLocks/>
              </p:cNvSpPr>
              <p:nvPr/>
            </p:nvSpPr>
            <p:spPr bwMode="auto">
              <a:xfrm>
                <a:off x="3722" y="2434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4" y="5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71" name="Freeform 755"/>
              <p:cNvSpPr>
                <a:spLocks/>
              </p:cNvSpPr>
              <p:nvPr/>
            </p:nvSpPr>
            <p:spPr bwMode="auto">
              <a:xfrm>
                <a:off x="3727" y="244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72" name="Freeform 756"/>
              <p:cNvSpPr>
                <a:spLocks/>
              </p:cNvSpPr>
              <p:nvPr/>
            </p:nvSpPr>
            <p:spPr bwMode="auto">
              <a:xfrm>
                <a:off x="3732" y="2442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73" name="Freeform 757"/>
              <p:cNvSpPr>
                <a:spLocks/>
              </p:cNvSpPr>
              <p:nvPr/>
            </p:nvSpPr>
            <p:spPr bwMode="auto">
              <a:xfrm>
                <a:off x="3737" y="2447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74" name="Freeform 758"/>
              <p:cNvSpPr>
                <a:spLocks/>
              </p:cNvSpPr>
              <p:nvPr/>
            </p:nvSpPr>
            <p:spPr bwMode="auto">
              <a:xfrm>
                <a:off x="3741" y="2449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75" name="Freeform 759"/>
              <p:cNvSpPr>
                <a:spLocks/>
              </p:cNvSpPr>
              <p:nvPr/>
            </p:nvSpPr>
            <p:spPr bwMode="auto">
              <a:xfrm>
                <a:off x="3746" y="2454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76" name="Freeform 760"/>
              <p:cNvSpPr>
                <a:spLocks/>
              </p:cNvSpPr>
              <p:nvPr/>
            </p:nvSpPr>
            <p:spPr bwMode="auto">
              <a:xfrm>
                <a:off x="3751" y="2457"/>
                <a:ext cx="4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3"/>
                  </a:cxn>
                  <a:cxn ang="0">
                    <a:pos x="3" y="4"/>
                  </a:cxn>
                  <a:cxn ang="0">
                    <a:pos x="4" y="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4" y="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77" name="Freeform 761"/>
              <p:cNvSpPr>
                <a:spLocks/>
              </p:cNvSpPr>
              <p:nvPr/>
            </p:nvSpPr>
            <p:spPr bwMode="auto">
              <a:xfrm>
                <a:off x="3755" y="2462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78" name="Freeform 762"/>
              <p:cNvSpPr>
                <a:spLocks/>
              </p:cNvSpPr>
              <p:nvPr/>
            </p:nvSpPr>
            <p:spPr bwMode="auto">
              <a:xfrm>
                <a:off x="3760" y="2464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79" name="Freeform 763"/>
              <p:cNvSpPr>
                <a:spLocks/>
              </p:cNvSpPr>
              <p:nvPr/>
            </p:nvSpPr>
            <p:spPr bwMode="auto">
              <a:xfrm>
                <a:off x="3765" y="2467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80" name="Freeform 764"/>
              <p:cNvSpPr>
                <a:spLocks/>
              </p:cNvSpPr>
              <p:nvPr/>
            </p:nvSpPr>
            <p:spPr bwMode="auto">
              <a:xfrm>
                <a:off x="3770" y="2470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2" y="2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81" name="Line 765"/>
              <p:cNvSpPr>
                <a:spLocks noChangeShapeType="1"/>
              </p:cNvSpPr>
              <p:nvPr/>
            </p:nvSpPr>
            <p:spPr bwMode="auto">
              <a:xfrm>
                <a:off x="3775" y="2474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82" name="Line 766"/>
              <p:cNvSpPr>
                <a:spLocks noChangeShapeType="1"/>
              </p:cNvSpPr>
              <p:nvPr/>
            </p:nvSpPr>
            <p:spPr bwMode="auto">
              <a:xfrm>
                <a:off x="3780" y="2477"/>
                <a:ext cx="4" cy="4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83" name="Freeform 767"/>
              <p:cNvSpPr>
                <a:spLocks/>
              </p:cNvSpPr>
              <p:nvPr/>
            </p:nvSpPr>
            <p:spPr bwMode="auto">
              <a:xfrm>
                <a:off x="3784" y="248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84" name="Freeform 768"/>
              <p:cNvSpPr>
                <a:spLocks/>
              </p:cNvSpPr>
              <p:nvPr/>
            </p:nvSpPr>
            <p:spPr bwMode="auto">
              <a:xfrm>
                <a:off x="3789" y="2483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3" y="2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85" name="Freeform 769"/>
              <p:cNvSpPr>
                <a:spLocks/>
              </p:cNvSpPr>
              <p:nvPr/>
            </p:nvSpPr>
            <p:spPr bwMode="auto">
              <a:xfrm>
                <a:off x="3794" y="2487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86" name="Freeform 770"/>
              <p:cNvSpPr>
                <a:spLocks/>
              </p:cNvSpPr>
              <p:nvPr/>
            </p:nvSpPr>
            <p:spPr bwMode="auto">
              <a:xfrm>
                <a:off x="3798" y="2488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87" name="Freeform 771"/>
              <p:cNvSpPr>
                <a:spLocks/>
              </p:cNvSpPr>
              <p:nvPr/>
            </p:nvSpPr>
            <p:spPr bwMode="auto">
              <a:xfrm>
                <a:off x="3803" y="249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88" name="Freeform 772"/>
              <p:cNvSpPr>
                <a:spLocks/>
              </p:cNvSpPr>
              <p:nvPr/>
            </p:nvSpPr>
            <p:spPr bwMode="auto">
              <a:xfrm>
                <a:off x="3808" y="2495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1"/>
                    </a:lnTo>
                    <a:lnTo>
                      <a:pt x="4" y="3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89" name="Freeform 773"/>
              <p:cNvSpPr>
                <a:spLocks/>
              </p:cNvSpPr>
              <p:nvPr/>
            </p:nvSpPr>
            <p:spPr bwMode="auto">
              <a:xfrm>
                <a:off x="3813" y="249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90" name="Freeform 774"/>
              <p:cNvSpPr>
                <a:spLocks/>
              </p:cNvSpPr>
              <p:nvPr/>
            </p:nvSpPr>
            <p:spPr bwMode="auto">
              <a:xfrm>
                <a:off x="3818" y="2499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91" name="Freeform 775"/>
              <p:cNvSpPr>
                <a:spLocks/>
              </p:cNvSpPr>
              <p:nvPr/>
            </p:nvSpPr>
            <p:spPr bwMode="auto">
              <a:xfrm>
                <a:off x="3822" y="250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92" name="Line 776"/>
              <p:cNvSpPr>
                <a:spLocks noChangeShapeType="1"/>
              </p:cNvSpPr>
              <p:nvPr/>
            </p:nvSpPr>
            <p:spPr bwMode="auto">
              <a:xfrm>
                <a:off x="3827" y="2505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93" name="Line 777"/>
              <p:cNvSpPr>
                <a:spLocks noChangeShapeType="1"/>
              </p:cNvSpPr>
              <p:nvPr/>
            </p:nvSpPr>
            <p:spPr bwMode="auto">
              <a:xfrm>
                <a:off x="3832" y="2508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94" name="Line 778"/>
              <p:cNvSpPr>
                <a:spLocks noChangeShapeType="1"/>
              </p:cNvSpPr>
              <p:nvPr/>
            </p:nvSpPr>
            <p:spPr bwMode="auto">
              <a:xfrm>
                <a:off x="3837" y="2511"/>
                <a:ext cx="5" cy="2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95" name="Line 779"/>
              <p:cNvSpPr>
                <a:spLocks noChangeShapeType="1"/>
              </p:cNvSpPr>
              <p:nvPr/>
            </p:nvSpPr>
            <p:spPr bwMode="auto">
              <a:xfrm>
                <a:off x="3842" y="2513"/>
                <a:ext cx="4" cy="3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96" name="Line 780"/>
              <p:cNvSpPr>
                <a:spLocks noChangeShapeType="1"/>
              </p:cNvSpPr>
              <p:nvPr/>
            </p:nvSpPr>
            <p:spPr bwMode="auto">
              <a:xfrm>
                <a:off x="3846" y="2516"/>
                <a:ext cx="5" cy="2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97" name="Line 781"/>
              <p:cNvSpPr>
                <a:spLocks noChangeShapeType="1"/>
              </p:cNvSpPr>
              <p:nvPr/>
            </p:nvSpPr>
            <p:spPr bwMode="auto">
              <a:xfrm>
                <a:off x="3851" y="2518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98" name="Line 782"/>
              <p:cNvSpPr>
                <a:spLocks noChangeShapeType="1"/>
              </p:cNvSpPr>
              <p:nvPr/>
            </p:nvSpPr>
            <p:spPr bwMode="auto">
              <a:xfrm>
                <a:off x="3856" y="2521"/>
                <a:ext cx="4" cy="2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599" name="Freeform 783"/>
              <p:cNvSpPr>
                <a:spLocks/>
              </p:cNvSpPr>
              <p:nvPr/>
            </p:nvSpPr>
            <p:spPr bwMode="auto">
              <a:xfrm>
                <a:off x="3860" y="252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00" name="Freeform 784"/>
              <p:cNvSpPr>
                <a:spLocks/>
              </p:cNvSpPr>
              <p:nvPr/>
            </p:nvSpPr>
            <p:spPr bwMode="auto">
              <a:xfrm>
                <a:off x="3865" y="2524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01" name="Freeform 785"/>
              <p:cNvSpPr>
                <a:spLocks/>
              </p:cNvSpPr>
              <p:nvPr/>
            </p:nvSpPr>
            <p:spPr bwMode="auto">
              <a:xfrm>
                <a:off x="3870" y="252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02" name="Freeform 786"/>
              <p:cNvSpPr>
                <a:spLocks/>
              </p:cNvSpPr>
              <p:nvPr/>
            </p:nvSpPr>
            <p:spPr bwMode="auto">
              <a:xfrm>
                <a:off x="3875" y="2528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03" name="Freeform 787"/>
              <p:cNvSpPr>
                <a:spLocks/>
              </p:cNvSpPr>
              <p:nvPr/>
            </p:nvSpPr>
            <p:spPr bwMode="auto">
              <a:xfrm>
                <a:off x="3880" y="253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04" name="Freeform 788"/>
              <p:cNvSpPr>
                <a:spLocks/>
              </p:cNvSpPr>
              <p:nvPr/>
            </p:nvSpPr>
            <p:spPr bwMode="auto">
              <a:xfrm>
                <a:off x="3885" y="2533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05" name="Freeform 789"/>
              <p:cNvSpPr>
                <a:spLocks/>
              </p:cNvSpPr>
              <p:nvPr/>
            </p:nvSpPr>
            <p:spPr bwMode="auto">
              <a:xfrm>
                <a:off x="3889" y="2535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06" name="Freeform 790"/>
              <p:cNvSpPr>
                <a:spLocks/>
              </p:cNvSpPr>
              <p:nvPr/>
            </p:nvSpPr>
            <p:spPr bwMode="auto">
              <a:xfrm>
                <a:off x="3894" y="2537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2"/>
                    </a:lnTo>
                    <a:lnTo>
                      <a:pt x="4" y="3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07" name="Freeform 791"/>
              <p:cNvSpPr>
                <a:spLocks/>
              </p:cNvSpPr>
              <p:nvPr/>
            </p:nvSpPr>
            <p:spPr bwMode="auto">
              <a:xfrm>
                <a:off x="3899" y="254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08" name="Freeform 792"/>
              <p:cNvSpPr>
                <a:spLocks/>
              </p:cNvSpPr>
              <p:nvPr/>
            </p:nvSpPr>
            <p:spPr bwMode="auto">
              <a:xfrm>
                <a:off x="3904" y="2541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1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09" name="Freeform 793"/>
              <p:cNvSpPr>
                <a:spLocks/>
              </p:cNvSpPr>
              <p:nvPr/>
            </p:nvSpPr>
            <p:spPr bwMode="auto">
              <a:xfrm>
                <a:off x="3908" y="2544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10" name="Freeform 794"/>
              <p:cNvSpPr>
                <a:spLocks/>
              </p:cNvSpPr>
              <p:nvPr/>
            </p:nvSpPr>
            <p:spPr bwMode="auto">
              <a:xfrm>
                <a:off x="3913" y="2545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11" name="Freeform 795"/>
              <p:cNvSpPr>
                <a:spLocks/>
              </p:cNvSpPr>
              <p:nvPr/>
            </p:nvSpPr>
            <p:spPr bwMode="auto">
              <a:xfrm>
                <a:off x="3918" y="2547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12" name="Line 796"/>
              <p:cNvSpPr>
                <a:spLocks noChangeShapeType="1"/>
              </p:cNvSpPr>
              <p:nvPr/>
            </p:nvSpPr>
            <p:spPr bwMode="auto">
              <a:xfrm>
                <a:off x="3922" y="2549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13" name="Line 797"/>
              <p:cNvSpPr>
                <a:spLocks noChangeShapeType="1"/>
              </p:cNvSpPr>
              <p:nvPr/>
            </p:nvSpPr>
            <p:spPr bwMode="auto">
              <a:xfrm>
                <a:off x="3927" y="2550"/>
                <a:ext cx="5" cy="2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14" name="Line 798"/>
              <p:cNvSpPr>
                <a:spLocks noChangeShapeType="1"/>
              </p:cNvSpPr>
              <p:nvPr/>
            </p:nvSpPr>
            <p:spPr bwMode="auto">
              <a:xfrm>
                <a:off x="3932" y="2552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15" name="Freeform 799"/>
              <p:cNvSpPr>
                <a:spLocks/>
              </p:cNvSpPr>
              <p:nvPr/>
            </p:nvSpPr>
            <p:spPr bwMode="auto">
              <a:xfrm>
                <a:off x="3937" y="255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16" name="Freeform 800"/>
              <p:cNvSpPr>
                <a:spLocks/>
              </p:cNvSpPr>
              <p:nvPr/>
            </p:nvSpPr>
            <p:spPr bwMode="auto">
              <a:xfrm>
                <a:off x="3942" y="255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17" name="Freeform 801"/>
              <p:cNvSpPr>
                <a:spLocks/>
              </p:cNvSpPr>
              <p:nvPr/>
            </p:nvSpPr>
            <p:spPr bwMode="auto">
              <a:xfrm>
                <a:off x="3947" y="2556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18" name="Freeform 802"/>
              <p:cNvSpPr>
                <a:spLocks/>
              </p:cNvSpPr>
              <p:nvPr/>
            </p:nvSpPr>
            <p:spPr bwMode="auto">
              <a:xfrm>
                <a:off x="3951" y="255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19" name="Freeform 803"/>
              <p:cNvSpPr>
                <a:spLocks/>
              </p:cNvSpPr>
              <p:nvPr/>
            </p:nvSpPr>
            <p:spPr bwMode="auto">
              <a:xfrm>
                <a:off x="3956" y="2559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20" name="Freeform 804"/>
              <p:cNvSpPr>
                <a:spLocks/>
              </p:cNvSpPr>
              <p:nvPr/>
            </p:nvSpPr>
            <p:spPr bwMode="auto">
              <a:xfrm>
                <a:off x="3961" y="256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21" name="Line 805"/>
              <p:cNvSpPr>
                <a:spLocks noChangeShapeType="1"/>
              </p:cNvSpPr>
              <p:nvPr/>
            </p:nvSpPr>
            <p:spPr bwMode="auto">
              <a:xfrm>
                <a:off x="3966" y="2562"/>
                <a:ext cx="4" cy="2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22" name="Freeform 806"/>
              <p:cNvSpPr>
                <a:spLocks/>
              </p:cNvSpPr>
              <p:nvPr/>
            </p:nvSpPr>
            <p:spPr bwMode="auto">
              <a:xfrm>
                <a:off x="3970" y="2564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23" name="Freeform 807"/>
              <p:cNvSpPr>
                <a:spLocks/>
              </p:cNvSpPr>
              <p:nvPr/>
            </p:nvSpPr>
            <p:spPr bwMode="auto">
              <a:xfrm>
                <a:off x="3975" y="256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24" name="Line 808"/>
              <p:cNvSpPr>
                <a:spLocks noChangeShapeType="1"/>
              </p:cNvSpPr>
              <p:nvPr/>
            </p:nvSpPr>
            <p:spPr bwMode="auto">
              <a:xfrm>
                <a:off x="3980" y="2567"/>
                <a:ext cx="4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25" name="Line 809"/>
              <p:cNvSpPr>
                <a:spLocks noChangeShapeType="1"/>
              </p:cNvSpPr>
              <p:nvPr/>
            </p:nvSpPr>
            <p:spPr bwMode="auto">
              <a:xfrm>
                <a:off x="3984" y="2568"/>
                <a:ext cx="5" cy="2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810"/>
            <p:cNvGrpSpPr>
              <a:grpSpLocks/>
            </p:cNvGrpSpPr>
            <p:nvPr/>
          </p:nvGrpSpPr>
          <p:grpSpPr bwMode="auto">
            <a:xfrm>
              <a:off x="3989" y="2580"/>
              <a:ext cx="955" cy="74"/>
              <a:chOff x="3989" y="2570"/>
              <a:chExt cx="955" cy="74"/>
            </a:xfrm>
          </p:grpSpPr>
          <p:sp>
            <p:nvSpPr>
              <p:cNvPr id="35627" name="Freeform 811"/>
              <p:cNvSpPr>
                <a:spLocks/>
              </p:cNvSpPr>
              <p:nvPr/>
            </p:nvSpPr>
            <p:spPr bwMode="auto">
              <a:xfrm>
                <a:off x="3989" y="2570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28" name="Freeform 812"/>
              <p:cNvSpPr>
                <a:spLocks/>
              </p:cNvSpPr>
              <p:nvPr/>
            </p:nvSpPr>
            <p:spPr bwMode="auto">
              <a:xfrm>
                <a:off x="3994" y="257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29" name="Line 813"/>
              <p:cNvSpPr>
                <a:spLocks noChangeShapeType="1"/>
              </p:cNvSpPr>
              <p:nvPr/>
            </p:nvSpPr>
            <p:spPr bwMode="auto">
              <a:xfrm>
                <a:off x="3999" y="2572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0" name="Freeform 814"/>
              <p:cNvSpPr>
                <a:spLocks/>
              </p:cNvSpPr>
              <p:nvPr/>
            </p:nvSpPr>
            <p:spPr bwMode="auto">
              <a:xfrm>
                <a:off x="4004" y="257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1" name="Freeform 815"/>
              <p:cNvSpPr>
                <a:spLocks/>
              </p:cNvSpPr>
              <p:nvPr/>
            </p:nvSpPr>
            <p:spPr bwMode="auto">
              <a:xfrm>
                <a:off x="4009" y="2575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2" name="Freeform 816"/>
              <p:cNvSpPr>
                <a:spLocks/>
              </p:cNvSpPr>
              <p:nvPr/>
            </p:nvSpPr>
            <p:spPr bwMode="auto">
              <a:xfrm>
                <a:off x="4013" y="257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3" name="Freeform 817"/>
              <p:cNvSpPr>
                <a:spLocks/>
              </p:cNvSpPr>
              <p:nvPr/>
            </p:nvSpPr>
            <p:spPr bwMode="auto">
              <a:xfrm>
                <a:off x="4018" y="257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4" name="Freeform 818"/>
              <p:cNvSpPr>
                <a:spLocks/>
              </p:cNvSpPr>
              <p:nvPr/>
            </p:nvSpPr>
            <p:spPr bwMode="auto">
              <a:xfrm>
                <a:off x="4023" y="257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5" name="Freeform 819"/>
              <p:cNvSpPr>
                <a:spLocks/>
              </p:cNvSpPr>
              <p:nvPr/>
            </p:nvSpPr>
            <p:spPr bwMode="auto">
              <a:xfrm>
                <a:off x="4028" y="258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6" name="Freeform 820"/>
              <p:cNvSpPr>
                <a:spLocks/>
              </p:cNvSpPr>
              <p:nvPr/>
            </p:nvSpPr>
            <p:spPr bwMode="auto">
              <a:xfrm>
                <a:off x="4032" y="2580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7" name="Line 821"/>
              <p:cNvSpPr>
                <a:spLocks noChangeShapeType="1"/>
              </p:cNvSpPr>
              <p:nvPr/>
            </p:nvSpPr>
            <p:spPr bwMode="auto">
              <a:xfrm>
                <a:off x="4037" y="2582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8" name="Line 822"/>
              <p:cNvSpPr>
                <a:spLocks noChangeShapeType="1"/>
              </p:cNvSpPr>
              <p:nvPr/>
            </p:nvSpPr>
            <p:spPr bwMode="auto">
              <a:xfrm>
                <a:off x="4042" y="2583"/>
                <a:ext cx="4" cy="2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39" name="Freeform 823"/>
              <p:cNvSpPr>
                <a:spLocks/>
              </p:cNvSpPr>
              <p:nvPr/>
            </p:nvSpPr>
            <p:spPr bwMode="auto">
              <a:xfrm>
                <a:off x="4046" y="258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40" name="Line 824"/>
              <p:cNvSpPr>
                <a:spLocks noChangeShapeType="1"/>
              </p:cNvSpPr>
              <p:nvPr/>
            </p:nvSpPr>
            <p:spPr bwMode="auto">
              <a:xfrm>
                <a:off x="4051" y="2586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41" name="Freeform 825"/>
              <p:cNvSpPr>
                <a:spLocks/>
              </p:cNvSpPr>
              <p:nvPr/>
            </p:nvSpPr>
            <p:spPr bwMode="auto">
              <a:xfrm>
                <a:off x="4056" y="258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42" name="Freeform 826"/>
              <p:cNvSpPr>
                <a:spLocks/>
              </p:cNvSpPr>
              <p:nvPr/>
            </p:nvSpPr>
            <p:spPr bwMode="auto">
              <a:xfrm>
                <a:off x="4061" y="258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43" name="Line 827"/>
              <p:cNvSpPr>
                <a:spLocks noChangeShapeType="1"/>
              </p:cNvSpPr>
              <p:nvPr/>
            </p:nvSpPr>
            <p:spPr bwMode="auto">
              <a:xfrm>
                <a:off x="4066" y="2589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44" name="Line 828"/>
              <p:cNvSpPr>
                <a:spLocks noChangeShapeType="1"/>
              </p:cNvSpPr>
              <p:nvPr/>
            </p:nvSpPr>
            <p:spPr bwMode="auto">
              <a:xfrm>
                <a:off x="4071" y="259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45" name="Line 829"/>
              <p:cNvSpPr>
                <a:spLocks noChangeShapeType="1"/>
              </p:cNvSpPr>
              <p:nvPr/>
            </p:nvSpPr>
            <p:spPr bwMode="auto">
              <a:xfrm>
                <a:off x="4075" y="2590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46" name="Freeform 830"/>
              <p:cNvSpPr>
                <a:spLocks/>
              </p:cNvSpPr>
              <p:nvPr/>
            </p:nvSpPr>
            <p:spPr bwMode="auto">
              <a:xfrm>
                <a:off x="4080" y="259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47" name="Freeform 831"/>
              <p:cNvSpPr>
                <a:spLocks/>
              </p:cNvSpPr>
              <p:nvPr/>
            </p:nvSpPr>
            <p:spPr bwMode="auto">
              <a:xfrm>
                <a:off x="4085" y="259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48" name="Line 832"/>
              <p:cNvSpPr>
                <a:spLocks noChangeShapeType="1"/>
              </p:cNvSpPr>
              <p:nvPr/>
            </p:nvSpPr>
            <p:spPr bwMode="auto">
              <a:xfrm>
                <a:off x="4089" y="2593"/>
                <a:ext cx="5" cy="2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49" name="Freeform 833"/>
              <p:cNvSpPr>
                <a:spLocks/>
              </p:cNvSpPr>
              <p:nvPr/>
            </p:nvSpPr>
            <p:spPr bwMode="auto">
              <a:xfrm>
                <a:off x="4094" y="259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50" name="Freeform 834"/>
              <p:cNvSpPr>
                <a:spLocks/>
              </p:cNvSpPr>
              <p:nvPr/>
            </p:nvSpPr>
            <p:spPr bwMode="auto">
              <a:xfrm>
                <a:off x="4099" y="2595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51" name="Freeform 835"/>
              <p:cNvSpPr>
                <a:spLocks/>
              </p:cNvSpPr>
              <p:nvPr/>
            </p:nvSpPr>
            <p:spPr bwMode="auto">
              <a:xfrm>
                <a:off x="4104" y="259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52" name="Freeform 836"/>
              <p:cNvSpPr>
                <a:spLocks/>
              </p:cNvSpPr>
              <p:nvPr/>
            </p:nvSpPr>
            <p:spPr bwMode="auto">
              <a:xfrm>
                <a:off x="4109" y="2597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53" name="Line 837"/>
              <p:cNvSpPr>
                <a:spLocks noChangeShapeType="1"/>
              </p:cNvSpPr>
              <p:nvPr/>
            </p:nvSpPr>
            <p:spPr bwMode="auto">
              <a:xfrm>
                <a:off x="4113" y="259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54" name="Freeform 838"/>
              <p:cNvSpPr>
                <a:spLocks/>
              </p:cNvSpPr>
              <p:nvPr/>
            </p:nvSpPr>
            <p:spPr bwMode="auto">
              <a:xfrm>
                <a:off x="4118" y="259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55" name="Freeform 839"/>
              <p:cNvSpPr>
                <a:spLocks/>
              </p:cNvSpPr>
              <p:nvPr/>
            </p:nvSpPr>
            <p:spPr bwMode="auto">
              <a:xfrm>
                <a:off x="4123" y="259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56" name="Freeform 840"/>
              <p:cNvSpPr>
                <a:spLocks/>
              </p:cNvSpPr>
              <p:nvPr/>
            </p:nvSpPr>
            <p:spPr bwMode="auto">
              <a:xfrm>
                <a:off x="4128" y="260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57" name="Freeform 841"/>
              <p:cNvSpPr>
                <a:spLocks/>
              </p:cNvSpPr>
              <p:nvPr/>
            </p:nvSpPr>
            <p:spPr bwMode="auto">
              <a:xfrm>
                <a:off x="4133" y="2601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58" name="Freeform 842"/>
              <p:cNvSpPr>
                <a:spLocks/>
              </p:cNvSpPr>
              <p:nvPr/>
            </p:nvSpPr>
            <p:spPr bwMode="auto">
              <a:xfrm>
                <a:off x="4137" y="260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59" name="Freeform 843"/>
              <p:cNvSpPr>
                <a:spLocks/>
              </p:cNvSpPr>
              <p:nvPr/>
            </p:nvSpPr>
            <p:spPr bwMode="auto">
              <a:xfrm>
                <a:off x="4142" y="260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60" name="Freeform 844"/>
              <p:cNvSpPr>
                <a:spLocks/>
              </p:cNvSpPr>
              <p:nvPr/>
            </p:nvSpPr>
            <p:spPr bwMode="auto">
              <a:xfrm>
                <a:off x="4147" y="2602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61" name="Line 845"/>
              <p:cNvSpPr>
                <a:spLocks noChangeShapeType="1"/>
              </p:cNvSpPr>
              <p:nvPr/>
            </p:nvSpPr>
            <p:spPr bwMode="auto">
              <a:xfrm>
                <a:off x="4151" y="2603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62" name="Line 846"/>
              <p:cNvSpPr>
                <a:spLocks noChangeShapeType="1"/>
              </p:cNvSpPr>
              <p:nvPr/>
            </p:nvSpPr>
            <p:spPr bwMode="auto">
              <a:xfrm>
                <a:off x="4156" y="2604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63" name="Line 847"/>
              <p:cNvSpPr>
                <a:spLocks noChangeShapeType="1"/>
              </p:cNvSpPr>
              <p:nvPr/>
            </p:nvSpPr>
            <p:spPr bwMode="auto">
              <a:xfrm>
                <a:off x="4161" y="2605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64" name="Line 848"/>
              <p:cNvSpPr>
                <a:spLocks noChangeShapeType="1"/>
              </p:cNvSpPr>
              <p:nvPr/>
            </p:nvSpPr>
            <p:spPr bwMode="auto">
              <a:xfrm>
                <a:off x="4166" y="2606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65" name="Freeform 849"/>
              <p:cNvSpPr>
                <a:spLocks/>
              </p:cNvSpPr>
              <p:nvPr/>
            </p:nvSpPr>
            <p:spPr bwMode="auto">
              <a:xfrm>
                <a:off x="4171" y="2607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66" name="Freeform 850"/>
              <p:cNvSpPr>
                <a:spLocks/>
              </p:cNvSpPr>
              <p:nvPr/>
            </p:nvSpPr>
            <p:spPr bwMode="auto">
              <a:xfrm>
                <a:off x="4175" y="260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67" name="Line 851"/>
              <p:cNvSpPr>
                <a:spLocks noChangeShapeType="1"/>
              </p:cNvSpPr>
              <p:nvPr/>
            </p:nvSpPr>
            <p:spPr bwMode="auto">
              <a:xfrm>
                <a:off x="4180" y="260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68" name="Line 852"/>
              <p:cNvSpPr>
                <a:spLocks noChangeShapeType="1"/>
              </p:cNvSpPr>
              <p:nvPr/>
            </p:nvSpPr>
            <p:spPr bwMode="auto">
              <a:xfrm>
                <a:off x="4185" y="2608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69" name="Line 853"/>
              <p:cNvSpPr>
                <a:spLocks noChangeShapeType="1"/>
              </p:cNvSpPr>
              <p:nvPr/>
            </p:nvSpPr>
            <p:spPr bwMode="auto">
              <a:xfrm>
                <a:off x="4190" y="2609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70" name="Freeform 854"/>
              <p:cNvSpPr>
                <a:spLocks/>
              </p:cNvSpPr>
              <p:nvPr/>
            </p:nvSpPr>
            <p:spPr bwMode="auto">
              <a:xfrm>
                <a:off x="4195" y="2609"/>
                <a:ext cx="4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71" name="Line 855"/>
              <p:cNvSpPr>
                <a:spLocks noChangeShapeType="1"/>
              </p:cNvSpPr>
              <p:nvPr/>
            </p:nvSpPr>
            <p:spPr bwMode="auto">
              <a:xfrm>
                <a:off x="4199" y="2609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72" name="Line 856"/>
              <p:cNvSpPr>
                <a:spLocks noChangeShapeType="1"/>
              </p:cNvSpPr>
              <p:nvPr/>
            </p:nvSpPr>
            <p:spPr bwMode="auto">
              <a:xfrm>
                <a:off x="4204" y="2610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73" name="Line 857"/>
              <p:cNvSpPr>
                <a:spLocks noChangeShapeType="1"/>
              </p:cNvSpPr>
              <p:nvPr/>
            </p:nvSpPr>
            <p:spPr bwMode="auto">
              <a:xfrm>
                <a:off x="4209" y="2611"/>
                <a:ext cx="4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74" name="Freeform 858"/>
              <p:cNvSpPr>
                <a:spLocks/>
              </p:cNvSpPr>
              <p:nvPr/>
            </p:nvSpPr>
            <p:spPr bwMode="auto">
              <a:xfrm>
                <a:off x="4213" y="261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75" name="Freeform 859"/>
              <p:cNvSpPr>
                <a:spLocks/>
              </p:cNvSpPr>
              <p:nvPr/>
            </p:nvSpPr>
            <p:spPr bwMode="auto">
              <a:xfrm>
                <a:off x="4218" y="261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76" name="Line 860"/>
              <p:cNvSpPr>
                <a:spLocks noChangeShapeType="1"/>
              </p:cNvSpPr>
              <p:nvPr/>
            </p:nvSpPr>
            <p:spPr bwMode="auto">
              <a:xfrm>
                <a:off x="4223" y="261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77" name="Line 861"/>
              <p:cNvSpPr>
                <a:spLocks noChangeShapeType="1"/>
              </p:cNvSpPr>
              <p:nvPr/>
            </p:nvSpPr>
            <p:spPr bwMode="auto">
              <a:xfrm>
                <a:off x="4228" y="2613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78" name="Line 862"/>
              <p:cNvSpPr>
                <a:spLocks noChangeShapeType="1"/>
              </p:cNvSpPr>
              <p:nvPr/>
            </p:nvSpPr>
            <p:spPr bwMode="auto">
              <a:xfrm>
                <a:off x="4233" y="2614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79" name="Line 863"/>
              <p:cNvSpPr>
                <a:spLocks noChangeShapeType="1"/>
              </p:cNvSpPr>
              <p:nvPr/>
            </p:nvSpPr>
            <p:spPr bwMode="auto">
              <a:xfrm>
                <a:off x="4238" y="2615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80" name="Freeform 864"/>
              <p:cNvSpPr>
                <a:spLocks/>
              </p:cNvSpPr>
              <p:nvPr/>
            </p:nvSpPr>
            <p:spPr bwMode="auto">
              <a:xfrm>
                <a:off x="4242" y="261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81" name="Freeform 865"/>
              <p:cNvSpPr>
                <a:spLocks/>
              </p:cNvSpPr>
              <p:nvPr/>
            </p:nvSpPr>
            <p:spPr bwMode="auto">
              <a:xfrm>
                <a:off x="4247" y="261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82" name="Line 866"/>
              <p:cNvSpPr>
                <a:spLocks noChangeShapeType="1"/>
              </p:cNvSpPr>
              <p:nvPr/>
            </p:nvSpPr>
            <p:spPr bwMode="auto">
              <a:xfrm>
                <a:off x="4252" y="2616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83" name="Freeform 867"/>
              <p:cNvSpPr>
                <a:spLocks/>
              </p:cNvSpPr>
              <p:nvPr/>
            </p:nvSpPr>
            <p:spPr bwMode="auto">
              <a:xfrm>
                <a:off x="4257" y="2617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84" name="Freeform 868"/>
              <p:cNvSpPr>
                <a:spLocks/>
              </p:cNvSpPr>
              <p:nvPr/>
            </p:nvSpPr>
            <p:spPr bwMode="auto">
              <a:xfrm>
                <a:off x="4261" y="261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85" name="Freeform 869"/>
              <p:cNvSpPr>
                <a:spLocks/>
              </p:cNvSpPr>
              <p:nvPr/>
            </p:nvSpPr>
            <p:spPr bwMode="auto">
              <a:xfrm>
                <a:off x="4266" y="261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86" name="Freeform 870"/>
              <p:cNvSpPr>
                <a:spLocks/>
              </p:cNvSpPr>
              <p:nvPr/>
            </p:nvSpPr>
            <p:spPr bwMode="auto">
              <a:xfrm>
                <a:off x="4271" y="2618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87" name="Freeform 871"/>
              <p:cNvSpPr>
                <a:spLocks/>
              </p:cNvSpPr>
              <p:nvPr/>
            </p:nvSpPr>
            <p:spPr bwMode="auto">
              <a:xfrm>
                <a:off x="4275" y="261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88" name="Freeform 872"/>
              <p:cNvSpPr>
                <a:spLocks/>
              </p:cNvSpPr>
              <p:nvPr/>
            </p:nvSpPr>
            <p:spPr bwMode="auto">
              <a:xfrm>
                <a:off x="4280" y="261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89" name="Freeform 873"/>
              <p:cNvSpPr>
                <a:spLocks/>
              </p:cNvSpPr>
              <p:nvPr/>
            </p:nvSpPr>
            <p:spPr bwMode="auto">
              <a:xfrm>
                <a:off x="4285" y="261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90" name="Line 874"/>
              <p:cNvSpPr>
                <a:spLocks noChangeShapeType="1"/>
              </p:cNvSpPr>
              <p:nvPr/>
            </p:nvSpPr>
            <p:spPr bwMode="auto">
              <a:xfrm>
                <a:off x="4290" y="2619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91" name="Freeform 875"/>
              <p:cNvSpPr>
                <a:spLocks/>
              </p:cNvSpPr>
              <p:nvPr/>
            </p:nvSpPr>
            <p:spPr bwMode="auto">
              <a:xfrm>
                <a:off x="4295" y="261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92" name="Freeform 876"/>
              <p:cNvSpPr>
                <a:spLocks/>
              </p:cNvSpPr>
              <p:nvPr/>
            </p:nvSpPr>
            <p:spPr bwMode="auto">
              <a:xfrm>
                <a:off x="4300" y="262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93" name="Freeform 877"/>
              <p:cNvSpPr>
                <a:spLocks/>
              </p:cNvSpPr>
              <p:nvPr/>
            </p:nvSpPr>
            <p:spPr bwMode="auto">
              <a:xfrm>
                <a:off x="4304" y="262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94" name="Freeform 878"/>
              <p:cNvSpPr>
                <a:spLocks/>
              </p:cNvSpPr>
              <p:nvPr/>
            </p:nvSpPr>
            <p:spPr bwMode="auto">
              <a:xfrm>
                <a:off x="4309" y="262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95" name="Line 879"/>
              <p:cNvSpPr>
                <a:spLocks noChangeShapeType="1"/>
              </p:cNvSpPr>
              <p:nvPr/>
            </p:nvSpPr>
            <p:spPr bwMode="auto">
              <a:xfrm>
                <a:off x="4314" y="262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96" name="Freeform 880"/>
              <p:cNvSpPr>
                <a:spLocks/>
              </p:cNvSpPr>
              <p:nvPr/>
            </p:nvSpPr>
            <p:spPr bwMode="auto">
              <a:xfrm>
                <a:off x="4319" y="262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97" name="Freeform 881"/>
              <p:cNvSpPr>
                <a:spLocks/>
              </p:cNvSpPr>
              <p:nvPr/>
            </p:nvSpPr>
            <p:spPr bwMode="auto">
              <a:xfrm>
                <a:off x="4323" y="262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98" name="Freeform 882"/>
              <p:cNvSpPr>
                <a:spLocks/>
              </p:cNvSpPr>
              <p:nvPr/>
            </p:nvSpPr>
            <p:spPr bwMode="auto">
              <a:xfrm>
                <a:off x="4328" y="262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699" name="Line 883"/>
              <p:cNvSpPr>
                <a:spLocks noChangeShapeType="1"/>
              </p:cNvSpPr>
              <p:nvPr/>
            </p:nvSpPr>
            <p:spPr bwMode="auto">
              <a:xfrm>
                <a:off x="4333" y="2623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00" name="Line 884"/>
              <p:cNvSpPr>
                <a:spLocks noChangeShapeType="1"/>
              </p:cNvSpPr>
              <p:nvPr/>
            </p:nvSpPr>
            <p:spPr bwMode="auto">
              <a:xfrm>
                <a:off x="4337" y="262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01" name="Freeform 885"/>
              <p:cNvSpPr>
                <a:spLocks/>
              </p:cNvSpPr>
              <p:nvPr/>
            </p:nvSpPr>
            <p:spPr bwMode="auto">
              <a:xfrm>
                <a:off x="4342" y="262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02" name="Freeform 886"/>
              <p:cNvSpPr>
                <a:spLocks/>
              </p:cNvSpPr>
              <p:nvPr/>
            </p:nvSpPr>
            <p:spPr bwMode="auto">
              <a:xfrm>
                <a:off x="4347" y="262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03" name="Line 887"/>
              <p:cNvSpPr>
                <a:spLocks noChangeShapeType="1"/>
              </p:cNvSpPr>
              <p:nvPr/>
            </p:nvSpPr>
            <p:spPr bwMode="auto">
              <a:xfrm>
                <a:off x="4352" y="2624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04" name="Line 888"/>
              <p:cNvSpPr>
                <a:spLocks noChangeShapeType="1"/>
              </p:cNvSpPr>
              <p:nvPr/>
            </p:nvSpPr>
            <p:spPr bwMode="auto">
              <a:xfrm>
                <a:off x="4357" y="262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05" name="Freeform 889"/>
              <p:cNvSpPr>
                <a:spLocks/>
              </p:cNvSpPr>
              <p:nvPr/>
            </p:nvSpPr>
            <p:spPr bwMode="auto">
              <a:xfrm>
                <a:off x="4362" y="2625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06" name="Freeform 890"/>
              <p:cNvSpPr>
                <a:spLocks/>
              </p:cNvSpPr>
              <p:nvPr/>
            </p:nvSpPr>
            <p:spPr bwMode="auto">
              <a:xfrm>
                <a:off x="4366" y="262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07" name="Freeform 891"/>
              <p:cNvSpPr>
                <a:spLocks/>
              </p:cNvSpPr>
              <p:nvPr/>
            </p:nvSpPr>
            <p:spPr bwMode="auto">
              <a:xfrm>
                <a:off x="4371" y="262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08" name="Line 892"/>
              <p:cNvSpPr>
                <a:spLocks noChangeShapeType="1"/>
              </p:cNvSpPr>
              <p:nvPr/>
            </p:nvSpPr>
            <p:spPr bwMode="auto">
              <a:xfrm>
                <a:off x="4376" y="2626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09" name="Line 893"/>
              <p:cNvSpPr>
                <a:spLocks noChangeShapeType="1"/>
              </p:cNvSpPr>
              <p:nvPr/>
            </p:nvSpPr>
            <p:spPr bwMode="auto">
              <a:xfrm>
                <a:off x="4380" y="262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10" name="Freeform 894"/>
              <p:cNvSpPr>
                <a:spLocks/>
              </p:cNvSpPr>
              <p:nvPr/>
            </p:nvSpPr>
            <p:spPr bwMode="auto">
              <a:xfrm>
                <a:off x="4385" y="262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11" name="Freeform 895"/>
              <p:cNvSpPr>
                <a:spLocks/>
              </p:cNvSpPr>
              <p:nvPr/>
            </p:nvSpPr>
            <p:spPr bwMode="auto">
              <a:xfrm>
                <a:off x="4390" y="262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12" name="Freeform 896"/>
              <p:cNvSpPr>
                <a:spLocks/>
              </p:cNvSpPr>
              <p:nvPr/>
            </p:nvSpPr>
            <p:spPr bwMode="auto">
              <a:xfrm>
                <a:off x="4395" y="2626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13" name="Freeform 897"/>
              <p:cNvSpPr>
                <a:spLocks/>
              </p:cNvSpPr>
              <p:nvPr/>
            </p:nvSpPr>
            <p:spPr bwMode="auto">
              <a:xfrm>
                <a:off x="4400" y="2626"/>
                <a:ext cx="4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14" name="Freeform 898"/>
              <p:cNvSpPr>
                <a:spLocks/>
              </p:cNvSpPr>
              <p:nvPr/>
            </p:nvSpPr>
            <p:spPr bwMode="auto">
              <a:xfrm>
                <a:off x="4404" y="2626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15" name="Freeform 899"/>
              <p:cNvSpPr>
                <a:spLocks/>
              </p:cNvSpPr>
              <p:nvPr/>
            </p:nvSpPr>
            <p:spPr bwMode="auto">
              <a:xfrm>
                <a:off x="4409" y="262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16" name="Freeform 900"/>
              <p:cNvSpPr>
                <a:spLocks/>
              </p:cNvSpPr>
              <p:nvPr/>
            </p:nvSpPr>
            <p:spPr bwMode="auto">
              <a:xfrm>
                <a:off x="4414" y="262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17" name="Freeform 901"/>
              <p:cNvSpPr>
                <a:spLocks/>
              </p:cNvSpPr>
              <p:nvPr/>
            </p:nvSpPr>
            <p:spPr bwMode="auto">
              <a:xfrm>
                <a:off x="4419" y="262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18" name="Freeform 902"/>
              <p:cNvSpPr>
                <a:spLocks/>
              </p:cNvSpPr>
              <p:nvPr/>
            </p:nvSpPr>
            <p:spPr bwMode="auto">
              <a:xfrm>
                <a:off x="4424" y="2628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19" name="Freeform 903"/>
              <p:cNvSpPr>
                <a:spLocks/>
              </p:cNvSpPr>
              <p:nvPr/>
            </p:nvSpPr>
            <p:spPr bwMode="auto">
              <a:xfrm>
                <a:off x="4428" y="262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20" name="Freeform 904"/>
              <p:cNvSpPr>
                <a:spLocks/>
              </p:cNvSpPr>
              <p:nvPr/>
            </p:nvSpPr>
            <p:spPr bwMode="auto">
              <a:xfrm>
                <a:off x="4433" y="262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21" name="Freeform 905"/>
              <p:cNvSpPr>
                <a:spLocks/>
              </p:cNvSpPr>
              <p:nvPr/>
            </p:nvSpPr>
            <p:spPr bwMode="auto">
              <a:xfrm>
                <a:off x="4438" y="2629"/>
                <a:ext cx="4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22" name="Freeform 906"/>
              <p:cNvSpPr>
                <a:spLocks/>
              </p:cNvSpPr>
              <p:nvPr/>
            </p:nvSpPr>
            <p:spPr bwMode="auto">
              <a:xfrm>
                <a:off x="4442" y="262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23" name="Line 907"/>
              <p:cNvSpPr>
                <a:spLocks noChangeShapeType="1"/>
              </p:cNvSpPr>
              <p:nvPr/>
            </p:nvSpPr>
            <p:spPr bwMode="auto">
              <a:xfrm>
                <a:off x="4447" y="263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24" name="Freeform 908"/>
              <p:cNvSpPr>
                <a:spLocks/>
              </p:cNvSpPr>
              <p:nvPr/>
            </p:nvSpPr>
            <p:spPr bwMode="auto">
              <a:xfrm>
                <a:off x="4452" y="263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25" name="Freeform 909"/>
              <p:cNvSpPr>
                <a:spLocks/>
              </p:cNvSpPr>
              <p:nvPr/>
            </p:nvSpPr>
            <p:spPr bwMode="auto">
              <a:xfrm>
                <a:off x="4457" y="263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26" name="Freeform 910"/>
              <p:cNvSpPr>
                <a:spLocks/>
              </p:cNvSpPr>
              <p:nvPr/>
            </p:nvSpPr>
            <p:spPr bwMode="auto">
              <a:xfrm>
                <a:off x="4462" y="2631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27" name="Line 911"/>
              <p:cNvSpPr>
                <a:spLocks noChangeShapeType="1"/>
              </p:cNvSpPr>
              <p:nvPr/>
            </p:nvSpPr>
            <p:spPr bwMode="auto">
              <a:xfrm>
                <a:off x="4466" y="263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28" name="Freeform 912"/>
              <p:cNvSpPr>
                <a:spLocks/>
              </p:cNvSpPr>
              <p:nvPr/>
            </p:nvSpPr>
            <p:spPr bwMode="auto">
              <a:xfrm>
                <a:off x="4471" y="263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29" name="Freeform 913"/>
              <p:cNvSpPr>
                <a:spLocks/>
              </p:cNvSpPr>
              <p:nvPr/>
            </p:nvSpPr>
            <p:spPr bwMode="auto">
              <a:xfrm>
                <a:off x="4476" y="263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0" name="Freeform 914"/>
              <p:cNvSpPr>
                <a:spLocks/>
              </p:cNvSpPr>
              <p:nvPr/>
            </p:nvSpPr>
            <p:spPr bwMode="auto">
              <a:xfrm>
                <a:off x="4481" y="263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1" name="Line 915"/>
              <p:cNvSpPr>
                <a:spLocks noChangeShapeType="1"/>
              </p:cNvSpPr>
              <p:nvPr/>
            </p:nvSpPr>
            <p:spPr bwMode="auto">
              <a:xfrm>
                <a:off x="4486" y="2631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2" name="Freeform 916"/>
              <p:cNvSpPr>
                <a:spLocks/>
              </p:cNvSpPr>
              <p:nvPr/>
            </p:nvSpPr>
            <p:spPr bwMode="auto">
              <a:xfrm>
                <a:off x="4490" y="263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3" name="Freeform 917"/>
              <p:cNvSpPr>
                <a:spLocks/>
              </p:cNvSpPr>
              <p:nvPr/>
            </p:nvSpPr>
            <p:spPr bwMode="auto">
              <a:xfrm>
                <a:off x="4495" y="263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4" name="Freeform 918"/>
              <p:cNvSpPr>
                <a:spLocks/>
              </p:cNvSpPr>
              <p:nvPr/>
            </p:nvSpPr>
            <p:spPr bwMode="auto">
              <a:xfrm>
                <a:off x="4500" y="263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5" name="Line 919"/>
              <p:cNvSpPr>
                <a:spLocks noChangeShapeType="1"/>
              </p:cNvSpPr>
              <p:nvPr/>
            </p:nvSpPr>
            <p:spPr bwMode="auto">
              <a:xfrm>
                <a:off x="4504" y="2632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6" name="Line 920"/>
              <p:cNvSpPr>
                <a:spLocks noChangeShapeType="1"/>
              </p:cNvSpPr>
              <p:nvPr/>
            </p:nvSpPr>
            <p:spPr bwMode="auto">
              <a:xfrm>
                <a:off x="4509" y="2632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7" name="Line 921"/>
              <p:cNvSpPr>
                <a:spLocks noChangeShapeType="1"/>
              </p:cNvSpPr>
              <p:nvPr/>
            </p:nvSpPr>
            <p:spPr bwMode="auto">
              <a:xfrm>
                <a:off x="4514" y="2632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8" name="Freeform 922"/>
              <p:cNvSpPr>
                <a:spLocks/>
              </p:cNvSpPr>
              <p:nvPr/>
            </p:nvSpPr>
            <p:spPr bwMode="auto">
              <a:xfrm>
                <a:off x="4519" y="263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39" name="Line 923"/>
              <p:cNvSpPr>
                <a:spLocks noChangeShapeType="1"/>
              </p:cNvSpPr>
              <p:nvPr/>
            </p:nvSpPr>
            <p:spPr bwMode="auto">
              <a:xfrm>
                <a:off x="4524" y="263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0" name="Line 924"/>
              <p:cNvSpPr>
                <a:spLocks noChangeShapeType="1"/>
              </p:cNvSpPr>
              <p:nvPr/>
            </p:nvSpPr>
            <p:spPr bwMode="auto">
              <a:xfrm>
                <a:off x="4529" y="2633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1" name="Freeform 925"/>
              <p:cNvSpPr>
                <a:spLocks/>
              </p:cNvSpPr>
              <p:nvPr/>
            </p:nvSpPr>
            <p:spPr bwMode="auto">
              <a:xfrm>
                <a:off x="4533" y="263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2" name="Freeform 926"/>
              <p:cNvSpPr>
                <a:spLocks/>
              </p:cNvSpPr>
              <p:nvPr/>
            </p:nvSpPr>
            <p:spPr bwMode="auto">
              <a:xfrm>
                <a:off x="4538" y="263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3" name="Freeform 927"/>
              <p:cNvSpPr>
                <a:spLocks/>
              </p:cNvSpPr>
              <p:nvPr/>
            </p:nvSpPr>
            <p:spPr bwMode="auto">
              <a:xfrm>
                <a:off x="4543" y="263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4" name="Freeform 928"/>
              <p:cNvSpPr>
                <a:spLocks/>
              </p:cNvSpPr>
              <p:nvPr/>
            </p:nvSpPr>
            <p:spPr bwMode="auto">
              <a:xfrm>
                <a:off x="4548" y="2634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5" name="Freeform 929"/>
              <p:cNvSpPr>
                <a:spLocks/>
              </p:cNvSpPr>
              <p:nvPr/>
            </p:nvSpPr>
            <p:spPr bwMode="auto">
              <a:xfrm>
                <a:off x="4552" y="2634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2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6" name="Line 930"/>
              <p:cNvSpPr>
                <a:spLocks noChangeShapeType="1"/>
              </p:cNvSpPr>
              <p:nvPr/>
            </p:nvSpPr>
            <p:spPr bwMode="auto">
              <a:xfrm>
                <a:off x="4557" y="263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7" name="Freeform 931"/>
              <p:cNvSpPr>
                <a:spLocks/>
              </p:cNvSpPr>
              <p:nvPr/>
            </p:nvSpPr>
            <p:spPr bwMode="auto">
              <a:xfrm>
                <a:off x="4562" y="2634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8" name="Freeform 932"/>
              <p:cNvSpPr>
                <a:spLocks/>
              </p:cNvSpPr>
              <p:nvPr/>
            </p:nvSpPr>
            <p:spPr bwMode="auto">
              <a:xfrm>
                <a:off x="4566" y="263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49" name="Freeform 933"/>
              <p:cNvSpPr>
                <a:spLocks/>
              </p:cNvSpPr>
              <p:nvPr/>
            </p:nvSpPr>
            <p:spPr bwMode="auto">
              <a:xfrm>
                <a:off x="4571" y="263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50" name="Freeform 934"/>
              <p:cNvSpPr>
                <a:spLocks/>
              </p:cNvSpPr>
              <p:nvPr/>
            </p:nvSpPr>
            <p:spPr bwMode="auto">
              <a:xfrm>
                <a:off x="4576" y="263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51" name="Line 935"/>
              <p:cNvSpPr>
                <a:spLocks noChangeShapeType="1"/>
              </p:cNvSpPr>
              <p:nvPr/>
            </p:nvSpPr>
            <p:spPr bwMode="auto">
              <a:xfrm>
                <a:off x="4581" y="263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52" name="Line 936"/>
              <p:cNvSpPr>
                <a:spLocks noChangeShapeType="1"/>
              </p:cNvSpPr>
              <p:nvPr/>
            </p:nvSpPr>
            <p:spPr bwMode="auto">
              <a:xfrm>
                <a:off x="4586" y="263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53" name="Line 937"/>
              <p:cNvSpPr>
                <a:spLocks noChangeShapeType="1"/>
              </p:cNvSpPr>
              <p:nvPr/>
            </p:nvSpPr>
            <p:spPr bwMode="auto">
              <a:xfrm>
                <a:off x="4591" y="2636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54" name="Line 938"/>
              <p:cNvSpPr>
                <a:spLocks noChangeShapeType="1"/>
              </p:cNvSpPr>
              <p:nvPr/>
            </p:nvSpPr>
            <p:spPr bwMode="auto">
              <a:xfrm>
                <a:off x="4595" y="263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55" name="Line 939"/>
              <p:cNvSpPr>
                <a:spLocks noChangeShapeType="1"/>
              </p:cNvSpPr>
              <p:nvPr/>
            </p:nvSpPr>
            <p:spPr bwMode="auto">
              <a:xfrm>
                <a:off x="4600" y="263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56" name="Line 940"/>
              <p:cNvSpPr>
                <a:spLocks noChangeShapeType="1"/>
              </p:cNvSpPr>
              <p:nvPr/>
            </p:nvSpPr>
            <p:spPr bwMode="auto">
              <a:xfrm>
                <a:off x="4605" y="263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57" name="Freeform 941"/>
              <p:cNvSpPr>
                <a:spLocks/>
              </p:cNvSpPr>
              <p:nvPr/>
            </p:nvSpPr>
            <p:spPr bwMode="auto">
              <a:xfrm>
                <a:off x="4610" y="2636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58" name="Line 942"/>
              <p:cNvSpPr>
                <a:spLocks noChangeShapeType="1"/>
              </p:cNvSpPr>
              <p:nvPr/>
            </p:nvSpPr>
            <p:spPr bwMode="auto">
              <a:xfrm>
                <a:off x="4614" y="263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59" name="Freeform 943"/>
              <p:cNvSpPr>
                <a:spLocks/>
              </p:cNvSpPr>
              <p:nvPr/>
            </p:nvSpPr>
            <p:spPr bwMode="auto">
              <a:xfrm>
                <a:off x="4619" y="263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60" name="Freeform 944"/>
              <p:cNvSpPr>
                <a:spLocks/>
              </p:cNvSpPr>
              <p:nvPr/>
            </p:nvSpPr>
            <p:spPr bwMode="auto">
              <a:xfrm>
                <a:off x="4624" y="2636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61" name="Freeform 945"/>
              <p:cNvSpPr>
                <a:spLocks/>
              </p:cNvSpPr>
              <p:nvPr/>
            </p:nvSpPr>
            <p:spPr bwMode="auto">
              <a:xfrm>
                <a:off x="4628" y="263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62" name="Line 946"/>
              <p:cNvSpPr>
                <a:spLocks noChangeShapeType="1"/>
              </p:cNvSpPr>
              <p:nvPr/>
            </p:nvSpPr>
            <p:spPr bwMode="auto">
              <a:xfrm>
                <a:off x="4633" y="263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63" name="Freeform 947"/>
              <p:cNvSpPr>
                <a:spLocks/>
              </p:cNvSpPr>
              <p:nvPr/>
            </p:nvSpPr>
            <p:spPr bwMode="auto">
              <a:xfrm>
                <a:off x="4638" y="263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64" name="Line 948"/>
              <p:cNvSpPr>
                <a:spLocks noChangeShapeType="1"/>
              </p:cNvSpPr>
              <p:nvPr/>
            </p:nvSpPr>
            <p:spPr bwMode="auto">
              <a:xfrm>
                <a:off x="4643" y="263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65" name="Freeform 949"/>
              <p:cNvSpPr>
                <a:spLocks/>
              </p:cNvSpPr>
              <p:nvPr/>
            </p:nvSpPr>
            <p:spPr bwMode="auto">
              <a:xfrm>
                <a:off x="4648" y="2637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66" name="Freeform 950"/>
              <p:cNvSpPr>
                <a:spLocks/>
              </p:cNvSpPr>
              <p:nvPr/>
            </p:nvSpPr>
            <p:spPr bwMode="auto">
              <a:xfrm>
                <a:off x="4653" y="2637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67" name="Line 951"/>
              <p:cNvSpPr>
                <a:spLocks noChangeShapeType="1"/>
              </p:cNvSpPr>
              <p:nvPr/>
            </p:nvSpPr>
            <p:spPr bwMode="auto">
              <a:xfrm>
                <a:off x="4657" y="263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68" name="Line 952"/>
              <p:cNvSpPr>
                <a:spLocks noChangeShapeType="1"/>
              </p:cNvSpPr>
              <p:nvPr/>
            </p:nvSpPr>
            <p:spPr bwMode="auto">
              <a:xfrm>
                <a:off x="4662" y="263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69" name="Line 953"/>
              <p:cNvSpPr>
                <a:spLocks noChangeShapeType="1"/>
              </p:cNvSpPr>
              <p:nvPr/>
            </p:nvSpPr>
            <p:spPr bwMode="auto">
              <a:xfrm>
                <a:off x="4667" y="263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70" name="Line 954"/>
              <p:cNvSpPr>
                <a:spLocks noChangeShapeType="1"/>
              </p:cNvSpPr>
              <p:nvPr/>
            </p:nvSpPr>
            <p:spPr bwMode="auto">
              <a:xfrm>
                <a:off x="4672" y="2638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71" name="Freeform 955"/>
              <p:cNvSpPr>
                <a:spLocks/>
              </p:cNvSpPr>
              <p:nvPr/>
            </p:nvSpPr>
            <p:spPr bwMode="auto">
              <a:xfrm>
                <a:off x="4676" y="263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72" name="Freeform 956"/>
              <p:cNvSpPr>
                <a:spLocks/>
              </p:cNvSpPr>
              <p:nvPr/>
            </p:nvSpPr>
            <p:spPr bwMode="auto">
              <a:xfrm>
                <a:off x="4681" y="263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73" name="Freeform 957"/>
              <p:cNvSpPr>
                <a:spLocks/>
              </p:cNvSpPr>
              <p:nvPr/>
            </p:nvSpPr>
            <p:spPr bwMode="auto">
              <a:xfrm>
                <a:off x="4686" y="263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74" name="Line 958"/>
              <p:cNvSpPr>
                <a:spLocks noChangeShapeType="1"/>
              </p:cNvSpPr>
              <p:nvPr/>
            </p:nvSpPr>
            <p:spPr bwMode="auto">
              <a:xfrm>
                <a:off x="4691" y="2639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75" name="Line 959"/>
              <p:cNvSpPr>
                <a:spLocks noChangeShapeType="1"/>
              </p:cNvSpPr>
              <p:nvPr/>
            </p:nvSpPr>
            <p:spPr bwMode="auto">
              <a:xfrm>
                <a:off x="4695" y="2639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76" name="Line 960"/>
              <p:cNvSpPr>
                <a:spLocks noChangeShapeType="1"/>
              </p:cNvSpPr>
              <p:nvPr/>
            </p:nvSpPr>
            <p:spPr bwMode="auto">
              <a:xfrm>
                <a:off x="4700" y="2639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77" name="Line 961"/>
              <p:cNvSpPr>
                <a:spLocks noChangeShapeType="1"/>
              </p:cNvSpPr>
              <p:nvPr/>
            </p:nvSpPr>
            <p:spPr bwMode="auto">
              <a:xfrm>
                <a:off x="4705" y="2639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78" name="Freeform 962"/>
              <p:cNvSpPr>
                <a:spLocks/>
              </p:cNvSpPr>
              <p:nvPr/>
            </p:nvSpPr>
            <p:spPr bwMode="auto">
              <a:xfrm>
                <a:off x="4710" y="263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79" name="Line 963"/>
              <p:cNvSpPr>
                <a:spLocks noChangeShapeType="1"/>
              </p:cNvSpPr>
              <p:nvPr/>
            </p:nvSpPr>
            <p:spPr bwMode="auto">
              <a:xfrm>
                <a:off x="4715" y="264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80" name="Line 964"/>
              <p:cNvSpPr>
                <a:spLocks noChangeShapeType="1"/>
              </p:cNvSpPr>
              <p:nvPr/>
            </p:nvSpPr>
            <p:spPr bwMode="auto">
              <a:xfrm>
                <a:off x="4719" y="264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81" name="Line 965"/>
              <p:cNvSpPr>
                <a:spLocks noChangeShapeType="1"/>
              </p:cNvSpPr>
              <p:nvPr/>
            </p:nvSpPr>
            <p:spPr bwMode="auto">
              <a:xfrm>
                <a:off x="4724" y="264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82" name="Line 966"/>
              <p:cNvSpPr>
                <a:spLocks noChangeShapeType="1"/>
              </p:cNvSpPr>
              <p:nvPr/>
            </p:nvSpPr>
            <p:spPr bwMode="auto">
              <a:xfrm>
                <a:off x="4729" y="264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83" name="Line 967"/>
              <p:cNvSpPr>
                <a:spLocks noChangeShapeType="1"/>
              </p:cNvSpPr>
              <p:nvPr/>
            </p:nvSpPr>
            <p:spPr bwMode="auto">
              <a:xfrm>
                <a:off x="4733" y="264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84" name="Line 968"/>
              <p:cNvSpPr>
                <a:spLocks noChangeShapeType="1"/>
              </p:cNvSpPr>
              <p:nvPr/>
            </p:nvSpPr>
            <p:spPr bwMode="auto">
              <a:xfrm>
                <a:off x="4738" y="264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85" name="Freeform 969"/>
              <p:cNvSpPr>
                <a:spLocks/>
              </p:cNvSpPr>
              <p:nvPr/>
            </p:nvSpPr>
            <p:spPr bwMode="auto">
              <a:xfrm>
                <a:off x="4743" y="264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86" name="Freeform 970"/>
              <p:cNvSpPr>
                <a:spLocks/>
              </p:cNvSpPr>
              <p:nvPr/>
            </p:nvSpPr>
            <p:spPr bwMode="auto">
              <a:xfrm>
                <a:off x="4748" y="264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87" name="Freeform 971"/>
              <p:cNvSpPr>
                <a:spLocks/>
              </p:cNvSpPr>
              <p:nvPr/>
            </p:nvSpPr>
            <p:spPr bwMode="auto">
              <a:xfrm>
                <a:off x="4753" y="2641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88" name="Line 972"/>
              <p:cNvSpPr>
                <a:spLocks noChangeShapeType="1"/>
              </p:cNvSpPr>
              <p:nvPr/>
            </p:nvSpPr>
            <p:spPr bwMode="auto">
              <a:xfrm>
                <a:off x="4757" y="264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89" name="Line 973"/>
              <p:cNvSpPr>
                <a:spLocks noChangeShapeType="1"/>
              </p:cNvSpPr>
              <p:nvPr/>
            </p:nvSpPr>
            <p:spPr bwMode="auto">
              <a:xfrm>
                <a:off x="4762" y="264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90" name="Freeform 974"/>
              <p:cNvSpPr>
                <a:spLocks/>
              </p:cNvSpPr>
              <p:nvPr/>
            </p:nvSpPr>
            <p:spPr bwMode="auto">
              <a:xfrm>
                <a:off x="4767" y="264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91" name="Line 975"/>
              <p:cNvSpPr>
                <a:spLocks noChangeShapeType="1"/>
              </p:cNvSpPr>
              <p:nvPr/>
            </p:nvSpPr>
            <p:spPr bwMode="auto">
              <a:xfrm>
                <a:off x="4772" y="264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92" name="Line 976"/>
              <p:cNvSpPr>
                <a:spLocks noChangeShapeType="1"/>
              </p:cNvSpPr>
              <p:nvPr/>
            </p:nvSpPr>
            <p:spPr bwMode="auto">
              <a:xfrm>
                <a:off x="4777" y="2641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93" name="Line 977"/>
              <p:cNvSpPr>
                <a:spLocks noChangeShapeType="1"/>
              </p:cNvSpPr>
              <p:nvPr/>
            </p:nvSpPr>
            <p:spPr bwMode="auto">
              <a:xfrm>
                <a:off x="4781" y="264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94" name="Line 978"/>
              <p:cNvSpPr>
                <a:spLocks noChangeShapeType="1"/>
              </p:cNvSpPr>
              <p:nvPr/>
            </p:nvSpPr>
            <p:spPr bwMode="auto">
              <a:xfrm>
                <a:off x="4786" y="264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95" name="Line 979"/>
              <p:cNvSpPr>
                <a:spLocks noChangeShapeType="1"/>
              </p:cNvSpPr>
              <p:nvPr/>
            </p:nvSpPr>
            <p:spPr bwMode="auto">
              <a:xfrm>
                <a:off x="4791" y="2641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96" name="Line 980"/>
              <p:cNvSpPr>
                <a:spLocks noChangeShapeType="1"/>
              </p:cNvSpPr>
              <p:nvPr/>
            </p:nvSpPr>
            <p:spPr bwMode="auto">
              <a:xfrm>
                <a:off x="4795" y="264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97" name="Line 981"/>
              <p:cNvSpPr>
                <a:spLocks noChangeShapeType="1"/>
              </p:cNvSpPr>
              <p:nvPr/>
            </p:nvSpPr>
            <p:spPr bwMode="auto">
              <a:xfrm>
                <a:off x="4800" y="264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98" name="Line 982"/>
              <p:cNvSpPr>
                <a:spLocks noChangeShapeType="1"/>
              </p:cNvSpPr>
              <p:nvPr/>
            </p:nvSpPr>
            <p:spPr bwMode="auto">
              <a:xfrm>
                <a:off x="4805" y="264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799" name="Line 983"/>
              <p:cNvSpPr>
                <a:spLocks noChangeShapeType="1"/>
              </p:cNvSpPr>
              <p:nvPr/>
            </p:nvSpPr>
            <p:spPr bwMode="auto">
              <a:xfrm>
                <a:off x="4810" y="264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00" name="Line 984"/>
              <p:cNvSpPr>
                <a:spLocks noChangeShapeType="1"/>
              </p:cNvSpPr>
              <p:nvPr/>
            </p:nvSpPr>
            <p:spPr bwMode="auto">
              <a:xfrm>
                <a:off x="4815" y="2641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01" name="Freeform 985"/>
              <p:cNvSpPr>
                <a:spLocks/>
              </p:cNvSpPr>
              <p:nvPr/>
            </p:nvSpPr>
            <p:spPr bwMode="auto">
              <a:xfrm>
                <a:off x="4820" y="2641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02" name="Freeform 986"/>
              <p:cNvSpPr>
                <a:spLocks/>
              </p:cNvSpPr>
              <p:nvPr/>
            </p:nvSpPr>
            <p:spPr bwMode="auto">
              <a:xfrm>
                <a:off x="4824" y="264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03" name="Freeform 987"/>
              <p:cNvSpPr>
                <a:spLocks/>
              </p:cNvSpPr>
              <p:nvPr/>
            </p:nvSpPr>
            <p:spPr bwMode="auto">
              <a:xfrm>
                <a:off x="4829" y="2641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2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04" name="Freeform 988"/>
              <p:cNvSpPr>
                <a:spLocks/>
              </p:cNvSpPr>
              <p:nvPr/>
            </p:nvSpPr>
            <p:spPr bwMode="auto">
              <a:xfrm>
                <a:off x="4834" y="264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05" name="Freeform 989"/>
              <p:cNvSpPr>
                <a:spLocks/>
              </p:cNvSpPr>
              <p:nvPr/>
            </p:nvSpPr>
            <p:spPr bwMode="auto">
              <a:xfrm>
                <a:off x="4839" y="264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06" name="Line 990"/>
              <p:cNvSpPr>
                <a:spLocks noChangeShapeType="1"/>
              </p:cNvSpPr>
              <p:nvPr/>
            </p:nvSpPr>
            <p:spPr bwMode="auto">
              <a:xfrm>
                <a:off x="4843" y="2642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07" name="Line 991"/>
              <p:cNvSpPr>
                <a:spLocks noChangeShapeType="1"/>
              </p:cNvSpPr>
              <p:nvPr/>
            </p:nvSpPr>
            <p:spPr bwMode="auto">
              <a:xfrm>
                <a:off x="4848" y="2642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08" name="Freeform 992"/>
              <p:cNvSpPr>
                <a:spLocks/>
              </p:cNvSpPr>
              <p:nvPr/>
            </p:nvSpPr>
            <p:spPr bwMode="auto">
              <a:xfrm>
                <a:off x="4853" y="2642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09" name="Freeform 993"/>
              <p:cNvSpPr>
                <a:spLocks/>
              </p:cNvSpPr>
              <p:nvPr/>
            </p:nvSpPr>
            <p:spPr bwMode="auto">
              <a:xfrm>
                <a:off x="4857" y="2642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10" name="Freeform 994"/>
              <p:cNvSpPr>
                <a:spLocks/>
              </p:cNvSpPr>
              <p:nvPr/>
            </p:nvSpPr>
            <p:spPr bwMode="auto">
              <a:xfrm>
                <a:off x="4862" y="264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11" name="Line 995"/>
              <p:cNvSpPr>
                <a:spLocks noChangeShapeType="1"/>
              </p:cNvSpPr>
              <p:nvPr/>
            </p:nvSpPr>
            <p:spPr bwMode="auto">
              <a:xfrm>
                <a:off x="4867" y="264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12" name="Line 996"/>
              <p:cNvSpPr>
                <a:spLocks noChangeShapeType="1"/>
              </p:cNvSpPr>
              <p:nvPr/>
            </p:nvSpPr>
            <p:spPr bwMode="auto">
              <a:xfrm>
                <a:off x="4872" y="264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13" name="Line 997"/>
              <p:cNvSpPr>
                <a:spLocks noChangeShapeType="1"/>
              </p:cNvSpPr>
              <p:nvPr/>
            </p:nvSpPr>
            <p:spPr bwMode="auto">
              <a:xfrm>
                <a:off x="4877" y="264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14" name="Line 998"/>
              <p:cNvSpPr>
                <a:spLocks noChangeShapeType="1"/>
              </p:cNvSpPr>
              <p:nvPr/>
            </p:nvSpPr>
            <p:spPr bwMode="auto">
              <a:xfrm>
                <a:off x="4882" y="2643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15" name="Line 999"/>
              <p:cNvSpPr>
                <a:spLocks noChangeShapeType="1"/>
              </p:cNvSpPr>
              <p:nvPr/>
            </p:nvSpPr>
            <p:spPr bwMode="auto">
              <a:xfrm>
                <a:off x="4886" y="264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16" name="Freeform 1000"/>
              <p:cNvSpPr>
                <a:spLocks/>
              </p:cNvSpPr>
              <p:nvPr/>
            </p:nvSpPr>
            <p:spPr bwMode="auto">
              <a:xfrm>
                <a:off x="4891" y="264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17" name="Freeform 1001"/>
              <p:cNvSpPr>
                <a:spLocks/>
              </p:cNvSpPr>
              <p:nvPr/>
            </p:nvSpPr>
            <p:spPr bwMode="auto">
              <a:xfrm>
                <a:off x="4896" y="264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18" name="Freeform 1002"/>
              <p:cNvSpPr>
                <a:spLocks/>
              </p:cNvSpPr>
              <p:nvPr/>
            </p:nvSpPr>
            <p:spPr bwMode="auto">
              <a:xfrm>
                <a:off x="4901" y="2644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19" name="Line 1003"/>
              <p:cNvSpPr>
                <a:spLocks noChangeShapeType="1"/>
              </p:cNvSpPr>
              <p:nvPr/>
            </p:nvSpPr>
            <p:spPr bwMode="auto">
              <a:xfrm>
                <a:off x="4905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20" name="Line 1004"/>
              <p:cNvSpPr>
                <a:spLocks noChangeShapeType="1"/>
              </p:cNvSpPr>
              <p:nvPr/>
            </p:nvSpPr>
            <p:spPr bwMode="auto">
              <a:xfrm>
                <a:off x="4910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21" name="Line 1005"/>
              <p:cNvSpPr>
                <a:spLocks noChangeShapeType="1"/>
              </p:cNvSpPr>
              <p:nvPr/>
            </p:nvSpPr>
            <p:spPr bwMode="auto">
              <a:xfrm>
                <a:off x="4915" y="2644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22" name="Line 1006"/>
              <p:cNvSpPr>
                <a:spLocks noChangeShapeType="1"/>
              </p:cNvSpPr>
              <p:nvPr/>
            </p:nvSpPr>
            <p:spPr bwMode="auto">
              <a:xfrm>
                <a:off x="4919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23" name="Line 1007"/>
              <p:cNvSpPr>
                <a:spLocks noChangeShapeType="1"/>
              </p:cNvSpPr>
              <p:nvPr/>
            </p:nvSpPr>
            <p:spPr bwMode="auto">
              <a:xfrm>
                <a:off x="4924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24" name="Line 1008"/>
              <p:cNvSpPr>
                <a:spLocks noChangeShapeType="1"/>
              </p:cNvSpPr>
              <p:nvPr/>
            </p:nvSpPr>
            <p:spPr bwMode="auto">
              <a:xfrm>
                <a:off x="4929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25" name="Line 1009"/>
              <p:cNvSpPr>
                <a:spLocks noChangeShapeType="1"/>
              </p:cNvSpPr>
              <p:nvPr/>
            </p:nvSpPr>
            <p:spPr bwMode="auto">
              <a:xfrm>
                <a:off x="4934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26" name="Line 1010"/>
              <p:cNvSpPr>
                <a:spLocks noChangeShapeType="1"/>
              </p:cNvSpPr>
              <p:nvPr/>
            </p:nvSpPr>
            <p:spPr bwMode="auto">
              <a:xfrm>
                <a:off x="4939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1011"/>
            <p:cNvGrpSpPr>
              <a:grpSpLocks/>
            </p:cNvGrpSpPr>
            <p:nvPr/>
          </p:nvGrpSpPr>
          <p:grpSpPr bwMode="auto">
            <a:xfrm>
              <a:off x="2902" y="1792"/>
              <a:ext cx="2528" cy="867"/>
              <a:chOff x="2902" y="1782"/>
              <a:chExt cx="2528" cy="867"/>
            </a:xfrm>
          </p:grpSpPr>
          <p:sp>
            <p:nvSpPr>
              <p:cNvPr id="35828" name="Line 1012"/>
              <p:cNvSpPr>
                <a:spLocks noChangeShapeType="1"/>
              </p:cNvSpPr>
              <p:nvPr/>
            </p:nvSpPr>
            <p:spPr bwMode="auto">
              <a:xfrm>
                <a:off x="4944" y="2644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29" name="Line 1013"/>
              <p:cNvSpPr>
                <a:spLocks noChangeShapeType="1"/>
              </p:cNvSpPr>
              <p:nvPr/>
            </p:nvSpPr>
            <p:spPr bwMode="auto">
              <a:xfrm>
                <a:off x="4948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30" name="Line 1014"/>
              <p:cNvSpPr>
                <a:spLocks noChangeShapeType="1"/>
              </p:cNvSpPr>
              <p:nvPr/>
            </p:nvSpPr>
            <p:spPr bwMode="auto">
              <a:xfrm>
                <a:off x="4953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31" name="Freeform 1015"/>
              <p:cNvSpPr>
                <a:spLocks/>
              </p:cNvSpPr>
              <p:nvPr/>
            </p:nvSpPr>
            <p:spPr bwMode="auto">
              <a:xfrm>
                <a:off x="4958" y="264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32" name="Line 1016"/>
              <p:cNvSpPr>
                <a:spLocks noChangeShapeType="1"/>
              </p:cNvSpPr>
              <p:nvPr/>
            </p:nvSpPr>
            <p:spPr bwMode="auto">
              <a:xfrm>
                <a:off x="4963" y="2644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33" name="Freeform 1017"/>
              <p:cNvSpPr>
                <a:spLocks/>
              </p:cNvSpPr>
              <p:nvPr/>
            </p:nvSpPr>
            <p:spPr bwMode="auto">
              <a:xfrm>
                <a:off x="4967" y="264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34" name="Line 1018"/>
              <p:cNvSpPr>
                <a:spLocks noChangeShapeType="1"/>
              </p:cNvSpPr>
              <p:nvPr/>
            </p:nvSpPr>
            <p:spPr bwMode="auto">
              <a:xfrm>
                <a:off x="4972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35" name="Line 1019"/>
              <p:cNvSpPr>
                <a:spLocks noChangeShapeType="1"/>
              </p:cNvSpPr>
              <p:nvPr/>
            </p:nvSpPr>
            <p:spPr bwMode="auto">
              <a:xfrm>
                <a:off x="4977" y="2644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36" name="Freeform 1020"/>
              <p:cNvSpPr>
                <a:spLocks/>
              </p:cNvSpPr>
              <p:nvPr/>
            </p:nvSpPr>
            <p:spPr bwMode="auto">
              <a:xfrm>
                <a:off x="4981" y="264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37" name="Line 1021"/>
              <p:cNvSpPr>
                <a:spLocks noChangeShapeType="1"/>
              </p:cNvSpPr>
              <p:nvPr/>
            </p:nvSpPr>
            <p:spPr bwMode="auto">
              <a:xfrm>
                <a:off x="4986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38" name="Line 1022"/>
              <p:cNvSpPr>
                <a:spLocks noChangeShapeType="1"/>
              </p:cNvSpPr>
              <p:nvPr/>
            </p:nvSpPr>
            <p:spPr bwMode="auto">
              <a:xfrm>
                <a:off x="4991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39" name="Line 1023"/>
              <p:cNvSpPr>
                <a:spLocks noChangeShapeType="1"/>
              </p:cNvSpPr>
              <p:nvPr/>
            </p:nvSpPr>
            <p:spPr bwMode="auto">
              <a:xfrm>
                <a:off x="4996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40" name="Line 1024"/>
              <p:cNvSpPr>
                <a:spLocks noChangeShapeType="1"/>
              </p:cNvSpPr>
              <p:nvPr/>
            </p:nvSpPr>
            <p:spPr bwMode="auto">
              <a:xfrm>
                <a:off x="5001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41" name="Line 1025"/>
              <p:cNvSpPr>
                <a:spLocks noChangeShapeType="1"/>
              </p:cNvSpPr>
              <p:nvPr/>
            </p:nvSpPr>
            <p:spPr bwMode="auto">
              <a:xfrm>
                <a:off x="5006" y="2644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42" name="Line 1026"/>
              <p:cNvSpPr>
                <a:spLocks noChangeShapeType="1"/>
              </p:cNvSpPr>
              <p:nvPr/>
            </p:nvSpPr>
            <p:spPr bwMode="auto">
              <a:xfrm>
                <a:off x="5010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43" name="Line 1027"/>
              <p:cNvSpPr>
                <a:spLocks noChangeShapeType="1"/>
              </p:cNvSpPr>
              <p:nvPr/>
            </p:nvSpPr>
            <p:spPr bwMode="auto">
              <a:xfrm>
                <a:off x="5015" y="264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44" name="Line 1028"/>
              <p:cNvSpPr>
                <a:spLocks noChangeShapeType="1"/>
              </p:cNvSpPr>
              <p:nvPr/>
            </p:nvSpPr>
            <p:spPr bwMode="auto">
              <a:xfrm>
                <a:off x="5020" y="2644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45" name="Freeform 1029"/>
              <p:cNvSpPr>
                <a:spLocks/>
              </p:cNvSpPr>
              <p:nvPr/>
            </p:nvSpPr>
            <p:spPr bwMode="auto">
              <a:xfrm>
                <a:off x="5024" y="264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46" name="Freeform 1030"/>
              <p:cNvSpPr>
                <a:spLocks/>
              </p:cNvSpPr>
              <p:nvPr/>
            </p:nvSpPr>
            <p:spPr bwMode="auto">
              <a:xfrm>
                <a:off x="5029" y="264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47" name="Freeform 1031"/>
              <p:cNvSpPr>
                <a:spLocks/>
              </p:cNvSpPr>
              <p:nvPr/>
            </p:nvSpPr>
            <p:spPr bwMode="auto">
              <a:xfrm>
                <a:off x="5034" y="264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48" name="Line 1032"/>
              <p:cNvSpPr>
                <a:spLocks noChangeShapeType="1"/>
              </p:cNvSpPr>
              <p:nvPr/>
            </p:nvSpPr>
            <p:spPr bwMode="auto">
              <a:xfrm>
                <a:off x="5039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49" name="Line 1033"/>
              <p:cNvSpPr>
                <a:spLocks noChangeShapeType="1"/>
              </p:cNvSpPr>
              <p:nvPr/>
            </p:nvSpPr>
            <p:spPr bwMode="auto">
              <a:xfrm>
                <a:off x="5044" y="2646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0" name="Line 1034"/>
              <p:cNvSpPr>
                <a:spLocks noChangeShapeType="1"/>
              </p:cNvSpPr>
              <p:nvPr/>
            </p:nvSpPr>
            <p:spPr bwMode="auto">
              <a:xfrm>
                <a:off x="5048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1" name="Line 1035"/>
              <p:cNvSpPr>
                <a:spLocks noChangeShapeType="1"/>
              </p:cNvSpPr>
              <p:nvPr/>
            </p:nvSpPr>
            <p:spPr bwMode="auto">
              <a:xfrm>
                <a:off x="5053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2" name="Line 1036"/>
              <p:cNvSpPr>
                <a:spLocks noChangeShapeType="1"/>
              </p:cNvSpPr>
              <p:nvPr/>
            </p:nvSpPr>
            <p:spPr bwMode="auto">
              <a:xfrm>
                <a:off x="5058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3" name="Line 1037"/>
              <p:cNvSpPr>
                <a:spLocks noChangeShapeType="1"/>
              </p:cNvSpPr>
              <p:nvPr/>
            </p:nvSpPr>
            <p:spPr bwMode="auto">
              <a:xfrm>
                <a:off x="5063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4" name="Freeform 1038"/>
              <p:cNvSpPr>
                <a:spLocks/>
              </p:cNvSpPr>
              <p:nvPr/>
            </p:nvSpPr>
            <p:spPr bwMode="auto">
              <a:xfrm>
                <a:off x="5068" y="2646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5" name="Freeform 1039"/>
              <p:cNvSpPr>
                <a:spLocks/>
              </p:cNvSpPr>
              <p:nvPr/>
            </p:nvSpPr>
            <p:spPr bwMode="auto">
              <a:xfrm>
                <a:off x="5072" y="2644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6" name="Freeform 1040"/>
              <p:cNvSpPr>
                <a:spLocks/>
              </p:cNvSpPr>
              <p:nvPr/>
            </p:nvSpPr>
            <p:spPr bwMode="auto">
              <a:xfrm>
                <a:off x="5077" y="264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7" name="Freeform 1041"/>
              <p:cNvSpPr>
                <a:spLocks/>
              </p:cNvSpPr>
              <p:nvPr/>
            </p:nvSpPr>
            <p:spPr bwMode="auto">
              <a:xfrm>
                <a:off x="5082" y="2646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8" name="Line 1042"/>
              <p:cNvSpPr>
                <a:spLocks noChangeShapeType="1"/>
              </p:cNvSpPr>
              <p:nvPr/>
            </p:nvSpPr>
            <p:spPr bwMode="auto">
              <a:xfrm>
                <a:off x="5086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9" name="Line 1043"/>
              <p:cNvSpPr>
                <a:spLocks noChangeShapeType="1"/>
              </p:cNvSpPr>
              <p:nvPr/>
            </p:nvSpPr>
            <p:spPr bwMode="auto">
              <a:xfrm>
                <a:off x="5091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60" name="Line 1044"/>
              <p:cNvSpPr>
                <a:spLocks noChangeShapeType="1"/>
              </p:cNvSpPr>
              <p:nvPr/>
            </p:nvSpPr>
            <p:spPr bwMode="auto">
              <a:xfrm>
                <a:off x="5096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61" name="Freeform 1045"/>
              <p:cNvSpPr>
                <a:spLocks/>
              </p:cNvSpPr>
              <p:nvPr/>
            </p:nvSpPr>
            <p:spPr bwMode="auto">
              <a:xfrm>
                <a:off x="5101" y="264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62" name="Line 1046"/>
              <p:cNvSpPr>
                <a:spLocks noChangeShapeType="1"/>
              </p:cNvSpPr>
              <p:nvPr/>
            </p:nvSpPr>
            <p:spPr bwMode="auto">
              <a:xfrm>
                <a:off x="5106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63" name="Line 1047"/>
              <p:cNvSpPr>
                <a:spLocks noChangeShapeType="1"/>
              </p:cNvSpPr>
              <p:nvPr/>
            </p:nvSpPr>
            <p:spPr bwMode="auto">
              <a:xfrm>
                <a:off x="5111" y="2646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64" name="Line 1048"/>
              <p:cNvSpPr>
                <a:spLocks noChangeShapeType="1"/>
              </p:cNvSpPr>
              <p:nvPr/>
            </p:nvSpPr>
            <p:spPr bwMode="auto">
              <a:xfrm>
                <a:off x="5115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65" name="Freeform 1049"/>
              <p:cNvSpPr>
                <a:spLocks/>
              </p:cNvSpPr>
              <p:nvPr/>
            </p:nvSpPr>
            <p:spPr bwMode="auto">
              <a:xfrm>
                <a:off x="5120" y="264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66" name="Freeform 1050"/>
              <p:cNvSpPr>
                <a:spLocks/>
              </p:cNvSpPr>
              <p:nvPr/>
            </p:nvSpPr>
            <p:spPr bwMode="auto">
              <a:xfrm>
                <a:off x="5125" y="264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67" name="Line 1051"/>
              <p:cNvSpPr>
                <a:spLocks noChangeShapeType="1"/>
              </p:cNvSpPr>
              <p:nvPr/>
            </p:nvSpPr>
            <p:spPr bwMode="auto">
              <a:xfrm>
                <a:off x="5130" y="2646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68" name="Line 1052"/>
              <p:cNvSpPr>
                <a:spLocks noChangeShapeType="1"/>
              </p:cNvSpPr>
              <p:nvPr/>
            </p:nvSpPr>
            <p:spPr bwMode="auto">
              <a:xfrm>
                <a:off x="5134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69" name="Line 1053"/>
              <p:cNvSpPr>
                <a:spLocks noChangeShapeType="1"/>
              </p:cNvSpPr>
              <p:nvPr/>
            </p:nvSpPr>
            <p:spPr bwMode="auto">
              <a:xfrm>
                <a:off x="5139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70" name="Line 1054"/>
              <p:cNvSpPr>
                <a:spLocks noChangeShapeType="1"/>
              </p:cNvSpPr>
              <p:nvPr/>
            </p:nvSpPr>
            <p:spPr bwMode="auto">
              <a:xfrm>
                <a:off x="5144" y="2646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71" name="Line 1055"/>
              <p:cNvSpPr>
                <a:spLocks noChangeShapeType="1"/>
              </p:cNvSpPr>
              <p:nvPr/>
            </p:nvSpPr>
            <p:spPr bwMode="auto">
              <a:xfrm>
                <a:off x="5148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72" name="Line 1056"/>
              <p:cNvSpPr>
                <a:spLocks noChangeShapeType="1"/>
              </p:cNvSpPr>
              <p:nvPr/>
            </p:nvSpPr>
            <p:spPr bwMode="auto">
              <a:xfrm>
                <a:off x="5153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73" name="Line 1057"/>
              <p:cNvSpPr>
                <a:spLocks noChangeShapeType="1"/>
              </p:cNvSpPr>
              <p:nvPr/>
            </p:nvSpPr>
            <p:spPr bwMode="auto">
              <a:xfrm>
                <a:off x="5158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74" name="Line 1058"/>
              <p:cNvSpPr>
                <a:spLocks noChangeShapeType="1"/>
              </p:cNvSpPr>
              <p:nvPr/>
            </p:nvSpPr>
            <p:spPr bwMode="auto">
              <a:xfrm>
                <a:off x="5163" y="264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75" name="Freeform 1059"/>
              <p:cNvSpPr>
                <a:spLocks/>
              </p:cNvSpPr>
              <p:nvPr/>
            </p:nvSpPr>
            <p:spPr bwMode="auto">
              <a:xfrm>
                <a:off x="5168" y="264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76" name="Freeform 1060"/>
              <p:cNvSpPr>
                <a:spLocks/>
              </p:cNvSpPr>
              <p:nvPr/>
            </p:nvSpPr>
            <p:spPr bwMode="auto">
              <a:xfrm>
                <a:off x="5173" y="2646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77" name="Freeform 1061"/>
              <p:cNvSpPr>
                <a:spLocks/>
              </p:cNvSpPr>
              <p:nvPr/>
            </p:nvSpPr>
            <p:spPr bwMode="auto">
              <a:xfrm>
                <a:off x="5178" y="2647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78" name="Line 1062"/>
              <p:cNvSpPr>
                <a:spLocks noChangeShapeType="1"/>
              </p:cNvSpPr>
              <p:nvPr/>
            </p:nvSpPr>
            <p:spPr bwMode="auto">
              <a:xfrm>
                <a:off x="5182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79" name="Line 1063"/>
              <p:cNvSpPr>
                <a:spLocks noChangeShapeType="1"/>
              </p:cNvSpPr>
              <p:nvPr/>
            </p:nvSpPr>
            <p:spPr bwMode="auto">
              <a:xfrm>
                <a:off x="5187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80" name="Line 1064"/>
              <p:cNvSpPr>
                <a:spLocks noChangeShapeType="1"/>
              </p:cNvSpPr>
              <p:nvPr/>
            </p:nvSpPr>
            <p:spPr bwMode="auto">
              <a:xfrm>
                <a:off x="5192" y="2647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81" name="Line 1065"/>
              <p:cNvSpPr>
                <a:spLocks noChangeShapeType="1"/>
              </p:cNvSpPr>
              <p:nvPr/>
            </p:nvSpPr>
            <p:spPr bwMode="auto">
              <a:xfrm>
                <a:off x="5196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82" name="Line 1066"/>
              <p:cNvSpPr>
                <a:spLocks noChangeShapeType="1"/>
              </p:cNvSpPr>
              <p:nvPr/>
            </p:nvSpPr>
            <p:spPr bwMode="auto">
              <a:xfrm>
                <a:off x="5201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83" name="Line 1067"/>
              <p:cNvSpPr>
                <a:spLocks noChangeShapeType="1"/>
              </p:cNvSpPr>
              <p:nvPr/>
            </p:nvSpPr>
            <p:spPr bwMode="auto">
              <a:xfrm>
                <a:off x="5206" y="2647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84" name="Line 1068"/>
              <p:cNvSpPr>
                <a:spLocks noChangeShapeType="1"/>
              </p:cNvSpPr>
              <p:nvPr/>
            </p:nvSpPr>
            <p:spPr bwMode="auto">
              <a:xfrm>
                <a:off x="5210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85" name="Line 1069"/>
              <p:cNvSpPr>
                <a:spLocks noChangeShapeType="1"/>
              </p:cNvSpPr>
              <p:nvPr/>
            </p:nvSpPr>
            <p:spPr bwMode="auto">
              <a:xfrm>
                <a:off x="5215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86" name="Line 1070"/>
              <p:cNvSpPr>
                <a:spLocks noChangeShapeType="1"/>
              </p:cNvSpPr>
              <p:nvPr/>
            </p:nvSpPr>
            <p:spPr bwMode="auto">
              <a:xfrm>
                <a:off x="5220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87" name="Line 1071"/>
              <p:cNvSpPr>
                <a:spLocks noChangeShapeType="1"/>
              </p:cNvSpPr>
              <p:nvPr/>
            </p:nvSpPr>
            <p:spPr bwMode="auto">
              <a:xfrm>
                <a:off x="5225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88" name="Line 1072"/>
              <p:cNvSpPr>
                <a:spLocks noChangeShapeType="1"/>
              </p:cNvSpPr>
              <p:nvPr/>
            </p:nvSpPr>
            <p:spPr bwMode="auto">
              <a:xfrm>
                <a:off x="5230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89" name="Line 1073"/>
              <p:cNvSpPr>
                <a:spLocks noChangeShapeType="1"/>
              </p:cNvSpPr>
              <p:nvPr/>
            </p:nvSpPr>
            <p:spPr bwMode="auto">
              <a:xfrm>
                <a:off x="5235" y="2647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90" name="Line 1074"/>
              <p:cNvSpPr>
                <a:spLocks noChangeShapeType="1"/>
              </p:cNvSpPr>
              <p:nvPr/>
            </p:nvSpPr>
            <p:spPr bwMode="auto">
              <a:xfrm>
                <a:off x="5239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91" name="Line 1075"/>
              <p:cNvSpPr>
                <a:spLocks noChangeShapeType="1"/>
              </p:cNvSpPr>
              <p:nvPr/>
            </p:nvSpPr>
            <p:spPr bwMode="auto">
              <a:xfrm>
                <a:off x="5244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92" name="Line 1076"/>
              <p:cNvSpPr>
                <a:spLocks noChangeShapeType="1"/>
              </p:cNvSpPr>
              <p:nvPr/>
            </p:nvSpPr>
            <p:spPr bwMode="auto">
              <a:xfrm>
                <a:off x="5249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93" name="Line 1077"/>
              <p:cNvSpPr>
                <a:spLocks noChangeShapeType="1"/>
              </p:cNvSpPr>
              <p:nvPr/>
            </p:nvSpPr>
            <p:spPr bwMode="auto">
              <a:xfrm>
                <a:off x="5254" y="2647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94" name="Freeform 1078"/>
              <p:cNvSpPr>
                <a:spLocks/>
              </p:cNvSpPr>
              <p:nvPr/>
            </p:nvSpPr>
            <p:spPr bwMode="auto">
              <a:xfrm>
                <a:off x="5258" y="264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95" name="Line 1079"/>
              <p:cNvSpPr>
                <a:spLocks noChangeShapeType="1"/>
              </p:cNvSpPr>
              <p:nvPr/>
            </p:nvSpPr>
            <p:spPr bwMode="auto">
              <a:xfrm>
                <a:off x="5263" y="264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96" name="Line 1080"/>
              <p:cNvSpPr>
                <a:spLocks noChangeShapeType="1"/>
              </p:cNvSpPr>
              <p:nvPr/>
            </p:nvSpPr>
            <p:spPr bwMode="auto">
              <a:xfrm>
                <a:off x="5268" y="2648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97" name="Freeform 1081"/>
              <p:cNvSpPr>
                <a:spLocks/>
              </p:cNvSpPr>
              <p:nvPr/>
            </p:nvSpPr>
            <p:spPr bwMode="auto">
              <a:xfrm>
                <a:off x="5272" y="2647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98" name="Line 1082"/>
              <p:cNvSpPr>
                <a:spLocks noChangeShapeType="1"/>
              </p:cNvSpPr>
              <p:nvPr/>
            </p:nvSpPr>
            <p:spPr bwMode="auto">
              <a:xfrm>
                <a:off x="5277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99" name="Line 1083"/>
              <p:cNvSpPr>
                <a:spLocks noChangeShapeType="1"/>
              </p:cNvSpPr>
              <p:nvPr/>
            </p:nvSpPr>
            <p:spPr bwMode="auto">
              <a:xfrm>
                <a:off x="5282" y="264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00" name="Freeform 1084"/>
              <p:cNvSpPr>
                <a:spLocks/>
              </p:cNvSpPr>
              <p:nvPr/>
            </p:nvSpPr>
            <p:spPr bwMode="auto">
              <a:xfrm>
                <a:off x="5287" y="264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01" name="Line 1085"/>
              <p:cNvSpPr>
                <a:spLocks noChangeShapeType="1"/>
              </p:cNvSpPr>
              <p:nvPr/>
            </p:nvSpPr>
            <p:spPr bwMode="auto">
              <a:xfrm>
                <a:off x="5292" y="264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02" name="Line 1086"/>
              <p:cNvSpPr>
                <a:spLocks noChangeShapeType="1"/>
              </p:cNvSpPr>
              <p:nvPr/>
            </p:nvSpPr>
            <p:spPr bwMode="auto">
              <a:xfrm>
                <a:off x="5297" y="2648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03" name="Line 1087"/>
              <p:cNvSpPr>
                <a:spLocks noChangeShapeType="1"/>
              </p:cNvSpPr>
              <p:nvPr/>
            </p:nvSpPr>
            <p:spPr bwMode="auto">
              <a:xfrm>
                <a:off x="5301" y="264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04" name="Line 1088"/>
              <p:cNvSpPr>
                <a:spLocks noChangeShapeType="1"/>
              </p:cNvSpPr>
              <p:nvPr/>
            </p:nvSpPr>
            <p:spPr bwMode="auto">
              <a:xfrm>
                <a:off x="5306" y="264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05" name="Line 1089"/>
              <p:cNvSpPr>
                <a:spLocks noChangeShapeType="1"/>
              </p:cNvSpPr>
              <p:nvPr/>
            </p:nvSpPr>
            <p:spPr bwMode="auto">
              <a:xfrm>
                <a:off x="5311" y="2648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06" name="Line 1090"/>
              <p:cNvSpPr>
                <a:spLocks noChangeShapeType="1"/>
              </p:cNvSpPr>
              <p:nvPr/>
            </p:nvSpPr>
            <p:spPr bwMode="auto">
              <a:xfrm>
                <a:off x="5315" y="264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07" name="Line 1091"/>
              <p:cNvSpPr>
                <a:spLocks noChangeShapeType="1"/>
              </p:cNvSpPr>
              <p:nvPr/>
            </p:nvSpPr>
            <p:spPr bwMode="auto">
              <a:xfrm>
                <a:off x="5320" y="264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08" name="Line 1092"/>
              <p:cNvSpPr>
                <a:spLocks noChangeShapeType="1"/>
              </p:cNvSpPr>
              <p:nvPr/>
            </p:nvSpPr>
            <p:spPr bwMode="auto">
              <a:xfrm>
                <a:off x="5325" y="264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09" name="Freeform 1093"/>
              <p:cNvSpPr>
                <a:spLocks/>
              </p:cNvSpPr>
              <p:nvPr/>
            </p:nvSpPr>
            <p:spPr bwMode="auto">
              <a:xfrm>
                <a:off x="5330" y="264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10" name="Freeform 1094"/>
              <p:cNvSpPr>
                <a:spLocks/>
              </p:cNvSpPr>
              <p:nvPr/>
            </p:nvSpPr>
            <p:spPr bwMode="auto">
              <a:xfrm>
                <a:off x="5335" y="2648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11" name="Freeform 1095"/>
              <p:cNvSpPr>
                <a:spLocks/>
              </p:cNvSpPr>
              <p:nvPr/>
            </p:nvSpPr>
            <p:spPr bwMode="auto">
              <a:xfrm>
                <a:off x="5339" y="264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12" name="Line 1096"/>
              <p:cNvSpPr>
                <a:spLocks noChangeShapeType="1"/>
              </p:cNvSpPr>
              <p:nvPr/>
            </p:nvSpPr>
            <p:spPr bwMode="auto">
              <a:xfrm>
                <a:off x="5344" y="2649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13" name="Freeform 1097"/>
              <p:cNvSpPr>
                <a:spLocks/>
              </p:cNvSpPr>
              <p:nvPr/>
            </p:nvSpPr>
            <p:spPr bwMode="auto">
              <a:xfrm>
                <a:off x="5349" y="264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14" name="Freeform 1098"/>
              <p:cNvSpPr>
                <a:spLocks/>
              </p:cNvSpPr>
              <p:nvPr/>
            </p:nvSpPr>
            <p:spPr bwMode="auto">
              <a:xfrm>
                <a:off x="5354" y="2648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15" name="Freeform 1099"/>
              <p:cNvSpPr>
                <a:spLocks/>
              </p:cNvSpPr>
              <p:nvPr/>
            </p:nvSpPr>
            <p:spPr bwMode="auto">
              <a:xfrm>
                <a:off x="5359" y="2648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16" name="Freeform 1100"/>
              <p:cNvSpPr>
                <a:spLocks/>
              </p:cNvSpPr>
              <p:nvPr/>
            </p:nvSpPr>
            <p:spPr bwMode="auto">
              <a:xfrm>
                <a:off x="5363" y="264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17" name="Freeform 1101"/>
              <p:cNvSpPr>
                <a:spLocks/>
              </p:cNvSpPr>
              <p:nvPr/>
            </p:nvSpPr>
            <p:spPr bwMode="auto">
              <a:xfrm>
                <a:off x="5368" y="264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18" name="Freeform 1102"/>
              <p:cNvSpPr>
                <a:spLocks/>
              </p:cNvSpPr>
              <p:nvPr/>
            </p:nvSpPr>
            <p:spPr bwMode="auto">
              <a:xfrm>
                <a:off x="5373" y="2648"/>
                <a:ext cx="4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19" name="Freeform 1103"/>
              <p:cNvSpPr>
                <a:spLocks/>
              </p:cNvSpPr>
              <p:nvPr/>
            </p:nvSpPr>
            <p:spPr bwMode="auto">
              <a:xfrm>
                <a:off x="5377" y="264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20" name="Freeform 1104"/>
              <p:cNvSpPr>
                <a:spLocks/>
              </p:cNvSpPr>
              <p:nvPr/>
            </p:nvSpPr>
            <p:spPr bwMode="auto">
              <a:xfrm>
                <a:off x="5382" y="2648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21" name="Line 1105"/>
              <p:cNvSpPr>
                <a:spLocks noChangeShapeType="1"/>
              </p:cNvSpPr>
              <p:nvPr/>
            </p:nvSpPr>
            <p:spPr bwMode="auto">
              <a:xfrm>
                <a:off x="5387" y="264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22" name="Freeform 1106"/>
              <p:cNvSpPr>
                <a:spLocks/>
              </p:cNvSpPr>
              <p:nvPr/>
            </p:nvSpPr>
            <p:spPr bwMode="auto">
              <a:xfrm>
                <a:off x="5392" y="264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23" name="Freeform 1107"/>
              <p:cNvSpPr>
                <a:spLocks/>
              </p:cNvSpPr>
              <p:nvPr/>
            </p:nvSpPr>
            <p:spPr bwMode="auto">
              <a:xfrm>
                <a:off x="5397" y="264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24" name="Freeform 1108"/>
              <p:cNvSpPr>
                <a:spLocks/>
              </p:cNvSpPr>
              <p:nvPr/>
            </p:nvSpPr>
            <p:spPr bwMode="auto">
              <a:xfrm>
                <a:off x="5402" y="2649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25" name="Freeform 1109"/>
              <p:cNvSpPr>
                <a:spLocks/>
              </p:cNvSpPr>
              <p:nvPr/>
            </p:nvSpPr>
            <p:spPr bwMode="auto">
              <a:xfrm>
                <a:off x="5406" y="2648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26" name="Freeform 1110"/>
              <p:cNvSpPr>
                <a:spLocks/>
              </p:cNvSpPr>
              <p:nvPr/>
            </p:nvSpPr>
            <p:spPr bwMode="auto">
              <a:xfrm>
                <a:off x="5411" y="264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27" name="Freeform 1111"/>
              <p:cNvSpPr>
                <a:spLocks/>
              </p:cNvSpPr>
              <p:nvPr/>
            </p:nvSpPr>
            <p:spPr bwMode="auto">
              <a:xfrm>
                <a:off x="5416" y="264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28" name="Line 1112"/>
              <p:cNvSpPr>
                <a:spLocks noChangeShapeType="1"/>
              </p:cNvSpPr>
              <p:nvPr/>
            </p:nvSpPr>
            <p:spPr bwMode="auto">
              <a:xfrm>
                <a:off x="5421" y="2649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29" name="Line 1113"/>
              <p:cNvSpPr>
                <a:spLocks noChangeShapeType="1"/>
              </p:cNvSpPr>
              <p:nvPr/>
            </p:nvSpPr>
            <p:spPr bwMode="auto">
              <a:xfrm>
                <a:off x="5425" y="2649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30" name="Freeform 1114"/>
              <p:cNvSpPr>
                <a:spLocks/>
              </p:cNvSpPr>
              <p:nvPr/>
            </p:nvSpPr>
            <p:spPr bwMode="auto">
              <a:xfrm>
                <a:off x="2902" y="2539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2" y="2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31" name="Freeform 1115"/>
              <p:cNvSpPr>
                <a:spLocks/>
              </p:cNvSpPr>
              <p:nvPr/>
            </p:nvSpPr>
            <p:spPr bwMode="auto">
              <a:xfrm>
                <a:off x="2907" y="2543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32" name="Freeform 1116"/>
              <p:cNvSpPr>
                <a:spLocks/>
              </p:cNvSpPr>
              <p:nvPr/>
            </p:nvSpPr>
            <p:spPr bwMode="auto">
              <a:xfrm>
                <a:off x="2911" y="2543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33" name="Freeform 1117"/>
              <p:cNvSpPr>
                <a:spLocks/>
              </p:cNvSpPr>
              <p:nvPr/>
            </p:nvSpPr>
            <p:spPr bwMode="auto">
              <a:xfrm>
                <a:off x="2916" y="254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34" name="Freeform 1118"/>
              <p:cNvSpPr>
                <a:spLocks/>
              </p:cNvSpPr>
              <p:nvPr/>
            </p:nvSpPr>
            <p:spPr bwMode="auto">
              <a:xfrm>
                <a:off x="2921" y="2544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35" name="Freeform 1119"/>
              <p:cNvSpPr>
                <a:spLocks/>
              </p:cNvSpPr>
              <p:nvPr/>
            </p:nvSpPr>
            <p:spPr bwMode="auto">
              <a:xfrm>
                <a:off x="2925" y="2544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36" name="Freeform 1120"/>
              <p:cNvSpPr>
                <a:spLocks/>
              </p:cNvSpPr>
              <p:nvPr/>
            </p:nvSpPr>
            <p:spPr bwMode="auto">
              <a:xfrm>
                <a:off x="2930" y="254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37" name="Freeform 1121"/>
              <p:cNvSpPr>
                <a:spLocks/>
              </p:cNvSpPr>
              <p:nvPr/>
            </p:nvSpPr>
            <p:spPr bwMode="auto">
              <a:xfrm>
                <a:off x="2935" y="2541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3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38" name="Freeform 1122"/>
              <p:cNvSpPr>
                <a:spLocks/>
              </p:cNvSpPr>
              <p:nvPr/>
            </p:nvSpPr>
            <p:spPr bwMode="auto">
              <a:xfrm>
                <a:off x="2940" y="2539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39" name="Freeform 1123"/>
              <p:cNvSpPr>
                <a:spLocks/>
              </p:cNvSpPr>
              <p:nvPr/>
            </p:nvSpPr>
            <p:spPr bwMode="auto">
              <a:xfrm>
                <a:off x="2945" y="2538"/>
                <a:ext cx="4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40" name="Freeform 1124"/>
              <p:cNvSpPr>
                <a:spLocks/>
              </p:cNvSpPr>
              <p:nvPr/>
            </p:nvSpPr>
            <p:spPr bwMode="auto">
              <a:xfrm>
                <a:off x="2949" y="2535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41" name="Freeform 1125"/>
              <p:cNvSpPr>
                <a:spLocks/>
              </p:cNvSpPr>
              <p:nvPr/>
            </p:nvSpPr>
            <p:spPr bwMode="auto">
              <a:xfrm>
                <a:off x="2954" y="2534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42" name="Freeform 1126"/>
              <p:cNvSpPr>
                <a:spLocks/>
              </p:cNvSpPr>
              <p:nvPr/>
            </p:nvSpPr>
            <p:spPr bwMode="auto">
              <a:xfrm>
                <a:off x="2959" y="2529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1" y="4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43" name="Freeform 1127"/>
              <p:cNvSpPr>
                <a:spLocks/>
              </p:cNvSpPr>
              <p:nvPr/>
            </p:nvSpPr>
            <p:spPr bwMode="auto">
              <a:xfrm>
                <a:off x="2964" y="2527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44" name="Freeform 1128"/>
              <p:cNvSpPr>
                <a:spLocks/>
              </p:cNvSpPr>
              <p:nvPr/>
            </p:nvSpPr>
            <p:spPr bwMode="auto">
              <a:xfrm>
                <a:off x="2969" y="2522"/>
                <a:ext cx="4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4"/>
                  </a:cxn>
                  <a:cxn ang="0">
                    <a:pos x="2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1" y="4"/>
                    </a:lnTo>
                    <a:lnTo>
                      <a:pt x="2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45" name="Freeform 1129"/>
              <p:cNvSpPr>
                <a:spLocks/>
              </p:cNvSpPr>
              <p:nvPr/>
            </p:nvSpPr>
            <p:spPr bwMode="auto">
              <a:xfrm>
                <a:off x="2973" y="2518"/>
                <a:ext cx="5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2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2" y="2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46" name="Freeform 1130"/>
              <p:cNvSpPr>
                <a:spLocks/>
              </p:cNvSpPr>
              <p:nvPr/>
            </p:nvSpPr>
            <p:spPr bwMode="auto">
              <a:xfrm>
                <a:off x="2978" y="2511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5"/>
                  </a:cxn>
                  <a:cxn ang="0">
                    <a:pos x="3" y="3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1" y="5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47" name="Freeform 1131"/>
              <p:cNvSpPr>
                <a:spLocks/>
              </p:cNvSpPr>
              <p:nvPr/>
            </p:nvSpPr>
            <p:spPr bwMode="auto">
              <a:xfrm>
                <a:off x="2983" y="2507"/>
                <a:ext cx="4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48" name="Freeform 1132"/>
              <p:cNvSpPr>
                <a:spLocks/>
              </p:cNvSpPr>
              <p:nvPr/>
            </p:nvSpPr>
            <p:spPr bwMode="auto">
              <a:xfrm>
                <a:off x="2987" y="2502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3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49" name="Freeform 1133"/>
              <p:cNvSpPr>
                <a:spLocks/>
              </p:cNvSpPr>
              <p:nvPr/>
            </p:nvSpPr>
            <p:spPr bwMode="auto">
              <a:xfrm>
                <a:off x="2992" y="2495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5"/>
                  </a:cxn>
                  <a:cxn ang="0">
                    <a:pos x="3" y="3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1" y="5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50" name="Freeform 1134"/>
              <p:cNvSpPr>
                <a:spLocks/>
              </p:cNvSpPr>
              <p:nvPr/>
            </p:nvSpPr>
            <p:spPr bwMode="auto">
              <a:xfrm>
                <a:off x="2997" y="2490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1" y="4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51" name="Freeform 1135"/>
              <p:cNvSpPr>
                <a:spLocks/>
              </p:cNvSpPr>
              <p:nvPr/>
            </p:nvSpPr>
            <p:spPr bwMode="auto">
              <a:xfrm>
                <a:off x="3002" y="2481"/>
                <a:ext cx="5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1" y="7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1" y="7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52" name="Freeform 1136"/>
              <p:cNvSpPr>
                <a:spLocks/>
              </p:cNvSpPr>
              <p:nvPr/>
            </p:nvSpPr>
            <p:spPr bwMode="auto">
              <a:xfrm>
                <a:off x="3007" y="2477"/>
                <a:ext cx="5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53" name="Freeform 1137"/>
              <p:cNvSpPr>
                <a:spLocks/>
              </p:cNvSpPr>
              <p:nvPr/>
            </p:nvSpPr>
            <p:spPr bwMode="auto">
              <a:xfrm>
                <a:off x="3012" y="2472"/>
                <a:ext cx="4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2" y="3"/>
                    </a:ln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54" name="Freeform 1138"/>
              <p:cNvSpPr>
                <a:spLocks/>
              </p:cNvSpPr>
              <p:nvPr/>
            </p:nvSpPr>
            <p:spPr bwMode="auto">
              <a:xfrm>
                <a:off x="3016" y="2462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8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55" name="Freeform 1139"/>
              <p:cNvSpPr>
                <a:spLocks/>
              </p:cNvSpPr>
              <p:nvPr/>
            </p:nvSpPr>
            <p:spPr bwMode="auto">
              <a:xfrm>
                <a:off x="3021" y="2455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1" y="5"/>
                    </a:lnTo>
                    <a:lnTo>
                      <a:pt x="2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56" name="Freeform 1140"/>
              <p:cNvSpPr>
                <a:spLocks/>
              </p:cNvSpPr>
              <p:nvPr/>
            </p:nvSpPr>
            <p:spPr bwMode="auto">
              <a:xfrm>
                <a:off x="3026" y="2447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3" y="4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57" name="Freeform 1141"/>
              <p:cNvSpPr>
                <a:spLocks/>
              </p:cNvSpPr>
              <p:nvPr/>
            </p:nvSpPr>
            <p:spPr bwMode="auto">
              <a:xfrm>
                <a:off x="3031" y="2441"/>
                <a:ext cx="4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" y="4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lnTo>
                      <a:pt x="1" y="4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58" name="Freeform 1142"/>
              <p:cNvSpPr>
                <a:spLocks/>
              </p:cNvSpPr>
              <p:nvPr/>
            </p:nvSpPr>
            <p:spPr bwMode="auto">
              <a:xfrm>
                <a:off x="3035" y="2432"/>
                <a:ext cx="5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2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2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59" name="Freeform 1143"/>
              <p:cNvSpPr>
                <a:spLocks/>
              </p:cNvSpPr>
              <p:nvPr/>
            </p:nvSpPr>
            <p:spPr bwMode="auto">
              <a:xfrm>
                <a:off x="3040" y="2424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3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60" name="Freeform 1144"/>
              <p:cNvSpPr>
                <a:spLocks/>
              </p:cNvSpPr>
              <p:nvPr/>
            </p:nvSpPr>
            <p:spPr bwMode="auto">
              <a:xfrm>
                <a:off x="3045" y="2418"/>
                <a:ext cx="4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61" name="Freeform 1145"/>
              <p:cNvSpPr>
                <a:spLocks/>
              </p:cNvSpPr>
              <p:nvPr/>
            </p:nvSpPr>
            <p:spPr bwMode="auto">
              <a:xfrm>
                <a:off x="3049" y="2407"/>
                <a:ext cx="5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" y="8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1">
                    <a:moveTo>
                      <a:pt x="0" y="11"/>
                    </a:moveTo>
                    <a:lnTo>
                      <a:pt x="2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62" name="Freeform 1146"/>
              <p:cNvSpPr>
                <a:spLocks/>
              </p:cNvSpPr>
              <p:nvPr/>
            </p:nvSpPr>
            <p:spPr bwMode="auto">
              <a:xfrm>
                <a:off x="3054" y="2401"/>
                <a:ext cx="5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" y="4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1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63" name="Freeform 1147"/>
              <p:cNvSpPr>
                <a:spLocks/>
              </p:cNvSpPr>
              <p:nvPr/>
            </p:nvSpPr>
            <p:spPr bwMode="auto">
              <a:xfrm>
                <a:off x="3059" y="2393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2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64" name="Freeform 1148"/>
              <p:cNvSpPr>
                <a:spLocks/>
              </p:cNvSpPr>
              <p:nvPr/>
            </p:nvSpPr>
            <p:spPr bwMode="auto">
              <a:xfrm>
                <a:off x="3064" y="2384"/>
                <a:ext cx="5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2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2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65" name="Freeform 1149"/>
              <p:cNvSpPr>
                <a:spLocks/>
              </p:cNvSpPr>
              <p:nvPr/>
            </p:nvSpPr>
            <p:spPr bwMode="auto">
              <a:xfrm>
                <a:off x="3069" y="2375"/>
                <a:ext cx="5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2" y="4"/>
                    </a:lnTo>
                    <a:lnTo>
                      <a:pt x="3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66" name="Freeform 1150"/>
              <p:cNvSpPr>
                <a:spLocks/>
              </p:cNvSpPr>
              <p:nvPr/>
            </p:nvSpPr>
            <p:spPr bwMode="auto">
              <a:xfrm>
                <a:off x="3074" y="2370"/>
                <a:ext cx="4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4" y="0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1" y="4"/>
                    </a:lnTo>
                    <a:lnTo>
                      <a:pt x="2" y="3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67" name="Freeform 1151"/>
              <p:cNvSpPr>
                <a:spLocks/>
              </p:cNvSpPr>
              <p:nvPr/>
            </p:nvSpPr>
            <p:spPr bwMode="auto">
              <a:xfrm>
                <a:off x="3078" y="2364"/>
                <a:ext cx="5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2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68" name="Freeform 1152"/>
              <p:cNvSpPr>
                <a:spLocks/>
              </p:cNvSpPr>
              <p:nvPr/>
            </p:nvSpPr>
            <p:spPr bwMode="auto">
              <a:xfrm>
                <a:off x="3083" y="2354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1" y="8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69" name="Freeform 1153"/>
              <p:cNvSpPr>
                <a:spLocks/>
              </p:cNvSpPr>
              <p:nvPr/>
            </p:nvSpPr>
            <p:spPr bwMode="auto">
              <a:xfrm>
                <a:off x="3088" y="2347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3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70" name="Freeform 1154"/>
              <p:cNvSpPr>
                <a:spLocks/>
              </p:cNvSpPr>
              <p:nvPr/>
            </p:nvSpPr>
            <p:spPr bwMode="auto">
              <a:xfrm>
                <a:off x="3093" y="2343"/>
                <a:ext cx="4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71" name="Freeform 1155"/>
              <p:cNvSpPr>
                <a:spLocks/>
              </p:cNvSpPr>
              <p:nvPr/>
            </p:nvSpPr>
            <p:spPr bwMode="auto">
              <a:xfrm>
                <a:off x="3097" y="2337"/>
                <a:ext cx="5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2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72" name="Freeform 1156"/>
              <p:cNvSpPr>
                <a:spLocks/>
              </p:cNvSpPr>
              <p:nvPr/>
            </p:nvSpPr>
            <p:spPr bwMode="auto">
              <a:xfrm>
                <a:off x="3102" y="2327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8"/>
                  </a:cxn>
                  <a:cxn ang="0">
                    <a:pos x="3" y="5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1" y="8"/>
                    </a:lnTo>
                    <a:lnTo>
                      <a:pt x="3" y="5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73" name="Freeform 1157"/>
              <p:cNvSpPr>
                <a:spLocks/>
              </p:cNvSpPr>
              <p:nvPr/>
            </p:nvSpPr>
            <p:spPr bwMode="auto">
              <a:xfrm>
                <a:off x="3107" y="2321"/>
                <a:ext cx="4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74" name="Freeform 1158"/>
              <p:cNvSpPr>
                <a:spLocks/>
              </p:cNvSpPr>
              <p:nvPr/>
            </p:nvSpPr>
            <p:spPr bwMode="auto">
              <a:xfrm>
                <a:off x="3111" y="2313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3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75" name="Freeform 1159"/>
              <p:cNvSpPr>
                <a:spLocks/>
              </p:cNvSpPr>
              <p:nvPr/>
            </p:nvSpPr>
            <p:spPr bwMode="auto">
              <a:xfrm>
                <a:off x="3116" y="2302"/>
                <a:ext cx="5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8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1">
                    <a:moveTo>
                      <a:pt x="0" y="11"/>
                    </a:moveTo>
                    <a:lnTo>
                      <a:pt x="1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76" name="Freeform 1160"/>
              <p:cNvSpPr>
                <a:spLocks/>
              </p:cNvSpPr>
              <p:nvPr/>
            </p:nvSpPr>
            <p:spPr bwMode="auto">
              <a:xfrm>
                <a:off x="3121" y="2295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6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1" y="6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77" name="Freeform 1161"/>
              <p:cNvSpPr>
                <a:spLocks/>
              </p:cNvSpPr>
              <p:nvPr/>
            </p:nvSpPr>
            <p:spPr bwMode="auto">
              <a:xfrm>
                <a:off x="3126" y="2283"/>
                <a:ext cx="5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1" y="9"/>
                    </a:lnTo>
                    <a:lnTo>
                      <a:pt x="2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78" name="Freeform 1162"/>
              <p:cNvSpPr>
                <a:spLocks/>
              </p:cNvSpPr>
              <p:nvPr/>
            </p:nvSpPr>
            <p:spPr bwMode="auto">
              <a:xfrm>
                <a:off x="3131" y="2275"/>
                <a:ext cx="5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6"/>
                  </a:cxn>
                  <a:cxn ang="0">
                    <a:pos x="2" y="4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1" y="6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79" name="Freeform 1163"/>
              <p:cNvSpPr>
                <a:spLocks/>
              </p:cNvSpPr>
              <p:nvPr/>
            </p:nvSpPr>
            <p:spPr bwMode="auto">
              <a:xfrm>
                <a:off x="3136" y="2262"/>
                <a:ext cx="4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10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4" y="0"/>
                  </a:cxn>
                </a:cxnLst>
                <a:rect l="0" t="0" r="r" b="b"/>
                <a:pathLst>
                  <a:path w="4" h="13">
                    <a:moveTo>
                      <a:pt x="0" y="13"/>
                    </a:moveTo>
                    <a:lnTo>
                      <a:pt x="1" y="10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80" name="Freeform 1164"/>
              <p:cNvSpPr>
                <a:spLocks/>
              </p:cNvSpPr>
              <p:nvPr/>
            </p:nvSpPr>
            <p:spPr bwMode="auto">
              <a:xfrm>
                <a:off x="3140" y="2255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1" y="5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81" name="Freeform 1165"/>
              <p:cNvSpPr>
                <a:spLocks/>
              </p:cNvSpPr>
              <p:nvPr/>
            </p:nvSpPr>
            <p:spPr bwMode="auto">
              <a:xfrm>
                <a:off x="3145" y="2245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2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82" name="Freeform 1166"/>
              <p:cNvSpPr>
                <a:spLocks/>
              </p:cNvSpPr>
              <p:nvPr/>
            </p:nvSpPr>
            <p:spPr bwMode="auto">
              <a:xfrm>
                <a:off x="3150" y="2232"/>
                <a:ext cx="5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0" y="13"/>
                    </a:moveTo>
                    <a:lnTo>
                      <a:pt x="1" y="9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83" name="Freeform 1167"/>
              <p:cNvSpPr>
                <a:spLocks/>
              </p:cNvSpPr>
              <p:nvPr/>
            </p:nvSpPr>
            <p:spPr bwMode="auto">
              <a:xfrm>
                <a:off x="3155" y="2222"/>
                <a:ext cx="4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7"/>
                  </a:cxn>
                  <a:cxn ang="0">
                    <a:pos x="2" y="5"/>
                  </a:cxn>
                  <a:cxn ang="0">
                    <a:pos x="3" y="3"/>
                  </a:cxn>
                  <a:cxn ang="0">
                    <a:pos x="4" y="0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lnTo>
                      <a:pt x="1" y="7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84" name="Freeform 1168"/>
              <p:cNvSpPr>
                <a:spLocks/>
              </p:cNvSpPr>
              <p:nvPr/>
            </p:nvSpPr>
            <p:spPr bwMode="auto">
              <a:xfrm>
                <a:off x="3159" y="2206"/>
                <a:ext cx="5" cy="1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" y="12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6">
                    <a:moveTo>
                      <a:pt x="0" y="16"/>
                    </a:moveTo>
                    <a:lnTo>
                      <a:pt x="1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85" name="Freeform 1169"/>
              <p:cNvSpPr>
                <a:spLocks/>
              </p:cNvSpPr>
              <p:nvPr/>
            </p:nvSpPr>
            <p:spPr bwMode="auto">
              <a:xfrm>
                <a:off x="3164" y="2197"/>
                <a:ext cx="5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1" y="7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86" name="Freeform 1170"/>
              <p:cNvSpPr>
                <a:spLocks/>
              </p:cNvSpPr>
              <p:nvPr/>
            </p:nvSpPr>
            <p:spPr bwMode="auto">
              <a:xfrm>
                <a:off x="3169" y="2182"/>
                <a:ext cx="4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3" y="4"/>
                  </a:cxn>
                  <a:cxn ang="0">
                    <a:pos x="4" y="0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lnTo>
                      <a:pt x="1" y="11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87" name="Freeform 1171"/>
              <p:cNvSpPr>
                <a:spLocks/>
              </p:cNvSpPr>
              <p:nvPr/>
            </p:nvSpPr>
            <p:spPr bwMode="auto">
              <a:xfrm>
                <a:off x="3173" y="2170"/>
                <a:ext cx="5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3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88" name="Freeform 1172"/>
              <p:cNvSpPr>
                <a:spLocks/>
              </p:cNvSpPr>
              <p:nvPr/>
            </p:nvSpPr>
            <p:spPr bwMode="auto">
              <a:xfrm>
                <a:off x="3178" y="2160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7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2" y="7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89" name="Freeform 1173"/>
              <p:cNvSpPr>
                <a:spLocks/>
              </p:cNvSpPr>
              <p:nvPr/>
            </p:nvSpPr>
            <p:spPr bwMode="auto">
              <a:xfrm>
                <a:off x="3183" y="2143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90" name="Freeform 1174"/>
              <p:cNvSpPr>
                <a:spLocks/>
              </p:cNvSpPr>
              <p:nvPr/>
            </p:nvSpPr>
            <p:spPr bwMode="auto">
              <a:xfrm>
                <a:off x="3188" y="2132"/>
                <a:ext cx="5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1">
                    <a:moveTo>
                      <a:pt x="0" y="11"/>
                    </a:moveTo>
                    <a:lnTo>
                      <a:pt x="1" y="8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91" name="Freeform 1175"/>
              <p:cNvSpPr>
                <a:spLocks/>
              </p:cNvSpPr>
              <p:nvPr/>
            </p:nvSpPr>
            <p:spPr bwMode="auto">
              <a:xfrm>
                <a:off x="3193" y="2114"/>
                <a:ext cx="5" cy="18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18">
                    <a:moveTo>
                      <a:pt x="0" y="18"/>
                    </a:moveTo>
                    <a:lnTo>
                      <a:pt x="1" y="14"/>
                    </a:lnTo>
                    <a:lnTo>
                      <a:pt x="2" y="9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92" name="Freeform 1176"/>
              <p:cNvSpPr>
                <a:spLocks/>
              </p:cNvSpPr>
              <p:nvPr/>
            </p:nvSpPr>
            <p:spPr bwMode="auto">
              <a:xfrm>
                <a:off x="3198" y="2102"/>
                <a:ext cx="4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3" y="4"/>
                  </a:cxn>
                  <a:cxn ang="0">
                    <a:pos x="4" y="0"/>
                  </a:cxn>
                </a:cxnLst>
                <a:rect l="0" t="0" r="r" b="b"/>
                <a:pathLst>
                  <a:path w="4" h="12">
                    <a:moveTo>
                      <a:pt x="0" y="12"/>
                    </a:moveTo>
                    <a:lnTo>
                      <a:pt x="1" y="9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93" name="Freeform 1177"/>
              <p:cNvSpPr>
                <a:spLocks/>
              </p:cNvSpPr>
              <p:nvPr/>
            </p:nvSpPr>
            <p:spPr bwMode="auto">
              <a:xfrm>
                <a:off x="3202" y="2085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1" y="13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94" name="Freeform 1178"/>
              <p:cNvSpPr>
                <a:spLocks/>
              </p:cNvSpPr>
              <p:nvPr/>
            </p:nvSpPr>
            <p:spPr bwMode="auto">
              <a:xfrm>
                <a:off x="3207" y="2072"/>
                <a:ext cx="5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0" y="13"/>
                    </a:moveTo>
                    <a:lnTo>
                      <a:pt x="1" y="9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95" name="Freeform 1179"/>
              <p:cNvSpPr>
                <a:spLocks/>
              </p:cNvSpPr>
              <p:nvPr/>
            </p:nvSpPr>
            <p:spPr bwMode="auto">
              <a:xfrm>
                <a:off x="3212" y="2052"/>
                <a:ext cx="4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" y="15"/>
                  </a:cxn>
                  <a:cxn ang="0">
                    <a:pos x="2" y="10"/>
                  </a:cxn>
                  <a:cxn ang="0">
                    <a:pos x="3" y="4"/>
                  </a:cxn>
                  <a:cxn ang="0">
                    <a:pos x="4" y="0"/>
                  </a:cxn>
                </a:cxnLst>
                <a:rect l="0" t="0" r="r" b="b"/>
                <a:pathLst>
                  <a:path w="4" h="20">
                    <a:moveTo>
                      <a:pt x="0" y="20"/>
                    </a:moveTo>
                    <a:lnTo>
                      <a:pt x="1" y="15"/>
                    </a:lnTo>
                    <a:lnTo>
                      <a:pt x="2" y="10"/>
                    </a:lnTo>
                    <a:lnTo>
                      <a:pt x="3" y="4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96" name="Freeform 1180"/>
              <p:cNvSpPr>
                <a:spLocks/>
              </p:cNvSpPr>
              <p:nvPr/>
            </p:nvSpPr>
            <p:spPr bwMode="auto">
              <a:xfrm>
                <a:off x="3216" y="2040"/>
                <a:ext cx="5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1" y="9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97" name="Freeform 1181"/>
              <p:cNvSpPr>
                <a:spLocks/>
              </p:cNvSpPr>
              <p:nvPr/>
            </p:nvSpPr>
            <p:spPr bwMode="auto">
              <a:xfrm>
                <a:off x="3221" y="2027"/>
                <a:ext cx="5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0" y="13"/>
                    </a:moveTo>
                    <a:lnTo>
                      <a:pt x="2" y="7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98" name="Freeform 1182"/>
              <p:cNvSpPr>
                <a:spLocks/>
              </p:cNvSpPr>
              <p:nvPr/>
            </p:nvSpPr>
            <p:spPr bwMode="auto">
              <a:xfrm>
                <a:off x="3226" y="2006"/>
                <a:ext cx="5" cy="21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" y="16"/>
                  </a:cxn>
                  <a:cxn ang="0">
                    <a:pos x="3" y="11"/>
                  </a:cxn>
                  <a:cxn ang="0">
                    <a:pos x="4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21">
                    <a:moveTo>
                      <a:pt x="0" y="21"/>
                    </a:moveTo>
                    <a:lnTo>
                      <a:pt x="1" y="16"/>
                    </a:lnTo>
                    <a:lnTo>
                      <a:pt x="3" y="11"/>
                    </a:lnTo>
                    <a:lnTo>
                      <a:pt x="4" y="5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999" name="Freeform 1183"/>
              <p:cNvSpPr>
                <a:spLocks/>
              </p:cNvSpPr>
              <p:nvPr/>
            </p:nvSpPr>
            <p:spPr bwMode="auto">
              <a:xfrm>
                <a:off x="3231" y="1993"/>
                <a:ext cx="5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0" y="13"/>
                    </a:moveTo>
                    <a:lnTo>
                      <a:pt x="1" y="9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00" name="Freeform 1184"/>
              <p:cNvSpPr>
                <a:spLocks/>
              </p:cNvSpPr>
              <p:nvPr/>
            </p:nvSpPr>
            <p:spPr bwMode="auto">
              <a:xfrm>
                <a:off x="3236" y="1975"/>
                <a:ext cx="4" cy="18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3"/>
                  </a:cxn>
                  <a:cxn ang="0">
                    <a:pos x="2" y="9"/>
                  </a:cxn>
                  <a:cxn ang="0">
                    <a:pos x="3" y="4"/>
                  </a:cxn>
                  <a:cxn ang="0">
                    <a:pos x="4" y="0"/>
                  </a:cxn>
                </a:cxnLst>
                <a:rect l="0" t="0" r="r" b="b"/>
                <a:pathLst>
                  <a:path w="4" h="18">
                    <a:moveTo>
                      <a:pt x="0" y="18"/>
                    </a:moveTo>
                    <a:lnTo>
                      <a:pt x="1" y="13"/>
                    </a:lnTo>
                    <a:lnTo>
                      <a:pt x="2" y="9"/>
                    </a:lnTo>
                    <a:lnTo>
                      <a:pt x="3" y="4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01" name="Freeform 1185"/>
              <p:cNvSpPr>
                <a:spLocks/>
              </p:cNvSpPr>
              <p:nvPr/>
            </p:nvSpPr>
            <p:spPr bwMode="auto">
              <a:xfrm>
                <a:off x="3240" y="1962"/>
                <a:ext cx="5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" y="10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0" y="13"/>
                    </a:moveTo>
                    <a:lnTo>
                      <a:pt x="2" y="10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02" name="Freeform 1186"/>
              <p:cNvSpPr>
                <a:spLocks/>
              </p:cNvSpPr>
              <p:nvPr/>
            </p:nvSpPr>
            <p:spPr bwMode="auto">
              <a:xfrm>
                <a:off x="3245" y="1941"/>
                <a:ext cx="5" cy="21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2" y="16"/>
                  </a:cxn>
                  <a:cxn ang="0">
                    <a:pos x="3" y="10"/>
                  </a:cxn>
                  <a:cxn ang="0">
                    <a:pos x="4" y="4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21">
                    <a:moveTo>
                      <a:pt x="0" y="21"/>
                    </a:moveTo>
                    <a:lnTo>
                      <a:pt x="2" y="16"/>
                    </a:lnTo>
                    <a:lnTo>
                      <a:pt x="3" y="10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03" name="Freeform 1187"/>
              <p:cNvSpPr>
                <a:spLocks/>
              </p:cNvSpPr>
              <p:nvPr/>
            </p:nvSpPr>
            <p:spPr bwMode="auto">
              <a:xfrm>
                <a:off x="3250" y="1931"/>
                <a:ext cx="5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" y="7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0" y="10"/>
                    </a:moveTo>
                    <a:lnTo>
                      <a:pt x="1" y="7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04" name="Freeform 1188"/>
              <p:cNvSpPr>
                <a:spLocks/>
              </p:cNvSpPr>
              <p:nvPr/>
            </p:nvSpPr>
            <p:spPr bwMode="auto">
              <a:xfrm>
                <a:off x="3255" y="1917"/>
                <a:ext cx="5" cy="14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8"/>
                  </a:cxn>
                  <a:cxn ang="0">
                    <a:pos x="5" y="0"/>
                  </a:cxn>
                </a:cxnLst>
                <a:rect l="0" t="0" r="r" b="b"/>
                <a:pathLst>
                  <a:path w="5" h="14">
                    <a:moveTo>
                      <a:pt x="0" y="14"/>
                    </a:moveTo>
                    <a:lnTo>
                      <a:pt x="2" y="8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05" name="Freeform 1189"/>
              <p:cNvSpPr>
                <a:spLocks/>
              </p:cNvSpPr>
              <p:nvPr/>
            </p:nvSpPr>
            <p:spPr bwMode="auto">
              <a:xfrm>
                <a:off x="3260" y="1900"/>
                <a:ext cx="4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2" y="9"/>
                  </a:cxn>
                  <a:cxn ang="0">
                    <a:pos x="3" y="4"/>
                  </a:cxn>
                  <a:cxn ang="0">
                    <a:pos x="4" y="0"/>
                  </a:cxn>
                </a:cxnLst>
                <a:rect l="0" t="0" r="r" b="b"/>
                <a:pathLst>
                  <a:path w="4" h="17">
                    <a:moveTo>
                      <a:pt x="0" y="17"/>
                    </a:moveTo>
                    <a:lnTo>
                      <a:pt x="1" y="13"/>
                    </a:lnTo>
                    <a:lnTo>
                      <a:pt x="2" y="9"/>
                    </a:lnTo>
                    <a:lnTo>
                      <a:pt x="3" y="4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06" name="Freeform 1190"/>
              <p:cNvSpPr>
                <a:spLocks/>
              </p:cNvSpPr>
              <p:nvPr/>
            </p:nvSpPr>
            <p:spPr bwMode="auto">
              <a:xfrm>
                <a:off x="3264" y="1888"/>
                <a:ext cx="5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1" y="9"/>
                    </a:lnTo>
                    <a:lnTo>
                      <a:pt x="2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07" name="Freeform 1191"/>
              <p:cNvSpPr>
                <a:spLocks/>
              </p:cNvSpPr>
              <p:nvPr/>
            </p:nvSpPr>
            <p:spPr bwMode="auto">
              <a:xfrm>
                <a:off x="3269" y="1871"/>
                <a:ext cx="5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4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1" y="13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08" name="Freeform 1192"/>
              <p:cNvSpPr>
                <a:spLocks/>
              </p:cNvSpPr>
              <p:nvPr/>
            </p:nvSpPr>
            <p:spPr bwMode="auto">
              <a:xfrm>
                <a:off x="3274" y="1860"/>
                <a:ext cx="4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" y="8"/>
                  </a:cxn>
                  <a:cxn ang="0">
                    <a:pos x="2" y="5"/>
                  </a:cxn>
                  <a:cxn ang="0">
                    <a:pos x="3" y="3"/>
                  </a:cxn>
                  <a:cxn ang="0">
                    <a:pos x="4" y="0"/>
                  </a:cxn>
                </a:cxnLst>
                <a:rect l="0" t="0" r="r" b="b"/>
                <a:pathLst>
                  <a:path w="4" h="11">
                    <a:moveTo>
                      <a:pt x="0" y="11"/>
                    </a:moveTo>
                    <a:lnTo>
                      <a:pt x="1" y="8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09" name="Freeform 1193"/>
              <p:cNvSpPr>
                <a:spLocks/>
              </p:cNvSpPr>
              <p:nvPr/>
            </p:nvSpPr>
            <p:spPr bwMode="auto">
              <a:xfrm>
                <a:off x="3278" y="1846"/>
                <a:ext cx="5" cy="14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" y="11"/>
                  </a:cxn>
                  <a:cxn ang="0">
                    <a:pos x="3" y="7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4">
                    <a:moveTo>
                      <a:pt x="0" y="14"/>
                    </a:moveTo>
                    <a:lnTo>
                      <a:pt x="1" y="11"/>
                    </a:lnTo>
                    <a:lnTo>
                      <a:pt x="3" y="7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10" name="Freeform 1194"/>
              <p:cNvSpPr>
                <a:spLocks/>
              </p:cNvSpPr>
              <p:nvPr/>
            </p:nvSpPr>
            <p:spPr bwMode="auto">
              <a:xfrm>
                <a:off x="3283" y="1837"/>
                <a:ext cx="5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1" y="6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1" y="6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11" name="Freeform 1195"/>
              <p:cNvSpPr>
                <a:spLocks/>
              </p:cNvSpPr>
              <p:nvPr/>
            </p:nvSpPr>
            <p:spPr bwMode="auto">
              <a:xfrm>
                <a:off x="3288" y="1824"/>
                <a:ext cx="5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10"/>
                  </a:cxn>
                  <a:cxn ang="0">
                    <a:pos x="2" y="6"/>
                  </a:cxn>
                  <a:cxn ang="0">
                    <a:pos x="4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0" y="13"/>
                    </a:moveTo>
                    <a:lnTo>
                      <a:pt x="1" y="10"/>
                    </a:lnTo>
                    <a:lnTo>
                      <a:pt x="2" y="6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12" name="Freeform 1196"/>
              <p:cNvSpPr>
                <a:spLocks/>
              </p:cNvSpPr>
              <p:nvPr/>
            </p:nvSpPr>
            <p:spPr bwMode="auto">
              <a:xfrm>
                <a:off x="3293" y="1817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1" y="5"/>
                    </a:lnTo>
                    <a:lnTo>
                      <a:pt x="2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13" name="Freeform 1197"/>
              <p:cNvSpPr>
                <a:spLocks/>
              </p:cNvSpPr>
              <p:nvPr/>
            </p:nvSpPr>
            <p:spPr bwMode="auto">
              <a:xfrm>
                <a:off x="3298" y="1810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2" y="3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14" name="Freeform 1198"/>
              <p:cNvSpPr>
                <a:spLocks/>
              </p:cNvSpPr>
              <p:nvPr/>
            </p:nvSpPr>
            <p:spPr bwMode="auto">
              <a:xfrm>
                <a:off x="3303" y="1801"/>
                <a:ext cx="4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1" y="7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9">
                    <a:moveTo>
                      <a:pt x="0" y="9"/>
                    </a:moveTo>
                    <a:lnTo>
                      <a:pt x="1" y="7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15" name="Freeform 1199"/>
              <p:cNvSpPr>
                <a:spLocks/>
              </p:cNvSpPr>
              <p:nvPr/>
            </p:nvSpPr>
            <p:spPr bwMode="auto">
              <a:xfrm>
                <a:off x="3307" y="1796"/>
                <a:ext cx="5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4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2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16" name="Freeform 1200"/>
              <p:cNvSpPr>
                <a:spLocks/>
              </p:cNvSpPr>
              <p:nvPr/>
            </p:nvSpPr>
            <p:spPr bwMode="auto">
              <a:xfrm>
                <a:off x="3312" y="1789"/>
                <a:ext cx="5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2" y="3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17" name="Freeform 1201"/>
              <p:cNvSpPr>
                <a:spLocks/>
              </p:cNvSpPr>
              <p:nvPr/>
            </p:nvSpPr>
            <p:spPr bwMode="auto">
              <a:xfrm>
                <a:off x="3317" y="1786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18" name="Freeform 1202"/>
              <p:cNvSpPr>
                <a:spLocks/>
              </p:cNvSpPr>
              <p:nvPr/>
            </p:nvSpPr>
            <p:spPr bwMode="auto">
              <a:xfrm>
                <a:off x="3322" y="1784"/>
                <a:ext cx="4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19" name="Freeform 1203"/>
              <p:cNvSpPr>
                <a:spLocks/>
              </p:cNvSpPr>
              <p:nvPr/>
            </p:nvSpPr>
            <p:spPr bwMode="auto">
              <a:xfrm>
                <a:off x="3326" y="1782"/>
                <a:ext cx="5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20" name="Freeform 1204"/>
              <p:cNvSpPr>
                <a:spLocks/>
              </p:cNvSpPr>
              <p:nvPr/>
            </p:nvSpPr>
            <p:spPr bwMode="auto">
              <a:xfrm>
                <a:off x="3331" y="178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21" name="Freeform 1205"/>
              <p:cNvSpPr>
                <a:spLocks/>
              </p:cNvSpPr>
              <p:nvPr/>
            </p:nvSpPr>
            <p:spPr bwMode="auto">
              <a:xfrm>
                <a:off x="3336" y="178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22" name="Freeform 1206"/>
              <p:cNvSpPr>
                <a:spLocks/>
              </p:cNvSpPr>
              <p:nvPr/>
            </p:nvSpPr>
            <p:spPr bwMode="auto">
              <a:xfrm>
                <a:off x="3340" y="1782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1"/>
                    </a:lnTo>
                    <a:lnTo>
                      <a:pt x="3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23" name="Line 1207"/>
              <p:cNvSpPr>
                <a:spLocks noChangeShapeType="1"/>
              </p:cNvSpPr>
              <p:nvPr/>
            </p:nvSpPr>
            <p:spPr bwMode="auto">
              <a:xfrm>
                <a:off x="3345" y="1785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24" name="Freeform 1208"/>
              <p:cNvSpPr>
                <a:spLocks/>
              </p:cNvSpPr>
              <p:nvPr/>
            </p:nvSpPr>
            <p:spPr bwMode="auto">
              <a:xfrm>
                <a:off x="3350" y="1788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25" name="Freeform 1209"/>
              <p:cNvSpPr>
                <a:spLocks/>
              </p:cNvSpPr>
              <p:nvPr/>
            </p:nvSpPr>
            <p:spPr bwMode="auto">
              <a:xfrm>
                <a:off x="3355" y="1791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26" name="Freeform 1210"/>
              <p:cNvSpPr>
                <a:spLocks/>
              </p:cNvSpPr>
              <p:nvPr/>
            </p:nvSpPr>
            <p:spPr bwMode="auto">
              <a:xfrm>
                <a:off x="3360" y="1796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2" y="2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27" name="Freeform 1211"/>
              <p:cNvSpPr>
                <a:spLocks/>
              </p:cNvSpPr>
              <p:nvPr/>
            </p:nvSpPr>
            <p:spPr bwMode="auto">
              <a:xfrm>
                <a:off x="3365" y="1802"/>
                <a:ext cx="4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3" y="6"/>
                  </a:cxn>
                  <a:cxn ang="0">
                    <a:pos x="4" y="8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4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" name="Group 1212"/>
            <p:cNvGrpSpPr>
              <a:grpSpLocks/>
            </p:cNvGrpSpPr>
            <p:nvPr/>
          </p:nvGrpSpPr>
          <p:grpSpPr bwMode="auto">
            <a:xfrm>
              <a:off x="3369" y="1820"/>
              <a:ext cx="954" cy="729"/>
              <a:chOff x="3369" y="1810"/>
              <a:chExt cx="954" cy="729"/>
            </a:xfrm>
          </p:grpSpPr>
          <p:sp>
            <p:nvSpPr>
              <p:cNvPr id="36029" name="Freeform 1213"/>
              <p:cNvSpPr>
                <a:spLocks/>
              </p:cNvSpPr>
              <p:nvPr/>
            </p:nvSpPr>
            <p:spPr bwMode="auto">
              <a:xfrm>
                <a:off x="3369" y="1810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2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30" name="Freeform 1214"/>
              <p:cNvSpPr>
                <a:spLocks/>
              </p:cNvSpPr>
              <p:nvPr/>
            </p:nvSpPr>
            <p:spPr bwMode="auto">
              <a:xfrm>
                <a:off x="3374" y="1815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5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3"/>
                    </a:lnTo>
                    <a:lnTo>
                      <a:pt x="2" y="5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31" name="Freeform 1215"/>
              <p:cNvSpPr>
                <a:spLocks/>
              </p:cNvSpPr>
              <p:nvPr/>
            </p:nvSpPr>
            <p:spPr bwMode="auto">
              <a:xfrm>
                <a:off x="3379" y="1825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5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3" y="5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32" name="Freeform 1216"/>
              <p:cNvSpPr>
                <a:spLocks/>
              </p:cNvSpPr>
              <p:nvPr/>
            </p:nvSpPr>
            <p:spPr bwMode="auto">
              <a:xfrm>
                <a:off x="3384" y="1835"/>
                <a:ext cx="4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7"/>
                  </a:cxn>
                  <a:cxn ang="0">
                    <a:pos x="3" y="11"/>
                  </a:cxn>
                  <a:cxn ang="0">
                    <a:pos x="4" y="13"/>
                  </a:cxn>
                </a:cxnLst>
                <a:rect l="0" t="0" r="r" b="b"/>
                <a:pathLst>
                  <a:path w="4" h="13">
                    <a:moveTo>
                      <a:pt x="0" y="0"/>
                    </a:moveTo>
                    <a:lnTo>
                      <a:pt x="1" y="4"/>
                    </a:lnTo>
                    <a:lnTo>
                      <a:pt x="2" y="7"/>
                    </a:lnTo>
                    <a:lnTo>
                      <a:pt x="3" y="11"/>
                    </a:lnTo>
                    <a:lnTo>
                      <a:pt x="4" y="1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33" name="Freeform 1217"/>
              <p:cNvSpPr>
                <a:spLocks/>
              </p:cNvSpPr>
              <p:nvPr/>
            </p:nvSpPr>
            <p:spPr bwMode="auto">
              <a:xfrm>
                <a:off x="3388" y="1848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5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1" y="3"/>
                    </a:lnTo>
                    <a:lnTo>
                      <a:pt x="2" y="5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34" name="Freeform 1218"/>
              <p:cNvSpPr>
                <a:spLocks/>
              </p:cNvSpPr>
              <p:nvPr/>
            </p:nvSpPr>
            <p:spPr bwMode="auto">
              <a:xfrm>
                <a:off x="3393" y="1856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3"/>
                  </a:cxn>
                  <a:cxn ang="0">
                    <a:pos x="4" y="5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35" name="Freeform 1219"/>
              <p:cNvSpPr>
                <a:spLocks/>
              </p:cNvSpPr>
              <p:nvPr/>
            </p:nvSpPr>
            <p:spPr bwMode="auto">
              <a:xfrm>
                <a:off x="3398" y="1863"/>
                <a:ext cx="4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7"/>
                  </a:cxn>
                  <a:cxn ang="0">
                    <a:pos x="3" y="11"/>
                  </a:cxn>
                  <a:cxn ang="0">
                    <a:pos x="4" y="14"/>
                  </a:cxn>
                </a:cxnLst>
                <a:rect l="0" t="0" r="r" b="b"/>
                <a:pathLst>
                  <a:path w="4" h="14">
                    <a:moveTo>
                      <a:pt x="0" y="0"/>
                    </a:moveTo>
                    <a:lnTo>
                      <a:pt x="1" y="3"/>
                    </a:lnTo>
                    <a:lnTo>
                      <a:pt x="2" y="7"/>
                    </a:lnTo>
                    <a:lnTo>
                      <a:pt x="3" y="11"/>
                    </a:lnTo>
                    <a:lnTo>
                      <a:pt x="4" y="1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36" name="Freeform 1220"/>
              <p:cNvSpPr>
                <a:spLocks/>
              </p:cNvSpPr>
              <p:nvPr/>
            </p:nvSpPr>
            <p:spPr bwMode="auto">
              <a:xfrm>
                <a:off x="3402" y="1877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3" y="6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37" name="Freeform 1221"/>
              <p:cNvSpPr>
                <a:spLocks/>
              </p:cNvSpPr>
              <p:nvPr/>
            </p:nvSpPr>
            <p:spPr bwMode="auto">
              <a:xfrm>
                <a:off x="3407" y="1889"/>
                <a:ext cx="5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3" y="7"/>
                  </a:cxn>
                  <a:cxn ang="0">
                    <a:pos x="4" y="10"/>
                  </a:cxn>
                  <a:cxn ang="0">
                    <a:pos x="5" y="14"/>
                  </a:cxn>
                </a:cxnLst>
                <a:rect l="0" t="0" r="r" b="b"/>
                <a:pathLst>
                  <a:path w="5" h="14">
                    <a:moveTo>
                      <a:pt x="0" y="0"/>
                    </a:moveTo>
                    <a:lnTo>
                      <a:pt x="1" y="3"/>
                    </a:lnTo>
                    <a:lnTo>
                      <a:pt x="3" y="7"/>
                    </a:lnTo>
                    <a:lnTo>
                      <a:pt x="4" y="10"/>
                    </a:lnTo>
                    <a:lnTo>
                      <a:pt x="5" y="1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38" name="Freeform 1222"/>
              <p:cNvSpPr>
                <a:spLocks/>
              </p:cNvSpPr>
              <p:nvPr/>
            </p:nvSpPr>
            <p:spPr bwMode="auto">
              <a:xfrm>
                <a:off x="3412" y="1903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5"/>
                  </a:cxn>
                  <a:cxn ang="0">
                    <a:pos x="4" y="7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2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39" name="Freeform 1223"/>
              <p:cNvSpPr>
                <a:spLocks/>
              </p:cNvSpPr>
              <p:nvPr/>
            </p:nvSpPr>
            <p:spPr bwMode="auto">
              <a:xfrm>
                <a:off x="3417" y="1913"/>
                <a:ext cx="5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7"/>
                  </a:cxn>
                  <a:cxn ang="0">
                    <a:pos x="4" y="12"/>
                  </a:cxn>
                  <a:cxn ang="0">
                    <a:pos x="5" y="15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lnTo>
                      <a:pt x="1" y="3"/>
                    </a:lnTo>
                    <a:lnTo>
                      <a:pt x="2" y="7"/>
                    </a:lnTo>
                    <a:lnTo>
                      <a:pt x="4" y="12"/>
                    </a:lnTo>
                    <a:lnTo>
                      <a:pt x="5" y="1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40" name="Freeform 1224"/>
              <p:cNvSpPr>
                <a:spLocks/>
              </p:cNvSpPr>
              <p:nvPr/>
            </p:nvSpPr>
            <p:spPr bwMode="auto">
              <a:xfrm>
                <a:off x="3422" y="1928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5"/>
                  </a:cxn>
                  <a:cxn ang="0">
                    <a:pos x="4" y="8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3"/>
                    </a:lnTo>
                    <a:lnTo>
                      <a:pt x="2" y="5"/>
                    </a:lnTo>
                    <a:lnTo>
                      <a:pt x="4" y="8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41" name="Freeform 1225"/>
              <p:cNvSpPr>
                <a:spLocks/>
              </p:cNvSpPr>
              <p:nvPr/>
            </p:nvSpPr>
            <p:spPr bwMode="auto">
              <a:xfrm>
                <a:off x="3427" y="1938"/>
                <a:ext cx="4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4" y="15"/>
                  </a:cxn>
                </a:cxnLst>
                <a:rect l="0" t="0" r="r" b="b"/>
                <a:pathLst>
                  <a:path w="4" h="15">
                    <a:moveTo>
                      <a:pt x="0" y="0"/>
                    </a:moveTo>
                    <a:lnTo>
                      <a:pt x="1" y="4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4" y="1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42" name="Freeform 1226"/>
              <p:cNvSpPr>
                <a:spLocks/>
              </p:cNvSpPr>
              <p:nvPr/>
            </p:nvSpPr>
            <p:spPr bwMode="auto">
              <a:xfrm>
                <a:off x="3431" y="1953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43" name="Freeform 1227"/>
              <p:cNvSpPr>
                <a:spLocks/>
              </p:cNvSpPr>
              <p:nvPr/>
            </p:nvSpPr>
            <p:spPr bwMode="auto">
              <a:xfrm>
                <a:off x="3436" y="1961"/>
                <a:ext cx="5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7"/>
                  </a:cxn>
                  <a:cxn ang="0">
                    <a:pos x="4" y="12"/>
                  </a:cxn>
                  <a:cxn ang="0">
                    <a:pos x="5" y="16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lnTo>
                      <a:pt x="1" y="4"/>
                    </a:lnTo>
                    <a:lnTo>
                      <a:pt x="2" y="7"/>
                    </a:lnTo>
                    <a:lnTo>
                      <a:pt x="4" y="12"/>
                    </a:lnTo>
                    <a:lnTo>
                      <a:pt x="5" y="1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44" name="Freeform 1228"/>
              <p:cNvSpPr>
                <a:spLocks/>
              </p:cNvSpPr>
              <p:nvPr/>
            </p:nvSpPr>
            <p:spPr bwMode="auto">
              <a:xfrm>
                <a:off x="3441" y="1977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4"/>
                  </a:cxn>
                  <a:cxn ang="0">
                    <a:pos x="4" y="6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1" y="2"/>
                    </a:lnTo>
                    <a:lnTo>
                      <a:pt x="3" y="4"/>
                    </a:lnTo>
                    <a:lnTo>
                      <a:pt x="4" y="6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45" name="Freeform 1229"/>
              <p:cNvSpPr>
                <a:spLocks/>
              </p:cNvSpPr>
              <p:nvPr/>
            </p:nvSpPr>
            <p:spPr bwMode="auto">
              <a:xfrm>
                <a:off x="3446" y="1985"/>
                <a:ext cx="4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4" y="11"/>
                  </a:cxn>
                </a:cxnLst>
                <a:rect l="0" t="0" r="r" b="b"/>
                <a:pathLst>
                  <a:path w="4" h="11">
                    <a:moveTo>
                      <a:pt x="0" y="0"/>
                    </a:moveTo>
                    <a:lnTo>
                      <a:pt x="2" y="5"/>
                    </a:lnTo>
                    <a:lnTo>
                      <a:pt x="4" y="1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46" name="Freeform 1230"/>
              <p:cNvSpPr>
                <a:spLocks/>
              </p:cNvSpPr>
              <p:nvPr/>
            </p:nvSpPr>
            <p:spPr bwMode="auto">
              <a:xfrm>
                <a:off x="3450" y="1996"/>
                <a:ext cx="5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5" y="15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lnTo>
                      <a:pt x="1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5" y="1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47" name="Freeform 1231"/>
              <p:cNvSpPr>
                <a:spLocks/>
              </p:cNvSpPr>
              <p:nvPr/>
            </p:nvSpPr>
            <p:spPr bwMode="auto">
              <a:xfrm>
                <a:off x="3455" y="2011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3"/>
                  </a:cxn>
                  <a:cxn ang="0">
                    <a:pos x="4" y="5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48" name="Freeform 1232"/>
              <p:cNvSpPr>
                <a:spLocks/>
              </p:cNvSpPr>
              <p:nvPr/>
            </p:nvSpPr>
            <p:spPr bwMode="auto">
              <a:xfrm>
                <a:off x="3460" y="2017"/>
                <a:ext cx="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6"/>
                  </a:cxn>
                  <a:cxn ang="0">
                    <a:pos x="3" y="10"/>
                  </a:cxn>
                  <a:cxn ang="0">
                    <a:pos x="4" y="12"/>
                  </a:cxn>
                </a:cxnLst>
                <a:rect l="0" t="0" r="r" b="b"/>
                <a:pathLst>
                  <a:path w="4" h="12">
                    <a:moveTo>
                      <a:pt x="0" y="0"/>
                    </a:moveTo>
                    <a:lnTo>
                      <a:pt x="1" y="3"/>
                    </a:lnTo>
                    <a:lnTo>
                      <a:pt x="2" y="6"/>
                    </a:lnTo>
                    <a:lnTo>
                      <a:pt x="3" y="10"/>
                    </a:lnTo>
                    <a:lnTo>
                      <a:pt x="4" y="1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49" name="Freeform 1233"/>
              <p:cNvSpPr>
                <a:spLocks/>
              </p:cNvSpPr>
              <p:nvPr/>
            </p:nvSpPr>
            <p:spPr bwMode="auto">
              <a:xfrm>
                <a:off x="3464" y="2029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3" y="5"/>
                  </a:cxn>
                  <a:cxn ang="0">
                    <a:pos x="4" y="7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2" y="3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50" name="Freeform 1234"/>
              <p:cNvSpPr>
                <a:spLocks/>
              </p:cNvSpPr>
              <p:nvPr/>
            </p:nvSpPr>
            <p:spPr bwMode="auto">
              <a:xfrm>
                <a:off x="3469" y="2039"/>
                <a:ext cx="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3" y="7"/>
                  </a:cxn>
                  <a:cxn ang="0">
                    <a:pos x="4" y="10"/>
                  </a:cxn>
                  <a:cxn ang="0">
                    <a:pos x="5" y="13"/>
                  </a:cxn>
                </a:cxnLst>
                <a:rect l="0" t="0" r="r" b="b"/>
                <a:pathLst>
                  <a:path w="5" h="13">
                    <a:moveTo>
                      <a:pt x="0" y="0"/>
                    </a:moveTo>
                    <a:lnTo>
                      <a:pt x="2" y="3"/>
                    </a:lnTo>
                    <a:lnTo>
                      <a:pt x="3" y="7"/>
                    </a:lnTo>
                    <a:lnTo>
                      <a:pt x="4" y="10"/>
                    </a:lnTo>
                    <a:lnTo>
                      <a:pt x="5" y="1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51" name="Freeform 1235"/>
              <p:cNvSpPr>
                <a:spLocks/>
              </p:cNvSpPr>
              <p:nvPr/>
            </p:nvSpPr>
            <p:spPr bwMode="auto">
              <a:xfrm>
                <a:off x="3474" y="2052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4"/>
                  </a:cxn>
                  <a:cxn ang="0">
                    <a:pos x="4" y="6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1" y="2"/>
                    </a:lnTo>
                    <a:lnTo>
                      <a:pt x="3" y="4"/>
                    </a:lnTo>
                    <a:lnTo>
                      <a:pt x="4" y="6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52" name="Freeform 1236"/>
              <p:cNvSpPr>
                <a:spLocks/>
              </p:cNvSpPr>
              <p:nvPr/>
            </p:nvSpPr>
            <p:spPr bwMode="auto">
              <a:xfrm>
                <a:off x="3479" y="2060"/>
                <a:ext cx="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6"/>
                  </a:cxn>
                  <a:cxn ang="0">
                    <a:pos x="4" y="10"/>
                  </a:cxn>
                  <a:cxn ang="0">
                    <a:pos x="5" y="13"/>
                  </a:cxn>
                </a:cxnLst>
                <a:rect l="0" t="0" r="r" b="b"/>
                <a:pathLst>
                  <a:path w="5" h="13">
                    <a:moveTo>
                      <a:pt x="0" y="0"/>
                    </a:moveTo>
                    <a:lnTo>
                      <a:pt x="1" y="3"/>
                    </a:lnTo>
                    <a:lnTo>
                      <a:pt x="2" y="6"/>
                    </a:lnTo>
                    <a:lnTo>
                      <a:pt x="4" y="10"/>
                    </a:lnTo>
                    <a:lnTo>
                      <a:pt x="5" y="1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53" name="Freeform 1237"/>
              <p:cNvSpPr>
                <a:spLocks/>
              </p:cNvSpPr>
              <p:nvPr/>
            </p:nvSpPr>
            <p:spPr bwMode="auto">
              <a:xfrm>
                <a:off x="3484" y="2073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54" name="Line 1238"/>
              <p:cNvSpPr>
                <a:spLocks noChangeShapeType="1"/>
              </p:cNvSpPr>
              <p:nvPr/>
            </p:nvSpPr>
            <p:spPr bwMode="auto">
              <a:xfrm>
                <a:off x="3489" y="2081"/>
                <a:ext cx="4" cy="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55" name="Freeform 1239"/>
              <p:cNvSpPr>
                <a:spLocks/>
              </p:cNvSpPr>
              <p:nvPr/>
            </p:nvSpPr>
            <p:spPr bwMode="auto">
              <a:xfrm>
                <a:off x="3493" y="2090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4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2" y="4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56" name="Freeform 1240"/>
              <p:cNvSpPr>
                <a:spLocks/>
              </p:cNvSpPr>
              <p:nvPr/>
            </p:nvSpPr>
            <p:spPr bwMode="auto">
              <a:xfrm>
                <a:off x="3498" y="2098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3" y="6"/>
                  </a:cxn>
                  <a:cxn ang="0">
                    <a:pos x="4" y="10"/>
                  </a:cxn>
                  <a:cxn ang="0">
                    <a:pos x="5" y="12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1" y="3"/>
                    </a:lnTo>
                    <a:lnTo>
                      <a:pt x="3" y="6"/>
                    </a:lnTo>
                    <a:lnTo>
                      <a:pt x="4" y="10"/>
                    </a:lnTo>
                    <a:lnTo>
                      <a:pt x="5" y="1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57" name="Freeform 1241"/>
              <p:cNvSpPr>
                <a:spLocks/>
              </p:cNvSpPr>
              <p:nvPr/>
            </p:nvSpPr>
            <p:spPr bwMode="auto">
              <a:xfrm>
                <a:off x="3503" y="2110"/>
                <a:ext cx="4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4" y="6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1" y="3"/>
                    </a:lnTo>
                    <a:lnTo>
                      <a:pt x="2" y="4"/>
                    </a:lnTo>
                    <a:lnTo>
                      <a:pt x="4" y="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58" name="Freeform 1242"/>
              <p:cNvSpPr>
                <a:spLocks/>
              </p:cNvSpPr>
              <p:nvPr/>
            </p:nvSpPr>
            <p:spPr bwMode="auto">
              <a:xfrm>
                <a:off x="3507" y="2116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4" y="4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3" y="3"/>
                    </a:lnTo>
                    <a:lnTo>
                      <a:pt x="4" y="4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59" name="Freeform 1243"/>
              <p:cNvSpPr>
                <a:spLocks/>
              </p:cNvSpPr>
              <p:nvPr/>
            </p:nvSpPr>
            <p:spPr bwMode="auto">
              <a:xfrm>
                <a:off x="3512" y="2122"/>
                <a:ext cx="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5"/>
                  </a:cxn>
                  <a:cxn ang="0">
                    <a:pos x="4" y="8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1" y="2"/>
                    </a:lnTo>
                    <a:lnTo>
                      <a:pt x="2" y="5"/>
                    </a:lnTo>
                    <a:lnTo>
                      <a:pt x="4" y="8"/>
                    </a:lnTo>
                    <a:lnTo>
                      <a:pt x="5" y="1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60" name="Freeform 1244"/>
              <p:cNvSpPr>
                <a:spLocks/>
              </p:cNvSpPr>
              <p:nvPr/>
            </p:nvSpPr>
            <p:spPr bwMode="auto">
              <a:xfrm>
                <a:off x="3517" y="2132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4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3" y="4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61" name="Freeform 1245"/>
              <p:cNvSpPr>
                <a:spLocks/>
              </p:cNvSpPr>
              <p:nvPr/>
            </p:nvSpPr>
            <p:spPr bwMode="auto">
              <a:xfrm>
                <a:off x="3522" y="2139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4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2" y="4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62" name="Freeform 1246"/>
              <p:cNvSpPr>
                <a:spLocks/>
              </p:cNvSpPr>
              <p:nvPr/>
            </p:nvSpPr>
            <p:spPr bwMode="auto">
              <a:xfrm>
                <a:off x="3527" y="2147"/>
                <a:ext cx="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lnTo>
                      <a:pt x="2" y="3"/>
                    </a:lnTo>
                    <a:lnTo>
                      <a:pt x="4" y="7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63" name="Freeform 1247"/>
              <p:cNvSpPr>
                <a:spLocks/>
              </p:cNvSpPr>
              <p:nvPr/>
            </p:nvSpPr>
            <p:spPr bwMode="auto">
              <a:xfrm>
                <a:off x="3531" y="2154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4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3" y="4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64" name="Freeform 1248"/>
              <p:cNvSpPr>
                <a:spLocks/>
              </p:cNvSpPr>
              <p:nvPr/>
            </p:nvSpPr>
            <p:spPr bwMode="auto">
              <a:xfrm>
                <a:off x="3536" y="2161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3" y="3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65" name="Freeform 1249"/>
              <p:cNvSpPr>
                <a:spLocks/>
              </p:cNvSpPr>
              <p:nvPr/>
            </p:nvSpPr>
            <p:spPr bwMode="auto">
              <a:xfrm>
                <a:off x="3541" y="2167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4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2" y="4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66" name="Freeform 1250"/>
              <p:cNvSpPr>
                <a:spLocks/>
              </p:cNvSpPr>
              <p:nvPr/>
            </p:nvSpPr>
            <p:spPr bwMode="auto">
              <a:xfrm>
                <a:off x="3546" y="2175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2" y="3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67" name="Freeform 1251"/>
              <p:cNvSpPr>
                <a:spLocks/>
              </p:cNvSpPr>
              <p:nvPr/>
            </p:nvSpPr>
            <p:spPr bwMode="auto">
              <a:xfrm>
                <a:off x="3551" y="2182"/>
                <a:ext cx="4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2" y="2"/>
                    </a:lnTo>
                    <a:lnTo>
                      <a:pt x="4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68" name="Freeform 1252"/>
              <p:cNvSpPr>
                <a:spLocks/>
              </p:cNvSpPr>
              <p:nvPr/>
            </p:nvSpPr>
            <p:spPr bwMode="auto">
              <a:xfrm>
                <a:off x="3555" y="2187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2" y="3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69" name="Freeform 1253"/>
              <p:cNvSpPr>
                <a:spLocks/>
              </p:cNvSpPr>
              <p:nvPr/>
            </p:nvSpPr>
            <p:spPr bwMode="auto">
              <a:xfrm>
                <a:off x="3560" y="2193"/>
                <a:ext cx="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5"/>
                  </a:cxn>
                  <a:cxn ang="0">
                    <a:pos x="4" y="7"/>
                  </a:cxn>
                  <a:cxn ang="0">
                    <a:pos x="5" y="8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1" y="2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5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70" name="Freeform 1254"/>
              <p:cNvSpPr>
                <a:spLocks/>
              </p:cNvSpPr>
              <p:nvPr/>
            </p:nvSpPr>
            <p:spPr bwMode="auto">
              <a:xfrm>
                <a:off x="3565" y="2201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1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71" name="Freeform 1255"/>
              <p:cNvSpPr>
                <a:spLocks/>
              </p:cNvSpPr>
              <p:nvPr/>
            </p:nvSpPr>
            <p:spPr bwMode="auto">
              <a:xfrm>
                <a:off x="3569" y="2205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4"/>
                  </a:cxn>
                  <a:cxn ang="0">
                    <a:pos x="4" y="6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1" y="2"/>
                    </a:lnTo>
                    <a:lnTo>
                      <a:pt x="3" y="4"/>
                    </a:lnTo>
                    <a:lnTo>
                      <a:pt x="4" y="6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72" name="Freeform 1256"/>
              <p:cNvSpPr>
                <a:spLocks/>
              </p:cNvSpPr>
              <p:nvPr/>
            </p:nvSpPr>
            <p:spPr bwMode="auto">
              <a:xfrm>
                <a:off x="3574" y="2212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73" name="Freeform 1257"/>
              <p:cNvSpPr>
                <a:spLocks/>
              </p:cNvSpPr>
              <p:nvPr/>
            </p:nvSpPr>
            <p:spPr bwMode="auto">
              <a:xfrm>
                <a:off x="3579" y="2216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2" y="3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74" name="Line 1258"/>
              <p:cNvSpPr>
                <a:spLocks noChangeShapeType="1"/>
              </p:cNvSpPr>
              <p:nvPr/>
            </p:nvSpPr>
            <p:spPr bwMode="auto">
              <a:xfrm>
                <a:off x="3584" y="2222"/>
                <a:ext cx="5" cy="6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75" name="Freeform 1259"/>
              <p:cNvSpPr>
                <a:spLocks/>
              </p:cNvSpPr>
              <p:nvPr/>
            </p:nvSpPr>
            <p:spPr bwMode="auto">
              <a:xfrm>
                <a:off x="3589" y="2228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2" y="2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76" name="Freeform 1260"/>
              <p:cNvSpPr>
                <a:spLocks/>
              </p:cNvSpPr>
              <p:nvPr/>
            </p:nvSpPr>
            <p:spPr bwMode="auto">
              <a:xfrm>
                <a:off x="3594" y="2232"/>
                <a:ext cx="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lnTo>
                      <a:pt x="2" y="3"/>
                    </a:lnTo>
                    <a:lnTo>
                      <a:pt x="4" y="7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77" name="Freeform 1261"/>
              <p:cNvSpPr>
                <a:spLocks/>
              </p:cNvSpPr>
              <p:nvPr/>
            </p:nvSpPr>
            <p:spPr bwMode="auto">
              <a:xfrm>
                <a:off x="3598" y="2239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3" y="2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78" name="Freeform 1262"/>
              <p:cNvSpPr>
                <a:spLocks/>
              </p:cNvSpPr>
              <p:nvPr/>
            </p:nvSpPr>
            <p:spPr bwMode="auto">
              <a:xfrm>
                <a:off x="3603" y="2244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4" y="5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2" y="3"/>
                    </a:lnTo>
                    <a:lnTo>
                      <a:pt x="4" y="5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79" name="Freeform 1263"/>
              <p:cNvSpPr>
                <a:spLocks/>
              </p:cNvSpPr>
              <p:nvPr/>
            </p:nvSpPr>
            <p:spPr bwMode="auto">
              <a:xfrm>
                <a:off x="3608" y="2250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80" name="Freeform 1264"/>
              <p:cNvSpPr>
                <a:spLocks/>
              </p:cNvSpPr>
              <p:nvPr/>
            </p:nvSpPr>
            <p:spPr bwMode="auto">
              <a:xfrm>
                <a:off x="3613" y="2252"/>
                <a:ext cx="4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3" y="6"/>
                  </a:cxn>
                  <a:cxn ang="0">
                    <a:pos x="4" y="8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4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81" name="Freeform 1265"/>
              <p:cNvSpPr>
                <a:spLocks/>
              </p:cNvSpPr>
              <p:nvPr/>
            </p:nvSpPr>
            <p:spPr bwMode="auto">
              <a:xfrm>
                <a:off x="3617" y="2260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82" name="Freeform 1266"/>
              <p:cNvSpPr>
                <a:spLocks/>
              </p:cNvSpPr>
              <p:nvPr/>
            </p:nvSpPr>
            <p:spPr bwMode="auto">
              <a:xfrm>
                <a:off x="3622" y="2262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3"/>
                  </a:cxn>
                  <a:cxn ang="0">
                    <a:pos x="4" y="5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1" y="1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83" name="Freeform 1267"/>
              <p:cNvSpPr>
                <a:spLocks/>
              </p:cNvSpPr>
              <p:nvPr/>
            </p:nvSpPr>
            <p:spPr bwMode="auto">
              <a:xfrm>
                <a:off x="3627" y="2268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84" name="Line 1268"/>
              <p:cNvSpPr>
                <a:spLocks noChangeShapeType="1"/>
              </p:cNvSpPr>
              <p:nvPr/>
            </p:nvSpPr>
            <p:spPr bwMode="auto">
              <a:xfrm>
                <a:off x="3631" y="2272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85" name="Freeform 1269"/>
              <p:cNvSpPr>
                <a:spLocks/>
              </p:cNvSpPr>
              <p:nvPr/>
            </p:nvSpPr>
            <p:spPr bwMode="auto">
              <a:xfrm>
                <a:off x="3636" y="2275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3" y="2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86" name="Freeform 1270"/>
              <p:cNvSpPr>
                <a:spLocks/>
              </p:cNvSpPr>
              <p:nvPr/>
            </p:nvSpPr>
            <p:spPr bwMode="auto">
              <a:xfrm>
                <a:off x="3641" y="2279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3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87" name="Freeform 1271"/>
              <p:cNvSpPr>
                <a:spLocks/>
              </p:cNvSpPr>
              <p:nvPr/>
            </p:nvSpPr>
            <p:spPr bwMode="auto">
              <a:xfrm>
                <a:off x="3646" y="2284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2" y="2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88" name="Freeform 1272"/>
              <p:cNvSpPr>
                <a:spLocks/>
              </p:cNvSpPr>
              <p:nvPr/>
            </p:nvSpPr>
            <p:spPr bwMode="auto">
              <a:xfrm>
                <a:off x="3651" y="2288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2" y="2"/>
                    </a:lnTo>
                    <a:lnTo>
                      <a:pt x="3" y="3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89" name="Freeform 1273"/>
              <p:cNvSpPr>
                <a:spLocks/>
              </p:cNvSpPr>
              <p:nvPr/>
            </p:nvSpPr>
            <p:spPr bwMode="auto">
              <a:xfrm>
                <a:off x="3656" y="2292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90" name="Freeform 1274"/>
              <p:cNvSpPr>
                <a:spLocks/>
              </p:cNvSpPr>
              <p:nvPr/>
            </p:nvSpPr>
            <p:spPr bwMode="auto">
              <a:xfrm>
                <a:off x="3660" y="2294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1"/>
                    </a:lnTo>
                    <a:lnTo>
                      <a:pt x="3" y="2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91" name="Line 1275"/>
              <p:cNvSpPr>
                <a:spLocks noChangeShapeType="1"/>
              </p:cNvSpPr>
              <p:nvPr/>
            </p:nvSpPr>
            <p:spPr bwMode="auto">
              <a:xfrm>
                <a:off x="3665" y="2299"/>
                <a:ext cx="5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92" name="Freeform 1276"/>
              <p:cNvSpPr>
                <a:spLocks/>
              </p:cNvSpPr>
              <p:nvPr/>
            </p:nvSpPr>
            <p:spPr bwMode="auto">
              <a:xfrm>
                <a:off x="3670" y="2303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93" name="Freeform 1277"/>
              <p:cNvSpPr>
                <a:spLocks/>
              </p:cNvSpPr>
              <p:nvPr/>
            </p:nvSpPr>
            <p:spPr bwMode="auto">
              <a:xfrm>
                <a:off x="3675" y="2306"/>
                <a:ext cx="4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3" y="4"/>
                  </a:cxn>
                  <a:cxn ang="0">
                    <a:pos x="4" y="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2" y="3"/>
                    </a:lnTo>
                    <a:lnTo>
                      <a:pt x="3" y="4"/>
                    </a:lnTo>
                    <a:lnTo>
                      <a:pt x="4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94" name="Freeform 1278"/>
              <p:cNvSpPr>
                <a:spLocks/>
              </p:cNvSpPr>
              <p:nvPr/>
            </p:nvSpPr>
            <p:spPr bwMode="auto">
              <a:xfrm>
                <a:off x="3679" y="231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95" name="Freeform 1279"/>
              <p:cNvSpPr>
                <a:spLocks/>
              </p:cNvSpPr>
              <p:nvPr/>
            </p:nvSpPr>
            <p:spPr bwMode="auto">
              <a:xfrm>
                <a:off x="3684" y="2313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3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96" name="Freeform 1280"/>
              <p:cNvSpPr>
                <a:spLocks/>
              </p:cNvSpPr>
              <p:nvPr/>
            </p:nvSpPr>
            <p:spPr bwMode="auto">
              <a:xfrm>
                <a:off x="3689" y="2318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97" name="Freeform 1281"/>
              <p:cNvSpPr>
                <a:spLocks/>
              </p:cNvSpPr>
              <p:nvPr/>
            </p:nvSpPr>
            <p:spPr bwMode="auto">
              <a:xfrm>
                <a:off x="3693" y="2319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3"/>
                  </a:cxn>
                  <a:cxn ang="0">
                    <a:pos x="4" y="5"/>
                  </a:cxn>
                  <a:cxn ang="0">
                    <a:pos x="5" y="6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2" y="1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5" y="6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98" name="Freeform 1282"/>
              <p:cNvSpPr>
                <a:spLocks/>
              </p:cNvSpPr>
              <p:nvPr/>
            </p:nvSpPr>
            <p:spPr bwMode="auto">
              <a:xfrm>
                <a:off x="3698" y="2325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099" name="Freeform 1283"/>
              <p:cNvSpPr>
                <a:spLocks/>
              </p:cNvSpPr>
              <p:nvPr/>
            </p:nvSpPr>
            <p:spPr bwMode="auto">
              <a:xfrm>
                <a:off x="3703" y="2327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3" y="2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00" name="Freeform 1284"/>
              <p:cNvSpPr>
                <a:spLocks/>
              </p:cNvSpPr>
              <p:nvPr/>
            </p:nvSpPr>
            <p:spPr bwMode="auto">
              <a:xfrm>
                <a:off x="3708" y="233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01" name="Freeform 1285"/>
              <p:cNvSpPr>
                <a:spLocks/>
              </p:cNvSpPr>
              <p:nvPr/>
            </p:nvSpPr>
            <p:spPr bwMode="auto">
              <a:xfrm>
                <a:off x="3713" y="2333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2" y="2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02" name="Freeform 1286"/>
              <p:cNvSpPr>
                <a:spLocks/>
              </p:cNvSpPr>
              <p:nvPr/>
            </p:nvSpPr>
            <p:spPr bwMode="auto">
              <a:xfrm>
                <a:off x="3718" y="2337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1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03" name="Line 1287"/>
              <p:cNvSpPr>
                <a:spLocks noChangeShapeType="1"/>
              </p:cNvSpPr>
              <p:nvPr/>
            </p:nvSpPr>
            <p:spPr bwMode="auto">
              <a:xfrm>
                <a:off x="3722" y="2340"/>
                <a:ext cx="5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04" name="Freeform 1288"/>
              <p:cNvSpPr>
                <a:spLocks/>
              </p:cNvSpPr>
              <p:nvPr/>
            </p:nvSpPr>
            <p:spPr bwMode="auto">
              <a:xfrm>
                <a:off x="3727" y="2343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3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05" name="Freeform 1289"/>
              <p:cNvSpPr>
                <a:spLocks/>
              </p:cNvSpPr>
              <p:nvPr/>
            </p:nvSpPr>
            <p:spPr bwMode="auto">
              <a:xfrm>
                <a:off x="3732" y="2348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06" name="Freeform 1290"/>
              <p:cNvSpPr>
                <a:spLocks/>
              </p:cNvSpPr>
              <p:nvPr/>
            </p:nvSpPr>
            <p:spPr bwMode="auto">
              <a:xfrm>
                <a:off x="3737" y="235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07" name="Freeform 1291"/>
              <p:cNvSpPr>
                <a:spLocks/>
              </p:cNvSpPr>
              <p:nvPr/>
            </p:nvSpPr>
            <p:spPr bwMode="auto">
              <a:xfrm>
                <a:off x="3741" y="2353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3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2" y="2"/>
                    </a:lnTo>
                    <a:lnTo>
                      <a:pt x="4" y="3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08" name="Freeform 1292"/>
              <p:cNvSpPr>
                <a:spLocks/>
              </p:cNvSpPr>
              <p:nvPr/>
            </p:nvSpPr>
            <p:spPr bwMode="auto">
              <a:xfrm>
                <a:off x="3746" y="235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09" name="Freeform 1293"/>
              <p:cNvSpPr>
                <a:spLocks/>
              </p:cNvSpPr>
              <p:nvPr/>
            </p:nvSpPr>
            <p:spPr bwMode="auto">
              <a:xfrm>
                <a:off x="3751" y="2358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10" name="Freeform 1294"/>
              <p:cNvSpPr>
                <a:spLocks/>
              </p:cNvSpPr>
              <p:nvPr/>
            </p:nvSpPr>
            <p:spPr bwMode="auto">
              <a:xfrm>
                <a:off x="3755" y="2360"/>
                <a:ext cx="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4" y="5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2" y="2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5" y="7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11" name="Freeform 1295"/>
              <p:cNvSpPr>
                <a:spLocks/>
              </p:cNvSpPr>
              <p:nvPr/>
            </p:nvSpPr>
            <p:spPr bwMode="auto">
              <a:xfrm>
                <a:off x="3760" y="236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12" name="Freeform 1296"/>
              <p:cNvSpPr>
                <a:spLocks/>
              </p:cNvSpPr>
              <p:nvPr/>
            </p:nvSpPr>
            <p:spPr bwMode="auto">
              <a:xfrm>
                <a:off x="3765" y="236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13" name="Freeform 1297"/>
              <p:cNvSpPr>
                <a:spLocks/>
              </p:cNvSpPr>
              <p:nvPr/>
            </p:nvSpPr>
            <p:spPr bwMode="auto">
              <a:xfrm>
                <a:off x="3770" y="2368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4" y="3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14" name="Freeform 1298"/>
              <p:cNvSpPr>
                <a:spLocks/>
              </p:cNvSpPr>
              <p:nvPr/>
            </p:nvSpPr>
            <p:spPr bwMode="auto">
              <a:xfrm>
                <a:off x="3775" y="237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15" name="Freeform 1299"/>
              <p:cNvSpPr>
                <a:spLocks/>
              </p:cNvSpPr>
              <p:nvPr/>
            </p:nvSpPr>
            <p:spPr bwMode="auto">
              <a:xfrm>
                <a:off x="3780" y="2375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16" name="Freeform 1300"/>
              <p:cNvSpPr>
                <a:spLocks/>
              </p:cNvSpPr>
              <p:nvPr/>
            </p:nvSpPr>
            <p:spPr bwMode="auto">
              <a:xfrm>
                <a:off x="3784" y="237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17" name="Freeform 1301"/>
              <p:cNvSpPr>
                <a:spLocks/>
              </p:cNvSpPr>
              <p:nvPr/>
            </p:nvSpPr>
            <p:spPr bwMode="auto">
              <a:xfrm>
                <a:off x="3789" y="2378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3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18" name="Freeform 1302"/>
              <p:cNvSpPr>
                <a:spLocks/>
              </p:cNvSpPr>
              <p:nvPr/>
            </p:nvSpPr>
            <p:spPr bwMode="auto">
              <a:xfrm>
                <a:off x="3794" y="2382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19" name="Freeform 1303"/>
              <p:cNvSpPr>
                <a:spLocks/>
              </p:cNvSpPr>
              <p:nvPr/>
            </p:nvSpPr>
            <p:spPr bwMode="auto">
              <a:xfrm>
                <a:off x="3798" y="238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20" name="Freeform 1304"/>
              <p:cNvSpPr>
                <a:spLocks/>
              </p:cNvSpPr>
              <p:nvPr/>
            </p:nvSpPr>
            <p:spPr bwMode="auto">
              <a:xfrm>
                <a:off x="3803" y="2386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21" name="Freeform 1305"/>
              <p:cNvSpPr>
                <a:spLocks/>
              </p:cNvSpPr>
              <p:nvPr/>
            </p:nvSpPr>
            <p:spPr bwMode="auto">
              <a:xfrm>
                <a:off x="3808" y="2391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22" name="Freeform 1306"/>
              <p:cNvSpPr>
                <a:spLocks/>
              </p:cNvSpPr>
              <p:nvPr/>
            </p:nvSpPr>
            <p:spPr bwMode="auto">
              <a:xfrm>
                <a:off x="3813" y="239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23" name="Freeform 1307"/>
              <p:cNvSpPr>
                <a:spLocks/>
              </p:cNvSpPr>
              <p:nvPr/>
            </p:nvSpPr>
            <p:spPr bwMode="auto">
              <a:xfrm>
                <a:off x="3818" y="2394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24" name="Freeform 1308"/>
              <p:cNvSpPr>
                <a:spLocks/>
              </p:cNvSpPr>
              <p:nvPr/>
            </p:nvSpPr>
            <p:spPr bwMode="auto">
              <a:xfrm>
                <a:off x="3822" y="239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25" name="Freeform 1309"/>
              <p:cNvSpPr>
                <a:spLocks/>
              </p:cNvSpPr>
              <p:nvPr/>
            </p:nvSpPr>
            <p:spPr bwMode="auto">
              <a:xfrm>
                <a:off x="3827" y="2399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1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26" name="Freeform 1310"/>
              <p:cNvSpPr>
                <a:spLocks/>
              </p:cNvSpPr>
              <p:nvPr/>
            </p:nvSpPr>
            <p:spPr bwMode="auto">
              <a:xfrm>
                <a:off x="3832" y="2402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27" name="Freeform 1311"/>
              <p:cNvSpPr>
                <a:spLocks/>
              </p:cNvSpPr>
              <p:nvPr/>
            </p:nvSpPr>
            <p:spPr bwMode="auto">
              <a:xfrm>
                <a:off x="3837" y="240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28" name="Freeform 1312"/>
              <p:cNvSpPr>
                <a:spLocks/>
              </p:cNvSpPr>
              <p:nvPr/>
            </p:nvSpPr>
            <p:spPr bwMode="auto">
              <a:xfrm>
                <a:off x="3842" y="2405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29" name="Freeform 1313"/>
              <p:cNvSpPr>
                <a:spLocks/>
              </p:cNvSpPr>
              <p:nvPr/>
            </p:nvSpPr>
            <p:spPr bwMode="auto">
              <a:xfrm>
                <a:off x="3846" y="2408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30" name="Freeform 1314"/>
              <p:cNvSpPr>
                <a:spLocks/>
              </p:cNvSpPr>
              <p:nvPr/>
            </p:nvSpPr>
            <p:spPr bwMode="auto">
              <a:xfrm>
                <a:off x="3851" y="241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31" name="Freeform 1315"/>
              <p:cNvSpPr>
                <a:spLocks/>
              </p:cNvSpPr>
              <p:nvPr/>
            </p:nvSpPr>
            <p:spPr bwMode="auto">
              <a:xfrm>
                <a:off x="3856" y="2412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1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32" name="Freeform 1316"/>
              <p:cNvSpPr>
                <a:spLocks/>
              </p:cNvSpPr>
              <p:nvPr/>
            </p:nvSpPr>
            <p:spPr bwMode="auto">
              <a:xfrm>
                <a:off x="3860" y="241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33" name="Freeform 1317"/>
              <p:cNvSpPr>
                <a:spLocks/>
              </p:cNvSpPr>
              <p:nvPr/>
            </p:nvSpPr>
            <p:spPr bwMode="auto">
              <a:xfrm>
                <a:off x="3865" y="2416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3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3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34" name="Freeform 1318"/>
              <p:cNvSpPr>
                <a:spLocks/>
              </p:cNvSpPr>
              <p:nvPr/>
            </p:nvSpPr>
            <p:spPr bwMode="auto">
              <a:xfrm>
                <a:off x="3870" y="242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35" name="Freeform 1319"/>
              <p:cNvSpPr>
                <a:spLocks/>
              </p:cNvSpPr>
              <p:nvPr/>
            </p:nvSpPr>
            <p:spPr bwMode="auto">
              <a:xfrm>
                <a:off x="3875" y="242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36" name="Freeform 1320"/>
              <p:cNvSpPr>
                <a:spLocks/>
              </p:cNvSpPr>
              <p:nvPr/>
            </p:nvSpPr>
            <p:spPr bwMode="auto">
              <a:xfrm>
                <a:off x="3880" y="242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37" name="Freeform 1321"/>
              <p:cNvSpPr>
                <a:spLocks/>
              </p:cNvSpPr>
              <p:nvPr/>
            </p:nvSpPr>
            <p:spPr bwMode="auto">
              <a:xfrm>
                <a:off x="3885" y="2425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1"/>
                    </a:lnTo>
                    <a:lnTo>
                      <a:pt x="3" y="2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38" name="Freeform 1322"/>
              <p:cNvSpPr>
                <a:spLocks/>
              </p:cNvSpPr>
              <p:nvPr/>
            </p:nvSpPr>
            <p:spPr bwMode="auto">
              <a:xfrm>
                <a:off x="3889" y="242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39" name="Freeform 1323"/>
              <p:cNvSpPr>
                <a:spLocks/>
              </p:cNvSpPr>
              <p:nvPr/>
            </p:nvSpPr>
            <p:spPr bwMode="auto">
              <a:xfrm>
                <a:off x="3894" y="2428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4" y="4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1" y="2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5" y="5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40" name="Freeform 1324"/>
              <p:cNvSpPr>
                <a:spLocks/>
              </p:cNvSpPr>
              <p:nvPr/>
            </p:nvSpPr>
            <p:spPr bwMode="auto">
              <a:xfrm>
                <a:off x="3899" y="243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41" name="Freeform 1325"/>
              <p:cNvSpPr>
                <a:spLocks/>
              </p:cNvSpPr>
              <p:nvPr/>
            </p:nvSpPr>
            <p:spPr bwMode="auto">
              <a:xfrm>
                <a:off x="3904" y="2433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1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42" name="Line 1326"/>
              <p:cNvSpPr>
                <a:spLocks noChangeShapeType="1"/>
              </p:cNvSpPr>
              <p:nvPr/>
            </p:nvSpPr>
            <p:spPr bwMode="auto">
              <a:xfrm>
                <a:off x="3908" y="2436"/>
                <a:ext cx="5" cy="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43" name="Line 1327"/>
              <p:cNvSpPr>
                <a:spLocks noChangeShapeType="1"/>
              </p:cNvSpPr>
              <p:nvPr/>
            </p:nvSpPr>
            <p:spPr bwMode="auto">
              <a:xfrm>
                <a:off x="3913" y="2438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44" name="Freeform 1328"/>
              <p:cNvSpPr>
                <a:spLocks/>
              </p:cNvSpPr>
              <p:nvPr/>
            </p:nvSpPr>
            <p:spPr bwMode="auto">
              <a:xfrm>
                <a:off x="3918" y="2439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45" name="Freeform 1329"/>
              <p:cNvSpPr>
                <a:spLocks/>
              </p:cNvSpPr>
              <p:nvPr/>
            </p:nvSpPr>
            <p:spPr bwMode="auto">
              <a:xfrm>
                <a:off x="3922" y="244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46" name="Freeform 1330"/>
              <p:cNvSpPr>
                <a:spLocks/>
              </p:cNvSpPr>
              <p:nvPr/>
            </p:nvSpPr>
            <p:spPr bwMode="auto">
              <a:xfrm>
                <a:off x="3927" y="244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47" name="Freeform 1331"/>
              <p:cNvSpPr>
                <a:spLocks/>
              </p:cNvSpPr>
              <p:nvPr/>
            </p:nvSpPr>
            <p:spPr bwMode="auto">
              <a:xfrm>
                <a:off x="3932" y="2443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48" name="Freeform 1332"/>
              <p:cNvSpPr>
                <a:spLocks/>
              </p:cNvSpPr>
              <p:nvPr/>
            </p:nvSpPr>
            <p:spPr bwMode="auto">
              <a:xfrm>
                <a:off x="3937" y="244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49" name="Freeform 1333"/>
              <p:cNvSpPr>
                <a:spLocks/>
              </p:cNvSpPr>
              <p:nvPr/>
            </p:nvSpPr>
            <p:spPr bwMode="auto">
              <a:xfrm>
                <a:off x="3942" y="244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50" name="Freeform 1334"/>
              <p:cNvSpPr>
                <a:spLocks/>
              </p:cNvSpPr>
              <p:nvPr/>
            </p:nvSpPr>
            <p:spPr bwMode="auto">
              <a:xfrm>
                <a:off x="3947" y="2449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51" name="Freeform 1335"/>
              <p:cNvSpPr>
                <a:spLocks/>
              </p:cNvSpPr>
              <p:nvPr/>
            </p:nvSpPr>
            <p:spPr bwMode="auto">
              <a:xfrm>
                <a:off x="3951" y="2450"/>
                <a:ext cx="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3" y="3"/>
                  </a:cxn>
                  <a:cxn ang="0">
                    <a:pos x="4" y="4"/>
                  </a:cxn>
                  <a:cxn ang="0">
                    <a:pos x="5" y="4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2" y="1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5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52" name="Freeform 1336"/>
              <p:cNvSpPr>
                <a:spLocks/>
              </p:cNvSpPr>
              <p:nvPr/>
            </p:nvSpPr>
            <p:spPr bwMode="auto">
              <a:xfrm>
                <a:off x="3956" y="245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53" name="Freeform 1337"/>
              <p:cNvSpPr>
                <a:spLocks/>
              </p:cNvSpPr>
              <p:nvPr/>
            </p:nvSpPr>
            <p:spPr bwMode="auto">
              <a:xfrm>
                <a:off x="3961" y="245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54" name="Line 1338"/>
              <p:cNvSpPr>
                <a:spLocks noChangeShapeType="1"/>
              </p:cNvSpPr>
              <p:nvPr/>
            </p:nvSpPr>
            <p:spPr bwMode="auto">
              <a:xfrm>
                <a:off x="3966" y="2456"/>
                <a:ext cx="4" cy="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55" name="Line 1339"/>
              <p:cNvSpPr>
                <a:spLocks noChangeShapeType="1"/>
              </p:cNvSpPr>
              <p:nvPr/>
            </p:nvSpPr>
            <p:spPr bwMode="auto">
              <a:xfrm>
                <a:off x="3970" y="2459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56" name="Freeform 1340"/>
              <p:cNvSpPr>
                <a:spLocks/>
              </p:cNvSpPr>
              <p:nvPr/>
            </p:nvSpPr>
            <p:spPr bwMode="auto">
              <a:xfrm>
                <a:off x="3975" y="246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57" name="Freeform 1341"/>
              <p:cNvSpPr>
                <a:spLocks/>
              </p:cNvSpPr>
              <p:nvPr/>
            </p:nvSpPr>
            <p:spPr bwMode="auto">
              <a:xfrm>
                <a:off x="3980" y="2461"/>
                <a:ext cx="4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1"/>
                    </a:lnTo>
                    <a:lnTo>
                      <a:pt x="4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58" name="Freeform 1342"/>
              <p:cNvSpPr>
                <a:spLocks/>
              </p:cNvSpPr>
              <p:nvPr/>
            </p:nvSpPr>
            <p:spPr bwMode="auto">
              <a:xfrm>
                <a:off x="3984" y="246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59" name="Freeform 1343"/>
              <p:cNvSpPr>
                <a:spLocks/>
              </p:cNvSpPr>
              <p:nvPr/>
            </p:nvSpPr>
            <p:spPr bwMode="auto">
              <a:xfrm>
                <a:off x="3989" y="2464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60" name="Freeform 1344"/>
              <p:cNvSpPr>
                <a:spLocks/>
              </p:cNvSpPr>
              <p:nvPr/>
            </p:nvSpPr>
            <p:spPr bwMode="auto">
              <a:xfrm>
                <a:off x="3994" y="246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61" name="Freeform 1345"/>
              <p:cNvSpPr>
                <a:spLocks/>
              </p:cNvSpPr>
              <p:nvPr/>
            </p:nvSpPr>
            <p:spPr bwMode="auto">
              <a:xfrm>
                <a:off x="3999" y="246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62" name="Freeform 1346"/>
              <p:cNvSpPr>
                <a:spLocks/>
              </p:cNvSpPr>
              <p:nvPr/>
            </p:nvSpPr>
            <p:spPr bwMode="auto">
              <a:xfrm>
                <a:off x="4004" y="247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63" name="Freeform 1347"/>
              <p:cNvSpPr>
                <a:spLocks/>
              </p:cNvSpPr>
              <p:nvPr/>
            </p:nvSpPr>
            <p:spPr bwMode="auto">
              <a:xfrm>
                <a:off x="4009" y="247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64" name="Freeform 1348"/>
              <p:cNvSpPr>
                <a:spLocks/>
              </p:cNvSpPr>
              <p:nvPr/>
            </p:nvSpPr>
            <p:spPr bwMode="auto">
              <a:xfrm>
                <a:off x="4013" y="247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65" name="Freeform 1349"/>
              <p:cNvSpPr>
                <a:spLocks/>
              </p:cNvSpPr>
              <p:nvPr/>
            </p:nvSpPr>
            <p:spPr bwMode="auto">
              <a:xfrm>
                <a:off x="4018" y="247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66" name="Freeform 1350"/>
              <p:cNvSpPr>
                <a:spLocks/>
              </p:cNvSpPr>
              <p:nvPr/>
            </p:nvSpPr>
            <p:spPr bwMode="auto">
              <a:xfrm>
                <a:off x="4023" y="247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67" name="Freeform 1351"/>
              <p:cNvSpPr>
                <a:spLocks/>
              </p:cNvSpPr>
              <p:nvPr/>
            </p:nvSpPr>
            <p:spPr bwMode="auto">
              <a:xfrm>
                <a:off x="4028" y="2478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68" name="Line 1352"/>
              <p:cNvSpPr>
                <a:spLocks noChangeShapeType="1"/>
              </p:cNvSpPr>
              <p:nvPr/>
            </p:nvSpPr>
            <p:spPr bwMode="auto">
              <a:xfrm>
                <a:off x="4032" y="2479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69" name="Freeform 1353"/>
              <p:cNvSpPr>
                <a:spLocks/>
              </p:cNvSpPr>
              <p:nvPr/>
            </p:nvSpPr>
            <p:spPr bwMode="auto">
              <a:xfrm>
                <a:off x="4037" y="2480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70" name="Freeform 1354"/>
              <p:cNvSpPr>
                <a:spLocks/>
              </p:cNvSpPr>
              <p:nvPr/>
            </p:nvSpPr>
            <p:spPr bwMode="auto">
              <a:xfrm>
                <a:off x="4042" y="2482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71" name="Freeform 1355"/>
              <p:cNvSpPr>
                <a:spLocks/>
              </p:cNvSpPr>
              <p:nvPr/>
            </p:nvSpPr>
            <p:spPr bwMode="auto">
              <a:xfrm>
                <a:off x="4046" y="248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72" name="Freeform 1356"/>
              <p:cNvSpPr>
                <a:spLocks/>
              </p:cNvSpPr>
              <p:nvPr/>
            </p:nvSpPr>
            <p:spPr bwMode="auto">
              <a:xfrm>
                <a:off x="4051" y="248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73" name="Freeform 1357"/>
              <p:cNvSpPr>
                <a:spLocks/>
              </p:cNvSpPr>
              <p:nvPr/>
            </p:nvSpPr>
            <p:spPr bwMode="auto">
              <a:xfrm>
                <a:off x="4056" y="2485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74" name="Line 1358"/>
              <p:cNvSpPr>
                <a:spLocks noChangeShapeType="1"/>
              </p:cNvSpPr>
              <p:nvPr/>
            </p:nvSpPr>
            <p:spPr bwMode="auto">
              <a:xfrm>
                <a:off x="4061" y="2487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75" name="Line 1359"/>
              <p:cNvSpPr>
                <a:spLocks noChangeShapeType="1"/>
              </p:cNvSpPr>
              <p:nvPr/>
            </p:nvSpPr>
            <p:spPr bwMode="auto">
              <a:xfrm>
                <a:off x="4066" y="2488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76" name="Freeform 1360"/>
              <p:cNvSpPr>
                <a:spLocks/>
              </p:cNvSpPr>
              <p:nvPr/>
            </p:nvSpPr>
            <p:spPr bwMode="auto">
              <a:xfrm>
                <a:off x="4071" y="2489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77" name="Freeform 1361"/>
              <p:cNvSpPr>
                <a:spLocks/>
              </p:cNvSpPr>
              <p:nvPr/>
            </p:nvSpPr>
            <p:spPr bwMode="auto">
              <a:xfrm>
                <a:off x="4075" y="2490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2"/>
                  </a:cxn>
                  <a:cxn ang="0">
                    <a:pos x="4" y="3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78" name="Freeform 1362"/>
              <p:cNvSpPr>
                <a:spLocks/>
              </p:cNvSpPr>
              <p:nvPr/>
            </p:nvSpPr>
            <p:spPr bwMode="auto">
              <a:xfrm>
                <a:off x="4080" y="249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79" name="Line 1363"/>
              <p:cNvSpPr>
                <a:spLocks noChangeShapeType="1"/>
              </p:cNvSpPr>
              <p:nvPr/>
            </p:nvSpPr>
            <p:spPr bwMode="auto">
              <a:xfrm>
                <a:off x="4085" y="2494"/>
                <a:ext cx="4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80" name="Freeform 1364"/>
              <p:cNvSpPr>
                <a:spLocks/>
              </p:cNvSpPr>
              <p:nvPr/>
            </p:nvSpPr>
            <p:spPr bwMode="auto">
              <a:xfrm>
                <a:off x="4089" y="249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81" name="Freeform 1365"/>
              <p:cNvSpPr>
                <a:spLocks/>
              </p:cNvSpPr>
              <p:nvPr/>
            </p:nvSpPr>
            <p:spPr bwMode="auto">
              <a:xfrm>
                <a:off x="4094" y="249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82" name="Freeform 1366"/>
              <p:cNvSpPr>
                <a:spLocks/>
              </p:cNvSpPr>
              <p:nvPr/>
            </p:nvSpPr>
            <p:spPr bwMode="auto">
              <a:xfrm>
                <a:off x="4099" y="249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83" name="Freeform 1367"/>
              <p:cNvSpPr>
                <a:spLocks/>
              </p:cNvSpPr>
              <p:nvPr/>
            </p:nvSpPr>
            <p:spPr bwMode="auto">
              <a:xfrm>
                <a:off x="4104" y="249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84" name="Freeform 1368"/>
              <p:cNvSpPr>
                <a:spLocks/>
              </p:cNvSpPr>
              <p:nvPr/>
            </p:nvSpPr>
            <p:spPr bwMode="auto">
              <a:xfrm>
                <a:off x="4109" y="250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85" name="Freeform 1369"/>
              <p:cNvSpPr>
                <a:spLocks/>
              </p:cNvSpPr>
              <p:nvPr/>
            </p:nvSpPr>
            <p:spPr bwMode="auto">
              <a:xfrm>
                <a:off x="4113" y="2500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86" name="Freeform 1370"/>
              <p:cNvSpPr>
                <a:spLocks/>
              </p:cNvSpPr>
              <p:nvPr/>
            </p:nvSpPr>
            <p:spPr bwMode="auto">
              <a:xfrm>
                <a:off x="4118" y="250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87" name="Freeform 1371"/>
              <p:cNvSpPr>
                <a:spLocks/>
              </p:cNvSpPr>
              <p:nvPr/>
            </p:nvSpPr>
            <p:spPr bwMode="auto">
              <a:xfrm>
                <a:off x="4123" y="2503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88" name="Freeform 1372"/>
              <p:cNvSpPr>
                <a:spLocks/>
              </p:cNvSpPr>
              <p:nvPr/>
            </p:nvSpPr>
            <p:spPr bwMode="auto">
              <a:xfrm>
                <a:off x="4128" y="250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89" name="Freeform 1373"/>
              <p:cNvSpPr>
                <a:spLocks/>
              </p:cNvSpPr>
              <p:nvPr/>
            </p:nvSpPr>
            <p:spPr bwMode="auto">
              <a:xfrm>
                <a:off x="4133" y="2505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90" name="Line 1374"/>
              <p:cNvSpPr>
                <a:spLocks noChangeShapeType="1"/>
              </p:cNvSpPr>
              <p:nvPr/>
            </p:nvSpPr>
            <p:spPr bwMode="auto">
              <a:xfrm>
                <a:off x="4137" y="2506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91" name="Line 1375"/>
              <p:cNvSpPr>
                <a:spLocks noChangeShapeType="1"/>
              </p:cNvSpPr>
              <p:nvPr/>
            </p:nvSpPr>
            <p:spPr bwMode="auto">
              <a:xfrm>
                <a:off x="4142" y="2507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92" name="Freeform 1376"/>
              <p:cNvSpPr>
                <a:spLocks/>
              </p:cNvSpPr>
              <p:nvPr/>
            </p:nvSpPr>
            <p:spPr bwMode="auto">
              <a:xfrm>
                <a:off x="4147" y="2508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93" name="Line 1377"/>
              <p:cNvSpPr>
                <a:spLocks noChangeShapeType="1"/>
              </p:cNvSpPr>
              <p:nvPr/>
            </p:nvSpPr>
            <p:spPr bwMode="auto">
              <a:xfrm>
                <a:off x="4151" y="2510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94" name="Line 1378"/>
              <p:cNvSpPr>
                <a:spLocks noChangeShapeType="1"/>
              </p:cNvSpPr>
              <p:nvPr/>
            </p:nvSpPr>
            <p:spPr bwMode="auto">
              <a:xfrm>
                <a:off x="4156" y="2511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95" name="Line 1379"/>
              <p:cNvSpPr>
                <a:spLocks noChangeShapeType="1"/>
              </p:cNvSpPr>
              <p:nvPr/>
            </p:nvSpPr>
            <p:spPr bwMode="auto">
              <a:xfrm>
                <a:off x="4161" y="2512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96" name="Line 1380"/>
              <p:cNvSpPr>
                <a:spLocks noChangeShapeType="1"/>
              </p:cNvSpPr>
              <p:nvPr/>
            </p:nvSpPr>
            <p:spPr bwMode="auto">
              <a:xfrm>
                <a:off x="4166" y="2513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97" name="Line 1381"/>
              <p:cNvSpPr>
                <a:spLocks noChangeShapeType="1"/>
              </p:cNvSpPr>
              <p:nvPr/>
            </p:nvSpPr>
            <p:spPr bwMode="auto">
              <a:xfrm>
                <a:off x="4171" y="2514"/>
                <a:ext cx="4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98" name="Freeform 1382"/>
              <p:cNvSpPr>
                <a:spLocks/>
              </p:cNvSpPr>
              <p:nvPr/>
            </p:nvSpPr>
            <p:spPr bwMode="auto">
              <a:xfrm>
                <a:off x="4175" y="251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199" name="Freeform 1383"/>
              <p:cNvSpPr>
                <a:spLocks/>
              </p:cNvSpPr>
              <p:nvPr/>
            </p:nvSpPr>
            <p:spPr bwMode="auto">
              <a:xfrm>
                <a:off x="4180" y="251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00" name="Freeform 1384"/>
              <p:cNvSpPr>
                <a:spLocks/>
              </p:cNvSpPr>
              <p:nvPr/>
            </p:nvSpPr>
            <p:spPr bwMode="auto">
              <a:xfrm>
                <a:off x="4185" y="2516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01" name="Line 1385"/>
              <p:cNvSpPr>
                <a:spLocks noChangeShapeType="1"/>
              </p:cNvSpPr>
              <p:nvPr/>
            </p:nvSpPr>
            <p:spPr bwMode="auto">
              <a:xfrm>
                <a:off x="4190" y="2517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02" name="Line 1386"/>
              <p:cNvSpPr>
                <a:spLocks noChangeShapeType="1"/>
              </p:cNvSpPr>
              <p:nvPr/>
            </p:nvSpPr>
            <p:spPr bwMode="auto">
              <a:xfrm>
                <a:off x="4195" y="2518"/>
                <a:ext cx="4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03" name="Freeform 1387"/>
              <p:cNvSpPr>
                <a:spLocks/>
              </p:cNvSpPr>
              <p:nvPr/>
            </p:nvSpPr>
            <p:spPr bwMode="auto">
              <a:xfrm>
                <a:off x="4199" y="251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04" name="Freeform 1388"/>
              <p:cNvSpPr>
                <a:spLocks/>
              </p:cNvSpPr>
              <p:nvPr/>
            </p:nvSpPr>
            <p:spPr bwMode="auto">
              <a:xfrm>
                <a:off x="4204" y="2519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3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05" name="Freeform 1389"/>
              <p:cNvSpPr>
                <a:spLocks/>
              </p:cNvSpPr>
              <p:nvPr/>
            </p:nvSpPr>
            <p:spPr bwMode="auto">
              <a:xfrm>
                <a:off x="4209" y="252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06" name="Freeform 1390"/>
              <p:cNvSpPr>
                <a:spLocks/>
              </p:cNvSpPr>
              <p:nvPr/>
            </p:nvSpPr>
            <p:spPr bwMode="auto">
              <a:xfrm>
                <a:off x="4213" y="252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07" name="Line 1391"/>
              <p:cNvSpPr>
                <a:spLocks noChangeShapeType="1"/>
              </p:cNvSpPr>
              <p:nvPr/>
            </p:nvSpPr>
            <p:spPr bwMode="auto">
              <a:xfrm>
                <a:off x="4218" y="2523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08" name="Line 1392"/>
              <p:cNvSpPr>
                <a:spLocks noChangeShapeType="1"/>
              </p:cNvSpPr>
              <p:nvPr/>
            </p:nvSpPr>
            <p:spPr bwMode="auto">
              <a:xfrm>
                <a:off x="4223" y="252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09" name="Freeform 1393"/>
              <p:cNvSpPr>
                <a:spLocks/>
              </p:cNvSpPr>
              <p:nvPr/>
            </p:nvSpPr>
            <p:spPr bwMode="auto">
              <a:xfrm>
                <a:off x="4228" y="252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10" name="Freeform 1394"/>
              <p:cNvSpPr>
                <a:spLocks/>
              </p:cNvSpPr>
              <p:nvPr/>
            </p:nvSpPr>
            <p:spPr bwMode="auto">
              <a:xfrm>
                <a:off x="4233" y="252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11" name="Freeform 1395"/>
              <p:cNvSpPr>
                <a:spLocks/>
              </p:cNvSpPr>
              <p:nvPr/>
            </p:nvSpPr>
            <p:spPr bwMode="auto">
              <a:xfrm>
                <a:off x="4238" y="2526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12" name="Line 1396"/>
              <p:cNvSpPr>
                <a:spLocks noChangeShapeType="1"/>
              </p:cNvSpPr>
              <p:nvPr/>
            </p:nvSpPr>
            <p:spPr bwMode="auto">
              <a:xfrm>
                <a:off x="4242" y="2528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13" name="Freeform 1397"/>
              <p:cNvSpPr>
                <a:spLocks/>
              </p:cNvSpPr>
              <p:nvPr/>
            </p:nvSpPr>
            <p:spPr bwMode="auto">
              <a:xfrm>
                <a:off x="4247" y="252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14" name="Freeform 1398"/>
              <p:cNvSpPr>
                <a:spLocks/>
              </p:cNvSpPr>
              <p:nvPr/>
            </p:nvSpPr>
            <p:spPr bwMode="auto">
              <a:xfrm>
                <a:off x="4252" y="252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15" name="Freeform 1399"/>
              <p:cNvSpPr>
                <a:spLocks/>
              </p:cNvSpPr>
              <p:nvPr/>
            </p:nvSpPr>
            <p:spPr bwMode="auto">
              <a:xfrm>
                <a:off x="4257" y="2529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16" name="Freeform 1400"/>
              <p:cNvSpPr>
                <a:spLocks/>
              </p:cNvSpPr>
              <p:nvPr/>
            </p:nvSpPr>
            <p:spPr bwMode="auto">
              <a:xfrm>
                <a:off x="4261" y="2529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3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17" name="Freeform 1401"/>
              <p:cNvSpPr>
                <a:spLocks/>
              </p:cNvSpPr>
              <p:nvPr/>
            </p:nvSpPr>
            <p:spPr bwMode="auto">
              <a:xfrm>
                <a:off x="4266" y="253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18" name="Freeform 1402"/>
              <p:cNvSpPr>
                <a:spLocks/>
              </p:cNvSpPr>
              <p:nvPr/>
            </p:nvSpPr>
            <p:spPr bwMode="auto">
              <a:xfrm>
                <a:off x="4271" y="2532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19" name="Freeform 1403"/>
              <p:cNvSpPr>
                <a:spLocks/>
              </p:cNvSpPr>
              <p:nvPr/>
            </p:nvSpPr>
            <p:spPr bwMode="auto">
              <a:xfrm>
                <a:off x="4275" y="253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20" name="Freeform 1404"/>
              <p:cNvSpPr>
                <a:spLocks/>
              </p:cNvSpPr>
              <p:nvPr/>
            </p:nvSpPr>
            <p:spPr bwMode="auto">
              <a:xfrm>
                <a:off x="4280" y="253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21" name="Freeform 1405"/>
              <p:cNvSpPr>
                <a:spLocks/>
              </p:cNvSpPr>
              <p:nvPr/>
            </p:nvSpPr>
            <p:spPr bwMode="auto">
              <a:xfrm>
                <a:off x="4285" y="2534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22" name="Freeform 1406"/>
              <p:cNvSpPr>
                <a:spLocks/>
              </p:cNvSpPr>
              <p:nvPr/>
            </p:nvSpPr>
            <p:spPr bwMode="auto">
              <a:xfrm>
                <a:off x="4290" y="253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23" name="Freeform 1407"/>
              <p:cNvSpPr>
                <a:spLocks/>
              </p:cNvSpPr>
              <p:nvPr/>
            </p:nvSpPr>
            <p:spPr bwMode="auto">
              <a:xfrm>
                <a:off x="4295" y="253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24" name="Freeform 1408"/>
              <p:cNvSpPr>
                <a:spLocks/>
              </p:cNvSpPr>
              <p:nvPr/>
            </p:nvSpPr>
            <p:spPr bwMode="auto">
              <a:xfrm>
                <a:off x="4300" y="2535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25" name="Freeform 1409"/>
              <p:cNvSpPr>
                <a:spLocks/>
              </p:cNvSpPr>
              <p:nvPr/>
            </p:nvSpPr>
            <p:spPr bwMode="auto">
              <a:xfrm>
                <a:off x="4304" y="253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26" name="Freeform 1410"/>
              <p:cNvSpPr>
                <a:spLocks/>
              </p:cNvSpPr>
              <p:nvPr/>
            </p:nvSpPr>
            <p:spPr bwMode="auto">
              <a:xfrm>
                <a:off x="4309" y="253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27" name="Freeform 1411"/>
              <p:cNvSpPr>
                <a:spLocks/>
              </p:cNvSpPr>
              <p:nvPr/>
            </p:nvSpPr>
            <p:spPr bwMode="auto">
              <a:xfrm>
                <a:off x="4314" y="253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28" name="Freeform 1412"/>
              <p:cNvSpPr>
                <a:spLocks/>
              </p:cNvSpPr>
              <p:nvPr/>
            </p:nvSpPr>
            <p:spPr bwMode="auto">
              <a:xfrm>
                <a:off x="4319" y="2539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" name="Group 1413"/>
            <p:cNvGrpSpPr>
              <a:grpSpLocks/>
            </p:cNvGrpSpPr>
            <p:nvPr/>
          </p:nvGrpSpPr>
          <p:grpSpPr bwMode="auto">
            <a:xfrm>
              <a:off x="4323" y="2549"/>
              <a:ext cx="954" cy="73"/>
              <a:chOff x="4323" y="2539"/>
              <a:chExt cx="954" cy="73"/>
            </a:xfrm>
          </p:grpSpPr>
          <p:sp>
            <p:nvSpPr>
              <p:cNvPr id="36230" name="Freeform 1414"/>
              <p:cNvSpPr>
                <a:spLocks/>
              </p:cNvSpPr>
              <p:nvPr/>
            </p:nvSpPr>
            <p:spPr bwMode="auto">
              <a:xfrm>
                <a:off x="4323" y="253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31" name="Freeform 1415"/>
              <p:cNvSpPr>
                <a:spLocks/>
              </p:cNvSpPr>
              <p:nvPr/>
            </p:nvSpPr>
            <p:spPr bwMode="auto">
              <a:xfrm>
                <a:off x="4328" y="254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32" name="Freeform 1416"/>
              <p:cNvSpPr>
                <a:spLocks/>
              </p:cNvSpPr>
              <p:nvPr/>
            </p:nvSpPr>
            <p:spPr bwMode="auto">
              <a:xfrm>
                <a:off x="4333" y="2541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33" name="Freeform 1417"/>
              <p:cNvSpPr>
                <a:spLocks/>
              </p:cNvSpPr>
              <p:nvPr/>
            </p:nvSpPr>
            <p:spPr bwMode="auto">
              <a:xfrm>
                <a:off x="4337" y="254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34" name="Freeform 1418"/>
              <p:cNvSpPr>
                <a:spLocks/>
              </p:cNvSpPr>
              <p:nvPr/>
            </p:nvSpPr>
            <p:spPr bwMode="auto">
              <a:xfrm>
                <a:off x="4342" y="254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35" name="Freeform 1419"/>
              <p:cNvSpPr>
                <a:spLocks/>
              </p:cNvSpPr>
              <p:nvPr/>
            </p:nvSpPr>
            <p:spPr bwMode="auto">
              <a:xfrm>
                <a:off x="4347" y="254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36" name="Freeform 1420"/>
              <p:cNvSpPr>
                <a:spLocks/>
              </p:cNvSpPr>
              <p:nvPr/>
            </p:nvSpPr>
            <p:spPr bwMode="auto">
              <a:xfrm>
                <a:off x="4352" y="254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37" name="Freeform 1421"/>
              <p:cNvSpPr>
                <a:spLocks/>
              </p:cNvSpPr>
              <p:nvPr/>
            </p:nvSpPr>
            <p:spPr bwMode="auto">
              <a:xfrm>
                <a:off x="4357" y="2544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38" name="Freeform 1422"/>
              <p:cNvSpPr>
                <a:spLocks/>
              </p:cNvSpPr>
              <p:nvPr/>
            </p:nvSpPr>
            <p:spPr bwMode="auto">
              <a:xfrm>
                <a:off x="4362" y="2545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39" name="Freeform 1423"/>
              <p:cNvSpPr>
                <a:spLocks/>
              </p:cNvSpPr>
              <p:nvPr/>
            </p:nvSpPr>
            <p:spPr bwMode="auto">
              <a:xfrm>
                <a:off x="4366" y="254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40" name="Freeform 1424"/>
              <p:cNvSpPr>
                <a:spLocks/>
              </p:cNvSpPr>
              <p:nvPr/>
            </p:nvSpPr>
            <p:spPr bwMode="auto">
              <a:xfrm>
                <a:off x="4371" y="254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41" name="Freeform 1425"/>
              <p:cNvSpPr>
                <a:spLocks/>
              </p:cNvSpPr>
              <p:nvPr/>
            </p:nvSpPr>
            <p:spPr bwMode="auto">
              <a:xfrm>
                <a:off x="4376" y="2546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42" name="Freeform 1426"/>
              <p:cNvSpPr>
                <a:spLocks/>
              </p:cNvSpPr>
              <p:nvPr/>
            </p:nvSpPr>
            <p:spPr bwMode="auto">
              <a:xfrm>
                <a:off x="4380" y="2546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43" name="Freeform 1427"/>
              <p:cNvSpPr>
                <a:spLocks/>
              </p:cNvSpPr>
              <p:nvPr/>
            </p:nvSpPr>
            <p:spPr bwMode="auto">
              <a:xfrm>
                <a:off x="4385" y="254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44" name="Freeform 1428"/>
              <p:cNvSpPr>
                <a:spLocks/>
              </p:cNvSpPr>
              <p:nvPr/>
            </p:nvSpPr>
            <p:spPr bwMode="auto">
              <a:xfrm>
                <a:off x="4390" y="254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45" name="Line 1429"/>
              <p:cNvSpPr>
                <a:spLocks noChangeShapeType="1"/>
              </p:cNvSpPr>
              <p:nvPr/>
            </p:nvSpPr>
            <p:spPr bwMode="auto">
              <a:xfrm>
                <a:off x="4395" y="2549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46" name="Line 1430"/>
              <p:cNvSpPr>
                <a:spLocks noChangeShapeType="1"/>
              </p:cNvSpPr>
              <p:nvPr/>
            </p:nvSpPr>
            <p:spPr bwMode="auto">
              <a:xfrm>
                <a:off x="4400" y="2549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47" name="Freeform 1431"/>
              <p:cNvSpPr>
                <a:spLocks/>
              </p:cNvSpPr>
              <p:nvPr/>
            </p:nvSpPr>
            <p:spPr bwMode="auto">
              <a:xfrm>
                <a:off x="4404" y="254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48" name="Freeform 1432"/>
              <p:cNvSpPr>
                <a:spLocks/>
              </p:cNvSpPr>
              <p:nvPr/>
            </p:nvSpPr>
            <p:spPr bwMode="auto">
              <a:xfrm>
                <a:off x="4409" y="255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49" name="Freeform 1433"/>
              <p:cNvSpPr>
                <a:spLocks/>
              </p:cNvSpPr>
              <p:nvPr/>
            </p:nvSpPr>
            <p:spPr bwMode="auto">
              <a:xfrm>
                <a:off x="4414" y="255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50" name="Freeform 1434"/>
              <p:cNvSpPr>
                <a:spLocks/>
              </p:cNvSpPr>
              <p:nvPr/>
            </p:nvSpPr>
            <p:spPr bwMode="auto">
              <a:xfrm>
                <a:off x="4419" y="255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51" name="Freeform 1435"/>
              <p:cNvSpPr>
                <a:spLocks/>
              </p:cNvSpPr>
              <p:nvPr/>
            </p:nvSpPr>
            <p:spPr bwMode="auto">
              <a:xfrm>
                <a:off x="4424" y="255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52" name="Freeform 1436"/>
              <p:cNvSpPr>
                <a:spLocks/>
              </p:cNvSpPr>
              <p:nvPr/>
            </p:nvSpPr>
            <p:spPr bwMode="auto">
              <a:xfrm>
                <a:off x="4428" y="255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53" name="Line 1437"/>
              <p:cNvSpPr>
                <a:spLocks noChangeShapeType="1"/>
              </p:cNvSpPr>
              <p:nvPr/>
            </p:nvSpPr>
            <p:spPr bwMode="auto">
              <a:xfrm>
                <a:off x="4433" y="2553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54" name="Freeform 1438"/>
              <p:cNvSpPr>
                <a:spLocks/>
              </p:cNvSpPr>
              <p:nvPr/>
            </p:nvSpPr>
            <p:spPr bwMode="auto">
              <a:xfrm>
                <a:off x="4438" y="2554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55" name="Freeform 1439"/>
              <p:cNvSpPr>
                <a:spLocks/>
              </p:cNvSpPr>
              <p:nvPr/>
            </p:nvSpPr>
            <p:spPr bwMode="auto">
              <a:xfrm>
                <a:off x="4442" y="2554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56" name="Freeform 1440"/>
              <p:cNvSpPr>
                <a:spLocks/>
              </p:cNvSpPr>
              <p:nvPr/>
            </p:nvSpPr>
            <p:spPr bwMode="auto">
              <a:xfrm>
                <a:off x="4447" y="2554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57" name="Freeform 1441"/>
              <p:cNvSpPr>
                <a:spLocks/>
              </p:cNvSpPr>
              <p:nvPr/>
            </p:nvSpPr>
            <p:spPr bwMode="auto">
              <a:xfrm>
                <a:off x="4452" y="255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58" name="Freeform 1442"/>
              <p:cNvSpPr>
                <a:spLocks/>
              </p:cNvSpPr>
              <p:nvPr/>
            </p:nvSpPr>
            <p:spPr bwMode="auto">
              <a:xfrm>
                <a:off x="4457" y="255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59" name="Freeform 1443"/>
              <p:cNvSpPr>
                <a:spLocks/>
              </p:cNvSpPr>
              <p:nvPr/>
            </p:nvSpPr>
            <p:spPr bwMode="auto">
              <a:xfrm>
                <a:off x="4462" y="2556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60" name="Freeform 1444"/>
              <p:cNvSpPr>
                <a:spLocks/>
              </p:cNvSpPr>
              <p:nvPr/>
            </p:nvSpPr>
            <p:spPr bwMode="auto">
              <a:xfrm>
                <a:off x="4466" y="2556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61" name="Freeform 1445"/>
              <p:cNvSpPr>
                <a:spLocks/>
              </p:cNvSpPr>
              <p:nvPr/>
            </p:nvSpPr>
            <p:spPr bwMode="auto">
              <a:xfrm>
                <a:off x="4471" y="255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62" name="Freeform 1446"/>
              <p:cNvSpPr>
                <a:spLocks/>
              </p:cNvSpPr>
              <p:nvPr/>
            </p:nvSpPr>
            <p:spPr bwMode="auto">
              <a:xfrm>
                <a:off x="4476" y="255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63" name="Freeform 1447"/>
              <p:cNvSpPr>
                <a:spLocks/>
              </p:cNvSpPr>
              <p:nvPr/>
            </p:nvSpPr>
            <p:spPr bwMode="auto">
              <a:xfrm>
                <a:off x="4481" y="255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64" name="Freeform 1448"/>
              <p:cNvSpPr>
                <a:spLocks/>
              </p:cNvSpPr>
              <p:nvPr/>
            </p:nvSpPr>
            <p:spPr bwMode="auto">
              <a:xfrm>
                <a:off x="4486" y="2558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65" name="Freeform 1449"/>
              <p:cNvSpPr>
                <a:spLocks/>
              </p:cNvSpPr>
              <p:nvPr/>
            </p:nvSpPr>
            <p:spPr bwMode="auto">
              <a:xfrm>
                <a:off x="4490" y="255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66" name="Freeform 1450"/>
              <p:cNvSpPr>
                <a:spLocks/>
              </p:cNvSpPr>
              <p:nvPr/>
            </p:nvSpPr>
            <p:spPr bwMode="auto">
              <a:xfrm>
                <a:off x="4495" y="255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67" name="Freeform 1451"/>
              <p:cNvSpPr>
                <a:spLocks/>
              </p:cNvSpPr>
              <p:nvPr/>
            </p:nvSpPr>
            <p:spPr bwMode="auto">
              <a:xfrm>
                <a:off x="4500" y="256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68" name="Freeform 1452"/>
              <p:cNvSpPr>
                <a:spLocks/>
              </p:cNvSpPr>
              <p:nvPr/>
            </p:nvSpPr>
            <p:spPr bwMode="auto">
              <a:xfrm>
                <a:off x="4504" y="256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69" name="Freeform 1453"/>
              <p:cNvSpPr>
                <a:spLocks/>
              </p:cNvSpPr>
              <p:nvPr/>
            </p:nvSpPr>
            <p:spPr bwMode="auto">
              <a:xfrm>
                <a:off x="4509" y="256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70" name="Freeform 1454"/>
              <p:cNvSpPr>
                <a:spLocks/>
              </p:cNvSpPr>
              <p:nvPr/>
            </p:nvSpPr>
            <p:spPr bwMode="auto">
              <a:xfrm>
                <a:off x="4514" y="256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71" name="Freeform 1455"/>
              <p:cNvSpPr>
                <a:spLocks/>
              </p:cNvSpPr>
              <p:nvPr/>
            </p:nvSpPr>
            <p:spPr bwMode="auto">
              <a:xfrm>
                <a:off x="4519" y="256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72" name="Freeform 1456"/>
              <p:cNvSpPr>
                <a:spLocks/>
              </p:cNvSpPr>
              <p:nvPr/>
            </p:nvSpPr>
            <p:spPr bwMode="auto">
              <a:xfrm>
                <a:off x="4524" y="256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73" name="Freeform 1457"/>
              <p:cNvSpPr>
                <a:spLocks/>
              </p:cNvSpPr>
              <p:nvPr/>
            </p:nvSpPr>
            <p:spPr bwMode="auto">
              <a:xfrm>
                <a:off x="4529" y="256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74" name="Line 1458"/>
              <p:cNvSpPr>
                <a:spLocks noChangeShapeType="1"/>
              </p:cNvSpPr>
              <p:nvPr/>
            </p:nvSpPr>
            <p:spPr bwMode="auto">
              <a:xfrm>
                <a:off x="4533" y="256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75" name="Freeform 1459"/>
              <p:cNvSpPr>
                <a:spLocks/>
              </p:cNvSpPr>
              <p:nvPr/>
            </p:nvSpPr>
            <p:spPr bwMode="auto">
              <a:xfrm>
                <a:off x="4538" y="256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76" name="Freeform 1460"/>
              <p:cNvSpPr>
                <a:spLocks/>
              </p:cNvSpPr>
              <p:nvPr/>
            </p:nvSpPr>
            <p:spPr bwMode="auto">
              <a:xfrm>
                <a:off x="4543" y="256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77" name="Freeform 1461"/>
              <p:cNvSpPr>
                <a:spLocks/>
              </p:cNvSpPr>
              <p:nvPr/>
            </p:nvSpPr>
            <p:spPr bwMode="auto">
              <a:xfrm>
                <a:off x="4548" y="2564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78" name="Freeform 1462"/>
              <p:cNvSpPr>
                <a:spLocks/>
              </p:cNvSpPr>
              <p:nvPr/>
            </p:nvSpPr>
            <p:spPr bwMode="auto">
              <a:xfrm>
                <a:off x="4552" y="256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79" name="Freeform 1463"/>
              <p:cNvSpPr>
                <a:spLocks/>
              </p:cNvSpPr>
              <p:nvPr/>
            </p:nvSpPr>
            <p:spPr bwMode="auto">
              <a:xfrm>
                <a:off x="4557" y="256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80" name="Freeform 1464"/>
              <p:cNvSpPr>
                <a:spLocks/>
              </p:cNvSpPr>
              <p:nvPr/>
            </p:nvSpPr>
            <p:spPr bwMode="auto">
              <a:xfrm>
                <a:off x="4562" y="2565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81" name="Freeform 1465"/>
              <p:cNvSpPr>
                <a:spLocks/>
              </p:cNvSpPr>
              <p:nvPr/>
            </p:nvSpPr>
            <p:spPr bwMode="auto">
              <a:xfrm>
                <a:off x="4566" y="256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82" name="Freeform 1466"/>
              <p:cNvSpPr>
                <a:spLocks/>
              </p:cNvSpPr>
              <p:nvPr/>
            </p:nvSpPr>
            <p:spPr bwMode="auto">
              <a:xfrm>
                <a:off x="4571" y="2566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83" name="Freeform 1467"/>
              <p:cNvSpPr>
                <a:spLocks/>
              </p:cNvSpPr>
              <p:nvPr/>
            </p:nvSpPr>
            <p:spPr bwMode="auto">
              <a:xfrm>
                <a:off x="4576" y="256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84" name="Freeform 1468"/>
              <p:cNvSpPr>
                <a:spLocks/>
              </p:cNvSpPr>
              <p:nvPr/>
            </p:nvSpPr>
            <p:spPr bwMode="auto">
              <a:xfrm>
                <a:off x="4581" y="256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85" name="Freeform 1469"/>
              <p:cNvSpPr>
                <a:spLocks/>
              </p:cNvSpPr>
              <p:nvPr/>
            </p:nvSpPr>
            <p:spPr bwMode="auto">
              <a:xfrm>
                <a:off x="4586" y="256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86" name="Freeform 1470"/>
              <p:cNvSpPr>
                <a:spLocks/>
              </p:cNvSpPr>
              <p:nvPr/>
            </p:nvSpPr>
            <p:spPr bwMode="auto">
              <a:xfrm>
                <a:off x="4591" y="2568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87" name="Freeform 1471"/>
              <p:cNvSpPr>
                <a:spLocks/>
              </p:cNvSpPr>
              <p:nvPr/>
            </p:nvSpPr>
            <p:spPr bwMode="auto">
              <a:xfrm>
                <a:off x="4595" y="2568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88" name="Freeform 1472"/>
              <p:cNvSpPr>
                <a:spLocks/>
              </p:cNvSpPr>
              <p:nvPr/>
            </p:nvSpPr>
            <p:spPr bwMode="auto">
              <a:xfrm>
                <a:off x="4600" y="2568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89" name="Freeform 1473"/>
              <p:cNvSpPr>
                <a:spLocks/>
              </p:cNvSpPr>
              <p:nvPr/>
            </p:nvSpPr>
            <p:spPr bwMode="auto">
              <a:xfrm>
                <a:off x="4605" y="2569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90" name="Line 1474"/>
              <p:cNvSpPr>
                <a:spLocks noChangeShapeType="1"/>
              </p:cNvSpPr>
              <p:nvPr/>
            </p:nvSpPr>
            <p:spPr bwMode="auto">
              <a:xfrm>
                <a:off x="4610" y="2569"/>
                <a:ext cx="4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91" name="Line 1475"/>
              <p:cNvSpPr>
                <a:spLocks noChangeShapeType="1"/>
              </p:cNvSpPr>
              <p:nvPr/>
            </p:nvSpPr>
            <p:spPr bwMode="auto">
              <a:xfrm>
                <a:off x="4614" y="2570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92" name="Freeform 1476"/>
              <p:cNvSpPr>
                <a:spLocks/>
              </p:cNvSpPr>
              <p:nvPr/>
            </p:nvSpPr>
            <p:spPr bwMode="auto">
              <a:xfrm>
                <a:off x="4619" y="257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93" name="Freeform 1477"/>
              <p:cNvSpPr>
                <a:spLocks/>
              </p:cNvSpPr>
              <p:nvPr/>
            </p:nvSpPr>
            <p:spPr bwMode="auto">
              <a:xfrm>
                <a:off x="4624" y="257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94" name="Line 1478"/>
              <p:cNvSpPr>
                <a:spLocks noChangeShapeType="1"/>
              </p:cNvSpPr>
              <p:nvPr/>
            </p:nvSpPr>
            <p:spPr bwMode="auto">
              <a:xfrm>
                <a:off x="4628" y="2572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95" name="Freeform 1479"/>
              <p:cNvSpPr>
                <a:spLocks/>
              </p:cNvSpPr>
              <p:nvPr/>
            </p:nvSpPr>
            <p:spPr bwMode="auto">
              <a:xfrm>
                <a:off x="4633" y="257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96" name="Freeform 1480"/>
              <p:cNvSpPr>
                <a:spLocks/>
              </p:cNvSpPr>
              <p:nvPr/>
            </p:nvSpPr>
            <p:spPr bwMode="auto">
              <a:xfrm>
                <a:off x="4638" y="257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97" name="Freeform 1481"/>
              <p:cNvSpPr>
                <a:spLocks/>
              </p:cNvSpPr>
              <p:nvPr/>
            </p:nvSpPr>
            <p:spPr bwMode="auto">
              <a:xfrm>
                <a:off x="4643" y="257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98" name="Freeform 1482"/>
              <p:cNvSpPr>
                <a:spLocks/>
              </p:cNvSpPr>
              <p:nvPr/>
            </p:nvSpPr>
            <p:spPr bwMode="auto">
              <a:xfrm>
                <a:off x="4648" y="257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299" name="Line 1483"/>
              <p:cNvSpPr>
                <a:spLocks noChangeShapeType="1"/>
              </p:cNvSpPr>
              <p:nvPr/>
            </p:nvSpPr>
            <p:spPr bwMode="auto">
              <a:xfrm>
                <a:off x="4653" y="2574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00" name="Freeform 1484"/>
              <p:cNvSpPr>
                <a:spLocks/>
              </p:cNvSpPr>
              <p:nvPr/>
            </p:nvSpPr>
            <p:spPr bwMode="auto">
              <a:xfrm>
                <a:off x="4657" y="2574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01" name="Line 1485"/>
              <p:cNvSpPr>
                <a:spLocks noChangeShapeType="1"/>
              </p:cNvSpPr>
              <p:nvPr/>
            </p:nvSpPr>
            <p:spPr bwMode="auto">
              <a:xfrm>
                <a:off x="4662" y="257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02" name="Line 1486"/>
              <p:cNvSpPr>
                <a:spLocks noChangeShapeType="1"/>
              </p:cNvSpPr>
              <p:nvPr/>
            </p:nvSpPr>
            <p:spPr bwMode="auto">
              <a:xfrm>
                <a:off x="4667" y="257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03" name="Freeform 1487"/>
              <p:cNvSpPr>
                <a:spLocks/>
              </p:cNvSpPr>
              <p:nvPr/>
            </p:nvSpPr>
            <p:spPr bwMode="auto">
              <a:xfrm>
                <a:off x="4672" y="2575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04" name="Freeform 1488"/>
              <p:cNvSpPr>
                <a:spLocks/>
              </p:cNvSpPr>
              <p:nvPr/>
            </p:nvSpPr>
            <p:spPr bwMode="auto">
              <a:xfrm>
                <a:off x="4676" y="257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05" name="Line 1489"/>
              <p:cNvSpPr>
                <a:spLocks noChangeShapeType="1"/>
              </p:cNvSpPr>
              <p:nvPr/>
            </p:nvSpPr>
            <p:spPr bwMode="auto">
              <a:xfrm>
                <a:off x="4681" y="2576"/>
                <a:ext cx="5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06" name="Freeform 1490"/>
              <p:cNvSpPr>
                <a:spLocks/>
              </p:cNvSpPr>
              <p:nvPr/>
            </p:nvSpPr>
            <p:spPr bwMode="auto">
              <a:xfrm>
                <a:off x="4686" y="257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07" name="Freeform 1491"/>
              <p:cNvSpPr>
                <a:spLocks/>
              </p:cNvSpPr>
              <p:nvPr/>
            </p:nvSpPr>
            <p:spPr bwMode="auto">
              <a:xfrm>
                <a:off x="4691" y="2578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08" name="Line 1492"/>
              <p:cNvSpPr>
                <a:spLocks noChangeShapeType="1"/>
              </p:cNvSpPr>
              <p:nvPr/>
            </p:nvSpPr>
            <p:spPr bwMode="auto">
              <a:xfrm>
                <a:off x="4695" y="2578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09" name="Freeform 1493"/>
              <p:cNvSpPr>
                <a:spLocks/>
              </p:cNvSpPr>
              <p:nvPr/>
            </p:nvSpPr>
            <p:spPr bwMode="auto">
              <a:xfrm>
                <a:off x="4700" y="257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10" name="Freeform 1494"/>
              <p:cNvSpPr>
                <a:spLocks/>
              </p:cNvSpPr>
              <p:nvPr/>
            </p:nvSpPr>
            <p:spPr bwMode="auto">
              <a:xfrm>
                <a:off x="4705" y="257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11" name="Freeform 1495"/>
              <p:cNvSpPr>
                <a:spLocks/>
              </p:cNvSpPr>
              <p:nvPr/>
            </p:nvSpPr>
            <p:spPr bwMode="auto">
              <a:xfrm>
                <a:off x="4710" y="257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12" name="Line 1496"/>
              <p:cNvSpPr>
                <a:spLocks noChangeShapeType="1"/>
              </p:cNvSpPr>
              <p:nvPr/>
            </p:nvSpPr>
            <p:spPr bwMode="auto">
              <a:xfrm>
                <a:off x="4715" y="2579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13" name="Freeform 1497"/>
              <p:cNvSpPr>
                <a:spLocks/>
              </p:cNvSpPr>
              <p:nvPr/>
            </p:nvSpPr>
            <p:spPr bwMode="auto">
              <a:xfrm>
                <a:off x="4719" y="257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14" name="Line 1498"/>
              <p:cNvSpPr>
                <a:spLocks noChangeShapeType="1"/>
              </p:cNvSpPr>
              <p:nvPr/>
            </p:nvSpPr>
            <p:spPr bwMode="auto">
              <a:xfrm>
                <a:off x="4724" y="258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15" name="Freeform 1499"/>
              <p:cNvSpPr>
                <a:spLocks/>
              </p:cNvSpPr>
              <p:nvPr/>
            </p:nvSpPr>
            <p:spPr bwMode="auto">
              <a:xfrm>
                <a:off x="4729" y="258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16" name="Freeform 1500"/>
              <p:cNvSpPr>
                <a:spLocks/>
              </p:cNvSpPr>
              <p:nvPr/>
            </p:nvSpPr>
            <p:spPr bwMode="auto">
              <a:xfrm>
                <a:off x="4733" y="258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17" name="Freeform 1501"/>
              <p:cNvSpPr>
                <a:spLocks/>
              </p:cNvSpPr>
              <p:nvPr/>
            </p:nvSpPr>
            <p:spPr bwMode="auto">
              <a:xfrm>
                <a:off x="4738" y="258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18" name="Freeform 1502"/>
              <p:cNvSpPr>
                <a:spLocks/>
              </p:cNvSpPr>
              <p:nvPr/>
            </p:nvSpPr>
            <p:spPr bwMode="auto">
              <a:xfrm>
                <a:off x="4743" y="258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19" name="Freeform 1503"/>
              <p:cNvSpPr>
                <a:spLocks/>
              </p:cNvSpPr>
              <p:nvPr/>
            </p:nvSpPr>
            <p:spPr bwMode="auto">
              <a:xfrm>
                <a:off x="4748" y="258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20" name="Freeform 1504"/>
              <p:cNvSpPr>
                <a:spLocks/>
              </p:cNvSpPr>
              <p:nvPr/>
            </p:nvSpPr>
            <p:spPr bwMode="auto">
              <a:xfrm>
                <a:off x="4753" y="258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21" name="Freeform 1505"/>
              <p:cNvSpPr>
                <a:spLocks/>
              </p:cNvSpPr>
              <p:nvPr/>
            </p:nvSpPr>
            <p:spPr bwMode="auto">
              <a:xfrm>
                <a:off x="4757" y="258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22" name="Freeform 1506"/>
              <p:cNvSpPr>
                <a:spLocks/>
              </p:cNvSpPr>
              <p:nvPr/>
            </p:nvSpPr>
            <p:spPr bwMode="auto">
              <a:xfrm>
                <a:off x="4762" y="258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23" name="Freeform 1507"/>
              <p:cNvSpPr>
                <a:spLocks/>
              </p:cNvSpPr>
              <p:nvPr/>
            </p:nvSpPr>
            <p:spPr bwMode="auto">
              <a:xfrm>
                <a:off x="4767" y="258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24" name="Freeform 1508"/>
              <p:cNvSpPr>
                <a:spLocks/>
              </p:cNvSpPr>
              <p:nvPr/>
            </p:nvSpPr>
            <p:spPr bwMode="auto">
              <a:xfrm>
                <a:off x="4772" y="258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25" name="Line 1509"/>
              <p:cNvSpPr>
                <a:spLocks noChangeShapeType="1"/>
              </p:cNvSpPr>
              <p:nvPr/>
            </p:nvSpPr>
            <p:spPr bwMode="auto">
              <a:xfrm>
                <a:off x="4777" y="2584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26" name="Freeform 1510"/>
              <p:cNvSpPr>
                <a:spLocks/>
              </p:cNvSpPr>
              <p:nvPr/>
            </p:nvSpPr>
            <p:spPr bwMode="auto">
              <a:xfrm>
                <a:off x="4781" y="2584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27" name="Line 1511"/>
              <p:cNvSpPr>
                <a:spLocks noChangeShapeType="1"/>
              </p:cNvSpPr>
              <p:nvPr/>
            </p:nvSpPr>
            <p:spPr bwMode="auto">
              <a:xfrm>
                <a:off x="4786" y="258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28" name="Freeform 1512"/>
              <p:cNvSpPr>
                <a:spLocks/>
              </p:cNvSpPr>
              <p:nvPr/>
            </p:nvSpPr>
            <p:spPr bwMode="auto">
              <a:xfrm>
                <a:off x="4791" y="2585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29" name="Freeform 1513"/>
              <p:cNvSpPr>
                <a:spLocks/>
              </p:cNvSpPr>
              <p:nvPr/>
            </p:nvSpPr>
            <p:spPr bwMode="auto">
              <a:xfrm>
                <a:off x="4795" y="258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30" name="Freeform 1514"/>
              <p:cNvSpPr>
                <a:spLocks/>
              </p:cNvSpPr>
              <p:nvPr/>
            </p:nvSpPr>
            <p:spPr bwMode="auto">
              <a:xfrm>
                <a:off x="4800" y="258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31" name="Line 1515"/>
              <p:cNvSpPr>
                <a:spLocks noChangeShapeType="1"/>
              </p:cNvSpPr>
              <p:nvPr/>
            </p:nvSpPr>
            <p:spPr bwMode="auto">
              <a:xfrm>
                <a:off x="4805" y="2586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32" name="Freeform 1516"/>
              <p:cNvSpPr>
                <a:spLocks/>
              </p:cNvSpPr>
              <p:nvPr/>
            </p:nvSpPr>
            <p:spPr bwMode="auto">
              <a:xfrm>
                <a:off x="4810" y="258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33" name="Freeform 1517"/>
              <p:cNvSpPr>
                <a:spLocks/>
              </p:cNvSpPr>
              <p:nvPr/>
            </p:nvSpPr>
            <p:spPr bwMode="auto">
              <a:xfrm>
                <a:off x="4815" y="2586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34" name="Freeform 1518"/>
              <p:cNvSpPr>
                <a:spLocks/>
              </p:cNvSpPr>
              <p:nvPr/>
            </p:nvSpPr>
            <p:spPr bwMode="auto">
              <a:xfrm>
                <a:off x="4820" y="2587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35" name="Line 1519"/>
              <p:cNvSpPr>
                <a:spLocks noChangeShapeType="1"/>
              </p:cNvSpPr>
              <p:nvPr/>
            </p:nvSpPr>
            <p:spPr bwMode="auto">
              <a:xfrm>
                <a:off x="4824" y="258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36" name="Freeform 1520"/>
              <p:cNvSpPr>
                <a:spLocks/>
              </p:cNvSpPr>
              <p:nvPr/>
            </p:nvSpPr>
            <p:spPr bwMode="auto">
              <a:xfrm>
                <a:off x="4829" y="258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37" name="Freeform 1521"/>
              <p:cNvSpPr>
                <a:spLocks/>
              </p:cNvSpPr>
              <p:nvPr/>
            </p:nvSpPr>
            <p:spPr bwMode="auto">
              <a:xfrm>
                <a:off x="4834" y="258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38" name="Freeform 1522"/>
              <p:cNvSpPr>
                <a:spLocks/>
              </p:cNvSpPr>
              <p:nvPr/>
            </p:nvSpPr>
            <p:spPr bwMode="auto">
              <a:xfrm>
                <a:off x="4839" y="2588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39" name="Freeform 1523"/>
              <p:cNvSpPr>
                <a:spLocks/>
              </p:cNvSpPr>
              <p:nvPr/>
            </p:nvSpPr>
            <p:spPr bwMode="auto">
              <a:xfrm>
                <a:off x="4843" y="258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40" name="Freeform 1524"/>
              <p:cNvSpPr>
                <a:spLocks/>
              </p:cNvSpPr>
              <p:nvPr/>
            </p:nvSpPr>
            <p:spPr bwMode="auto">
              <a:xfrm>
                <a:off x="4848" y="258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41" name="Line 1525"/>
              <p:cNvSpPr>
                <a:spLocks noChangeShapeType="1"/>
              </p:cNvSpPr>
              <p:nvPr/>
            </p:nvSpPr>
            <p:spPr bwMode="auto">
              <a:xfrm>
                <a:off x="4853" y="2589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42" name="Freeform 1526"/>
              <p:cNvSpPr>
                <a:spLocks/>
              </p:cNvSpPr>
              <p:nvPr/>
            </p:nvSpPr>
            <p:spPr bwMode="auto">
              <a:xfrm>
                <a:off x="4857" y="258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43" name="Line 1527"/>
              <p:cNvSpPr>
                <a:spLocks noChangeShapeType="1"/>
              </p:cNvSpPr>
              <p:nvPr/>
            </p:nvSpPr>
            <p:spPr bwMode="auto">
              <a:xfrm>
                <a:off x="4862" y="259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44" name="Freeform 1528"/>
              <p:cNvSpPr>
                <a:spLocks/>
              </p:cNvSpPr>
              <p:nvPr/>
            </p:nvSpPr>
            <p:spPr bwMode="auto">
              <a:xfrm>
                <a:off x="4867" y="259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45" name="Freeform 1529"/>
              <p:cNvSpPr>
                <a:spLocks/>
              </p:cNvSpPr>
              <p:nvPr/>
            </p:nvSpPr>
            <p:spPr bwMode="auto">
              <a:xfrm>
                <a:off x="4872" y="259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46" name="Freeform 1530"/>
              <p:cNvSpPr>
                <a:spLocks/>
              </p:cNvSpPr>
              <p:nvPr/>
            </p:nvSpPr>
            <p:spPr bwMode="auto">
              <a:xfrm>
                <a:off x="4877" y="259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47" name="Line 1531"/>
              <p:cNvSpPr>
                <a:spLocks noChangeShapeType="1"/>
              </p:cNvSpPr>
              <p:nvPr/>
            </p:nvSpPr>
            <p:spPr bwMode="auto">
              <a:xfrm>
                <a:off x="4882" y="2591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48" name="Freeform 1532"/>
              <p:cNvSpPr>
                <a:spLocks/>
              </p:cNvSpPr>
              <p:nvPr/>
            </p:nvSpPr>
            <p:spPr bwMode="auto">
              <a:xfrm>
                <a:off x="4886" y="259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49" name="Freeform 1533"/>
              <p:cNvSpPr>
                <a:spLocks/>
              </p:cNvSpPr>
              <p:nvPr/>
            </p:nvSpPr>
            <p:spPr bwMode="auto">
              <a:xfrm>
                <a:off x="4891" y="259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50" name="Freeform 1534"/>
              <p:cNvSpPr>
                <a:spLocks/>
              </p:cNvSpPr>
              <p:nvPr/>
            </p:nvSpPr>
            <p:spPr bwMode="auto">
              <a:xfrm>
                <a:off x="4896" y="259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51" name="Freeform 1535"/>
              <p:cNvSpPr>
                <a:spLocks/>
              </p:cNvSpPr>
              <p:nvPr/>
            </p:nvSpPr>
            <p:spPr bwMode="auto">
              <a:xfrm>
                <a:off x="4901" y="259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52" name="Freeform 1536"/>
              <p:cNvSpPr>
                <a:spLocks/>
              </p:cNvSpPr>
              <p:nvPr/>
            </p:nvSpPr>
            <p:spPr bwMode="auto">
              <a:xfrm>
                <a:off x="4905" y="259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53" name="Freeform 1537"/>
              <p:cNvSpPr>
                <a:spLocks/>
              </p:cNvSpPr>
              <p:nvPr/>
            </p:nvSpPr>
            <p:spPr bwMode="auto">
              <a:xfrm>
                <a:off x="4910" y="259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54" name="Freeform 1538"/>
              <p:cNvSpPr>
                <a:spLocks/>
              </p:cNvSpPr>
              <p:nvPr/>
            </p:nvSpPr>
            <p:spPr bwMode="auto">
              <a:xfrm>
                <a:off x="4915" y="259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55" name="Freeform 1539"/>
              <p:cNvSpPr>
                <a:spLocks/>
              </p:cNvSpPr>
              <p:nvPr/>
            </p:nvSpPr>
            <p:spPr bwMode="auto">
              <a:xfrm>
                <a:off x="4919" y="259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56" name="Freeform 1540"/>
              <p:cNvSpPr>
                <a:spLocks/>
              </p:cNvSpPr>
              <p:nvPr/>
            </p:nvSpPr>
            <p:spPr bwMode="auto">
              <a:xfrm>
                <a:off x="4924" y="259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57" name="Line 1541"/>
              <p:cNvSpPr>
                <a:spLocks noChangeShapeType="1"/>
              </p:cNvSpPr>
              <p:nvPr/>
            </p:nvSpPr>
            <p:spPr bwMode="auto">
              <a:xfrm>
                <a:off x="4929" y="259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58" name="Line 1542"/>
              <p:cNvSpPr>
                <a:spLocks noChangeShapeType="1"/>
              </p:cNvSpPr>
              <p:nvPr/>
            </p:nvSpPr>
            <p:spPr bwMode="auto">
              <a:xfrm>
                <a:off x="4934" y="259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59" name="Freeform 1543"/>
              <p:cNvSpPr>
                <a:spLocks/>
              </p:cNvSpPr>
              <p:nvPr/>
            </p:nvSpPr>
            <p:spPr bwMode="auto">
              <a:xfrm>
                <a:off x="4939" y="2594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60" name="Line 1544"/>
              <p:cNvSpPr>
                <a:spLocks noChangeShapeType="1"/>
              </p:cNvSpPr>
              <p:nvPr/>
            </p:nvSpPr>
            <p:spPr bwMode="auto">
              <a:xfrm>
                <a:off x="4944" y="2595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61" name="Line 1545"/>
              <p:cNvSpPr>
                <a:spLocks noChangeShapeType="1"/>
              </p:cNvSpPr>
              <p:nvPr/>
            </p:nvSpPr>
            <p:spPr bwMode="auto">
              <a:xfrm>
                <a:off x="4948" y="2595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62" name="Freeform 1546"/>
              <p:cNvSpPr>
                <a:spLocks/>
              </p:cNvSpPr>
              <p:nvPr/>
            </p:nvSpPr>
            <p:spPr bwMode="auto">
              <a:xfrm>
                <a:off x="4953" y="2595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63" name="Freeform 1547"/>
              <p:cNvSpPr>
                <a:spLocks/>
              </p:cNvSpPr>
              <p:nvPr/>
            </p:nvSpPr>
            <p:spPr bwMode="auto">
              <a:xfrm>
                <a:off x="4958" y="2595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64" name="Freeform 1548"/>
              <p:cNvSpPr>
                <a:spLocks/>
              </p:cNvSpPr>
              <p:nvPr/>
            </p:nvSpPr>
            <p:spPr bwMode="auto">
              <a:xfrm>
                <a:off x="4963" y="2596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65" name="Freeform 1549"/>
              <p:cNvSpPr>
                <a:spLocks/>
              </p:cNvSpPr>
              <p:nvPr/>
            </p:nvSpPr>
            <p:spPr bwMode="auto">
              <a:xfrm>
                <a:off x="4967" y="259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66" name="Freeform 1550"/>
              <p:cNvSpPr>
                <a:spLocks/>
              </p:cNvSpPr>
              <p:nvPr/>
            </p:nvSpPr>
            <p:spPr bwMode="auto">
              <a:xfrm>
                <a:off x="4972" y="2596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67" name="Freeform 1551"/>
              <p:cNvSpPr>
                <a:spLocks/>
              </p:cNvSpPr>
              <p:nvPr/>
            </p:nvSpPr>
            <p:spPr bwMode="auto">
              <a:xfrm>
                <a:off x="4977" y="2597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68" name="Freeform 1552"/>
              <p:cNvSpPr>
                <a:spLocks/>
              </p:cNvSpPr>
              <p:nvPr/>
            </p:nvSpPr>
            <p:spPr bwMode="auto">
              <a:xfrm>
                <a:off x="4981" y="259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69" name="Freeform 1553"/>
              <p:cNvSpPr>
                <a:spLocks/>
              </p:cNvSpPr>
              <p:nvPr/>
            </p:nvSpPr>
            <p:spPr bwMode="auto">
              <a:xfrm>
                <a:off x="4986" y="259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70" name="Freeform 1554"/>
              <p:cNvSpPr>
                <a:spLocks/>
              </p:cNvSpPr>
              <p:nvPr/>
            </p:nvSpPr>
            <p:spPr bwMode="auto">
              <a:xfrm>
                <a:off x="4991" y="259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71" name="Freeform 1555"/>
              <p:cNvSpPr>
                <a:spLocks/>
              </p:cNvSpPr>
              <p:nvPr/>
            </p:nvSpPr>
            <p:spPr bwMode="auto">
              <a:xfrm>
                <a:off x="4996" y="259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72" name="Freeform 1556"/>
              <p:cNvSpPr>
                <a:spLocks/>
              </p:cNvSpPr>
              <p:nvPr/>
            </p:nvSpPr>
            <p:spPr bwMode="auto">
              <a:xfrm>
                <a:off x="5001" y="2598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73" name="Freeform 1557"/>
              <p:cNvSpPr>
                <a:spLocks/>
              </p:cNvSpPr>
              <p:nvPr/>
            </p:nvSpPr>
            <p:spPr bwMode="auto">
              <a:xfrm>
                <a:off x="5006" y="2598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74" name="Freeform 1558"/>
              <p:cNvSpPr>
                <a:spLocks/>
              </p:cNvSpPr>
              <p:nvPr/>
            </p:nvSpPr>
            <p:spPr bwMode="auto">
              <a:xfrm>
                <a:off x="5010" y="259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75" name="Freeform 1559"/>
              <p:cNvSpPr>
                <a:spLocks/>
              </p:cNvSpPr>
              <p:nvPr/>
            </p:nvSpPr>
            <p:spPr bwMode="auto">
              <a:xfrm>
                <a:off x="5015" y="259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76" name="Line 1560"/>
              <p:cNvSpPr>
                <a:spLocks noChangeShapeType="1"/>
              </p:cNvSpPr>
              <p:nvPr/>
            </p:nvSpPr>
            <p:spPr bwMode="auto">
              <a:xfrm>
                <a:off x="5020" y="260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77" name="Line 1561"/>
              <p:cNvSpPr>
                <a:spLocks noChangeShapeType="1"/>
              </p:cNvSpPr>
              <p:nvPr/>
            </p:nvSpPr>
            <p:spPr bwMode="auto">
              <a:xfrm>
                <a:off x="5024" y="260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78" name="Freeform 1562"/>
              <p:cNvSpPr>
                <a:spLocks/>
              </p:cNvSpPr>
              <p:nvPr/>
            </p:nvSpPr>
            <p:spPr bwMode="auto">
              <a:xfrm>
                <a:off x="5029" y="260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79" name="Freeform 1563"/>
              <p:cNvSpPr>
                <a:spLocks/>
              </p:cNvSpPr>
              <p:nvPr/>
            </p:nvSpPr>
            <p:spPr bwMode="auto">
              <a:xfrm>
                <a:off x="5034" y="260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80" name="Freeform 1564"/>
              <p:cNvSpPr>
                <a:spLocks/>
              </p:cNvSpPr>
              <p:nvPr/>
            </p:nvSpPr>
            <p:spPr bwMode="auto">
              <a:xfrm>
                <a:off x="5039" y="260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81" name="Line 1565"/>
              <p:cNvSpPr>
                <a:spLocks noChangeShapeType="1"/>
              </p:cNvSpPr>
              <p:nvPr/>
            </p:nvSpPr>
            <p:spPr bwMode="auto">
              <a:xfrm>
                <a:off x="5044" y="2601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82" name="Freeform 1566"/>
              <p:cNvSpPr>
                <a:spLocks/>
              </p:cNvSpPr>
              <p:nvPr/>
            </p:nvSpPr>
            <p:spPr bwMode="auto">
              <a:xfrm>
                <a:off x="5048" y="2601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83" name="Freeform 1567"/>
              <p:cNvSpPr>
                <a:spLocks/>
              </p:cNvSpPr>
              <p:nvPr/>
            </p:nvSpPr>
            <p:spPr bwMode="auto">
              <a:xfrm>
                <a:off x="5053" y="2601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84" name="Freeform 1568"/>
              <p:cNvSpPr>
                <a:spLocks/>
              </p:cNvSpPr>
              <p:nvPr/>
            </p:nvSpPr>
            <p:spPr bwMode="auto">
              <a:xfrm>
                <a:off x="5058" y="260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85" name="Line 1569"/>
              <p:cNvSpPr>
                <a:spLocks noChangeShapeType="1"/>
              </p:cNvSpPr>
              <p:nvPr/>
            </p:nvSpPr>
            <p:spPr bwMode="auto">
              <a:xfrm>
                <a:off x="5063" y="2602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86" name="Line 1570"/>
              <p:cNvSpPr>
                <a:spLocks noChangeShapeType="1"/>
              </p:cNvSpPr>
              <p:nvPr/>
            </p:nvSpPr>
            <p:spPr bwMode="auto">
              <a:xfrm>
                <a:off x="5068" y="2602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87" name="Freeform 1571"/>
              <p:cNvSpPr>
                <a:spLocks/>
              </p:cNvSpPr>
              <p:nvPr/>
            </p:nvSpPr>
            <p:spPr bwMode="auto">
              <a:xfrm>
                <a:off x="5072" y="260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88" name="Freeform 1572"/>
              <p:cNvSpPr>
                <a:spLocks/>
              </p:cNvSpPr>
              <p:nvPr/>
            </p:nvSpPr>
            <p:spPr bwMode="auto">
              <a:xfrm>
                <a:off x="5077" y="260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89" name="Freeform 1573"/>
              <p:cNvSpPr>
                <a:spLocks/>
              </p:cNvSpPr>
              <p:nvPr/>
            </p:nvSpPr>
            <p:spPr bwMode="auto">
              <a:xfrm>
                <a:off x="5082" y="260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90" name="Line 1574"/>
              <p:cNvSpPr>
                <a:spLocks noChangeShapeType="1"/>
              </p:cNvSpPr>
              <p:nvPr/>
            </p:nvSpPr>
            <p:spPr bwMode="auto">
              <a:xfrm>
                <a:off x="5086" y="2603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91" name="Freeform 1575"/>
              <p:cNvSpPr>
                <a:spLocks/>
              </p:cNvSpPr>
              <p:nvPr/>
            </p:nvSpPr>
            <p:spPr bwMode="auto">
              <a:xfrm>
                <a:off x="5091" y="2603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92" name="Freeform 1576"/>
              <p:cNvSpPr>
                <a:spLocks/>
              </p:cNvSpPr>
              <p:nvPr/>
            </p:nvSpPr>
            <p:spPr bwMode="auto">
              <a:xfrm>
                <a:off x="5096" y="2603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93" name="Freeform 1577"/>
              <p:cNvSpPr>
                <a:spLocks/>
              </p:cNvSpPr>
              <p:nvPr/>
            </p:nvSpPr>
            <p:spPr bwMode="auto">
              <a:xfrm>
                <a:off x="5101" y="260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94" name="Freeform 1578"/>
              <p:cNvSpPr>
                <a:spLocks/>
              </p:cNvSpPr>
              <p:nvPr/>
            </p:nvSpPr>
            <p:spPr bwMode="auto">
              <a:xfrm>
                <a:off x="5106" y="260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95" name="Line 1579"/>
              <p:cNvSpPr>
                <a:spLocks noChangeShapeType="1"/>
              </p:cNvSpPr>
              <p:nvPr/>
            </p:nvSpPr>
            <p:spPr bwMode="auto">
              <a:xfrm>
                <a:off x="5111" y="2604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96" name="Line 1580"/>
              <p:cNvSpPr>
                <a:spLocks noChangeShapeType="1"/>
              </p:cNvSpPr>
              <p:nvPr/>
            </p:nvSpPr>
            <p:spPr bwMode="auto">
              <a:xfrm>
                <a:off x="5115" y="260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97" name="Line 1581"/>
              <p:cNvSpPr>
                <a:spLocks noChangeShapeType="1"/>
              </p:cNvSpPr>
              <p:nvPr/>
            </p:nvSpPr>
            <p:spPr bwMode="auto">
              <a:xfrm>
                <a:off x="5120" y="260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98" name="Line 1582"/>
              <p:cNvSpPr>
                <a:spLocks noChangeShapeType="1"/>
              </p:cNvSpPr>
              <p:nvPr/>
            </p:nvSpPr>
            <p:spPr bwMode="auto">
              <a:xfrm>
                <a:off x="5125" y="2604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399" name="Freeform 1583"/>
              <p:cNvSpPr>
                <a:spLocks/>
              </p:cNvSpPr>
              <p:nvPr/>
            </p:nvSpPr>
            <p:spPr bwMode="auto">
              <a:xfrm>
                <a:off x="5130" y="2604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00" name="Freeform 1584"/>
              <p:cNvSpPr>
                <a:spLocks/>
              </p:cNvSpPr>
              <p:nvPr/>
            </p:nvSpPr>
            <p:spPr bwMode="auto">
              <a:xfrm>
                <a:off x="5134" y="2604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01" name="Freeform 1585"/>
              <p:cNvSpPr>
                <a:spLocks/>
              </p:cNvSpPr>
              <p:nvPr/>
            </p:nvSpPr>
            <p:spPr bwMode="auto">
              <a:xfrm>
                <a:off x="5139" y="260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02" name="Line 1586"/>
              <p:cNvSpPr>
                <a:spLocks noChangeShapeType="1"/>
              </p:cNvSpPr>
              <p:nvPr/>
            </p:nvSpPr>
            <p:spPr bwMode="auto">
              <a:xfrm>
                <a:off x="5144" y="2606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03" name="Freeform 1587"/>
              <p:cNvSpPr>
                <a:spLocks/>
              </p:cNvSpPr>
              <p:nvPr/>
            </p:nvSpPr>
            <p:spPr bwMode="auto">
              <a:xfrm>
                <a:off x="5148" y="2606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04" name="Freeform 1588"/>
              <p:cNvSpPr>
                <a:spLocks/>
              </p:cNvSpPr>
              <p:nvPr/>
            </p:nvSpPr>
            <p:spPr bwMode="auto">
              <a:xfrm>
                <a:off x="5153" y="2606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05" name="Freeform 1589"/>
              <p:cNvSpPr>
                <a:spLocks/>
              </p:cNvSpPr>
              <p:nvPr/>
            </p:nvSpPr>
            <p:spPr bwMode="auto">
              <a:xfrm>
                <a:off x="5158" y="260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06" name="Line 1590"/>
              <p:cNvSpPr>
                <a:spLocks noChangeShapeType="1"/>
              </p:cNvSpPr>
              <p:nvPr/>
            </p:nvSpPr>
            <p:spPr bwMode="auto">
              <a:xfrm>
                <a:off x="5163" y="260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07" name="Line 1591"/>
              <p:cNvSpPr>
                <a:spLocks noChangeShapeType="1"/>
              </p:cNvSpPr>
              <p:nvPr/>
            </p:nvSpPr>
            <p:spPr bwMode="auto">
              <a:xfrm>
                <a:off x="5168" y="2607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08" name="Freeform 1592"/>
              <p:cNvSpPr>
                <a:spLocks/>
              </p:cNvSpPr>
              <p:nvPr/>
            </p:nvSpPr>
            <p:spPr bwMode="auto">
              <a:xfrm>
                <a:off x="5173" y="260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09" name="Freeform 1593"/>
              <p:cNvSpPr>
                <a:spLocks/>
              </p:cNvSpPr>
              <p:nvPr/>
            </p:nvSpPr>
            <p:spPr bwMode="auto">
              <a:xfrm>
                <a:off x="5178" y="2607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10" name="Freeform 1594"/>
              <p:cNvSpPr>
                <a:spLocks/>
              </p:cNvSpPr>
              <p:nvPr/>
            </p:nvSpPr>
            <p:spPr bwMode="auto">
              <a:xfrm>
                <a:off x="5182" y="260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11" name="Freeform 1595"/>
              <p:cNvSpPr>
                <a:spLocks/>
              </p:cNvSpPr>
              <p:nvPr/>
            </p:nvSpPr>
            <p:spPr bwMode="auto">
              <a:xfrm>
                <a:off x="5187" y="2608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12" name="Freeform 1596"/>
              <p:cNvSpPr>
                <a:spLocks/>
              </p:cNvSpPr>
              <p:nvPr/>
            </p:nvSpPr>
            <p:spPr bwMode="auto">
              <a:xfrm>
                <a:off x="5192" y="2608"/>
                <a:ext cx="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13" name="Freeform 1597"/>
              <p:cNvSpPr>
                <a:spLocks/>
              </p:cNvSpPr>
              <p:nvPr/>
            </p:nvSpPr>
            <p:spPr bwMode="auto">
              <a:xfrm>
                <a:off x="5196" y="2608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14" name="Freeform 1598"/>
              <p:cNvSpPr>
                <a:spLocks/>
              </p:cNvSpPr>
              <p:nvPr/>
            </p:nvSpPr>
            <p:spPr bwMode="auto">
              <a:xfrm>
                <a:off x="5201" y="260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15" name="Freeform 1599"/>
              <p:cNvSpPr>
                <a:spLocks/>
              </p:cNvSpPr>
              <p:nvPr/>
            </p:nvSpPr>
            <p:spPr bwMode="auto">
              <a:xfrm>
                <a:off x="5206" y="2609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16" name="Freeform 1600"/>
              <p:cNvSpPr>
                <a:spLocks/>
              </p:cNvSpPr>
              <p:nvPr/>
            </p:nvSpPr>
            <p:spPr bwMode="auto">
              <a:xfrm>
                <a:off x="5210" y="260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17" name="Freeform 1601"/>
              <p:cNvSpPr>
                <a:spLocks/>
              </p:cNvSpPr>
              <p:nvPr/>
            </p:nvSpPr>
            <p:spPr bwMode="auto">
              <a:xfrm>
                <a:off x="5215" y="260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18" name="Line 1602"/>
              <p:cNvSpPr>
                <a:spLocks noChangeShapeType="1"/>
              </p:cNvSpPr>
              <p:nvPr/>
            </p:nvSpPr>
            <p:spPr bwMode="auto">
              <a:xfrm>
                <a:off x="5220" y="2609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19" name="Freeform 1603"/>
              <p:cNvSpPr>
                <a:spLocks/>
              </p:cNvSpPr>
              <p:nvPr/>
            </p:nvSpPr>
            <p:spPr bwMode="auto">
              <a:xfrm>
                <a:off x="5225" y="2609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20" name="Line 1604"/>
              <p:cNvSpPr>
                <a:spLocks noChangeShapeType="1"/>
              </p:cNvSpPr>
              <p:nvPr/>
            </p:nvSpPr>
            <p:spPr bwMode="auto">
              <a:xfrm>
                <a:off x="5230" y="2609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21" name="Freeform 1605"/>
              <p:cNvSpPr>
                <a:spLocks/>
              </p:cNvSpPr>
              <p:nvPr/>
            </p:nvSpPr>
            <p:spPr bwMode="auto">
              <a:xfrm>
                <a:off x="5235" y="2609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22" name="Freeform 1606"/>
              <p:cNvSpPr>
                <a:spLocks/>
              </p:cNvSpPr>
              <p:nvPr/>
            </p:nvSpPr>
            <p:spPr bwMode="auto">
              <a:xfrm>
                <a:off x="5239" y="260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5" y="1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23" name="Freeform 1607"/>
              <p:cNvSpPr>
                <a:spLocks/>
              </p:cNvSpPr>
              <p:nvPr/>
            </p:nvSpPr>
            <p:spPr bwMode="auto">
              <a:xfrm>
                <a:off x="5244" y="261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24" name="Line 1608"/>
              <p:cNvSpPr>
                <a:spLocks noChangeShapeType="1"/>
              </p:cNvSpPr>
              <p:nvPr/>
            </p:nvSpPr>
            <p:spPr bwMode="auto">
              <a:xfrm>
                <a:off x="5249" y="261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25" name="Line 1609"/>
              <p:cNvSpPr>
                <a:spLocks noChangeShapeType="1"/>
              </p:cNvSpPr>
              <p:nvPr/>
            </p:nvSpPr>
            <p:spPr bwMode="auto">
              <a:xfrm>
                <a:off x="5254" y="2610"/>
                <a:ext cx="4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26" name="Line 1610"/>
              <p:cNvSpPr>
                <a:spLocks noChangeShapeType="1"/>
              </p:cNvSpPr>
              <p:nvPr/>
            </p:nvSpPr>
            <p:spPr bwMode="auto">
              <a:xfrm>
                <a:off x="5258" y="261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27" name="Line 1611"/>
              <p:cNvSpPr>
                <a:spLocks noChangeShapeType="1"/>
              </p:cNvSpPr>
              <p:nvPr/>
            </p:nvSpPr>
            <p:spPr bwMode="auto">
              <a:xfrm>
                <a:off x="5263" y="2610"/>
                <a:ext cx="5" cy="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28" name="Freeform 1612"/>
              <p:cNvSpPr>
                <a:spLocks/>
              </p:cNvSpPr>
              <p:nvPr/>
            </p:nvSpPr>
            <p:spPr bwMode="auto">
              <a:xfrm>
                <a:off x="5268" y="261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429" name="Freeform 1613"/>
              <p:cNvSpPr>
                <a:spLocks/>
              </p:cNvSpPr>
              <p:nvPr/>
            </p:nvSpPr>
            <p:spPr bwMode="auto">
              <a:xfrm>
                <a:off x="5272" y="2610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3" y="1"/>
                    </a:lnTo>
                    <a:lnTo>
                      <a:pt x="5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6430" name="Freeform 1614"/>
            <p:cNvSpPr>
              <a:spLocks/>
            </p:cNvSpPr>
            <p:nvPr/>
          </p:nvSpPr>
          <p:spPr bwMode="auto">
            <a:xfrm>
              <a:off x="5277" y="2622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31" name="Line 1615"/>
            <p:cNvSpPr>
              <a:spLocks noChangeShapeType="1"/>
            </p:cNvSpPr>
            <p:nvPr/>
          </p:nvSpPr>
          <p:spPr bwMode="auto">
            <a:xfrm>
              <a:off x="5282" y="2622"/>
              <a:ext cx="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32" name="Line 1616"/>
            <p:cNvSpPr>
              <a:spLocks noChangeShapeType="1"/>
            </p:cNvSpPr>
            <p:nvPr/>
          </p:nvSpPr>
          <p:spPr bwMode="auto">
            <a:xfrm>
              <a:off x="5287" y="2622"/>
              <a:ext cx="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33" name="Line 1617"/>
            <p:cNvSpPr>
              <a:spLocks noChangeShapeType="1"/>
            </p:cNvSpPr>
            <p:nvPr/>
          </p:nvSpPr>
          <p:spPr bwMode="auto">
            <a:xfrm>
              <a:off x="5292" y="2622"/>
              <a:ext cx="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34" name="Freeform 1618"/>
            <p:cNvSpPr>
              <a:spLocks/>
            </p:cNvSpPr>
            <p:nvPr/>
          </p:nvSpPr>
          <p:spPr bwMode="auto">
            <a:xfrm>
              <a:off x="5297" y="2622"/>
              <a:ext cx="4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35" name="Freeform 1619"/>
            <p:cNvSpPr>
              <a:spLocks/>
            </p:cNvSpPr>
            <p:nvPr/>
          </p:nvSpPr>
          <p:spPr bwMode="auto">
            <a:xfrm>
              <a:off x="5301" y="262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5" y="1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36" name="Freeform 1620"/>
            <p:cNvSpPr>
              <a:spLocks/>
            </p:cNvSpPr>
            <p:nvPr/>
          </p:nvSpPr>
          <p:spPr bwMode="auto">
            <a:xfrm>
              <a:off x="5306" y="2623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37" name="Line 1621"/>
            <p:cNvSpPr>
              <a:spLocks noChangeShapeType="1"/>
            </p:cNvSpPr>
            <p:nvPr/>
          </p:nvSpPr>
          <p:spPr bwMode="auto">
            <a:xfrm>
              <a:off x="5311" y="2623"/>
              <a:ext cx="4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38" name="Line 1622"/>
            <p:cNvSpPr>
              <a:spLocks noChangeShapeType="1"/>
            </p:cNvSpPr>
            <p:nvPr/>
          </p:nvSpPr>
          <p:spPr bwMode="auto">
            <a:xfrm>
              <a:off x="5315" y="2623"/>
              <a:ext cx="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39" name="Line 1623"/>
            <p:cNvSpPr>
              <a:spLocks noChangeShapeType="1"/>
            </p:cNvSpPr>
            <p:nvPr/>
          </p:nvSpPr>
          <p:spPr bwMode="auto">
            <a:xfrm>
              <a:off x="5320" y="2623"/>
              <a:ext cx="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40" name="Line 1624"/>
            <p:cNvSpPr>
              <a:spLocks noChangeShapeType="1"/>
            </p:cNvSpPr>
            <p:nvPr/>
          </p:nvSpPr>
          <p:spPr bwMode="auto">
            <a:xfrm>
              <a:off x="5325" y="2623"/>
              <a:ext cx="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41" name="Freeform 1625"/>
            <p:cNvSpPr>
              <a:spLocks/>
            </p:cNvSpPr>
            <p:nvPr/>
          </p:nvSpPr>
          <p:spPr bwMode="auto">
            <a:xfrm>
              <a:off x="5330" y="2623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42" name="Freeform 1626"/>
            <p:cNvSpPr>
              <a:spLocks/>
            </p:cNvSpPr>
            <p:nvPr/>
          </p:nvSpPr>
          <p:spPr bwMode="auto">
            <a:xfrm>
              <a:off x="5335" y="262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1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2" y="0"/>
                  </a:lnTo>
                  <a:lnTo>
                    <a:pt x="4" y="1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43" name="Freeform 1627"/>
            <p:cNvSpPr>
              <a:spLocks/>
            </p:cNvSpPr>
            <p:nvPr/>
          </p:nvSpPr>
          <p:spPr bwMode="auto">
            <a:xfrm>
              <a:off x="5339" y="2624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44" name="Line 1628"/>
            <p:cNvSpPr>
              <a:spLocks noChangeShapeType="1"/>
            </p:cNvSpPr>
            <p:nvPr/>
          </p:nvSpPr>
          <p:spPr bwMode="auto">
            <a:xfrm>
              <a:off x="5344" y="2624"/>
              <a:ext cx="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45" name="Line 1629"/>
            <p:cNvSpPr>
              <a:spLocks noChangeShapeType="1"/>
            </p:cNvSpPr>
            <p:nvPr/>
          </p:nvSpPr>
          <p:spPr bwMode="auto">
            <a:xfrm>
              <a:off x="5349" y="2624"/>
              <a:ext cx="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46" name="Freeform 1630"/>
            <p:cNvSpPr>
              <a:spLocks/>
            </p:cNvSpPr>
            <p:nvPr/>
          </p:nvSpPr>
          <p:spPr bwMode="auto">
            <a:xfrm>
              <a:off x="5354" y="2624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47" name="Line 1631"/>
            <p:cNvSpPr>
              <a:spLocks noChangeShapeType="1"/>
            </p:cNvSpPr>
            <p:nvPr/>
          </p:nvSpPr>
          <p:spPr bwMode="auto">
            <a:xfrm>
              <a:off x="5359" y="2624"/>
              <a:ext cx="4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48" name="Line 1632"/>
            <p:cNvSpPr>
              <a:spLocks noChangeShapeType="1"/>
            </p:cNvSpPr>
            <p:nvPr/>
          </p:nvSpPr>
          <p:spPr bwMode="auto">
            <a:xfrm>
              <a:off x="5363" y="2624"/>
              <a:ext cx="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49" name="Freeform 1633"/>
            <p:cNvSpPr>
              <a:spLocks/>
            </p:cNvSpPr>
            <p:nvPr/>
          </p:nvSpPr>
          <p:spPr bwMode="auto">
            <a:xfrm>
              <a:off x="5368" y="2624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50" name="Freeform 1634"/>
            <p:cNvSpPr>
              <a:spLocks/>
            </p:cNvSpPr>
            <p:nvPr/>
          </p:nvSpPr>
          <p:spPr bwMode="auto">
            <a:xfrm>
              <a:off x="5373" y="2624"/>
              <a:ext cx="4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51" name="Freeform 1635"/>
            <p:cNvSpPr>
              <a:spLocks/>
            </p:cNvSpPr>
            <p:nvPr/>
          </p:nvSpPr>
          <p:spPr bwMode="auto">
            <a:xfrm>
              <a:off x="5377" y="2624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52" name="Freeform 1636"/>
            <p:cNvSpPr>
              <a:spLocks/>
            </p:cNvSpPr>
            <p:nvPr/>
          </p:nvSpPr>
          <p:spPr bwMode="auto">
            <a:xfrm>
              <a:off x="5382" y="2624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"/>
                </a:cxn>
                <a:cxn ang="0">
                  <a:pos x="5" y="1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3" y="1"/>
                  </a:lnTo>
                  <a:lnTo>
                    <a:pt x="5" y="1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53" name="Freeform 1637"/>
            <p:cNvSpPr>
              <a:spLocks/>
            </p:cNvSpPr>
            <p:nvPr/>
          </p:nvSpPr>
          <p:spPr bwMode="auto">
            <a:xfrm>
              <a:off x="5387" y="2624"/>
              <a:ext cx="5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"/>
                </a:cxn>
                <a:cxn ang="0">
                  <a:pos x="5" y="0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lnTo>
                    <a:pt x="2" y="1"/>
                  </a:lnTo>
                  <a:lnTo>
                    <a:pt x="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54" name="Freeform 1638"/>
            <p:cNvSpPr>
              <a:spLocks/>
            </p:cNvSpPr>
            <p:nvPr/>
          </p:nvSpPr>
          <p:spPr bwMode="auto">
            <a:xfrm>
              <a:off x="5392" y="2624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5" y="1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2" y="1"/>
                  </a:lnTo>
                  <a:lnTo>
                    <a:pt x="5" y="1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55" name="Freeform 1639"/>
            <p:cNvSpPr>
              <a:spLocks/>
            </p:cNvSpPr>
            <p:nvPr/>
          </p:nvSpPr>
          <p:spPr bwMode="auto">
            <a:xfrm>
              <a:off x="5397" y="2625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56" name="Line 1640"/>
            <p:cNvSpPr>
              <a:spLocks noChangeShapeType="1"/>
            </p:cNvSpPr>
            <p:nvPr/>
          </p:nvSpPr>
          <p:spPr bwMode="auto">
            <a:xfrm>
              <a:off x="5402" y="2625"/>
              <a:ext cx="4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57" name="Line 1641"/>
            <p:cNvSpPr>
              <a:spLocks noChangeShapeType="1"/>
            </p:cNvSpPr>
            <p:nvPr/>
          </p:nvSpPr>
          <p:spPr bwMode="auto">
            <a:xfrm>
              <a:off x="5406" y="2625"/>
              <a:ext cx="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58" name="Freeform 1642"/>
            <p:cNvSpPr>
              <a:spLocks/>
            </p:cNvSpPr>
            <p:nvPr/>
          </p:nvSpPr>
          <p:spPr bwMode="auto">
            <a:xfrm>
              <a:off x="5411" y="2625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59" name="Freeform 1643"/>
            <p:cNvSpPr>
              <a:spLocks/>
            </p:cNvSpPr>
            <p:nvPr/>
          </p:nvSpPr>
          <p:spPr bwMode="auto">
            <a:xfrm>
              <a:off x="5416" y="2625"/>
              <a:ext cx="5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"/>
                </a:cxn>
                <a:cxn ang="0">
                  <a:pos x="5" y="2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60" name="Freeform 1644"/>
            <p:cNvSpPr>
              <a:spLocks/>
            </p:cNvSpPr>
            <p:nvPr/>
          </p:nvSpPr>
          <p:spPr bwMode="auto">
            <a:xfrm>
              <a:off x="5421" y="2627"/>
              <a:ext cx="4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61" name="Line 1645"/>
            <p:cNvSpPr>
              <a:spLocks noChangeShapeType="1"/>
            </p:cNvSpPr>
            <p:nvPr/>
          </p:nvSpPr>
          <p:spPr bwMode="auto">
            <a:xfrm>
              <a:off x="5425" y="2627"/>
              <a:ext cx="5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62" name="Rectangle 1646"/>
            <p:cNvSpPr>
              <a:spLocks noChangeArrowheads="1"/>
            </p:cNvSpPr>
            <p:nvPr/>
          </p:nvSpPr>
          <p:spPr bwMode="auto">
            <a:xfrm>
              <a:off x="2798" y="2593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0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63" name="Rectangle 1647"/>
            <p:cNvSpPr>
              <a:spLocks noChangeArrowheads="1"/>
            </p:cNvSpPr>
            <p:nvPr/>
          </p:nvSpPr>
          <p:spPr bwMode="auto">
            <a:xfrm>
              <a:off x="2747" y="2197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0.5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64" name="Rectangle 1648"/>
            <p:cNvSpPr>
              <a:spLocks noChangeArrowheads="1"/>
            </p:cNvSpPr>
            <p:nvPr/>
          </p:nvSpPr>
          <p:spPr bwMode="auto">
            <a:xfrm>
              <a:off x="2800" y="1799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1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65" name="Rectangle 1649"/>
            <p:cNvSpPr>
              <a:spLocks noChangeArrowheads="1"/>
            </p:cNvSpPr>
            <p:nvPr/>
          </p:nvSpPr>
          <p:spPr bwMode="auto">
            <a:xfrm>
              <a:off x="2747" y="1385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1.5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66" name="Rectangle 1650"/>
            <p:cNvSpPr>
              <a:spLocks noChangeArrowheads="1"/>
            </p:cNvSpPr>
            <p:nvPr/>
          </p:nvSpPr>
          <p:spPr bwMode="auto">
            <a:xfrm>
              <a:off x="2790" y="975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2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67" name="Rectangle 1651"/>
            <p:cNvSpPr>
              <a:spLocks noChangeArrowheads="1"/>
            </p:cNvSpPr>
            <p:nvPr/>
          </p:nvSpPr>
          <p:spPr bwMode="auto">
            <a:xfrm>
              <a:off x="2864" y="2706"/>
              <a:ext cx="1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320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68" name="Rectangle 1652"/>
            <p:cNvSpPr>
              <a:spLocks noChangeArrowheads="1"/>
            </p:cNvSpPr>
            <p:nvPr/>
          </p:nvSpPr>
          <p:spPr bwMode="auto">
            <a:xfrm>
              <a:off x="3213" y="2712"/>
              <a:ext cx="1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400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69" name="Rectangle 1653"/>
            <p:cNvSpPr>
              <a:spLocks noChangeArrowheads="1"/>
            </p:cNvSpPr>
            <p:nvPr/>
          </p:nvSpPr>
          <p:spPr bwMode="auto">
            <a:xfrm>
              <a:off x="3595" y="2708"/>
              <a:ext cx="1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480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70" name="Rectangle 1654"/>
            <p:cNvSpPr>
              <a:spLocks noChangeArrowheads="1"/>
            </p:cNvSpPr>
            <p:nvPr/>
          </p:nvSpPr>
          <p:spPr bwMode="auto">
            <a:xfrm>
              <a:off x="3971" y="2710"/>
              <a:ext cx="1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560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71" name="Rectangle 1655"/>
            <p:cNvSpPr>
              <a:spLocks noChangeArrowheads="1"/>
            </p:cNvSpPr>
            <p:nvPr/>
          </p:nvSpPr>
          <p:spPr bwMode="auto">
            <a:xfrm>
              <a:off x="4362" y="2706"/>
              <a:ext cx="1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640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72" name="Rectangle 1656"/>
            <p:cNvSpPr>
              <a:spLocks noChangeArrowheads="1"/>
            </p:cNvSpPr>
            <p:nvPr/>
          </p:nvSpPr>
          <p:spPr bwMode="auto">
            <a:xfrm>
              <a:off x="4738" y="2708"/>
              <a:ext cx="1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720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73" name="Rectangle 1657"/>
            <p:cNvSpPr>
              <a:spLocks noChangeArrowheads="1"/>
            </p:cNvSpPr>
            <p:nvPr/>
          </p:nvSpPr>
          <p:spPr bwMode="auto">
            <a:xfrm>
              <a:off x="5112" y="2708"/>
              <a:ext cx="1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cs typeface="Arial" charset="0"/>
                </a:rPr>
                <a:t>800</a:t>
              </a:r>
              <a:endParaRPr lang="ru-RU" sz="1200" b="1">
                <a:cs typeface="Arial" charset="0"/>
              </a:endParaRPr>
            </a:p>
          </p:txBody>
        </p:sp>
        <p:sp>
          <p:nvSpPr>
            <p:cNvPr id="36474" name="Rectangle 1658"/>
            <p:cNvSpPr>
              <a:spLocks noChangeArrowheads="1"/>
            </p:cNvSpPr>
            <p:nvPr/>
          </p:nvSpPr>
          <p:spPr bwMode="auto">
            <a:xfrm>
              <a:off x="3586" y="2839"/>
              <a:ext cx="110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>
                  <a:solidFill>
                    <a:srgbClr val="000000"/>
                  </a:solidFill>
                  <a:cs typeface="Arial" charset="0"/>
                </a:rPr>
                <a:t>Длина волны, нм</a:t>
              </a:r>
              <a:endParaRPr lang="ru-RU" sz="1600" b="1">
                <a:cs typeface="Arial" charset="0"/>
              </a:endParaRPr>
            </a:p>
          </p:txBody>
        </p:sp>
        <p:sp>
          <p:nvSpPr>
            <p:cNvPr id="36475" name="Rectangle 1659"/>
            <p:cNvSpPr>
              <a:spLocks noChangeArrowheads="1"/>
            </p:cNvSpPr>
            <p:nvPr/>
          </p:nvSpPr>
          <p:spPr bwMode="auto">
            <a:xfrm rot="16200000">
              <a:off x="2003" y="1560"/>
              <a:ext cx="130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>
                  <a:solidFill>
                    <a:srgbClr val="000000"/>
                  </a:solidFill>
                  <a:cs typeface="Arial" charset="0"/>
                </a:rPr>
                <a:t>Поглощение, отн. ед</a:t>
              </a:r>
              <a:endParaRPr lang="ru-RU" sz="1600" b="1">
                <a:cs typeface="Arial" charset="0"/>
              </a:endParaRPr>
            </a:p>
          </p:txBody>
        </p:sp>
        <p:sp>
          <p:nvSpPr>
            <p:cNvPr id="36476" name="Line 1660"/>
            <p:cNvSpPr>
              <a:spLocks noChangeShapeType="1"/>
            </p:cNvSpPr>
            <p:nvPr/>
          </p:nvSpPr>
          <p:spPr bwMode="auto">
            <a:xfrm flipV="1">
              <a:off x="3352" y="1162"/>
              <a:ext cx="205" cy="72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77" name="Line 1661"/>
            <p:cNvSpPr>
              <a:spLocks noChangeShapeType="1"/>
            </p:cNvSpPr>
            <p:nvPr/>
          </p:nvSpPr>
          <p:spPr bwMode="auto">
            <a:xfrm flipV="1">
              <a:off x="3352" y="1537"/>
              <a:ext cx="252" cy="77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78" name="Rectangle 1662"/>
            <p:cNvSpPr>
              <a:spLocks noChangeArrowheads="1"/>
            </p:cNvSpPr>
            <p:nvPr/>
          </p:nvSpPr>
          <p:spPr bwMode="auto">
            <a:xfrm>
              <a:off x="3627" y="1469"/>
              <a:ext cx="80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cs typeface="Arial" charset="0"/>
                </a:rPr>
                <a:t>Цитрат натрия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479" name="Rectangle 1663"/>
            <p:cNvSpPr>
              <a:spLocks noChangeArrowheads="1"/>
            </p:cNvSpPr>
            <p:nvPr/>
          </p:nvSpPr>
          <p:spPr bwMode="auto">
            <a:xfrm>
              <a:off x="3602" y="1066"/>
              <a:ext cx="82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cs typeface="Arial" charset="0"/>
                </a:rPr>
                <a:t>«Мирамистин»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480" name="Line 1664"/>
            <p:cNvSpPr>
              <a:spLocks noChangeShapeType="1"/>
            </p:cNvSpPr>
            <p:nvPr/>
          </p:nvSpPr>
          <p:spPr bwMode="auto">
            <a:xfrm flipV="1">
              <a:off x="3377" y="1728"/>
              <a:ext cx="336" cy="9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81" name="Rectangle 1665"/>
            <p:cNvSpPr>
              <a:spLocks noChangeArrowheads="1"/>
            </p:cNvSpPr>
            <p:nvPr/>
          </p:nvSpPr>
          <p:spPr bwMode="auto">
            <a:xfrm>
              <a:off x="3750" y="1633"/>
              <a:ext cx="152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cs typeface="Arial" charset="0"/>
                </a:rPr>
                <a:t>«Мирамистин» через 2 мес.</a:t>
              </a:r>
              <a:endParaRPr lang="ru-RU" sz="1400" b="1">
                <a:cs typeface="Arial" charset="0"/>
              </a:endParaRPr>
            </a:p>
          </p:txBody>
        </p:sp>
      </p:grpSp>
      <p:sp>
        <p:nvSpPr>
          <p:cNvPr id="36482" name="Rectangle 1666"/>
          <p:cNvSpPr>
            <a:spLocks noChangeArrowheads="1"/>
          </p:cNvSpPr>
          <p:nvPr/>
        </p:nvSpPr>
        <p:spPr bwMode="auto">
          <a:xfrm>
            <a:off x="4716463" y="4941888"/>
            <a:ext cx="40338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400">
                <a:cs typeface="Arial" charset="0"/>
              </a:rPr>
              <a:t>Спектры поглощения наночастиц серебра, стабилизированных: (1) – цитрат-анионом, (2) – «Мирамистином», (3) – «Мирамистином» через 2 месяца после синтеза </a:t>
            </a:r>
          </a:p>
        </p:txBody>
      </p:sp>
      <p:sp>
        <p:nvSpPr>
          <p:cNvPr id="36483" name="AutoShape 1667"/>
          <p:cNvSpPr>
            <a:spLocks noChangeAspect="1" noChangeArrowheads="1" noTextEdit="1"/>
          </p:cNvSpPr>
          <p:nvPr/>
        </p:nvSpPr>
        <p:spPr bwMode="auto">
          <a:xfrm>
            <a:off x="571500" y="2733675"/>
            <a:ext cx="29114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1" name="Group 1668"/>
          <p:cNvGrpSpPr>
            <a:grpSpLocks/>
          </p:cNvGrpSpPr>
          <p:nvPr/>
        </p:nvGrpSpPr>
        <p:grpSpPr bwMode="auto">
          <a:xfrm>
            <a:off x="631825" y="2797175"/>
            <a:ext cx="2778125" cy="2627313"/>
            <a:chOff x="398" y="1762"/>
            <a:chExt cx="1750" cy="1655"/>
          </a:xfrm>
        </p:grpSpPr>
        <p:sp>
          <p:nvSpPr>
            <p:cNvPr id="36485" name="Rectangle 1669"/>
            <p:cNvSpPr>
              <a:spLocks noChangeArrowheads="1"/>
            </p:cNvSpPr>
            <p:nvPr/>
          </p:nvSpPr>
          <p:spPr bwMode="auto">
            <a:xfrm>
              <a:off x="398" y="1762"/>
              <a:ext cx="1750" cy="165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86" name="Rectangle 1670"/>
            <p:cNvSpPr>
              <a:spLocks noChangeArrowheads="1"/>
            </p:cNvSpPr>
            <p:nvPr/>
          </p:nvSpPr>
          <p:spPr bwMode="auto">
            <a:xfrm>
              <a:off x="695" y="1980"/>
              <a:ext cx="1354" cy="11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87" name="Rectangle 1671"/>
            <p:cNvSpPr>
              <a:spLocks noChangeArrowheads="1"/>
            </p:cNvSpPr>
            <p:nvPr/>
          </p:nvSpPr>
          <p:spPr bwMode="auto">
            <a:xfrm>
              <a:off x="695" y="1980"/>
              <a:ext cx="1354" cy="1114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88" name="Rectangle 1672"/>
            <p:cNvSpPr>
              <a:spLocks noChangeArrowheads="1"/>
            </p:cNvSpPr>
            <p:nvPr/>
          </p:nvSpPr>
          <p:spPr bwMode="auto">
            <a:xfrm>
              <a:off x="718" y="2900"/>
              <a:ext cx="30" cy="19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89" name="Rectangle 1673"/>
            <p:cNvSpPr>
              <a:spLocks noChangeArrowheads="1"/>
            </p:cNvSpPr>
            <p:nvPr/>
          </p:nvSpPr>
          <p:spPr bwMode="auto">
            <a:xfrm>
              <a:off x="801" y="2965"/>
              <a:ext cx="31" cy="12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90" name="Rectangle 1674"/>
            <p:cNvSpPr>
              <a:spLocks noChangeArrowheads="1"/>
            </p:cNvSpPr>
            <p:nvPr/>
          </p:nvSpPr>
          <p:spPr bwMode="auto">
            <a:xfrm>
              <a:off x="885" y="2884"/>
              <a:ext cx="30" cy="21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91" name="Rectangle 1675"/>
            <p:cNvSpPr>
              <a:spLocks noChangeArrowheads="1"/>
            </p:cNvSpPr>
            <p:nvPr/>
          </p:nvSpPr>
          <p:spPr bwMode="auto">
            <a:xfrm>
              <a:off x="969" y="2787"/>
              <a:ext cx="38" cy="307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92" name="Rectangle 1676"/>
            <p:cNvSpPr>
              <a:spLocks noChangeArrowheads="1"/>
            </p:cNvSpPr>
            <p:nvPr/>
          </p:nvSpPr>
          <p:spPr bwMode="auto">
            <a:xfrm>
              <a:off x="1060" y="2529"/>
              <a:ext cx="30" cy="56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93" name="Rectangle 1677"/>
            <p:cNvSpPr>
              <a:spLocks noChangeArrowheads="1"/>
            </p:cNvSpPr>
            <p:nvPr/>
          </p:nvSpPr>
          <p:spPr bwMode="auto">
            <a:xfrm>
              <a:off x="1144" y="2239"/>
              <a:ext cx="30" cy="85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94" name="Rectangle 1678"/>
            <p:cNvSpPr>
              <a:spLocks noChangeArrowheads="1"/>
            </p:cNvSpPr>
            <p:nvPr/>
          </p:nvSpPr>
          <p:spPr bwMode="auto">
            <a:xfrm>
              <a:off x="1227" y="2110"/>
              <a:ext cx="31" cy="98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95" name="Rectangle 1679"/>
            <p:cNvSpPr>
              <a:spLocks noChangeArrowheads="1"/>
            </p:cNvSpPr>
            <p:nvPr/>
          </p:nvSpPr>
          <p:spPr bwMode="auto">
            <a:xfrm>
              <a:off x="1311" y="2110"/>
              <a:ext cx="31" cy="98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96" name="Rectangle 1680"/>
            <p:cNvSpPr>
              <a:spLocks noChangeArrowheads="1"/>
            </p:cNvSpPr>
            <p:nvPr/>
          </p:nvSpPr>
          <p:spPr bwMode="auto">
            <a:xfrm>
              <a:off x="1395" y="2368"/>
              <a:ext cx="31" cy="72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97" name="Rectangle 1681"/>
            <p:cNvSpPr>
              <a:spLocks noChangeArrowheads="1"/>
            </p:cNvSpPr>
            <p:nvPr/>
          </p:nvSpPr>
          <p:spPr bwMode="auto">
            <a:xfrm>
              <a:off x="1478" y="2473"/>
              <a:ext cx="31" cy="621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98" name="Rectangle 1682"/>
            <p:cNvSpPr>
              <a:spLocks noChangeArrowheads="1"/>
            </p:cNvSpPr>
            <p:nvPr/>
          </p:nvSpPr>
          <p:spPr bwMode="auto">
            <a:xfrm>
              <a:off x="1562" y="2730"/>
              <a:ext cx="31" cy="36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499" name="Rectangle 1683"/>
            <p:cNvSpPr>
              <a:spLocks noChangeArrowheads="1"/>
            </p:cNvSpPr>
            <p:nvPr/>
          </p:nvSpPr>
          <p:spPr bwMode="auto">
            <a:xfrm>
              <a:off x="1646" y="2835"/>
              <a:ext cx="38" cy="25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00" name="Rectangle 1684"/>
            <p:cNvSpPr>
              <a:spLocks noChangeArrowheads="1"/>
            </p:cNvSpPr>
            <p:nvPr/>
          </p:nvSpPr>
          <p:spPr bwMode="auto">
            <a:xfrm>
              <a:off x="1737" y="2908"/>
              <a:ext cx="31" cy="18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01" name="Rectangle 1685"/>
            <p:cNvSpPr>
              <a:spLocks noChangeArrowheads="1"/>
            </p:cNvSpPr>
            <p:nvPr/>
          </p:nvSpPr>
          <p:spPr bwMode="auto">
            <a:xfrm>
              <a:off x="1821" y="2924"/>
              <a:ext cx="31" cy="17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02" name="Rectangle 1686"/>
            <p:cNvSpPr>
              <a:spLocks noChangeArrowheads="1"/>
            </p:cNvSpPr>
            <p:nvPr/>
          </p:nvSpPr>
          <p:spPr bwMode="auto">
            <a:xfrm>
              <a:off x="1905" y="3005"/>
              <a:ext cx="30" cy="8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03" name="Rectangle 1687"/>
            <p:cNvSpPr>
              <a:spLocks noChangeArrowheads="1"/>
            </p:cNvSpPr>
            <p:nvPr/>
          </p:nvSpPr>
          <p:spPr bwMode="auto">
            <a:xfrm>
              <a:off x="1989" y="3053"/>
              <a:ext cx="30" cy="41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04" name="Line 1688"/>
            <p:cNvSpPr>
              <a:spLocks noChangeShapeType="1"/>
            </p:cNvSpPr>
            <p:nvPr/>
          </p:nvSpPr>
          <p:spPr bwMode="auto">
            <a:xfrm>
              <a:off x="695" y="1980"/>
              <a:ext cx="0" cy="11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05" name="Line 1689"/>
            <p:cNvSpPr>
              <a:spLocks noChangeShapeType="1"/>
            </p:cNvSpPr>
            <p:nvPr/>
          </p:nvSpPr>
          <p:spPr bwMode="auto">
            <a:xfrm>
              <a:off x="672" y="3094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06" name="Line 1690"/>
            <p:cNvSpPr>
              <a:spLocks noChangeShapeType="1"/>
            </p:cNvSpPr>
            <p:nvPr/>
          </p:nvSpPr>
          <p:spPr bwMode="auto">
            <a:xfrm>
              <a:off x="672" y="2956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07" name="Line 1691"/>
            <p:cNvSpPr>
              <a:spLocks noChangeShapeType="1"/>
            </p:cNvSpPr>
            <p:nvPr/>
          </p:nvSpPr>
          <p:spPr bwMode="auto">
            <a:xfrm>
              <a:off x="672" y="2819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08" name="Line 1692"/>
            <p:cNvSpPr>
              <a:spLocks noChangeShapeType="1"/>
            </p:cNvSpPr>
            <p:nvPr/>
          </p:nvSpPr>
          <p:spPr bwMode="auto">
            <a:xfrm>
              <a:off x="672" y="2674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09" name="Line 1693"/>
            <p:cNvSpPr>
              <a:spLocks noChangeShapeType="1"/>
            </p:cNvSpPr>
            <p:nvPr/>
          </p:nvSpPr>
          <p:spPr bwMode="auto">
            <a:xfrm>
              <a:off x="672" y="2537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10" name="Line 1694"/>
            <p:cNvSpPr>
              <a:spLocks noChangeShapeType="1"/>
            </p:cNvSpPr>
            <p:nvPr/>
          </p:nvSpPr>
          <p:spPr bwMode="auto">
            <a:xfrm>
              <a:off x="672" y="2400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11" name="Line 1695"/>
            <p:cNvSpPr>
              <a:spLocks noChangeShapeType="1"/>
            </p:cNvSpPr>
            <p:nvPr/>
          </p:nvSpPr>
          <p:spPr bwMode="auto">
            <a:xfrm>
              <a:off x="672" y="2263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12" name="Line 1696"/>
            <p:cNvSpPr>
              <a:spLocks noChangeShapeType="1"/>
            </p:cNvSpPr>
            <p:nvPr/>
          </p:nvSpPr>
          <p:spPr bwMode="auto">
            <a:xfrm>
              <a:off x="672" y="2118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13" name="Line 1697"/>
            <p:cNvSpPr>
              <a:spLocks noChangeShapeType="1"/>
            </p:cNvSpPr>
            <p:nvPr/>
          </p:nvSpPr>
          <p:spPr bwMode="auto">
            <a:xfrm>
              <a:off x="672" y="1980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14" name="Line 1698"/>
            <p:cNvSpPr>
              <a:spLocks noChangeShapeType="1"/>
            </p:cNvSpPr>
            <p:nvPr/>
          </p:nvSpPr>
          <p:spPr bwMode="auto">
            <a:xfrm>
              <a:off x="695" y="3094"/>
              <a:ext cx="135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15" name="Line 1699"/>
            <p:cNvSpPr>
              <a:spLocks noChangeShapeType="1"/>
            </p:cNvSpPr>
            <p:nvPr/>
          </p:nvSpPr>
          <p:spPr bwMode="auto">
            <a:xfrm flipV="1">
              <a:off x="695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16" name="Line 1700"/>
            <p:cNvSpPr>
              <a:spLocks noChangeShapeType="1"/>
            </p:cNvSpPr>
            <p:nvPr/>
          </p:nvSpPr>
          <p:spPr bwMode="auto">
            <a:xfrm flipV="1">
              <a:off x="778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17" name="Line 1701"/>
            <p:cNvSpPr>
              <a:spLocks noChangeShapeType="1"/>
            </p:cNvSpPr>
            <p:nvPr/>
          </p:nvSpPr>
          <p:spPr bwMode="auto">
            <a:xfrm flipV="1">
              <a:off x="862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18" name="Line 1702"/>
            <p:cNvSpPr>
              <a:spLocks noChangeShapeType="1"/>
            </p:cNvSpPr>
            <p:nvPr/>
          </p:nvSpPr>
          <p:spPr bwMode="auto">
            <a:xfrm flipV="1">
              <a:off x="946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19" name="Line 1703"/>
            <p:cNvSpPr>
              <a:spLocks noChangeShapeType="1"/>
            </p:cNvSpPr>
            <p:nvPr/>
          </p:nvSpPr>
          <p:spPr bwMode="auto">
            <a:xfrm flipV="1">
              <a:off x="1037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20" name="Line 1704"/>
            <p:cNvSpPr>
              <a:spLocks noChangeShapeType="1"/>
            </p:cNvSpPr>
            <p:nvPr/>
          </p:nvSpPr>
          <p:spPr bwMode="auto">
            <a:xfrm flipV="1">
              <a:off x="1121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21" name="Line 1705"/>
            <p:cNvSpPr>
              <a:spLocks noChangeShapeType="1"/>
            </p:cNvSpPr>
            <p:nvPr/>
          </p:nvSpPr>
          <p:spPr bwMode="auto">
            <a:xfrm flipV="1">
              <a:off x="1205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22" name="Line 1706"/>
            <p:cNvSpPr>
              <a:spLocks noChangeShapeType="1"/>
            </p:cNvSpPr>
            <p:nvPr/>
          </p:nvSpPr>
          <p:spPr bwMode="auto">
            <a:xfrm flipV="1">
              <a:off x="1289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23" name="Line 1707"/>
            <p:cNvSpPr>
              <a:spLocks noChangeShapeType="1"/>
            </p:cNvSpPr>
            <p:nvPr/>
          </p:nvSpPr>
          <p:spPr bwMode="auto">
            <a:xfrm flipV="1">
              <a:off x="1372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24" name="Line 1708"/>
            <p:cNvSpPr>
              <a:spLocks noChangeShapeType="1"/>
            </p:cNvSpPr>
            <p:nvPr/>
          </p:nvSpPr>
          <p:spPr bwMode="auto">
            <a:xfrm flipV="1">
              <a:off x="1456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25" name="Line 1709"/>
            <p:cNvSpPr>
              <a:spLocks noChangeShapeType="1"/>
            </p:cNvSpPr>
            <p:nvPr/>
          </p:nvSpPr>
          <p:spPr bwMode="auto">
            <a:xfrm flipV="1">
              <a:off x="1540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26" name="Line 1710"/>
            <p:cNvSpPr>
              <a:spLocks noChangeShapeType="1"/>
            </p:cNvSpPr>
            <p:nvPr/>
          </p:nvSpPr>
          <p:spPr bwMode="auto">
            <a:xfrm flipV="1">
              <a:off x="1623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27" name="Line 1711"/>
            <p:cNvSpPr>
              <a:spLocks noChangeShapeType="1"/>
            </p:cNvSpPr>
            <p:nvPr/>
          </p:nvSpPr>
          <p:spPr bwMode="auto">
            <a:xfrm flipV="1">
              <a:off x="1715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28" name="Line 1712"/>
            <p:cNvSpPr>
              <a:spLocks noChangeShapeType="1"/>
            </p:cNvSpPr>
            <p:nvPr/>
          </p:nvSpPr>
          <p:spPr bwMode="auto">
            <a:xfrm flipV="1">
              <a:off x="1798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29" name="Line 1713"/>
            <p:cNvSpPr>
              <a:spLocks noChangeShapeType="1"/>
            </p:cNvSpPr>
            <p:nvPr/>
          </p:nvSpPr>
          <p:spPr bwMode="auto">
            <a:xfrm flipV="1">
              <a:off x="1882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30" name="Line 1714"/>
            <p:cNvSpPr>
              <a:spLocks noChangeShapeType="1"/>
            </p:cNvSpPr>
            <p:nvPr/>
          </p:nvSpPr>
          <p:spPr bwMode="auto">
            <a:xfrm flipV="1">
              <a:off x="1966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31" name="Line 1715"/>
            <p:cNvSpPr>
              <a:spLocks noChangeShapeType="1"/>
            </p:cNvSpPr>
            <p:nvPr/>
          </p:nvSpPr>
          <p:spPr bwMode="auto">
            <a:xfrm flipV="1">
              <a:off x="2049" y="3094"/>
              <a:ext cx="0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532" name="Rectangle 1716"/>
            <p:cNvSpPr>
              <a:spLocks noChangeArrowheads="1"/>
            </p:cNvSpPr>
            <p:nvPr/>
          </p:nvSpPr>
          <p:spPr bwMode="auto">
            <a:xfrm>
              <a:off x="596" y="3037"/>
              <a:ext cx="5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0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33" name="Rectangle 1717"/>
            <p:cNvSpPr>
              <a:spLocks noChangeArrowheads="1"/>
            </p:cNvSpPr>
            <p:nvPr/>
          </p:nvSpPr>
          <p:spPr bwMode="auto">
            <a:xfrm>
              <a:off x="596" y="2900"/>
              <a:ext cx="5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2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34" name="Rectangle 1718"/>
            <p:cNvSpPr>
              <a:spLocks noChangeArrowheads="1"/>
            </p:cNvSpPr>
            <p:nvPr/>
          </p:nvSpPr>
          <p:spPr bwMode="auto">
            <a:xfrm>
              <a:off x="596" y="2763"/>
              <a:ext cx="5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4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35" name="Rectangle 1719"/>
            <p:cNvSpPr>
              <a:spLocks noChangeArrowheads="1"/>
            </p:cNvSpPr>
            <p:nvPr/>
          </p:nvSpPr>
          <p:spPr bwMode="auto">
            <a:xfrm>
              <a:off x="596" y="2617"/>
              <a:ext cx="5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6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36" name="Rectangle 1720"/>
            <p:cNvSpPr>
              <a:spLocks noChangeArrowheads="1"/>
            </p:cNvSpPr>
            <p:nvPr/>
          </p:nvSpPr>
          <p:spPr bwMode="auto">
            <a:xfrm>
              <a:off x="596" y="2481"/>
              <a:ext cx="5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8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37" name="Rectangle 1721"/>
            <p:cNvSpPr>
              <a:spLocks noChangeArrowheads="1"/>
            </p:cNvSpPr>
            <p:nvPr/>
          </p:nvSpPr>
          <p:spPr bwMode="auto">
            <a:xfrm>
              <a:off x="557" y="2344"/>
              <a:ext cx="11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10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38" name="Rectangle 1722"/>
            <p:cNvSpPr>
              <a:spLocks noChangeArrowheads="1"/>
            </p:cNvSpPr>
            <p:nvPr/>
          </p:nvSpPr>
          <p:spPr bwMode="auto">
            <a:xfrm>
              <a:off x="557" y="2206"/>
              <a:ext cx="11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12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39" name="Rectangle 1723"/>
            <p:cNvSpPr>
              <a:spLocks noChangeArrowheads="1"/>
            </p:cNvSpPr>
            <p:nvPr/>
          </p:nvSpPr>
          <p:spPr bwMode="auto">
            <a:xfrm>
              <a:off x="557" y="2062"/>
              <a:ext cx="11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14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40" name="Rectangle 1724"/>
            <p:cNvSpPr>
              <a:spLocks noChangeArrowheads="1"/>
            </p:cNvSpPr>
            <p:nvPr/>
          </p:nvSpPr>
          <p:spPr bwMode="auto">
            <a:xfrm>
              <a:off x="557" y="1924"/>
              <a:ext cx="11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16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41" name="Rectangle 1725"/>
            <p:cNvSpPr>
              <a:spLocks noChangeArrowheads="1"/>
            </p:cNvSpPr>
            <p:nvPr/>
          </p:nvSpPr>
          <p:spPr bwMode="auto">
            <a:xfrm>
              <a:off x="716" y="3113"/>
              <a:ext cx="5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1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42" name="Rectangle 1726"/>
            <p:cNvSpPr>
              <a:spLocks noChangeArrowheads="1"/>
            </p:cNvSpPr>
            <p:nvPr/>
          </p:nvSpPr>
          <p:spPr bwMode="auto">
            <a:xfrm>
              <a:off x="883" y="3115"/>
              <a:ext cx="5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3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43" name="Rectangle 1727"/>
            <p:cNvSpPr>
              <a:spLocks noChangeArrowheads="1"/>
            </p:cNvSpPr>
            <p:nvPr/>
          </p:nvSpPr>
          <p:spPr bwMode="auto">
            <a:xfrm>
              <a:off x="1057" y="3117"/>
              <a:ext cx="5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5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44" name="Rectangle 1728"/>
            <p:cNvSpPr>
              <a:spLocks noChangeArrowheads="1"/>
            </p:cNvSpPr>
            <p:nvPr/>
          </p:nvSpPr>
          <p:spPr bwMode="auto">
            <a:xfrm>
              <a:off x="1223" y="3121"/>
              <a:ext cx="5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7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45" name="Rectangle 1729"/>
            <p:cNvSpPr>
              <a:spLocks noChangeArrowheads="1"/>
            </p:cNvSpPr>
            <p:nvPr/>
          </p:nvSpPr>
          <p:spPr bwMode="auto">
            <a:xfrm>
              <a:off x="1394" y="3123"/>
              <a:ext cx="5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9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46" name="Rectangle 1730"/>
            <p:cNvSpPr>
              <a:spLocks noChangeArrowheads="1"/>
            </p:cNvSpPr>
            <p:nvPr/>
          </p:nvSpPr>
          <p:spPr bwMode="auto">
            <a:xfrm>
              <a:off x="1540" y="3120"/>
              <a:ext cx="11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11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47" name="Rectangle 1731"/>
            <p:cNvSpPr>
              <a:spLocks noChangeArrowheads="1"/>
            </p:cNvSpPr>
            <p:nvPr/>
          </p:nvSpPr>
          <p:spPr bwMode="auto">
            <a:xfrm>
              <a:off x="1715" y="3117"/>
              <a:ext cx="11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13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48" name="Rectangle 1732"/>
            <p:cNvSpPr>
              <a:spLocks noChangeArrowheads="1"/>
            </p:cNvSpPr>
            <p:nvPr/>
          </p:nvSpPr>
          <p:spPr bwMode="auto">
            <a:xfrm>
              <a:off x="1876" y="3115"/>
              <a:ext cx="11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15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49" name="Rectangle 1733"/>
            <p:cNvSpPr>
              <a:spLocks noChangeArrowheads="1"/>
            </p:cNvSpPr>
            <p:nvPr/>
          </p:nvSpPr>
          <p:spPr bwMode="auto">
            <a:xfrm>
              <a:off x="983" y="3255"/>
              <a:ext cx="63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Диаметр, нм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50" name="Rectangle 1734"/>
            <p:cNvSpPr>
              <a:spLocks noChangeArrowheads="1"/>
            </p:cNvSpPr>
            <p:nvPr/>
          </p:nvSpPr>
          <p:spPr bwMode="auto">
            <a:xfrm rot="16200000">
              <a:off x="61" y="2497"/>
              <a:ext cx="80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Доля частиц, %</a:t>
              </a:r>
              <a:endParaRPr lang="ru-RU" sz="1400" b="1">
                <a:cs typeface="Arial" charset="0"/>
              </a:endParaRPr>
            </a:p>
          </p:txBody>
        </p:sp>
        <p:sp>
          <p:nvSpPr>
            <p:cNvPr id="36551" name="Rectangle 1735"/>
            <p:cNvSpPr>
              <a:spLocks noChangeArrowheads="1"/>
            </p:cNvSpPr>
            <p:nvPr/>
          </p:nvSpPr>
          <p:spPr bwMode="auto">
            <a:xfrm>
              <a:off x="398" y="1762"/>
              <a:ext cx="1750" cy="165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736"/>
          <p:cNvGrpSpPr>
            <a:grpSpLocks/>
          </p:cNvGrpSpPr>
          <p:nvPr/>
        </p:nvGrpSpPr>
        <p:grpSpPr bwMode="auto">
          <a:xfrm>
            <a:off x="1344613" y="5468938"/>
            <a:ext cx="1296987" cy="1274762"/>
            <a:chOff x="457" y="3445"/>
            <a:chExt cx="817" cy="803"/>
          </a:xfrm>
        </p:grpSpPr>
        <p:pic>
          <p:nvPicPr>
            <p:cNvPr id="36553" name="Picture 173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" y="3445"/>
              <a:ext cx="817" cy="803"/>
            </a:xfrm>
            <a:prstGeom prst="rect">
              <a:avLst/>
            </a:prstGeom>
            <a:noFill/>
          </p:spPr>
        </p:pic>
        <p:pic>
          <p:nvPicPr>
            <p:cNvPr id="36554" name="Picture 173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3" y="4094"/>
              <a:ext cx="594" cy="139"/>
            </a:xfrm>
            <a:prstGeom prst="rect">
              <a:avLst/>
            </a:prstGeom>
            <a:noFill/>
          </p:spPr>
        </p:pic>
      </p:grpSp>
      <p:sp>
        <p:nvSpPr>
          <p:cNvPr id="36555" name="Text Box 1739"/>
          <p:cNvSpPr txBox="1">
            <a:spLocks noChangeArrowheads="1"/>
          </p:cNvSpPr>
          <p:nvPr/>
        </p:nvSpPr>
        <p:spPr bwMode="auto">
          <a:xfrm>
            <a:off x="4716463" y="6021388"/>
            <a:ext cx="4071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cs typeface="Arial" charset="0"/>
              </a:rPr>
              <a:t>G.K. Vertelov et al. // </a:t>
            </a:r>
            <a:r>
              <a:rPr lang="en-US" sz="1200" i="1">
                <a:cs typeface="Arial" charset="0"/>
              </a:rPr>
              <a:t>Nanotechnology</a:t>
            </a:r>
            <a:r>
              <a:rPr lang="en-US" sz="1200">
                <a:cs typeface="Arial" charset="0"/>
              </a:rPr>
              <a:t> (2008) 19, 355707</a:t>
            </a:r>
            <a:endParaRPr lang="ru-RU" sz="1200">
              <a:cs typeface="Arial" charset="0"/>
            </a:endParaRPr>
          </a:p>
          <a:p>
            <a:r>
              <a:rPr lang="ru-RU" sz="1200">
                <a:cs typeface="Arial" charset="0"/>
              </a:rPr>
              <a:t>Ю.А. Крутяков и др. // </a:t>
            </a:r>
            <a:r>
              <a:rPr lang="ru-RU" sz="1200" i="1">
                <a:cs typeface="Arial" charset="0"/>
              </a:rPr>
              <a:t>Успехи химии</a:t>
            </a:r>
            <a:r>
              <a:rPr lang="ru-RU" sz="1200">
                <a:cs typeface="Arial" charset="0"/>
              </a:rPr>
              <a:t> (2008) 77, 242-269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9">
            <a:extLst>
              <a:ext uri="{FF2B5EF4-FFF2-40B4-BE49-F238E27FC236}">
                <a16:creationId xmlns:a16="http://schemas.microsoft.com/office/drawing/2014/main" xmlns="" id="{44AB346D-3FA8-4D48-9E48-D99C38511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10" y="105979"/>
            <a:ext cx="61815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                         О </a:t>
            </a:r>
            <a:r>
              <a:rPr kumimoji="0" lang="ru-RU" alt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ПРЕПАРАТЕ </a:t>
            </a:r>
            <a:r>
              <a:rPr kumimoji="0" lang="ru-RU" alt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«</a:t>
            </a:r>
            <a:r>
              <a:rPr lang="ru-RU" altLang="ru-RU" sz="2100" b="1" dirty="0" smtClean="0">
                <a:solidFill>
                  <a:srgbClr val="0000CC"/>
                </a:solidFill>
                <a:latin typeface="Trebuchet MS" panose="020B0603020202020204" pitchFamily="34" charset="0"/>
              </a:rPr>
              <a:t>АРГУМИСТИН»</a:t>
            </a:r>
            <a:endParaRPr kumimoji="0" lang="ru-RU" altLang="ru-RU" sz="21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739F75E-70C7-4E34-BB4E-F5A73172486D}"/>
              </a:ext>
            </a:extLst>
          </p:cNvPr>
          <p:cNvSpPr/>
          <p:nvPr/>
        </p:nvSpPr>
        <p:spPr>
          <a:xfrm>
            <a:off x="118115" y="483334"/>
            <a:ext cx="8486333" cy="481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профилактика и лечение акушерско-гинекологических заболеваний (острые и хронические эндометриты, субклинические маститы);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обработка раневых поверхностей (асептические, инфицированные, операционные раны, ссадины, ожоги, язвы, дерматиты);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профилактика и лечение заболеваний глаз (конъюнктивитов различной этиологии);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профилактика и лечение заболеваний ЛОР-органов (риниты, отиты различной этиологии);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профилактика и лечение заболеваний ротовой полости (стоматиты, гингивиты);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лечение грибковых заболеваний кожи и слизистых оболочек (дерматомикозы);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профилактика и лечение заболеваний мочеполовой сферы (циститы, уретриты).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обладает высокой терапевтической эффективностью;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позволяет использовать мясомолочную продукцию от с/х животных без ограничений ввиду низкой биодоступности активных компонентов;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ruthCYR Regular" panose="02000503050000020004" pitchFamily="50" charset="-52"/>
              </a:rPr>
              <a:t>• </a:t>
            </a: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способствует более эффективному осеменению коров;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стимулирует активную регенерацию поврежденных участков кожи и слизистых оболочек;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гарантирует экологическую безопасность продукции животноводства;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r>
              <a:rPr lang="ru-RU" sz="1500" b="1" dirty="0">
                <a:solidFill>
                  <a:prstClr val="black"/>
                </a:solidFill>
                <a:latin typeface="TruthCYR Regular" panose="02000503050000020004" pitchFamily="50" charset="-52"/>
              </a:rPr>
              <a:t>• отсутствует привыкание к компонентам препарата;</a:t>
            </a:r>
          </a:p>
          <a:p>
            <a:pPr lvl="0" defTabSz="1042873" eaLnBrk="1" fontAlgn="auto" hangingPunct="1">
              <a:spcBef>
                <a:spcPts val="0"/>
              </a:spcBef>
              <a:spcAft>
                <a:spcPts val="200"/>
              </a:spcAft>
            </a:pPr>
            <a:endParaRPr lang="ru-RU" sz="1500" b="1" dirty="0">
              <a:solidFill>
                <a:prstClr val="black"/>
              </a:solidFill>
              <a:latin typeface="TruthCYR Regular" panose="02000503050000020004" pitchFamily="50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8456558-15E2-4CFB-A7D9-4AACD2DDF2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5225132"/>
            <a:ext cx="2520280" cy="14456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ADA826-7AEE-499C-B030-33550B1414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5107961"/>
            <a:ext cx="2389348" cy="168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9080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11367"/>
          </a:xfrm>
        </p:spPr>
        <p:txBody>
          <a:bodyPr lIns="36000" tIns="36000" rIns="36000" bIns="36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Биологическое действие наночастиц серебра и ионов 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Ag</a:t>
            </a:r>
            <a:r>
              <a:rPr lang="en-US" sz="2400" baseline="30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на растения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1101" y="1052736"/>
            <a:ext cx="16859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13122" y="1886741"/>
            <a:ext cx="596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kumimoji="0" lang="en-US" sz="2000" b="1" i="0" u="none" strike="noStrike" kern="0" cap="none" spc="0" normalizeH="0" baseline="3000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0" lang="ru-RU" sz="2000" b="1" i="0" u="none" strike="noStrike" kern="0" cap="none" spc="0" normalizeH="0" baseline="30000" noProof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гнутая вниз стрелка 5"/>
          <p:cNvSpPr/>
          <p:nvPr/>
        </p:nvSpPr>
        <p:spPr>
          <a:xfrm rot="20455836" flipV="1">
            <a:off x="2237888" y="1455655"/>
            <a:ext cx="864096" cy="380480"/>
          </a:xfrm>
          <a:prstGeom prst="curvedUpArrow">
            <a:avLst/>
          </a:prstGeom>
          <a:gradFill rotWithShape="1">
            <a:gsLst>
              <a:gs pos="0">
                <a:sysClr val="windowText" lastClr="000000">
                  <a:tint val="0"/>
                </a:sysClr>
              </a:gs>
              <a:gs pos="44000">
                <a:sysClr val="windowText" lastClr="000000">
                  <a:tint val="60000"/>
                  <a:satMod val="120000"/>
                </a:sysClr>
              </a:gs>
              <a:gs pos="100000">
                <a:sysClr val="windowText" lastClr="000000">
                  <a:tint val="90000"/>
                  <a:alpha val="100000"/>
                  <a:lumMod val="90000"/>
                </a:sysClr>
              </a:gs>
            </a:gsLst>
            <a:lin ang="54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 rot="16200000" flipV="1">
            <a:off x="4909849" y="2313113"/>
            <a:ext cx="216291" cy="431995"/>
          </a:xfrm>
          <a:prstGeom prst="upArrow">
            <a:avLst/>
          </a:prstGeom>
          <a:gradFill rotWithShape="1">
            <a:gsLst>
              <a:gs pos="0">
                <a:sysClr val="windowText" lastClr="000000">
                  <a:tint val="0"/>
                </a:sysClr>
              </a:gs>
              <a:gs pos="44000">
                <a:sysClr val="windowText" lastClr="000000">
                  <a:tint val="60000"/>
                  <a:satMod val="120000"/>
                </a:sysClr>
              </a:gs>
              <a:gs pos="100000">
                <a:sysClr val="windowText" lastClr="000000">
                  <a:tint val="90000"/>
                  <a:alpha val="100000"/>
                  <a:lumMod val="90000"/>
                </a:sysClr>
              </a:gs>
            </a:gsLst>
            <a:lin ang="54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1916832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Окислительный стресс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Токсическое действие на растения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от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фитопатогенов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45591" y="4715002"/>
            <a:ext cx="55128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Блокирование рецепторов этилена: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Стимуляция роста стебля в длину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Стимуляция роста корня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созревания плодов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Стимуляция накопления биомассы растений, в том числе увеличение массы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плодов</a:t>
            </a:r>
          </a:p>
        </p:txBody>
      </p:sp>
      <p:sp>
        <p:nvSpPr>
          <p:cNvPr id="10" name="Стрелка вверх 9"/>
          <p:cNvSpPr/>
          <p:nvPr/>
        </p:nvSpPr>
        <p:spPr>
          <a:xfrm flipV="1">
            <a:off x="3754063" y="4149080"/>
            <a:ext cx="216291" cy="431995"/>
          </a:xfrm>
          <a:prstGeom prst="upArrow">
            <a:avLst/>
          </a:prstGeom>
          <a:gradFill rotWithShape="1">
            <a:gsLst>
              <a:gs pos="0">
                <a:sysClr val="windowText" lastClr="000000">
                  <a:tint val="0"/>
                </a:sysClr>
              </a:gs>
              <a:gs pos="44000">
                <a:sysClr val="windowText" lastClr="000000">
                  <a:tint val="60000"/>
                  <a:satMod val="120000"/>
                </a:sysClr>
              </a:gs>
              <a:gs pos="100000">
                <a:sysClr val="windowText" lastClr="000000">
                  <a:tint val="90000"/>
                  <a:alpha val="100000"/>
                  <a:lumMod val="90000"/>
                </a:sysClr>
              </a:gs>
            </a:gsLst>
            <a:lin ang="54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71"/>
          <p:cNvGrpSpPr/>
          <p:nvPr/>
        </p:nvGrpSpPr>
        <p:grpSpPr>
          <a:xfrm>
            <a:off x="251520" y="1635269"/>
            <a:ext cx="873804" cy="872445"/>
            <a:chOff x="726396" y="4833029"/>
            <a:chExt cx="873804" cy="872445"/>
          </a:xfrm>
        </p:grpSpPr>
        <p:sp>
          <p:nvSpPr>
            <p:cNvPr id="73" name="Oval 42"/>
            <p:cNvSpPr>
              <a:spLocks noChangeAspect="1" noChangeArrowheads="1"/>
            </p:cNvSpPr>
            <p:nvPr/>
          </p:nvSpPr>
          <p:spPr bwMode="auto">
            <a:xfrm rot="19848184">
              <a:off x="726396" y="4833029"/>
              <a:ext cx="873804" cy="872445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92929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4" name="Text Box 43"/>
            <p:cNvSpPr txBox="1">
              <a:spLocks noChangeAspect="1" noChangeArrowheads="1"/>
            </p:cNvSpPr>
            <p:nvPr/>
          </p:nvSpPr>
          <p:spPr bwMode="auto">
            <a:xfrm>
              <a:off x="901310" y="5049064"/>
              <a:ext cx="509369" cy="395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Ag</a:t>
              </a:r>
              <a:endPara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Группа 74"/>
          <p:cNvGrpSpPr/>
          <p:nvPr/>
        </p:nvGrpSpPr>
        <p:grpSpPr>
          <a:xfrm>
            <a:off x="1063973" y="2282630"/>
            <a:ext cx="1000777" cy="752161"/>
            <a:chOff x="2798683" y="5314950"/>
            <a:chExt cx="1601867" cy="449515"/>
          </a:xfrm>
        </p:grpSpPr>
        <p:sp>
          <p:nvSpPr>
            <p:cNvPr id="76" name="Полилиния 75"/>
            <p:cNvSpPr/>
            <p:nvPr/>
          </p:nvSpPr>
          <p:spPr bwMode="auto">
            <a:xfrm>
              <a:off x="2800350" y="5314950"/>
              <a:ext cx="1600200" cy="228600"/>
            </a:xfrm>
            <a:custGeom>
              <a:avLst/>
              <a:gdLst>
                <a:gd name="connsiteX0" fmla="*/ 0 w 1600200"/>
                <a:gd name="connsiteY0" fmla="*/ 0 h 330200"/>
                <a:gd name="connsiteX1" fmla="*/ 762000 w 1600200"/>
                <a:gd name="connsiteY1" fmla="*/ 323850 h 330200"/>
                <a:gd name="connsiteX2" fmla="*/ 1600200 w 1600200"/>
                <a:gd name="connsiteY2" fmla="*/ 38100 h 330200"/>
                <a:gd name="connsiteX3" fmla="*/ 1600200 w 1600200"/>
                <a:gd name="connsiteY3" fmla="*/ 38100 h 330200"/>
                <a:gd name="connsiteX4" fmla="*/ 1600200 w 1600200"/>
                <a:gd name="connsiteY4" fmla="*/ 381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0" h="330200">
                  <a:moveTo>
                    <a:pt x="0" y="0"/>
                  </a:moveTo>
                  <a:cubicBezTo>
                    <a:pt x="247650" y="158750"/>
                    <a:pt x="495300" y="317500"/>
                    <a:pt x="762000" y="323850"/>
                  </a:cubicBezTo>
                  <a:cubicBezTo>
                    <a:pt x="1028700" y="330200"/>
                    <a:pt x="1600200" y="38100"/>
                    <a:pt x="1600200" y="38100"/>
                  </a:cubicBezTo>
                  <a:lnTo>
                    <a:pt x="1600200" y="38100"/>
                  </a:lnTo>
                  <a:lnTo>
                    <a:pt x="1600200" y="38100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7" name="Полилиния 76"/>
            <p:cNvSpPr/>
            <p:nvPr/>
          </p:nvSpPr>
          <p:spPr bwMode="auto">
            <a:xfrm flipV="1">
              <a:off x="2798683" y="5535865"/>
              <a:ext cx="1600200" cy="228600"/>
            </a:xfrm>
            <a:custGeom>
              <a:avLst/>
              <a:gdLst>
                <a:gd name="connsiteX0" fmla="*/ 0 w 1600200"/>
                <a:gd name="connsiteY0" fmla="*/ 0 h 330200"/>
                <a:gd name="connsiteX1" fmla="*/ 762000 w 1600200"/>
                <a:gd name="connsiteY1" fmla="*/ 323850 h 330200"/>
                <a:gd name="connsiteX2" fmla="*/ 1600200 w 1600200"/>
                <a:gd name="connsiteY2" fmla="*/ 38100 h 330200"/>
                <a:gd name="connsiteX3" fmla="*/ 1600200 w 1600200"/>
                <a:gd name="connsiteY3" fmla="*/ 38100 h 330200"/>
                <a:gd name="connsiteX4" fmla="*/ 1600200 w 1600200"/>
                <a:gd name="connsiteY4" fmla="*/ 381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0" h="330200">
                  <a:moveTo>
                    <a:pt x="0" y="0"/>
                  </a:moveTo>
                  <a:cubicBezTo>
                    <a:pt x="247650" y="158750"/>
                    <a:pt x="495300" y="317500"/>
                    <a:pt x="762000" y="323850"/>
                  </a:cubicBezTo>
                  <a:cubicBezTo>
                    <a:pt x="1028700" y="330200"/>
                    <a:pt x="1600200" y="38100"/>
                    <a:pt x="1600200" y="38100"/>
                  </a:cubicBezTo>
                  <a:lnTo>
                    <a:pt x="1600200" y="38100"/>
                  </a:lnTo>
                  <a:lnTo>
                    <a:pt x="1600200" y="38100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646763" y="3001576"/>
            <a:ext cx="577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Ox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908148" y="3039343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3399">
                    <a:lumMod val="75000"/>
                  </a:srgbClr>
                </a:solidFill>
                <a:latin typeface="Times New Roman" pitchFamily="18" charset="0"/>
              </a:rPr>
              <a:t>Red</a:t>
            </a:r>
            <a:endParaRPr lang="ru-RU" sz="2400" b="1" dirty="0">
              <a:solidFill>
                <a:srgbClr val="333399">
                  <a:lumMod val="75000"/>
                </a:srgb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533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91376" tIns="45688" rIns="91376" bIns="45688"/>
      <a:lstStyle>
        <a:defPPr eaLnBrk="1" hangingPunct="1">
          <a:buFont typeface="Arial" panose="020B0604020202020204" pitchFamily="34" charset="0"/>
          <a:buNone/>
          <a:defRPr sz="1600" dirty="0" smtClean="0">
            <a:latin typeface="Trebuchet MS" panose="020B0603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19131</TotalTime>
  <Words>3139</Words>
  <Application>Microsoft Office PowerPoint</Application>
  <PresentationFormat>Экран (4:3)</PresentationFormat>
  <Paragraphs>844</Paragraphs>
  <Slides>51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Тема Office</vt:lpstr>
      <vt:lpstr>Document</vt:lpstr>
      <vt:lpstr>CS ChemDraw Drawing</vt:lpstr>
      <vt:lpstr>SPW 9.0 Graph</vt:lpstr>
      <vt:lpstr>Bitmap Image</vt:lpstr>
      <vt:lpstr>ChemSketch</vt:lpstr>
      <vt:lpstr>VI Всероссийская конференция с международным участием  «Техническая химия. От теории к практике»,  посвященная 85-летию со дня рождения чл.-корр. РАН Ю.С. Клячкина (1934 – 2000)</vt:lpstr>
      <vt:lpstr>1. Неорганические наночастицы (НЧ) – традиционный объект коллоидной химии, возникший задолго до появления «нанотехнологий»  2. для стабилизации наночастиц используют ионогенные пав, вмс и химические модификаторы, которые ковалентно связаны с поверхностью нч. Нет резкой границы между этими типами стабилизаторов  3. в сообщении будут рассмотрены преимущественно  вопросы практического применения неорганических наночастиц  4. Сообщение включает литературные данные, а также результаты, полученные с участием автора</vt:lpstr>
      <vt:lpstr>Слайд 3</vt:lpstr>
      <vt:lpstr>Методы исследования:</vt:lpstr>
      <vt:lpstr>Слайд 5</vt:lpstr>
      <vt:lpstr>Слайд 6</vt:lpstr>
      <vt:lpstr>Слайд 7</vt:lpstr>
      <vt:lpstr>Слайд 8</vt:lpstr>
      <vt:lpstr>Биологическое действие наночастиц серебра и ионов Ag+ на растения</vt:lpstr>
      <vt:lpstr>Слайд 10</vt:lpstr>
      <vt:lpstr>Слайд 11</vt:lpstr>
      <vt:lpstr>Слайд 12</vt:lpstr>
      <vt:lpstr>Слайд 13</vt:lpstr>
      <vt:lpstr>Слайд 14</vt:lpstr>
      <vt:lpstr>Слайд 15</vt:lpstr>
      <vt:lpstr>Резистентность микроорганизмов к антибиотикам –  </vt:lpstr>
      <vt:lpstr>Слайд 17</vt:lpstr>
      <vt:lpstr> Лиофилизация поверхности SiO2 по отношению  к каучуку</vt:lpstr>
      <vt:lpstr>Слайд 19</vt:lpstr>
      <vt:lpstr>Слайд 20</vt:lpstr>
      <vt:lpstr>Электронная микроскопия</vt:lpstr>
      <vt:lpstr>Схема формирования частиц при разной температуре синтеза</vt:lpstr>
      <vt:lpstr>Органические лиганды для EuF3 и LaF3</vt:lpstr>
      <vt:lpstr>Органические лиганды для EuF3 и LaF3</vt:lpstr>
      <vt:lpstr>Методы модифицирования</vt:lpstr>
      <vt:lpstr>Слайд 26</vt:lpstr>
      <vt:lpstr>Характеристика модифицированного EuF3</vt:lpstr>
      <vt:lpstr>Кинетические кривые</vt:lpstr>
      <vt:lpstr>Модифицирование поверхности наночастиц   LnF3 </vt:lpstr>
      <vt:lpstr>Слайд 30</vt:lpstr>
      <vt:lpstr>Слайд 31</vt:lpstr>
      <vt:lpstr>Структура   алмаза,  графита, фуллерена и  нанотрубок </vt:lpstr>
      <vt:lpstr>Слайд 33</vt:lpstr>
      <vt:lpstr>Слайд 34</vt:lpstr>
      <vt:lpstr>Слайд 35</vt:lpstr>
      <vt:lpstr>ОБЛАСТИ ПРИМЕНЕНИЯ НАНОАЛМАЗА</vt:lpstr>
      <vt:lpstr>Слайд 37</vt:lpstr>
      <vt:lpstr>Слайд 38</vt:lpstr>
      <vt:lpstr>Слайд 39</vt:lpstr>
      <vt:lpstr>Слайд 40</vt:lpstr>
      <vt:lpstr>Рентгеновская компьютерная томография (РКТ)</vt:lpstr>
      <vt:lpstr>Слайд 42</vt:lpstr>
      <vt:lpstr>Слайд 43</vt:lpstr>
      <vt:lpstr>Слайд 44</vt:lpstr>
      <vt:lpstr>Слайд 45</vt:lpstr>
      <vt:lpstr>Слайд 46</vt:lpstr>
      <vt:lpstr>Слайд 47</vt:lpstr>
      <vt:lpstr>Схема иммобилизации  пирофосфатазы на детонационном наноалмазе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861</cp:revision>
  <cp:lastPrinted>2018-02-09T08:35:41Z</cp:lastPrinted>
  <dcterms:created xsi:type="dcterms:W3CDTF">2014-08-28T20:19:50Z</dcterms:created>
  <dcterms:modified xsi:type="dcterms:W3CDTF">2019-05-19T15:35:24Z</dcterms:modified>
</cp:coreProperties>
</file>