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85" r:id="rId12"/>
    <p:sldId id="267" r:id="rId13"/>
    <p:sldId id="268" r:id="rId14"/>
    <p:sldId id="269" r:id="rId15"/>
    <p:sldId id="270" r:id="rId16"/>
    <p:sldId id="271" r:id="rId17"/>
    <p:sldId id="273" r:id="rId18"/>
    <p:sldId id="275" r:id="rId19"/>
    <p:sldId id="276" r:id="rId20"/>
    <p:sldId id="277" r:id="rId21"/>
    <p:sldId id="278" r:id="rId22"/>
    <p:sldId id="279" r:id="rId23"/>
    <p:sldId id="304" r:id="rId24"/>
    <p:sldId id="280" r:id="rId25"/>
    <p:sldId id="305" r:id="rId26"/>
    <p:sldId id="281" r:id="rId27"/>
    <p:sldId id="283" r:id="rId28"/>
    <p:sldId id="282" r:id="rId29"/>
    <p:sldId id="284" r:id="rId30"/>
    <p:sldId id="287" r:id="rId31"/>
    <p:sldId id="288" r:id="rId32"/>
    <p:sldId id="293" r:id="rId33"/>
    <p:sldId id="297" r:id="rId34"/>
    <p:sldId id="303" r:id="rId35"/>
    <p:sldId id="302" r:id="rId36"/>
    <p:sldId id="299" r:id="rId37"/>
    <p:sldId id="298" r:id="rId38"/>
    <p:sldId id="286" r:id="rId39"/>
    <p:sldId id="306" r:id="rId40"/>
    <p:sldId id="292"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8D3A06-1A67-409C-A024-AFBB1D4A0201}"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185052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8D3A06-1A67-409C-A024-AFBB1D4A0201}"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230180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8D3A06-1A67-409C-A024-AFBB1D4A0201}"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15840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8D3A06-1A67-409C-A024-AFBB1D4A0201}"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254726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38D3A06-1A67-409C-A024-AFBB1D4A0201}" type="datetimeFigureOut">
              <a:rPr lang="ru-RU" smtClean="0"/>
              <a:t>12.02.2019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46860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8D3A06-1A67-409C-A024-AFBB1D4A0201}" type="datetimeFigureOut">
              <a:rPr lang="ru-RU" smtClean="0"/>
              <a:t>12.02.2019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74480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8D3A06-1A67-409C-A024-AFBB1D4A0201}" type="datetimeFigureOut">
              <a:rPr lang="ru-RU" smtClean="0"/>
              <a:t>12.02.2019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345768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38D3A06-1A67-409C-A024-AFBB1D4A0201}" type="datetimeFigureOut">
              <a:rPr lang="ru-RU" smtClean="0"/>
              <a:t>12.02.2019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187805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8D3A06-1A67-409C-A024-AFBB1D4A0201}" type="datetimeFigureOut">
              <a:rPr lang="ru-RU" smtClean="0"/>
              <a:t>12.02.2019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410630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8D3A06-1A67-409C-A024-AFBB1D4A0201}" type="datetimeFigureOut">
              <a:rPr lang="ru-RU" smtClean="0"/>
              <a:t>12.02.2019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254029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8D3A06-1A67-409C-A024-AFBB1D4A0201}" type="datetimeFigureOut">
              <a:rPr lang="ru-RU" smtClean="0"/>
              <a:t>12.02.2019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9B58C3-A27A-476E-BB78-1AB7AF7CDDD4}" type="slidenum">
              <a:rPr lang="ru-RU" smtClean="0"/>
              <a:t>‹#›</a:t>
            </a:fld>
            <a:endParaRPr lang="ru-RU"/>
          </a:p>
        </p:txBody>
      </p:sp>
    </p:spTree>
    <p:extLst>
      <p:ext uri="{BB962C8B-B14F-4D97-AF65-F5344CB8AC3E}">
        <p14:creationId xmlns:p14="http://schemas.microsoft.com/office/powerpoint/2010/main" val="10470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D3A06-1A67-409C-A024-AFBB1D4A0201}" type="datetimeFigureOut">
              <a:rPr lang="ru-RU" smtClean="0"/>
              <a:t>12.02.2019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B58C3-A27A-476E-BB78-1AB7AF7CDDD4}" type="slidenum">
              <a:rPr lang="ru-RU" smtClean="0"/>
              <a:t>‹#›</a:t>
            </a:fld>
            <a:endParaRPr lang="ru-RU"/>
          </a:p>
        </p:txBody>
      </p:sp>
    </p:spTree>
    <p:extLst>
      <p:ext uri="{BB962C8B-B14F-4D97-AF65-F5344CB8AC3E}">
        <p14:creationId xmlns:p14="http://schemas.microsoft.com/office/powerpoint/2010/main" val="166905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01616" y="2456086"/>
            <a:ext cx="5542384" cy="1470025"/>
          </a:xfrm>
        </p:spPr>
        <p:txBody>
          <a:bodyPr>
            <a:normAutofit fontScale="90000"/>
          </a:bodyPr>
          <a:lstStyle/>
          <a:p>
            <a:pPr algn="l"/>
            <a:r>
              <a:rPr lang="en-US" sz="3600" b="1" dirty="0" smtClean="0">
                <a:latin typeface="Roboto Slab" pitchFamily="2" charset="0"/>
                <a:ea typeface="Roboto Slab" pitchFamily="2" charset="0"/>
              </a:rPr>
              <a:t>Using context information for Russian MWE extraction</a:t>
            </a:r>
            <a:endParaRPr lang="ru-RU" sz="3600" b="1" dirty="0">
              <a:latin typeface="Roboto Slab" pitchFamily="2" charset="0"/>
              <a:ea typeface="Roboto Slab" pitchFamily="2" charset="0"/>
            </a:endParaRPr>
          </a:p>
        </p:txBody>
      </p:sp>
      <p:sp>
        <p:nvSpPr>
          <p:cNvPr id="4" name="Подзаголовок 2"/>
          <p:cNvSpPr>
            <a:spLocks noGrp="1"/>
          </p:cNvSpPr>
          <p:nvPr>
            <p:ph type="subTitle" idx="1"/>
          </p:nvPr>
        </p:nvSpPr>
        <p:spPr>
          <a:xfrm>
            <a:off x="1331640" y="5087175"/>
            <a:ext cx="6400800" cy="1752600"/>
          </a:xfrm>
        </p:spPr>
        <p:txBody>
          <a:bodyPr>
            <a:normAutofit/>
          </a:bodyPr>
          <a:lstStyle/>
          <a:p>
            <a:r>
              <a:rPr lang="en-US" sz="2000" dirty="0" smtClean="0"/>
              <a:t>Petr </a:t>
            </a:r>
            <a:r>
              <a:rPr lang="en-US" sz="2000" dirty="0" err="1" smtClean="0"/>
              <a:t>Rossyaykin</a:t>
            </a:r>
            <a:r>
              <a:rPr lang="en-US" sz="2000" dirty="0" smtClean="0"/>
              <a:t> </a:t>
            </a:r>
          </a:p>
          <a:p>
            <a:r>
              <a:rPr lang="en-US" sz="2000" dirty="0" smtClean="0"/>
              <a:t>Moscow State University</a:t>
            </a:r>
          </a:p>
          <a:p>
            <a:r>
              <a:rPr lang="en-US" sz="2000" dirty="0" smtClean="0"/>
              <a:t>petrrossyaykin@gmail.com</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r="15818"/>
          <a:stretch/>
        </p:blipFill>
        <p:spPr>
          <a:xfrm>
            <a:off x="281708" y="1340768"/>
            <a:ext cx="3271417" cy="2518668"/>
          </a:xfrm>
          <a:prstGeom prst="rect">
            <a:avLst/>
          </a:prstGeom>
        </p:spPr>
      </p:pic>
      <p:sp>
        <p:nvSpPr>
          <p:cNvPr id="5" name="TextBox 4"/>
          <p:cNvSpPr txBox="1"/>
          <p:nvPr/>
        </p:nvSpPr>
        <p:spPr>
          <a:xfrm>
            <a:off x="281708" y="188640"/>
            <a:ext cx="8610772" cy="769441"/>
          </a:xfrm>
          <a:prstGeom prst="rect">
            <a:avLst/>
          </a:prstGeom>
          <a:noFill/>
        </p:spPr>
        <p:txBody>
          <a:bodyPr wrap="square" rtlCol="0">
            <a:spAutoFit/>
          </a:bodyPr>
          <a:lstStyle/>
          <a:p>
            <a:pPr algn="ctr"/>
            <a:r>
              <a:rPr lang="en-US" sz="2200" dirty="0">
                <a:solidFill>
                  <a:schemeClr val="bg1">
                    <a:lumMod val="65000"/>
                  </a:schemeClr>
                </a:solidFill>
              </a:rPr>
              <a:t>Workshop on Psycholinguistic and Computational Perspectives on Non-Compositional Meaning in </a:t>
            </a:r>
            <a:r>
              <a:rPr lang="en-US" sz="2200" dirty="0" smtClean="0">
                <a:solidFill>
                  <a:schemeClr val="bg1">
                    <a:lumMod val="65000"/>
                  </a:schemeClr>
                </a:solidFill>
              </a:rPr>
              <a:t>Phrases 2018, November 29th-30th, </a:t>
            </a:r>
            <a:r>
              <a:rPr lang="en-US" sz="2200" dirty="0" err="1" smtClean="0">
                <a:solidFill>
                  <a:schemeClr val="bg1">
                    <a:lumMod val="65000"/>
                  </a:schemeClr>
                </a:solidFill>
              </a:rPr>
              <a:t>Tübingen</a:t>
            </a:r>
            <a:endParaRPr lang="ru-RU" sz="2200" dirty="0">
              <a:solidFill>
                <a:schemeClr val="bg1">
                  <a:lumMod val="65000"/>
                </a:schemeClr>
              </a:solidFill>
            </a:endParaRPr>
          </a:p>
        </p:txBody>
      </p:sp>
    </p:spTree>
    <p:extLst>
      <p:ext uri="{BB962C8B-B14F-4D97-AF65-F5344CB8AC3E}">
        <p14:creationId xmlns:p14="http://schemas.microsoft.com/office/powerpoint/2010/main" val="699426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latin typeface="Roboto Slab" pitchFamily="2" charset="0"/>
                <a:ea typeface="Roboto Slab" pitchFamily="2" charset="0"/>
              </a:rPr>
              <a:t>Overview of methods</a:t>
            </a:r>
            <a:endParaRPr lang="ru-RU" sz="4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33734880"/>
              </p:ext>
            </p:extLst>
          </p:nvPr>
        </p:nvGraphicFramePr>
        <p:xfrm>
          <a:off x="457200" y="1600200"/>
          <a:ext cx="8229600" cy="4389120"/>
        </p:xfrm>
        <a:graphic>
          <a:graphicData uri="http://schemas.openxmlformats.org/drawingml/2006/table">
            <a:tbl>
              <a:tblPr firstRow="1" bandRow="1">
                <a:tableStyleId>{9D7B26C5-4107-4FEC-AEDC-1716B250A1EF}</a:tableStyleId>
              </a:tblPr>
              <a:tblGrid>
                <a:gridCol w="3970784"/>
                <a:gridCol w="4258816"/>
              </a:tblGrid>
              <a:tr h="370840">
                <a:tc>
                  <a:txBody>
                    <a:bodyPr/>
                    <a:lstStyle/>
                    <a:p>
                      <a:pPr algn="ctr"/>
                      <a:r>
                        <a:rPr lang="en-US" sz="2400" dirty="0" smtClean="0"/>
                        <a:t>Method</a:t>
                      </a:r>
                      <a:endParaRPr lang="ru-RU" sz="2400" dirty="0"/>
                    </a:p>
                  </a:txBody>
                  <a:tcPr/>
                </a:tc>
                <a:tc>
                  <a:txBody>
                    <a:bodyPr/>
                    <a:lstStyle/>
                    <a:p>
                      <a:pPr algn="ctr"/>
                      <a:r>
                        <a:rPr lang="en-US" sz="2400" dirty="0" smtClean="0"/>
                        <a:t>Properties</a:t>
                      </a:r>
                      <a:endParaRPr lang="ru-RU" sz="2400" dirty="0"/>
                    </a:p>
                  </a:txBody>
                  <a:tcPr/>
                </a:tc>
              </a:tr>
              <a:tr h="370840">
                <a:tc>
                  <a:txBody>
                    <a:bodyPr/>
                    <a:lstStyle/>
                    <a:p>
                      <a:r>
                        <a:rPr lang="en-US" sz="2400" b="1" dirty="0" smtClean="0"/>
                        <a:t>statistical</a:t>
                      </a:r>
                      <a:endParaRPr lang="ru-RU" sz="2400" b="1" dirty="0"/>
                    </a:p>
                  </a:txBody>
                  <a:tcPr/>
                </a:tc>
                <a:tc>
                  <a:txBody>
                    <a:bodyPr/>
                    <a:lstStyle/>
                    <a:p>
                      <a:r>
                        <a:rPr lang="en-US" sz="2400" dirty="0" smtClean="0"/>
                        <a:t>statistical idiosyncrasy</a:t>
                      </a:r>
                      <a:endParaRPr lang="ru-RU" sz="2400" dirty="0"/>
                    </a:p>
                  </a:txBody>
                  <a:tcPr/>
                </a:tc>
              </a:tr>
              <a:tr h="370840">
                <a:tc>
                  <a:txBody>
                    <a:bodyPr/>
                    <a:lstStyle/>
                    <a:p>
                      <a:r>
                        <a:rPr lang="en-US" sz="2400" b="1" dirty="0" smtClean="0"/>
                        <a:t>context</a:t>
                      </a:r>
                      <a:endParaRPr lang="ru-RU" sz="2400" b="1" dirty="0"/>
                    </a:p>
                  </a:txBody>
                  <a:tcPr/>
                </a:tc>
                <a:tc>
                  <a:txBody>
                    <a:bodyPr/>
                    <a:lstStyle/>
                    <a:p>
                      <a:r>
                        <a:rPr lang="en-US" sz="2400" dirty="0" smtClean="0"/>
                        <a:t>non-compositionality</a:t>
                      </a:r>
                      <a:endParaRPr lang="ru-RU" sz="2400" dirty="0"/>
                    </a:p>
                  </a:txBody>
                  <a:tcPr/>
                </a:tc>
              </a:tr>
              <a:tr h="370840">
                <a:tc>
                  <a:txBody>
                    <a:bodyPr/>
                    <a:lstStyle/>
                    <a:p>
                      <a:r>
                        <a:rPr lang="en-US" sz="2400" dirty="0" smtClean="0"/>
                        <a:t>vector representations</a:t>
                      </a:r>
                      <a:endParaRPr lang="ru-RU" sz="2400" dirty="0"/>
                    </a:p>
                  </a:txBody>
                  <a:tcPr/>
                </a:tc>
                <a:tc>
                  <a:txBody>
                    <a:bodyPr/>
                    <a:lstStyle/>
                    <a:p>
                      <a:r>
                        <a:rPr lang="en-US" sz="2400" dirty="0" smtClean="0"/>
                        <a:t>non-compositionality</a:t>
                      </a:r>
                      <a:endParaRPr lang="ru-RU" sz="2400" dirty="0"/>
                    </a:p>
                  </a:txBody>
                  <a:tcPr/>
                </a:tc>
              </a:tr>
              <a:tr h="370840">
                <a:tc>
                  <a:txBody>
                    <a:bodyPr/>
                    <a:lstStyle/>
                    <a:p>
                      <a:r>
                        <a:rPr lang="en-US" sz="2400" dirty="0" err="1" smtClean="0"/>
                        <a:t>morphosyntactic</a:t>
                      </a:r>
                      <a:endParaRPr lang="ru-RU" sz="2400" dirty="0"/>
                    </a:p>
                  </a:txBody>
                  <a:tcPr/>
                </a:tc>
                <a:tc>
                  <a:txBody>
                    <a:bodyPr/>
                    <a:lstStyle/>
                    <a:p>
                      <a:r>
                        <a:rPr lang="en-US" sz="2400" dirty="0" smtClean="0"/>
                        <a:t>morphological/syntactic</a:t>
                      </a:r>
                      <a:r>
                        <a:rPr lang="en-US" sz="2400" baseline="0" dirty="0" smtClean="0"/>
                        <a:t> rigidity</a:t>
                      </a:r>
                      <a:endParaRPr lang="ru-RU" sz="2400" dirty="0"/>
                    </a:p>
                  </a:txBody>
                  <a:tcPr/>
                </a:tc>
              </a:tr>
              <a:tr h="370840">
                <a:tc>
                  <a:txBody>
                    <a:bodyPr/>
                    <a:lstStyle/>
                    <a:p>
                      <a:r>
                        <a:rPr lang="en-US" sz="2400" dirty="0" smtClean="0"/>
                        <a:t>external (machine translation, parallel corpora, thesauri)</a:t>
                      </a:r>
                    </a:p>
                  </a:txBody>
                  <a:tcPr/>
                </a:tc>
                <a:tc>
                  <a:txBody>
                    <a:bodyPr/>
                    <a:lstStyle/>
                    <a:p>
                      <a:r>
                        <a:rPr lang="en-US" sz="2400" dirty="0" smtClean="0"/>
                        <a:t>non-compositionality</a:t>
                      </a:r>
                      <a:endParaRPr lang="ru-RU"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metalinguistic/heuristic</a:t>
                      </a:r>
                    </a:p>
                  </a:txBody>
                  <a:tcPr/>
                </a:tc>
                <a:tc>
                  <a:txBody>
                    <a:bodyPr/>
                    <a:lstStyle/>
                    <a:p>
                      <a:r>
                        <a:rPr lang="en-US" sz="2400" dirty="0" smtClean="0"/>
                        <a:t>different</a:t>
                      </a:r>
                      <a:endParaRPr lang="ru-RU"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combinational (machine learning)</a:t>
                      </a:r>
                      <a:endParaRPr lang="ru-RU" sz="2400" dirty="0" smtClean="0"/>
                    </a:p>
                  </a:txBody>
                  <a:tcPr/>
                </a:tc>
                <a:tc>
                  <a:txBody>
                    <a:bodyPr/>
                    <a:lstStyle/>
                    <a:p>
                      <a:r>
                        <a:rPr lang="en-US" sz="2400" dirty="0" smtClean="0"/>
                        <a:t>different</a:t>
                      </a:r>
                      <a:endParaRPr lang="ru-RU" sz="2400" dirty="0"/>
                    </a:p>
                  </a:txBody>
                  <a:tcPr/>
                </a:tc>
              </a:tr>
            </a:tbl>
          </a:graphicData>
        </a:graphic>
      </p:graphicFrame>
    </p:spTree>
    <p:extLst>
      <p:ext uri="{BB962C8B-B14F-4D97-AF65-F5344CB8AC3E}">
        <p14:creationId xmlns:p14="http://schemas.microsoft.com/office/powerpoint/2010/main" val="3149042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en-US" b="1" dirty="0" smtClean="0">
                <a:latin typeface="Roboto Slab" pitchFamily="2" charset="0"/>
                <a:ea typeface="Roboto Slab" pitchFamily="2" charset="0"/>
              </a:rPr>
              <a:t>Experiment</a:t>
            </a:r>
            <a:endParaRPr lang="ru-RU" b="1" dirty="0">
              <a:latin typeface="Roboto Slab" pitchFamily="2" charset="0"/>
              <a:ea typeface="Roboto Slab" pitchFamily="2"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890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sz="4000" dirty="0" smtClean="0">
                <a:latin typeface="Roboto Slab" pitchFamily="2" charset="0"/>
                <a:ea typeface="Roboto Slab" pitchFamily="2" charset="0"/>
              </a:rPr>
              <a:t>Task</a:t>
            </a:r>
            <a:endParaRPr lang="ru-RU" sz="4000" dirty="0">
              <a:latin typeface="Roboto Slab" pitchFamily="2" charset="0"/>
              <a:ea typeface="Roboto Slab" pitchFamily="2" charset="0"/>
            </a:endParaRPr>
          </a:p>
        </p:txBody>
      </p:sp>
      <p:sp>
        <p:nvSpPr>
          <p:cNvPr id="3" name="Объект 2"/>
          <p:cNvSpPr>
            <a:spLocks noGrp="1"/>
          </p:cNvSpPr>
          <p:nvPr>
            <p:ph idx="1"/>
          </p:nvPr>
        </p:nvSpPr>
        <p:spPr>
          <a:xfrm>
            <a:off x="467544" y="1196752"/>
            <a:ext cx="8229600" cy="4525963"/>
          </a:xfrm>
        </p:spPr>
        <p:txBody>
          <a:bodyPr>
            <a:normAutofit/>
          </a:bodyPr>
          <a:lstStyle/>
          <a:p>
            <a:r>
              <a:rPr lang="en-US" sz="2600" dirty="0" smtClean="0"/>
              <a:t>The number </a:t>
            </a:r>
            <a:r>
              <a:rPr lang="en-US" sz="2600" dirty="0" smtClean="0"/>
              <a:t>of MWEs is comparable to that of single lexemes and new ones appear in language constantly (Sag et al. 2002)</a:t>
            </a:r>
          </a:p>
          <a:p>
            <a:r>
              <a:rPr lang="en-US" sz="2600" dirty="0" smtClean="0"/>
              <a:t>The task is to propose a method to supplement thesauri with new MWEs (noun phrases)</a:t>
            </a:r>
          </a:p>
          <a:p>
            <a:r>
              <a:rPr lang="en-US" sz="2600" dirty="0" smtClean="0"/>
              <a:t>Russian language thesaurus </a:t>
            </a:r>
            <a:r>
              <a:rPr lang="en-US" sz="2600" dirty="0" err="1" smtClean="0"/>
              <a:t>RuThes</a:t>
            </a:r>
            <a:r>
              <a:rPr lang="en-US" sz="2600" dirty="0"/>
              <a:t> (</a:t>
            </a:r>
            <a:r>
              <a:rPr lang="en-US" sz="2600" dirty="0" err="1"/>
              <a:t>Loukachevitch</a:t>
            </a:r>
            <a:r>
              <a:rPr lang="en-US" sz="2600" dirty="0"/>
              <a:t> et al. 2014</a:t>
            </a:r>
            <a:r>
              <a:rPr lang="en-US" sz="2600" dirty="0" smtClean="0"/>
              <a:t>) is used as a gold standard:</a:t>
            </a:r>
            <a:endParaRPr lang="ru-RU" sz="2600" dirty="0"/>
          </a:p>
        </p:txBody>
      </p:sp>
      <p:pic>
        <p:nvPicPr>
          <p:cNvPr id="5" name="Рисунок 4" descr="www.labinform.ru/pub/ruthes/c/19/000/1028.ht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95578" y="4330143"/>
            <a:ext cx="8218609" cy="2283450"/>
          </a:xfrm>
          <a:prstGeom prst="rect">
            <a:avLst/>
          </a:prstGeom>
        </p:spPr>
      </p:pic>
    </p:spTree>
    <p:extLst>
      <p:ext uri="{BB962C8B-B14F-4D97-AF65-F5344CB8AC3E}">
        <p14:creationId xmlns:p14="http://schemas.microsoft.com/office/powerpoint/2010/main" val="2814727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smtClean="0">
                <a:latin typeface="Roboto Slab" pitchFamily="2" charset="0"/>
                <a:ea typeface="Roboto Slab" pitchFamily="2" charset="0"/>
              </a:rPr>
              <a:t>Data</a:t>
            </a:r>
            <a:endParaRPr lang="ru-RU" sz="4000" dirty="0">
              <a:latin typeface="Roboto Slab" pitchFamily="2" charset="0"/>
              <a:ea typeface="Roboto Slab" pitchFamily="2" charset="0"/>
            </a:endParaRPr>
          </a:p>
        </p:txBody>
      </p:sp>
      <p:sp>
        <p:nvSpPr>
          <p:cNvPr id="3" name="Объект 2"/>
          <p:cNvSpPr>
            <a:spLocks noGrp="1"/>
          </p:cNvSpPr>
          <p:nvPr>
            <p:ph idx="1"/>
          </p:nvPr>
        </p:nvSpPr>
        <p:spPr/>
        <p:txBody>
          <a:bodyPr>
            <a:normAutofit/>
          </a:bodyPr>
          <a:lstStyle/>
          <a:p>
            <a:pPr marL="0" indent="0">
              <a:buNone/>
            </a:pPr>
            <a:r>
              <a:rPr lang="en-US" sz="2800" dirty="0" smtClean="0"/>
              <a:t>Corpus</a:t>
            </a:r>
          </a:p>
          <a:p>
            <a:r>
              <a:rPr lang="en-US" sz="2800" dirty="0" smtClean="0"/>
              <a:t>Russian </a:t>
            </a:r>
            <a:r>
              <a:rPr lang="en-US" sz="2800" dirty="0"/>
              <a:t>news’ texts from the Internet published in </a:t>
            </a:r>
            <a:r>
              <a:rPr lang="en-US" sz="2800" dirty="0" smtClean="0"/>
              <a:t>2011</a:t>
            </a:r>
          </a:p>
          <a:p>
            <a:r>
              <a:rPr lang="en-US" sz="2800" dirty="0" smtClean="0"/>
              <a:t>446 million tokens</a:t>
            </a:r>
          </a:p>
          <a:p>
            <a:pPr marL="0" indent="0">
              <a:buNone/>
            </a:pPr>
            <a:r>
              <a:rPr lang="en-US" sz="2800" dirty="0" smtClean="0"/>
              <a:t>Pre-processing</a:t>
            </a:r>
          </a:p>
          <a:p>
            <a:r>
              <a:rPr lang="en-US" sz="2800" dirty="0" err="1"/>
              <a:t>l</a:t>
            </a:r>
            <a:r>
              <a:rPr lang="en-US" sz="2800" dirty="0" err="1" smtClean="0"/>
              <a:t>emmatised</a:t>
            </a:r>
            <a:r>
              <a:rPr lang="en-US" sz="2800" dirty="0" smtClean="0"/>
              <a:t>,</a:t>
            </a:r>
          </a:p>
          <a:p>
            <a:r>
              <a:rPr lang="en-US" sz="2800" dirty="0" smtClean="0"/>
              <a:t>upper-cased,</a:t>
            </a:r>
          </a:p>
          <a:p>
            <a:r>
              <a:rPr lang="en-US" sz="2800" dirty="0" smtClean="0"/>
              <a:t>POS-tagged</a:t>
            </a:r>
            <a:endParaRPr lang="ru-RU" sz="2800" dirty="0"/>
          </a:p>
        </p:txBody>
      </p:sp>
    </p:spTree>
    <p:extLst>
      <p:ext uri="{BB962C8B-B14F-4D97-AF65-F5344CB8AC3E}">
        <p14:creationId xmlns:p14="http://schemas.microsoft.com/office/powerpoint/2010/main" val="2455917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4000" dirty="0" smtClean="0">
                <a:latin typeface="Roboto Slab" pitchFamily="2" charset="0"/>
                <a:ea typeface="Roboto Slab" pitchFamily="2" charset="0"/>
              </a:rPr>
              <a:t>Example of corpus data</a:t>
            </a:r>
            <a:endParaRPr lang="ru-RU" sz="4000" dirty="0">
              <a:latin typeface="Roboto Slab" pitchFamily="2" charset="0"/>
              <a:ea typeface="Roboto Slab" pitchFamily="2" charset="0"/>
            </a:endParaRPr>
          </a:p>
        </p:txBody>
      </p:sp>
      <p:sp>
        <p:nvSpPr>
          <p:cNvPr id="5" name="Объект 4"/>
          <p:cNvSpPr>
            <a:spLocks noGrp="1"/>
          </p:cNvSpPr>
          <p:nvPr>
            <p:ph sz="half" idx="1"/>
          </p:nvPr>
        </p:nvSpPr>
        <p:spPr>
          <a:xfrm>
            <a:off x="457200" y="1600200"/>
            <a:ext cx="4038600" cy="5069160"/>
          </a:xfrm>
        </p:spPr>
        <p:txBody>
          <a:bodyPr>
            <a:normAutofit fontScale="92500"/>
          </a:bodyPr>
          <a:lstStyle/>
          <a:p>
            <a:pPr marL="0" indent="0">
              <a:buNone/>
            </a:pPr>
            <a:r>
              <a:rPr lang="ru-RU" dirty="0"/>
              <a:t>ПОСЛЕ ОТМЕНА ВО ВТОРНИК В СРЕДА ВОЗОБНОВИТЬСЯ РЕГУЛЯРНЫЙ АВИАРЕЙС ИЗ ТОРОНТО В НЬЮ-ЙОРК НАРУШЕНИЕ СООБЩЕНИЕ БЫЛО СВЯЗАТЬ С ЗИМНИЙ ШТОРМ ОБРУШИТЬСЯ НА ВОСТОЧНЫЙ ПОБЕРЕЖЬЕ США И ПРИМОРСКИЙ ПРОВИНЦИЯ </a:t>
            </a:r>
            <a:r>
              <a:rPr lang="ru-RU" dirty="0" smtClean="0"/>
              <a:t>КАНАДА</a:t>
            </a:r>
            <a:endParaRPr lang="ru-RU" dirty="0"/>
          </a:p>
        </p:txBody>
      </p:sp>
      <p:sp>
        <p:nvSpPr>
          <p:cNvPr id="6" name="Объект 5"/>
          <p:cNvSpPr>
            <a:spLocks noGrp="1"/>
          </p:cNvSpPr>
          <p:nvPr>
            <p:ph sz="half" idx="2"/>
          </p:nvPr>
        </p:nvSpPr>
        <p:spPr/>
        <p:txBody>
          <a:bodyPr>
            <a:normAutofit fontScale="92500"/>
          </a:bodyPr>
          <a:lstStyle/>
          <a:p>
            <a:pPr marL="0" indent="0">
              <a:buNone/>
            </a:pPr>
            <a:r>
              <a:rPr lang="en-US" dirty="0" smtClean="0"/>
              <a:t>AFTER CANCELLATION ON TUESDAY ON WEDNESDAY RENEW SHEDULED FLIGHT FROM TORONTO TO NEW YORK FAILURE OF AIR SERVICE CONNECT TO WINTER STORM FALL ON THE EAST COAST OF USA AND SEAFRONT PROVINCE OF CANADA</a:t>
            </a:r>
            <a:endParaRPr lang="ru-RU" dirty="0"/>
          </a:p>
        </p:txBody>
      </p:sp>
    </p:spTree>
    <p:extLst>
      <p:ext uri="{BB962C8B-B14F-4D97-AF65-F5344CB8AC3E}">
        <p14:creationId xmlns:p14="http://schemas.microsoft.com/office/powerpoint/2010/main" val="196287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Initial candidate expressions</a:t>
            </a:r>
            <a:endParaRPr lang="ru-RU" sz="4000" dirty="0">
              <a:latin typeface="Roboto Slab" pitchFamily="2" charset="0"/>
              <a:ea typeface="Roboto Slab" pitchFamily="2" charset="0"/>
            </a:endParaRPr>
          </a:p>
        </p:txBody>
      </p:sp>
      <p:sp>
        <p:nvSpPr>
          <p:cNvPr id="3" name="Объект 2"/>
          <p:cNvSpPr>
            <a:spLocks noGrp="1"/>
          </p:cNvSpPr>
          <p:nvPr>
            <p:ph idx="1"/>
          </p:nvPr>
        </p:nvSpPr>
        <p:spPr>
          <a:xfrm>
            <a:off x="467544" y="1484784"/>
            <a:ext cx="8229600" cy="2188840"/>
          </a:xfrm>
        </p:spPr>
        <p:txBody>
          <a:bodyPr>
            <a:normAutofit/>
          </a:bodyPr>
          <a:lstStyle/>
          <a:p>
            <a:r>
              <a:rPr lang="en-US" sz="2400" dirty="0" smtClean="0"/>
              <a:t>Bigrams of N-N (e.g. </a:t>
            </a:r>
            <a:r>
              <a:rPr lang="ru-RU" sz="2400" i="1" dirty="0" smtClean="0"/>
              <a:t>глава государства</a:t>
            </a:r>
            <a:r>
              <a:rPr lang="en-US" sz="2400" dirty="0" smtClean="0"/>
              <a:t> ‘head of state’) and </a:t>
            </a:r>
            <a:r>
              <a:rPr lang="en-US" sz="2400" dirty="0" err="1" smtClean="0"/>
              <a:t>Adj</a:t>
            </a:r>
            <a:r>
              <a:rPr lang="en-US" sz="2400" dirty="0" smtClean="0"/>
              <a:t>-N</a:t>
            </a:r>
            <a:r>
              <a:rPr lang="ru-RU" sz="2400" dirty="0" smtClean="0"/>
              <a:t> (</a:t>
            </a:r>
            <a:r>
              <a:rPr lang="en-US" sz="2400" dirty="0" smtClean="0"/>
              <a:t>e.g. </a:t>
            </a:r>
            <a:r>
              <a:rPr lang="ru-RU" sz="2400" i="1" dirty="0" smtClean="0"/>
              <a:t>уголовное дело</a:t>
            </a:r>
            <a:r>
              <a:rPr lang="ru-RU" sz="2400" dirty="0" smtClean="0"/>
              <a:t> </a:t>
            </a:r>
            <a:r>
              <a:rPr lang="en-US" sz="2400" dirty="0" smtClean="0"/>
              <a:t>‘criminal case’</a:t>
            </a:r>
            <a:r>
              <a:rPr lang="ru-RU" sz="2400" dirty="0" smtClean="0"/>
              <a:t>)</a:t>
            </a:r>
            <a:r>
              <a:rPr lang="en-US" sz="2400" dirty="0" smtClean="0"/>
              <a:t> types</a:t>
            </a:r>
          </a:p>
          <a:p>
            <a:r>
              <a:rPr lang="en-US" sz="2400" dirty="0" smtClean="0"/>
              <a:t>Observed frequency &gt; 200</a:t>
            </a:r>
          </a:p>
          <a:p>
            <a:r>
              <a:rPr lang="en-US" sz="2400" dirty="0" smtClean="0"/>
              <a:t>37767 candidate bigrams in total</a:t>
            </a:r>
          </a:p>
        </p:txBody>
      </p:sp>
      <p:graphicFrame>
        <p:nvGraphicFramePr>
          <p:cNvPr id="5" name="Таблица 4"/>
          <p:cNvGraphicFramePr>
            <a:graphicFrameLocks noGrp="1"/>
          </p:cNvGraphicFramePr>
          <p:nvPr>
            <p:extLst>
              <p:ext uri="{D42A27DB-BD31-4B8C-83A1-F6EECF244321}">
                <p14:modId xmlns:p14="http://schemas.microsoft.com/office/powerpoint/2010/main" val="4183862566"/>
              </p:ext>
            </p:extLst>
          </p:nvPr>
        </p:nvGraphicFramePr>
        <p:xfrm>
          <a:off x="395535" y="3356992"/>
          <a:ext cx="8280921" cy="2956560"/>
        </p:xfrm>
        <a:graphic>
          <a:graphicData uri="http://schemas.openxmlformats.org/drawingml/2006/table">
            <a:tbl>
              <a:tblPr firstRow="1" bandRow="1">
                <a:tableStyleId>{5940675A-B579-460E-94D1-54222C63F5DA}</a:tableStyleId>
              </a:tblPr>
              <a:tblGrid>
                <a:gridCol w="3588399"/>
                <a:gridCol w="4692522"/>
              </a:tblGrid>
              <a:tr h="370840">
                <a:tc>
                  <a:txBody>
                    <a:bodyPr/>
                    <a:lstStyle/>
                    <a:p>
                      <a:pPr algn="ctr"/>
                      <a:r>
                        <a:rPr lang="en-US" sz="2200" dirty="0" smtClean="0"/>
                        <a:t>Positive class (T)</a:t>
                      </a:r>
                    </a:p>
                  </a:txBody>
                  <a:tcPr/>
                </a:tc>
                <a:tc>
                  <a:txBody>
                    <a:bodyPr/>
                    <a:lstStyle/>
                    <a:p>
                      <a:pPr algn="ctr"/>
                      <a:r>
                        <a:rPr lang="en-US" sz="2200" dirty="0" smtClean="0"/>
                        <a:t>Negative class (N)</a:t>
                      </a:r>
                      <a:endParaRPr lang="ru-RU" sz="2200" dirty="0"/>
                    </a:p>
                  </a:txBody>
                  <a:tcPr/>
                </a:tc>
              </a:tr>
              <a:tr h="370840">
                <a:tc>
                  <a:txBody>
                    <a:bodyPr/>
                    <a:lstStyle/>
                    <a:p>
                      <a:r>
                        <a:rPr lang="en-US" sz="2200" dirty="0" smtClean="0"/>
                        <a:t>9837</a:t>
                      </a:r>
                      <a:r>
                        <a:rPr lang="en-US" sz="2200" baseline="0" dirty="0" smtClean="0"/>
                        <a:t> expressions present in </a:t>
                      </a:r>
                      <a:r>
                        <a:rPr lang="en-US" sz="2200" baseline="0" dirty="0" err="1" smtClean="0"/>
                        <a:t>RuThes</a:t>
                      </a:r>
                      <a:endParaRPr lang="en-US" sz="2200" dirty="0" smtClean="0"/>
                    </a:p>
                  </a:txBody>
                  <a:tcPr/>
                </a:tc>
                <a:tc>
                  <a:txBody>
                    <a:bodyPr/>
                    <a:lstStyle/>
                    <a:p>
                      <a:r>
                        <a:rPr lang="en-US" sz="2200" dirty="0" smtClean="0"/>
                        <a:t>Other</a:t>
                      </a:r>
                      <a:r>
                        <a:rPr lang="en-US" sz="2200" baseline="0" dirty="0" smtClean="0"/>
                        <a:t> 27930 expressions</a:t>
                      </a:r>
                      <a:endParaRPr lang="ru-RU" sz="2200" dirty="0"/>
                    </a:p>
                  </a:txBody>
                  <a:tcPr/>
                </a:tc>
              </a:tr>
              <a:tr h="370840">
                <a:tc>
                  <a:txBody>
                    <a:bodyPr/>
                    <a:lstStyle/>
                    <a:p>
                      <a:r>
                        <a:rPr lang="ru-RU" sz="2200" i="1" baseline="0" dirty="0" smtClean="0"/>
                        <a:t>права человека</a:t>
                      </a:r>
                      <a:r>
                        <a:rPr lang="en-US" sz="2200" baseline="0" dirty="0" smtClean="0"/>
                        <a:t> ‘human rights’</a:t>
                      </a:r>
                      <a:endParaRPr lang="ru-RU" sz="2200" baseline="0" dirty="0" smtClean="0"/>
                    </a:p>
                    <a:p>
                      <a:r>
                        <a:rPr lang="ru-RU" sz="2200" i="1" baseline="0" dirty="0" smtClean="0"/>
                        <a:t>социальная сеть </a:t>
                      </a:r>
                      <a:r>
                        <a:rPr lang="en-US" sz="2200" baseline="0" dirty="0" smtClean="0"/>
                        <a:t>‘social network’</a:t>
                      </a:r>
                      <a:endParaRPr lang="ru-RU" sz="2200" baseline="0" dirty="0" smtClean="0"/>
                    </a:p>
                    <a:p>
                      <a:r>
                        <a:rPr lang="ru-RU" sz="2200" i="1" baseline="0" dirty="0" smtClean="0"/>
                        <a:t>точка зрения</a:t>
                      </a:r>
                      <a:r>
                        <a:rPr lang="en-US" sz="2200" i="1" baseline="0" dirty="0" smtClean="0"/>
                        <a:t> </a:t>
                      </a:r>
                      <a:r>
                        <a:rPr lang="en-US" sz="2200" baseline="0" dirty="0" smtClean="0"/>
                        <a:t>‘point of view’</a:t>
                      </a:r>
                      <a:endParaRPr lang="en-US" sz="2200" dirty="0" smtClean="0"/>
                    </a:p>
                  </a:txBody>
                  <a:tcPr/>
                </a:tc>
                <a:tc>
                  <a:txBody>
                    <a:bodyPr/>
                    <a:lstStyle/>
                    <a:p>
                      <a:r>
                        <a:rPr lang="ru-RU" sz="2200" i="1" dirty="0" smtClean="0"/>
                        <a:t>процесс расследования</a:t>
                      </a:r>
                      <a:r>
                        <a:rPr lang="ru-RU" sz="2200" dirty="0" smtClean="0"/>
                        <a:t> </a:t>
                      </a:r>
                      <a:r>
                        <a:rPr lang="en-US" sz="2200" dirty="0" smtClean="0"/>
                        <a:t>‘investigation process’</a:t>
                      </a:r>
                      <a:endParaRPr lang="ru-RU" sz="2200" dirty="0" smtClean="0"/>
                    </a:p>
                    <a:p>
                      <a:r>
                        <a:rPr lang="ru-RU" sz="2200" i="1" dirty="0" smtClean="0"/>
                        <a:t>виртуальное общение</a:t>
                      </a:r>
                      <a:r>
                        <a:rPr lang="ru-RU" sz="2200" dirty="0" smtClean="0"/>
                        <a:t> </a:t>
                      </a:r>
                      <a:r>
                        <a:rPr lang="en-US" sz="2200" dirty="0" smtClean="0"/>
                        <a:t>‘virtual</a:t>
                      </a:r>
                      <a:r>
                        <a:rPr lang="en-US" sz="2200" baseline="0" dirty="0" smtClean="0"/>
                        <a:t> communication</a:t>
                      </a:r>
                      <a:r>
                        <a:rPr lang="en-US" sz="2200" dirty="0" smtClean="0"/>
                        <a:t>’</a:t>
                      </a:r>
                      <a:endParaRPr lang="ru-RU" sz="2200" dirty="0" smtClean="0"/>
                    </a:p>
                    <a:p>
                      <a:r>
                        <a:rPr lang="ru-RU" sz="2200" i="1" dirty="0" smtClean="0"/>
                        <a:t>секреты красоты</a:t>
                      </a:r>
                      <a:r>
                        <a:rPr lang="en-US" sz="2200" i="1" dirty="0" smtClean="0"/>
                        <a:t> </a:t>
                      </a:r>
                      <a:r>
                        <a:rPr lang="en-US" sz="2200" dirty="0" smtClean="0"/>
                        <a:t>‘secrets</a:t>
                      </a:r>
                      <a:r>
                        <a:rPr lang="en-US" sz="2200" baseline="0" dirty="0" smtClean="0"/>
                        <a:t> of beauty</a:t>
                      </a:r>
                      <a:r>
                        <a:rPr lang="en-US" sz="2200" dirty="0" smtClean="0"/>
                        <a:t>’</a:t>
                      </a:r>
                      <a:endParaRPr lang="ru-RU" sz="2200" dirty="0"/>
                    </a:p>
                  </a:txBody>
                  <a:tcPr/>
                </a:tc>
              </a:tr>
            </a:tbl>
          </a:graphicData>
        </a:graphic>
      </p:graphicFrame>
    </p:spTree>
    <p:extLst>
      <p:ext uri="{BB962C8B-B14F-4D97-AF65-F5344CB8AC3E}">
        <p14:creationId xmlns:p14="http://schemas.microsoft.com/office/powerpoint/2010/main" val="184976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Roboto Slab" pitchFamily="2" charset="0"/>
                <a:ea typeface="Roboto Slab" pitchFamily="2" charset="0"/>
              </a:rPr>
              <a:t>20 </a:t>
            </a:r>
            <a:r>
              <a:rPr lang="en-US" sz="4000" dirty="0" smtClean="0">
                <a:latin typeface="Roboto Slab" pitchFamily="2" charset="0"/>
                <a:ea typeface="Roboto Slab" pitchFamily="2" charset="0"/>
              </a:rPr>
              <a:t>most frequent expressions</a:t>
            </a:r>
            <a:endParaRPr lang="ru-RU" sz="4000" dirty="0">
              <a:latin typeface="Roboto Slab" pitchFamily="2" charset="0"/>
              <a:ea typeface="Roboto Slab" pitchFamily="2"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12968824"/>
              </p:ext>
            </p:extLst>
          </p:nvPr>
        </p:nvGraphicFramePr>
        <p:xfrm>
          <a:off x="467544" y="1484784"/>
          <a:ext cx="8064897" cy="4668012"/>
        </p:xfrm>
        <a:graphic>
          <a:graphicData uri="http://schemas.openxmlformats.org/drawingml/2006/table">
            <a:tbl>
              <a:tblPr firstRow="1" bandRow="1">
                <a:tableStyleId>{5940675A-B579-460E-94D1-54222C63F5DA}</a:tableStyleId>
              </a:tblPr>
              <a:tblGrid>
                <a:gridCol w="455886"/>
                <a:gridCol w="3343162"/>
                <a:gridCol w="607848"/>
                <a:gridCol w="3658001"/>
              </a:tblGrid>
              <a:tr h="370840">
                <a:tc gridSpan="2">
                  <a:txBody>
                    <a:bodyPr/>
                    <a:lstStyle/>
                    <a:p>
                      <a:pPr algn="ctr"/>
                      <a:r>
                        <a:rPr lang="en-US" sz="2200" dirty="0" smtClean="0">
                          <a:latin typeface="+mj-lt"/>
                        </a:rPr>
                        <a:t>1-10</a:t>
                      </a:r>
                      <a:endParaRPr lang="ru-RU" sz="2200" dirty="0">
                        <a:latin typeface="+mj-lt"/>
                      </a:endParaRPr>
                    </a:p>
                  </a:txBody>
                  <a:tcPr/>
                </a:tc>
                <a:tc hMerge="1">
                  <a:txBody>
                    <a:bodyPr/>
                    <a:lstStyle/>
                    <a:p>
                      <a:pPr algn="ctr"/>
                      <a:endParaRPr lang="ru-RU" sz="2200" dirty="0">
                        <a:latin typeface="+mj-lt"/>
                      </a:endParaRPr>
                    </a:p>
                  </a:txBody>
                  <a:tcPr/>
                </a:tc>
                <a:tc gridSpan="2">
                  <a:txBody>
                    <a:bodyPr/>
                    <a:lstStyle/>
                    <a:p>
                      <a:pPr algn="ctr"/>
                      <a:r>
                        <a:rPr lang="en-US" sz="2200" dirty="0" smtClean="0">
                          <a:latin typeface="+mj-lt"/>
                        </a:rPr>
                        <a:t>11-20</a:t>
                      </a:r>
                      <a:endParaRPr lang="ru-RU" sz="2200" dirty="0">
                        <a:latin typeface="+mj-lt"/>
                      </a:endParaRPr>
                    </a:p>
                  </a:txBody>
                  <a:tcPr/>
                </a:tc>
                <a:tc hMerge="1">
                  <a:txBody>
                    <a:bodyPr/>
                    <a:lstStyle/>
                    <a:p>
                      <a:pPr algn="ctr"/>
                      <a:endParaRPr lang="ru-RU" sz="2200" dirty="0">
                        <a:latin typeface="+mj-lt"/>
                      </a:endParaRPr>
                    </a:p>
                  </a:txBody>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УГОЛОВНЫЙ ДЕЛО</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11</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СЕГОДНЯШНИЙ ДЕНЬ</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2</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ПРОШЛЫЙ ГОД</a:t>
                      </a: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12</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МОЛОДОЙ ЧЕЛОВЕК</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3</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ПРАВООХРАНИТЕЛЬНЫЙ ОРГАН</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13</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ГЕНЕРАЛЬНЫЙ ДИРЕКТОР</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4</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РОССИЙСКИЙ ФЕДЕРАЦИЯ</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14</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ТОЧКА ЗРЕНИЕ</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5</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БЛИЖАЙШИЙ ВРЕМЯ</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15</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СЛЕДСТВЕННЫЙ КОМИТЕТ</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6</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ОФИЦИАЛЬНЫЙ САЙТ</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16</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МИЛЛИОН РУБЛЬ</a:t>
                      </a:r>
                    </a:p>
                  </a:txBody>
                  <a:tcPr marL="68580" marR="68580" marT="0" marB="0">
                    <a:solidFill>
                      <a:schemeClr val="accent2">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7</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ТЫСЯЧА РУБЛЬ</a:t>
                      </a: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17</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ТЕКУЩИЙ ГОД</a:t>
                      </a:r>
                    </a:p>
                  </a:txBody>
                  <a:tcPr marL="68580" marR="68580" marT="0" marB="0">
                    <a:solidFill>
                      <a:schemeClr val="accent2">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8</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ГЛАВА ГОСУДАРСТВО</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18</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ЛИШЕНИЕ СВОБОДА</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9</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a:effectLst/>
                          <a:latin typeface="+mj-lt"/>
                          <a:ea typeface="Calibri"/>
                          <a:cs typeface="Arial" panose="020B0604020202020204" pitchFamily="34" charset="0"/>
                        </a:rPr>
                        <a:t>ТЫСЯЧА ЧЕЛОВЕК</a:t>
                      </a: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19</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АКЦИЯ ПРОТЕСТ</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10</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Arial" panose="020B0604020202020204" pitchFamily="34" charset="0"/>
                        </a:rPr>
                        <a:t>ВНУТРЕННИЙ ДЕЛО</a:t>
                      </a: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20</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Arial" panose="020B0604020202020204" pitchFamily="34" charset="0"/>
                        </a:rPr>
                        <a:t>ИНОСТРАННЫЙ ДЕЛО</a:t>
                      </a:r>
                    </a:p>
                  </a:txBody>
                  <a:tcPr marL="68580" marR="68580" marT="0" marB="0">
                    <a:solidFill>
                      <a:schemeClr val="accent2">
                        <a:lumMod val="60000"/>
                        <a:lumOff val="40000"/>
                      </a:schemeClr>
                    </a:solidFill>
                  </a:tcPr>
                </a:tc>
              </a:tr>
            </a:tbl>
          </a:graphicData>
        </a:graphic>
      </p:graphicFrame>
    </p:spTree>
    <p:extLst>
      <p:ext uri="{BB962C8B-B14F-4D97-AF65-F5344CB8AC3E}">
        <p14:creationId xmlns:p14="http://schemas.microsoft.com/office/powerpoint/2010/main" val="1509355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Roboto Slab" pitchFamily="2" charset="0"/>
                <a:ea typeface="Roboto Slab" pitchFamily="2" charset="0"/>
              </a:rPr>
              <a:t>20 </a:t>
            </a:r>
            <a:r>
              <a:rPr lang="en-US" sz="4000" dirty="0" smtClean="0">
                <a:latin typeface="Roboto Slab" pitchFamily="2" charset="0"/>
                <a:ea typeface="Roboto Slab" pitchFamily="2" charset="0"/>
              </a:rPr>
              <a:t>most frequent expressions</a:t>
            </a:r>
            <a:endParaRPr lang="ru-RU" sz="4000" dirty="0">
              <a:latin typeface="Roboto Slab" pitchFamily="2" charset="0"/>
              <a:ea typeface="Roboto Slab" pitchFamily="2"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276493466"/>
              </p:ext>
            </p:extLst>
          </p:nvPr>
        </p:nvGraphicFramePr>
        <p:xfrm>
          <a:off x="467544" y="1484784"/>
          <a:ext cx="8064897" cy="5053584"/>
        </p:xfrm>
        <a:graphic>
          <a:graphicData uri="http://schemas.openxmlformats.org/drawingml/2006/table">
            <a:tbl>
              <a:tblPr firstRow="1" bandRow="1">
                <a:tableStyleId>{5940675A-B579-460E-94D1-54222C63F5DA}</a:tableStyleId>
              </a:tblPr>
              <a:tblGrid>
                <a:gridCol w="455886"/>
                <a:gridCol w="3343162"/>
                <a:gridCol w="607848"/>
                <a:gridCol w="3658001"/>
              </a:tblGrid>
              <a:tr h="370840">
                <a:tc gridSpan="2">
                  <a:txBody>
                    <a:bodyPr/>
                    <a:lstStyle/>
                    <a:p>
                      <a:pPr algn="ctr"/>
                      <a:r>
                        <a:rPr lang="en-US" sz="2200" dirty="0" smtClean="0">
                          <a:latin typeface="+mj-lt"/>
                        </a:rPr>
                        <a:t>1-10</a:t>
                      </a:r>
                      <a:endParaRPr lang="ru-RU" sz="2200" dirty="0">
                        <a:latin typeface="+mj-lt"/>
                      </a:endParaRPr>
                    </a:p>
                  </a:txBody>
                  <a:tcPr/>
                </a:tc>
                <a:tc hMerge="1">
                  <a:txBody>
                    <a:bodyPr/>
                    <a:lstStyle/>
                    <a:p>
                      <a:pPr algn="ctr"/>
                      <a:endParaRPr lang="ru-RU" sz="2200" dirty="0">
                        <a:latin typeface="+mj-lt"/>
                      </a:endParaRPr>
                    </a:p>
                  </a:txBody>
                  <a:tcPr/>
                </a:tc>
                <a:tc gridSpan="2">
                  <a:txBody>
                    <a:bodyPr/>
                    <a:lstStyle/>
                    <a:p>
                      <a:pPr algn="ctr"/>
                      <a:r>
                        <a:rPr lang="en-US" sz="2200" dirty="0" smtClean="0">
                          <a:latin typeface="+mj-lt"/>
                        </a:rPr>
                        <a:t>11-20</a:t>
                      </a:r>
                      <a:endParaRPr lang="ru-RU" sz="2200" dirty="0">
                        <a:latin typeface="+mj-lt"/>
                      </a:endParaRPr>
                    </a:p>
                  </a:txBody>
                  <a:tcPr/>
                </a:tc>
                <a:tc hMerge="1">
                  <a:txBody>
                    <a:bodyPr/>
                    <a:lstStyle/>
                    <a:p>
                      <a:pPr algn="ctr"/>
                      <a:endParaRPr lang="ru-RU" sz="2200" dirty="0">
                        <a:latin typeface="+mj-lt"/>
                      </a:endParaRPr>
                    </a:p>
                  </a:txBody>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CRIMINAL CASE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11</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THIS</a:t>
                      </a:r>
                      <a:r>
                        <a:rPr lang="en-US" sz="2200" baseline="0" dirty="0" smtClean="0">
                          <a:effectLst/>
                          <a:latin typeface="+mj-lt"/>
                          <a:ea typeface="Calibri"/>
                          <a:cs typeface="Arial" panose="020B0604020202020204" pitchFamily="34" charset="0"/>
                        </a:rPr>
                        <a:t> DAY</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2</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LAST YEAR</a:t>
                      </a:r>
                      <a:endParaRPr lang="ru-RU" sz="2200" dirty="0">
                        <a:effectLst/>
                        <a:latin typeface="+mj-lt"/>
                        <a:ea typeface="Calibri"/>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12</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YOUNG MAN</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3</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LAW ENFORCEMENT AGENCY</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13</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GENERAL DIRECTOR</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4</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RUSSIAN</a:t>
                      </a:r>
                      <a:r>
                        <a:rPr lang="en-US" sz="2200" baseline="0" dirty="0" smtClean="0">
                          <a:effectLst/>
                          <a:latin typeface="+mj-lt"/>
                          <a:ea typeface="Calibri"/>
                          <a:cs typeface="Arial" panose="020B0604020202020204" pitchFamily="34" charset="0"/>
                        </a:rPr>
                        <a:t> FEDERATION</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14</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POINT OF VIEW</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5</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NEAREST FUTURE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15</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INVESTIGATIVE</a:t>
                      </a:r>
                      <a:r>
                        <a:rPr lang="en-US" sz="2200" baseline="0" dirty="0" smtClean="0">
                          <a:effectLst/>
                          <a:latin typeface="+mj-lt"/>
                          <a:ea typeface="Calibri"/>
                          <a:cs typeface="Arial" panose="020B0604020202020204" pitchFamily="34" charset="0"/>
                        </a:rPr>
                        <a:t> COMMITTEE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6</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OFFICIAL SITE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16</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MILLION RUBLE</a:t>
                      </a:r>
                      <a:endParaRPr lang="ru-RU" sz="2200" dirty="0">
                        <a:effectLst/>
                        <a:latin typeface="+mj-lt"/>
                        <a:ea typeface="Calibri"/>
                        <a:cs typeface="Arial" panose="020B0604020202020204" pitchFamily="34" charset="0"/>
                      </a:endParaRPr>
                    </a:p>
                  </a:txBody>
                  <a:tcPr marL="68580" marR="68580" marT="0" marB="0">
                    <a:solidFill>
                      <a:schemeClr val="accent2">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7</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THOUSAND RUBLE</a:t>
                      </a:r>
                      <a:endParaRPr lang="ru-RU" sz="2200" dirty="0">
                        <a:effectLst/>
                        <a:latin typeface="+mj-lt"/>
                        <a:ea typeface="Calibri"/>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17</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CURRENT YEAR</a:t>
                      </a:r>
                      <a:endParaRPr lang="ru-RU" sz="2200" dirty="0">
                        <a:effectLst/>
                        <a:latin typeface="+mj-lt"/>
                        <a:ea typeface="Calibri"/>
                        <a:cs typeface="Arial" panose="020B0604020202020204" pitchFamily="34" charset="0"/>
                      </a:endParaRPr>
                    </a:p>
                  </a:txBody>
                  <a:tcPr marL="68580" marR="68580" marT="0" marB="0">
                    <a:solidFill>
                      <a:schemeClr val="accent2">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8</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HEAD OF STATE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18</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RESTRAINT</a:t>
                      </a:r>
                      <a:r>
                        <a:rPr lang="en-US" sz="2200" baseline="0" dirty="0" smtClean="0">
                          <a:effectLst/>
                          <a:latin typeface="+mj-lt"/>
                          <a:ea typeface="Calibri"/>
                          <a:cs typeface="Arial" panose="020B0604020202020204" pitchFamily="34" charset="0"/>
                        </a:rPr>
                        <a:t> OF LIBERTY (IMPRISONMENT)</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9</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THOUSAND</a:t>
                      </a:r>
                      <a:r>
                        <a:rPr lang="en-US" sz="2200" baseline="0" dirty="0" smtClean="0">
                          <a:effectLst/>
                          <a:latin typeface="+mj-lt"/>
                          <a:ea typeface="Calibri"/>
                          <a:cs typeface="Arial" panose="020B0604020202020204" pitchFamily="34" charset="0"/>
                        </a:rPr>
                        <a:t> PEOPLE</a:t>
                      </a:r>
                      <a:endParaRPr lang="ru-RU" sz="2200" dirty="0">
                        <a:effectLst/>
                        <a:latin typeface="+mj-lt"/>
                        <a:ea typeface="Calibri"/>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19</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de-DE" sz="2200" dirty="0" smtClean="0">
                          <a:effectLst/>
                          <a:latin typeface="+mj-lt"/>
                          <a:ea typeface="Calibri"/>
                          <a:cs typeface="Arial" panose="020B0604020202020204" pitchFamily="34" charset="0"/>
                        </a:rPr>
                        <a:t>PROTEST RALLY</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10</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INTERNAL AFFAIR</a:t>
                      </a:r>
                      <a:endParaRPr lang="ru-RU" sz="2200" dirty="0">
                        <a:effectLst/>
                        <a:latin typeface="+mj-lt"/>
                        <a:ea typeface="Calibri"/>
                        <a:cs typeface="Arial" panose="020B0604020202020204" pitchFamily="34" charset="0"/>
                      </a:endParaRP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20</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FOREIGN AFFAIR</a:t>
                      </a:r>
                      <a:endParaRPr lang="ru-RU" sz="2200" dirty="0">
                        <a:effectLst/>
                        <a:latin typeface="+mj-lt"/>
                        <a:ea typeface="Calibri"/>
                        <a:cs typeface="Arial" panose="020B0604020202020204" pitchFamily="34" charset="0"/>
                      </a:endParaRPr>
                    </a:p>
                  </a:txBody>
                  <a:tcPr marL="68580" marR="68580" marT="0" marB="0">
                    <a:solidFill>
                      <a:schemeClr val="accent2">
                        <a:lumMod val="60000"/>
                        <a:lumOff val="40000"/>
                      </a:schemeClr>
                    </a:solidFill>
                  </a:tcPr>
                </a:tc>
              </a:tr>
            </a:tbl>
          </a:graphicData>
        </a:graphic>
      </p:graphicFrame>
    </p:spTree>
    <p:extLst>
      <p:ext uri="{BB962C8B-B14F-4D97-AF65-F5344CB8AC3E}">
        <p14:creationId xmlns:p14="http://schemas.microsoft.com/office/powerpoint/2010/main" val="1662625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Roboto Slab" pitchFamily="2" charset="0"/>
                <a:ea typeface="Roboto Slab" pitchFamily="2" charset="0"/>
              </a:rPr>
              <a:t>Statistical association measures</a:t>
            </a:r>
            <a:endParaRPr lang="ru-RU" dirty="0">
              <a:latin typeface="Roboto Slab" pitchFamily="2" charset="0"/>
              <a:ea typeface="Roboto Slab" pitchFamily="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5954761"/>
              </p:ext>
            </p:extLst>
          </p:nvPr>
        </p:nvGraphicFramePr>
        <p:xfrm>
          <a:off x="611560" y="1412776"/>
          <a:ext cx="8229600" cy="4450080"/>
        </p:xfrm>
        <a:graphic>
          <a:graphicData uri="http://schemas.openxmlformats.org/drawingml/2006/table">
            <a:tbl>
              <a:tblPr firstRow="1" bandRow="1">
                <a:tableStyleId>{2D5ABB26-0587-4C30-8999-92F81FD0307C}</a:tableStyleId>
              </a:tblPr>
              <a:tblGrid>
                <a:gridCol w="2743200"/>
                <a:gridCol w="2743200"/>
                <a:gridCol w="2743200"/>
              </a:tblGrid>
              <a:tr h="2966720">
                <a:tc>
                  <a:txBody>
                    <a:bodyPr/>
                    <a:lstStyle/>
                    <a:p>
                      <a:r>
                        <a:rPr lang="en-US" sz="2200" dirty="0" smtClean="0"/>
                        <a:t>1) t-score</a:t>
                      </a:r>
                      <a:endParaRPr lang="ru-RU" sz="2200" dirty="0"/>
                    </a:p>
                    <a:p>
                      <a:r>
                        <a:rPr lang="en-US" sz="2200" dirty="0" smtClean="0"/>
                        <a:t>2) log-likelihood ratio (LLR)</a:t>
                      </a:r>
                      <a:endParaRPr lang="ru-RU" sz="2200" dirty="0"/>
                    </a:p>
                    <a:p>
                      <a:r>
                        <a:rPr lang="en-US" sz="2200" dirty="0" smtClean="0"/>
                        <a:t>3) chi-</a:t>
                      </a:r>
                      <a:r>
                        <a:rPr lang="en-US" sz="2200" dirty="0" err="1" smtClean="0"/>
                        <a:t>sqaure</a:t>
                      </a:r>
                      <a:endParaRPr lang="en-US" sz="2200" dirty="0" smtClean="0"/>
                    </a:p>
                    <a:p>
                      <a:endParaRPr lang="ru-RU" sz="2200" dirty="0"/>
                    </a:p>
                    <a:p>
                      <a:r>
                        <a:rPr lang="en-US" sz="2200" dirty="0" smtClean="0"/>
                        <a:t>4) Dice coefficient (DC)</a:t>
                      </a:r>
                      <a:endParaRPr lang="ru-RU" sz="2200" dirty="0"/>
                    </a:p>
                    <a:p>
                      <a:r>
                        <a:rPr lang="en-US" sz="2200" dirty="0" smtClean="0"/>
                        <a:t>5) modified DC</a:t>
                      </a:r>
                      <a:endParaRPr lang="ru-RU" sz="2200" dirty="0"/>
                    </a:p>
                    <a:p>
                      <a:r>
                        <a:rPr lang="en-US" sz="2200" dirty="0" smtClean="0"/>
                        <a:t>6)</a:t>
                      </a:r>
                      <a:r>
                        <a:rPr lang="en-US" sz="2200" baseline="0" dirty="0" smtClean="0"/>
                        <a:t> </a:t>
                      </a:r>
                      <a:r>
                        <a:rPr lang="en-US" sz="2200" dirty="0" smtClean="0"/>
                        <a:t>geometric</a:t>
                      </a:r>
                      <a:r>
                        <a:rPr lang="en-US" sz="2200" baseline="0" dirty="0" smtClean="0"/>
                        <a:t> mean</a:t>
                      </a:r>
                      <a:endParaRPr lang="ru-RU" sz="2200" dirty="0"/>
                    </a:p>
                    <a:p>
                      <a:r>
                        <a:rPr lang="en-US" sz="2200" dirty="0" smtClean="0"/>
                        <a:t>7) odds ratio</a:t>
                      </a:r>
                      <a:endParaRPr lang="ru-RU" sz="2200" dirty="0"/>
                    </a:p>
                    <a:p>
                      <a:r>
                        <a:rPr lang="en-US" sz="2200" dirty="0" smtClean="0"/>
                        <a:t>8) Poisson significance measure (PSM)</a:t>
                      </a:r>
                      <a:endParaRPr lang="ru-RU" sz="2200" dirty="0"/>
                    </a:p>
                  </a:txBody>
                  <a:tcPr/>
                </a:tc>
                <a:tc>
                  <a:txBody>
                    <a:bodyPr/>
                    <a:lstStyle/>
                    <a:p>
                      <a:r>
                        <a:rPr lang="en-US" sz="2200" dirty="0" smtClean="0"/>
                        <a:t>9)</a:t>
                      </a:r>
                      <a:r>
                        <a:rPr lang="en-US" sz="2200" baseline="0" dirty="0" smtClean="0"/>
                        <a:t> </a:t>
                      </a:r>
                      <a:r>
                        <a:rPr lang="en-US" sz="2200" dirty="0" err="1" smtClean="0"/>
                        <a:t>Piatetsky</a:t>
                      </a:r>
                      <a:r>
                        <a:rPr lang="en-US" sz="2200" dirty="0" smtClean="0"/>
                        <a:t>-Shapiro coefficient (PS)</a:t>
                      </a:r>
                      <a:endParaRPr lang="ru-RU" sz="2200" dirty="0"/>
                    </a:p>
                    <a:p>
                      <a:r>
                        <a:rPr lang="en-US" sz="2200" dirty="0" smtClean="0"/>
                        <a:t>10) confidence</a:t>
                      </a:r>
                      <a:endParaRPr lang="ru-RU" sz="2200" dirty="0"/>
                    </a:p>
                    <a:p>
                      <a:r>
                        <a:rPr lang="en-US" sz="2200" dirty="0" smtClean="0"/>
                        <a:t>11) sample</a:t>
                      </a:r>
                      <a:r>
                        <a:rPr lang="en-US" sz="2200" baseline="0" dirty="0" smtClean="0"/>
                        <a:t> deviation</a:t>
                      </a:r>
                    </a:p>
                    <a:p>
                      <a:endParaRPr lang="ru-RU" sz="2200" dirty="0"/>
                    </a:p>
                    <a:p>
                      <a:r>
                        <a:rPr lang="en-US" sz="2200" dirty="0" smtClean="0"/>
                        <a:t>12) pointwise</a:t>
                      </a:r>
                      <a:r>
                        <a:rPr lang="en-US" sz="2200" baseline="0" dirty="0" smtClean="0"/>
                        <a:t> mutual information (PMI)</a:t>
                      </a:r>
                      <a:endParaRPr lang="ru-RU" sz="2200" dirty="0"/>
                    </a:p>
                    <a:p>
                      <a:r>
                        <a:rPr lang="en-US" sz="2200" dirty="0" smtClean="0"/>
                        <a:t>13) augmented PMI</a:t>
                      </a:r>
                      <a:endParaRPr lang="ru-RU" sz="2200" dirty="0"/>
                    </a:p>
                    <a:p>
                      <a:r>
                        <a:rPr lang="en-US" sz="2200" dirty="0" smtClean="0"/>
                        <a:t>14) local PMI</a:t>
                      </a:r>
                      <a:endParaRPr lang="ru-RU" sz="2200" dirty="0"/>
                    </a:p>
                    <a:p>
                      <a:r>
                        <a:rPr lang="en-US" sz="2200" dirty="0" smtClean="0"/>
                        <a:t>15) cubic PMI (PMI</a:t>
                      </a:r>
                      <a:r>
                        <a:rPr lang="en-US" sz="2200" baseline="30000" dirty="0" smtClean="0"/>
                        <a:t>3</a:t>
                      </a:r>
                      <a:r>
                        <a:rPr lang="en-US" sz="2200" dirty="0" smtClean="0"/>
                        <a:t>)</a:t>
                      </a:r>
                      <a:endParaRPr lang="ru-RU" sz="2200" dirty="0"/>
                    </a:p>
                    <a:p>
                      <a:r>
                        <a:rPr lang="en-US" sz="2200" dirty="0" smtClean="0"/>
                        <a:t>16) normalized PMI (NPMI)</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17) normalized MI</a:t>
                      </a:r>
                      <a:endParaRPr lang="ru-RU" sz="2200" dirty="0" smtClean="0"/>
                    </a:p>
                  </a:txBody>
                  <a:tcPr/>
                </a:tc>
                <a:tc>
                  <a:txBody>
                    <a:bodyPr/>
                    <a:lstStyle/>
                    <a:p>
                      <a:r>
                        <a:rPr lang="de-DE" sz="2200" dirty="0" smtClean="0"/>
                        <a:t>18) MI / NF(</a:t>
                      </a:r>
                      <a:r>
                        <a:rPr lang="el-GR" sz="2200" dirty="0" smtClean="0"/>
                        <a:t>α)</a:t>
                      </a:r>
                      <a:endParaRPr lang="en-US" sz="2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2200" dirty="0" smtClean="0"/>
                        <a:t>19) PMI / NF(</a:t>
                      </a:r>
                      <a:r>
                        <a:rPr lang="el-GR" sz="2200" dirty="0" smtClean="0"/>
                        <a:t>α)</a:t>
                      </a:r>
                    </a:p>
                    <a:p>
                      <a:pPr marL="0" marR="0" indent="0" algn="l" defTabSz="914400" rtl="0" eaLnBrk="1" fontAlgn="auto" latinLnBrk="0" hangingPunct="1">
                        <a:lnSpc>
                          <a:spcPct val="100000"/>
                        </a:lnSpc>
                        <a:spcBef>
                          <a:spcPts val="0"/>
                        </a:spcBef>
                        <a:spcAft>
                          <a:spcPts val="0"/>
                        </a:spcAft>
                        <a:buClrTx/>
                        <a:buSzTx/>
                        <a:buFontTx/>
                        <a:buNone/>
                        <a:tabLst/>
                        <a:defRPr/>
                      </a:pPr>
                      <a:r>
                        <a:rPr lang="de-DE" sz="2200" dirty="0" smtClean="0"/>
                        <a:t>20)</a:t>
                      </a:r>
                      <a:r>
                        <a:rPr lang="de-DE" sz="2200" baseline="0" dirty="0" smtClean="0"/>
                        <a:t> </a:t>
                      </a:r>
                      <a:r>
                        <a:rPr lang="de-DE" sz="2200" dirty="0" smtClean="0"/>
                        <a:t>MI / </a:t>
                      </a:r>
                      <a:r>
                        <a:rPr lang="de-DE" sz="2200" dirty="0" err="1" smtClean="0"/>
                        <a:t>NF</a:t>
                      </a:r>
                      <a:r>
                        <a:rPr lang="de-DE" sz="2200" baseline="-25000" dirty="0" err="1" smtClean="0"/>
                        <a:t>max</a:t>
                      </a:r>
                      <a:r>
                        <a:rPr lang="de-DE" sz="2200" baseline="0" dirty="0" err="1" smtClean="0"/>
                        <a:t>d</a:t>
                      </a:r>
                      <a:endParaRPr lang="de-DE" sz="2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21) PMI/</a:t>
                      </a:r>
                      <a:r>
                        <a:rPr lang="en-US" sz="2200" dirty="0" err="1" smtClean="0"/>
                        <a:t>NF</a:t>
                      </a:r>
                      <a:r>
                        <a:rPr lang="en-US" sz="2200" baseline="-25000" dirty="0" err="1" smtClean="0"/>
                        <a:t>max</a:t>
                      </a:r>
                      <a:endParaRPr lang="ru-RU" sz="2200" baseline="-25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(Hoang et al. 2009)</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200" baseline="-25000" dirty="0" smtClean="0"/>
                    </a:p>
                    <a:p>
                      <a:r>
                        <a:rPr lang="en-US" sz="2200" dirty="0" smtClean="0"/>
                        <a:t>22) NPMI</a:t>
                      </a:r>
                      <a:r>
                        <a:rPr lang="en-US" sz="2200" baseline="-25000" dirty="0" smtClean="0"/>
                        <a:t>C</a:t>
                      </a:r>
                      <a:r>
                        <a:rPr lang="en-US" sz="2200" dirty="0" smtClean="0"/>
                        <a:t> (</a:t>
                      </a:r>
                      <a:r>
                        <a:rPr lang="en-US" sz="2200" dirty="0" err="1" smtClean="0"/>
                        <a:t>Carlini</a:t>
                      </a:r>
                      <a:r>
                        <a:rPr lang="en-US" sz="2200" dirty="0" smtClean="0"/>
                        <a:t> et al. 2014)</a:t>
                      </a:r>
                      <a:endParaRPr lang="ru-RU" sz="2200" dirty="0"/>
                    </a:p>
                  </a:txBody>
                  <a:tcPr/>
                </a:tc>
              </a:tr>
            </a:tbl>
          </a:graphicData>
        </a:graphic>
      </p:graphicFrame>
    </p:spTree>
    <p:extLst>
      <p:ext uri="{BB962C8B-B14F-4D97-AF65-F5344CB8AC3E}">
        <p14:creationId xmlns:p14="http://schemas.microsoft.com/office/powerpoint/2010/main" val="1445546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260648"/>
            <a:ext cx="2304256" cy="1162050"/>
          </a:xfrm>
        </p:spPr>
        <p:txBody>
          <a:bodyPr>
            <a:normAutofit/>
          </a:bodyPr>
          <a:lstStyle/>
          <a:p>
            <a:r>
              <a:rPr lang="en-US" sz="2800" dirty="0" smtClean="0">
                <a:latin typeface="Roboto Slab" pitchFamily="2" charset="0"/>
                <a:ea typeface="Roboto Slab" pitchFamily="2" charset="0"/>
              </a:rPr>
              <a:t>Frequency distribution</a:t>
            </a:r>
            <a:endParaRPr lang="ru-RU" sz="2800" dirty="0">
              <a:latin typeface="Roboto Slab" pitchFamily="2" charset="0"/>
              <a:ea typeface="Roboto Slab" pitchFamily="2" charset="0"/>
            </a:endParaRPr>
          </a:p>
        </p:txBody>
      </p:sp>
      <p:sp>
        <p:nvSpPr>
          <p:cNvPr id="6" name="Текст 5"/>
          <p:cNvSpPr>
            <a:spLocks noGrp="1"/>
          </p:cNvSpPr>
          <p:nvPr>
            <p:ph type="body" sz="half" idx="2"/>
          </p:nvPr>
        </p:nvSpPr>
        <p:spPr>
          <a:xfrm>
            <a:off x="107504" y="1412776"/>
            <a:ext cx="2160240" cy="5328592"/>
          </a:xfrm>
        </p:spPr>
        <p:txBody>
          <a:bodyPr>
            <a:normAutofit/>
          </a:bodyPr>
          <a:lstStyle/>
          <a:p>
            <a:r>
              <a:rPr lang="en-US" sz="2000" dirty="0" smtClean="0"/>
              <a:t>Red points – positive class</a:t>
            </a:r>
          </a:p>
          <a:p>
            <a:r>
              <a:rPr lang="en-US" sz="2000" dirty="0" smtClean="0"/>
              <a:t>Blue points – negative class</a:t>
            </a:r>
          </a:p>
          <a:p>
            <a:endParaRPr lang="en-US" sz="2000" dirty="0"/>
          </a:p>
          <a:p>
            <a:r>
              <a:rPr lang="en-US" sz="2000" dirty="0"/>
              <a:t>X – </a:t>
            </a:r>
            <a:r>
              <a:rPr lang="en-US" sz="2000" dirty="0" smtClean="0"/>
              <a:t>log(expected frequency)</a:t>
            </a:r>
          </a:p>
          <a:p>
            <a:r>
              <a:rPr lang="en-US" sz="2000" dirty="0" smtClean="0"/>
              <a:t>Y – log(observed frequency)</a:t>
            </a:r>
          </a:p>
          <a:p>
            <a:endParaRPr lang="en-US" sz="2000" dirty="0"/>
          </a:p>
          <a:p>
            <a:r>
              <a:rPr lang="en-US" sz="2000" dirty="0" smtClean="0"/>
              <a:t>Black curve – PMI</a:t>
            </a:r>
            <a:r>
              <a:rPr lang="en-US" sz="2000" baseline="30000" dirty="0" smtClean="0"/>
              <a:t>3</a:t>
            </a:r>
            <a:r>
              <a:rPr lang="en-US" sz="2000" dirty="0" smtClean="0"/>
              <a:t> at the level of 30</a:t>
            </a:r>
          </a:p>
          <a:p>
            <a:r>
              <a:rPr lang="en-US" sz="2000" dirty="0" smtClean="0"/>
              <a:t>(best among statistical measures)</a:t>
            </a:r>
          </a:p>
        </p:txBody>
      </p:sp>
      <p:pic>
        <p:nvPicPr>
          <p:cNvPr id="7" name="Объект 3"/>
          <p:cNvPicPr>
            <a:picLocks noGrp="1"/>
          </p:cNvPicPr>
          <p:nvPr>
            <p:ph idx="1"/>
          </p:nvPr>
        </p:nvPicPr>
        <p:blipFill>
          <a:blip r:embed="rId2"/>
          <a:stretch>
            <a:fillRect/>
          </a:stretch>
        </p:blipFill>
        <p:spPr>
          <a:xfrm>
            <a:off x="2375248" y="26431"/>
            <a:ext cx="6768752" cy="6669360"/>
          </a:xfrm>
          <a:prstGeom prst="rect">
            <a:avLst/>
          </a:prstGeom>
        </p:spPr>
      </p:pic>
    </p:spTree>
    <p:extLst>
      <p:ext uri="{BB962C8B-B14F-4D97-AF65-F5344CB8AC3E}">
        <p14:creationId xmlns:p14="http://schemas.microsoft.com/office/powerpoint/2010/main" val="358560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Outline</a:t>
            </a:r>
            <a:endParaRPr lang="ru-RU" sz="4000" dirty="0">
              <a:latin typeface="Roboto Slab" pitchFamily="2" charset="0"/>
              <a:ea typeface="Roboto Slab" pitchFamily="2" charset="0"/>
            </a:endParaRPr>
          </a:p>
        </p:txBody>
      </p:sp>
      <p:sp>
        <p:nvSpPr>
          <p:cNvPr id="3" name="Объект 2"/>
          <p:cNvSpPr>
            <a:spLocks noGrp="1"/>
          </p:cNvSpPr>
          <p:nvPr>
            <p:ph idx="1"/>
          </p:nvPr>
        </p:nvSpPr>
        <p:spPr>
          <a:xfrm>
            <a:off x="457200" y="2060848"/>
            <a:ext cx="8229600" cy="4065315"/>
          </a:xfrm>
        </p:spPr>
        <p:txBody>
          <a:bodyPr/>
          <a:lstStyle/>
          <a:p>
            <a:pPr marL="0" indent="0">
              <a:buNone/>
            </a:pPr>
            <a:r>
              <a:rPr lang="en-US" sz="2800" dirty="0" smtClean="0"/>
              <a:t>Theoretical part</a:t>
            </a:r>
          </a:p>
          <a:p>
            <a:pPr marL="514350" indent="-514350">
              <a:buFont typeface="+mj-lt"/>
              <a:buAutoNum type="arabicPeriod"/>
            </a:pPr>
            <a:r>
              <a:rPr lang="en-US" sz="2800" dirty="0" smtClean="0"/>
              <a:t>MWE extraction (discovery) task</a:t>
            </a:r>
          </a:p>
          <a:p>
            <a:pPr marL="514350" indent="-514350">
              <a:buFont typeface="+mj-lt"/>
              <a:buAutoNum type="arabicPeriod"/>
            </a:pPr>
            <a:r>
              <a:rPr lang="en-US" sz="2800" dirty="0" smtClean="0"/>
              <a:t>Properties of MWE and their relevance to extraction</a:t>
            </a:r>
          </a:p>
          <a:p>
            <a:pPr marL="514350" indent="-514350">
              <a:buFont typeface="+mj-lt"/>
              <a:buAutoNum type="arabicPeriod"/>
            </a:pPr>
            <a:r>
              <a:rPr lang="en-US" sz="2800" dirty="0" smtClean="0"/>
              <a:t>Overview of methods</a:t>
            </a:r>
          </a:p>
          <a:p>
            <a:endParaRPr lang="ru-RU" dirty="0"/>
          </a:p>
        </p:txBody>
      </p:sp>
    </p:spTree>
    <p:extLst>
      <p:ext uri="{BB962C8B-B14F-4D97-AF65-F5344CB8AC3E}">
        <p14:creationId xmlns:p14="http://schemas.microsoft.com/office/powerpoint/2010/main" val="1570444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3008313" cy="1162050"/>
          </a:xfrm>
        </p:spPr>
        <p:txBody>
          <a:bodyPr>
            <a:normAutofit/>
          </a:bodyPr>
          <a:lstStyle/>
          <a:p>
            <a:r>
              <a:rPr lang="en-US" sz="2800" dirty="0">
                <a:latin typeface="Roboto Slab" pitchFamily="2" charset="0"/>
                <a:ea typeface="Roboto Slab" pitchFamily="2" charset="0"/>
              </a:rPr>
              <a:t>Frequency distribution</a:t>
            </a:r>
            <a:endParaRPr lang="ru-RU" sz="2800" dirty="0"/>
          </a:p>
        </p:txBody>
      </p:sp>
      <p:sp>
        <p:nvSpPr>
          <p:cNvPr id="4" name="Текст 3"/>
          <p:cNvSpPr>
            <a:spLocks noGrp="1"/>
          </p:cNvSpPr>
          <p:nvPr>
            <p:ph type="body" sz="half" idx="2"/>
          </p:nvPr>
        </p:nvSpPr>
        <p:spPr>
          <a:xfrm>
            <a:off x="107505" y="1412776"/>
            <a:ext cx="2160239" cy="5328592"/>
          </a:xfrm>
        </p:spPr>
        <p:txBody>
          <a:bodyPr>
            <a:noAutofit/>
          </a:bodyPr>
          <a:lstStyle/>
          <a:p>
            <a:r>
              <a:rPr lang="en-US" sz="2000" dirty="0"/>
              <a:t>Red points – positive class</a:t>
            </a:r>
          </a:p>
          <a:p>
            <a:r>
              <a:rPr lang="en-US" sz="2000" dirty="0"/>
              <a:t>Blue points – negative class</a:t>
            </a:r>
          </a:p>
          <a:p>
            <a:endParaRPr lang="en-US" sz="2000" dirty="0"/>
          </a:p>
          <a:p>
            <a:r>
              <a:rPr lang="en-US" sz="2000" dirty="0"/>
              <a:t>X – log(expected frequency)</a:t>
            </a:r>
          </a:p>
          <a:p>
            <a:r>
              <a:rPr lang="en-US" sz="2000" dirty="0"/>
              <a:t>Y – log(observed frequency)</a:t>
            </a:r>
          </a:p>
          <a:p>
            <a:endParaRPr lang="en-US" sz="2000" dirty="0"/>
          </a:p>
          <a:p>
            <a:r>
              <a:rPr lang="en-US" sz="2000" dirty="0"/>
              <a:t>Black curve – PMI</a:t>
            </a:r>
            <a:r>
              <a:rPr lang="en-US" sz="2000" baseline="30000" dirty="0"/>
              <a:t>3</a:t>
            </a:r>
            <a:r>
              <a:rPr lang="en-US" sz="2000" dirty="0"/>
              <a:t> at the level of 30</a:t>
            </a:r>
          </a:p>
          <a:p>
            <a:r>
              <a:rPr lang="en-US" sz="2000" dirty="0"/>
              <a:t>(best among statistical measures</a:t>
            </a:r>
            <a:r>
              <a:rPr lang="en-US" sz="2000" dirty="0" smtClean="0"/>
              <a:t>)</a:t>
            </a:r>
            <a:endParaRPr lang="en-US" sz="2000" dirty="0"/>
          </a:p>
        </p:txBody>
      </p:sp>
      <p:pic>
        <p:nvPicPr>
          <p:cNvPr id="5" name="Объект 3"/>
          <p:cNvPicPr>
            <a:picLocks noGrp="1"/>
          </p:cNvPicPr>
          <p:nvPr>
            <p:ph idx="1"/>
          </p:nvPr>
        </p:nvPicPr>
        <p:blipFill>
          <a:blip r:embed="rId2"/>
          <a:srcRect t="52" b="52"/>
          <a:stretch>
            <a:fillRect/>
          </a:stretch>
        </p:blipFill>
        <p:spPr>
          <a:xfrm>
            <a:off x="2195736" y="260648"/>
            <a:ext cx="6948264" cy="6336704"/>
          </a:xfrm>
          <a:prstGeom prst="rect">
            <a:avLst/>
          </a:prstGeom>
        </p:spPr>
      </p:pic>
    </p:spTree>
    <p:extLst>
      <p:ext uri="{BB962C8B-B14F-4D97-AF65-F5344CB8AC3E}">
        <p14:creationId xmlns:p14="http://schemas.microsoft.com/office/powerpoint/2010/main" val="2498006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Context measures</a:t>
            </a:r>
            <a:endParaRPr lang="ru-RU" sz="4000" dirty="0">
              <a:latin typeface="Roboto Slab" pitchFamily="2" charset="0"/>
              <a:ea typeface="Roboto Slab" pitchFamily="2" charset="0"/>
            </a:endParaRPr>
          </a:p>
        </p:txBody>
      </p:sp>
      <p:sp>
        <p:nvSpPr>
          <p:cNvPr id="3" name="Объект 2"/>
          <p:cNvSpPr>
            <a:spLocks noGrp="1"/>
          </p:cNvSpPr>
          <p:nvPr>
            <p:ph idx="1"/>
          </p:nvPr>
        </p:nvSpPr>
        <p:spPr/>
        <p:txBody>
          <a:bodyPr>
            <a:normAutofit/>
          </a:bodyPr>
          <a:lstStyle/>
          <a:p>
            <a:pPr marL="0" indent="0">
              <a:buNone/>
            </a:pPr>
            <a:r>
              <a:rPr lang="en-US" sz="2800" dirty="0" smtClean="0"/>
              <a:t>Idea – compare </a:t>
            </a:r>
            <a:r>
              <a:rPr lang="en-US" sz="2800" i="1" dirty="0" smtClean="0"/>
              <a:t>sets of contexts</a:t>
            </a:r>
            <a:r>
              <a:rPr lang="en-US" sz="2800" dirty="0" smtClean="0"/>
              <a:t> of n-grams</a:t>
            </a:r>
          </a:p>
          <a:p>
            <a:r>
              <a:rPr lang="en-US" sz="2800" dirty="0"/>
              <a:t>N</a:t>
            </a:r>
            <a:r>
              <a:rPr lang="en-US" sz="2800" dirty="0" smtClean="0"/>
              <a:t>akagawa &amp; Mori (</a:t>
            </a:r>
            <a:r>
              <a:rPr lang="en-US" sz="2800" dirty="0"/>
              <a:t>2003): </a:t>
            </a:r>
            <a:r>
              <a:rPr lang="en-US" sz="2800" dirty="0" smtClean="0"/>
              <a:t>“… measure </a:t>
            </a:r>
            <a:r>
              <a:rPr lang="en-US" sz="2800" dirty="0"/>
              <a:t>how </a:t>
            </a:r>
            <a:r>
              <a:rPr lang="en-US" sz="2800" dirty="0" smtClean="0"/>
              <a:t>many distinct </a:t>
            </a:r>
            <a:r>
              <a:rPr lang="en-US" sz="2800" dirty="0"/>
              <a:t>compound </a:t>
            </a:r>
            <a:r>
              <a:rPr lang="en-US" sz="2800" dirty="0" smtClean="0"/>
              <a:t>nouns contain </a:t>
            </a:r>
            <a:r>
              <a:rPr lang="en-US" sz="2800" dirty="0"/>
              <a:t>the simple noun in question as their part in a given document or </a:t>
            </a:r>
            <a:r>
              <a:rPr lang="en-US" sz="2800" dirty="0" smtClean="0"/>
              <a:t>corpus”</a:t>
            </a:r>
          </a:p>
          <a:p>
            <a:r>
              <a:rPr lang="en-US" sz="2800" dirty="0" err="1" smtClean="0"/>
              <a:t>Riedl</a:t>
            </a:r>
            <a:r>
              <a:rPr lang="en-US" sz="2800" dirty="0" smtClean="0"/>
              <a:t> &amp; </a:t>
            </a:r>
            <a:r>
              <a:rPr lang="en-US" sz="2800" dirty="0" err="1" smtClean="0"/>
              <a:t>Biemann</a:t>
            </a:r>
            <a:r>
              <a:rPr lang="en-US" sz="2800" dirty="0" smtClean="0"/>
              <a:t> (2015</a:t>
            </a:r>
            <a:r>
              <a:rPr lang="en-US" sz="2800" dirty="0"/>
              <a:t>): </a:t>
            </a:r>
            <a:r>
              <a:rPr lang="en-US" sz="2800" dirty="0" smtClean="0"/>
              <a:t>“n-grams, which </a:t>
            </a:r>
            <a:r>
              <a:rPr lang="en-US" sz="2800" dirty="0"/>
              <a:t>are MWE, could be substituted by </a:t>
            </a:r>
            <a:r>
              <a:rPr lang="en-US" sz="2800" dirty="0" smtClean="0"/>
              <a:t>single words</a:t>
            </a:r>
            <a:r>
              <a:rPr lang="en-US" sz="2800" dirty="0"/>
              <a:t>, thus they have many single </a:t>
            </a:r>
            <a:r>
              <a:rPr lang="en-US" sz="2800" dirty="0" smtClean="0"/>
              <a:t>words amongst </a:t>
            </a:r>
            <a:r>
              <a:rPr lang="en-US" sz="2800" dirty="0"/>
              <a:t>their most similar </a:t>
            </a:r>
            <a:r>
              <a:rPr lang="en-US" sz="2800" dirty="0" smtClean="0"/>
              <a:t>terms”</a:t>
            </a:r>
            <a:endParaRPr lang="ru-RU" sz="2800" dirty="0"/>
          </a:p>
        </p:txBody>
      </p:sp>
    </p:spTree>
    <p:extLst>
      <p:ext uri="{BB962C8B-B14F-4D97-AF65-F5344CB8AC3E}">
        <p14:creationId xmlns:p14="http://schemas.microsoft.com/office/powerpoint/2010/main" val="4269431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latin typeface="Roboto Slab" pitchFamily="2" charset="0"/>
                <a:ea typeface="Roboto Slab" pitchFamily="2" charset="0"/>
              </a:rPr>
              <a:t>t</a:t>
            </a:r>
            <a:r>
              <a:rPr lang="en-US" sz="4000" dirty="0" smtClean="0">
                <a:latin typeface="Roboto Slab" pitchFamily="2" charset="0"/>
                <a:ea typeface="Roboto Slab" pitchFamily="2" charset="0"/>
              </a:rPr>
              <a:t>ype-LR</a:t>
            </a:r>
            <a:endParaRPr lang="ru-RU" sz="4000" dirty="0">
              <a:latin typeface="Roboto Slab" pitchFamily="2" charset="0"/>
              <a:ea typeface="Roboto Slab" pitchFamily="2" charset="0"/>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251520" y="1340768"/>
                <a:ext cx="8435280" cy="5256584"/>
              </a:xfrm>
            </p:spPr>
            <p:txBody>
              <a:bodyPr>
                <a:normAutofit/>
              </a:bodyPr>
              <a:lstStyle/>
              <a:p>
                <a:pPr marL="0" indent="0">
                  <a:spcAft>
                    <a:spcPts val="1800"/>
                  </a:spcAft>
                  <a:buNone/>
                </a:pPr>
                <a:r>
                  <a:rPr lang="en-US" sz="2400" dirty="0" smtClean="0"/>
                  <a:t>We </a:t>
                </a:r>
                <a:r>
                  <a:rPr lang="en-US" sz="2400" dirty="0"/>
                  <a:t>can model lexical rigidity (non-substitutability</a:t>
                </a:r>
                <a:r>
                  <a:rPr lang="en-US" sz="2400" dirty="0" smtClean="0"/>
                  <a:t>) using sets of interna</a:t>
                </a:r>
                <a:r>
                  <a:rPr lang="en-US" sz="2400" dirty="0"/>
                  <a:t>l</a:t>
                </a:r>
                <a:r>
                  <a:rPr lang="en-US" sz="2400" dirty="0" smtClean="0"/>
                  <a:t> contexts (neighboring words):</a:t>
                </a:r>
              </a:p>
              <a:p>
                <a:pPr marL="0" indent="0">
                  <a:spcBef>
                    <a:spcPts val="0"/>
                  </a:spcBef>
                  <a:spcAft>
                    <a:spcPts val="1800"/>
                  </a:spcAft>
                  <a:buNone/>
                </a:pPr>
                <a14:m>
                  <m:oMathPara xmlns:m="http://schemas.openxmlformats.org/officeDocument/2006/math">
                    <m:oMathParaPr>
                      <m:jc m:val="centerGroup"/>
                    </m:oMathParaPr>
                    <m:oMath xmlns:m="http://schemas.openxmlformats.org/officeDocument/2006/math">
                      <m:r>
                        <a:rPr lang="en-US" sz="2400" i="1">
                          <a:latin typeface="Cambria Math"/>
                        </a:rPr>
                        <m:t>𝑡𝑦𝑝𝑒𝐿𝑅</m:t>
                      </m:r>
                      <m:d>
                        <m:dPr>
                          <m:ctrlPr>
                            <a:rPr lang="ru-RU" sz="2400" i="1">
                              <a:latin typeface="Cambria Math"/>
                            </a:rPr>
                          </m:ctrlPr>
                        </m:dPr>
                        <m:e>
                          <m:r>
                            <a:rPr lang="en-US" sz="2400" i="1">
                              <a:latin typeface="Cambria Math"/>
                            </a:rPr>
                            <m:t>𝑥</m:t>
                          </m:r>
                          <m:r>
                            <a:rPr lang="en-US" sz="2400" i="1">
                              <a:latin typeface="Cambria Math"/>
                            </a:rPr>
                            <m:t>, </m:t>
                          </m:r>
                          <m:r>
                            <a:rPr lang="en-US" sz="2400" i="1">
                              <a:latin typeface="Cambria Math"/>
                            </a:rPr>
                            <m:t>𝑦</m:t>
                          </m:r>
                        </m:e>
                      </m:d>
                      <m:r>
                        <a:rPr lang="en-US" sz="2400" i="1">
                          <a:latin typeface="Cambria Math"/>
                        </a:rPr>
                        <m:t>= </m:t>
                      </m:r>
                      <m:rad>
                        <m:radPr>
                          <m:degHide m:val="on"/>
                          <m:ctrlPr>
                            <a:rPr lang="ru-RU" sz="2400" i="1">
                              <a:latin typeface="Cambria Math"/>
                            </a:rPr>
                          </m:ctrlPr>
                        </m:radPr>
                        <m:deg/>
                        <m:e>
                          <m:d>
                            <m:dPr>
                              <m:begChr m:val="|"/>
                              <m:endChr m:val="|"/>
                              <m:ctrlPr>
                                <a:rPr lang="ru-RU" sz="2400" i="1">
                                  <a:latin typeface="Cambria Math"/>
                                </a:rPr>
                              </m:ctrlPr>
                            </m:dPr>
                            <m:e>
                              <m:r>
                                <a:rPr lang="en-US" sz="2400" i="1">
                                  <a:latin typeface="Cambria Math"/>
                                </a:rPr>
                                <m:t>𝑟</m:t>
                              </m:r>
                              <m:r>
                                <a:rPr lang="en-US" sz="2400" i="1">
                                  <a:latin typeface="Cambria Math"/>
                                </a:rPr>
                                <m:t>(</m:t>
                              </m:r>
                              <m:r>
                                <a:rPr lang="en-US" sz="2400" i="1">
                                  <a:latin typeface="Cambria Math"/>
                                </a:rPr>
                                <m:t>𝑥</m:t>
                              </m:r>
                              <m:r>
                                <a:rPr lang="en-US" sz="2400" i="1">
                                  <a:latin typeface="Cambria Math"/>
                                </a:rPr>
                                <m:t>)</m:t>
                              </m:r>
                            </m:e>
                          </m:d>
                          <m:r>
                            <a:rPr lang="en-US" sz="2400" i="1">
                              <a:latin typeface="Cambria Math"/>
                            </a:rPr>
                            <m:t>∗</m:t>
                          </m:r>
                          <m:d>
                            <m:dPr>
                              <m:begChr m:val="|"/>
                              <m:endChr m:val="|"/>
                              <m:ctrlPr>
                                <a:rPr lang="ru-RU" sz="2400" i="1">
                                  <a:latin typeface="Cambria Math"/>
                                </a:rPr>
                              </m:ctrlPr>
                            </m:dPr>
                            <m:e>
                              <m:r>
                                <a:rPr lang="en-US" sz="2400" i="1">
                                  <a:latin typeface="Cambria Math"/>
                                </a:rPr>
                                <m:t>𝑙</m:t>
                              </m:r>
                              <m:r>
                                <a:rPr lang="en-US" sz="2400" i="1">
                                  <a:latin typeface="Cambria Math"/>
                                </a:rPr>
                                <m:t>(</m:t>
                              </m:r>
                              <m:r>
                                <a:rPr lang="en-US" sz="2400" i="1">
                                  <a:latin typeface="Cambria Math"/>
                                </a:rPr>
                                <m:t>𝑦</m:t>
                              </m:r>
                              <m:r>
                                <a:rPr lang="en-US" sz="2400" i="1">
                                  <a:latin typeface="Cambria Math"/>
                                </a:rPr>
                                <m:t>)</m:t>
                              </m:r>
                            </m:e>
                          </m:d>
                        </m:e>
                      </m:rad>
                    </m:oMath>
                  </m:oMathPara>
                </a14:m>
                <a:endParaRPr lang="en-US" sz="2400" dirty="0"/>
              </a:p>
              <a:p>
                <a:pPr marL="0" indent="0">
                  <a:buNone/>
                </a:pPr>
                <a:r>
                  <a:rPr lang="en-US" sz="2400" dirty="0" smtClean="0"/>
                  <a:t>Consider candidate expression </a:t>
                </a:r>
                <a:r>
                  <a:rPr lang="en-US" sz="2400" i="1" dirty="0" smtClean="0"/>
                  <a:t>old dog</a:t>
                </a:r>
                <a:r>
                  <a:rPr lang="en-US" sz="2400" dirty="0"/>
                  <a:t> </a:t>
                </a:r>
                <a:r>
                  <a:rPr lang="en-US" sz="2400" dirty="0" smtClean="0"/>
                  <a:t>from a small corpus:</a:t>
                </a:r>
              </a:p>
              <a:p>
                <a:r>
                  <a:rPr lang="en-US" sz="2400" i="1" dirty="0" smtClean="0"/>
                  <a:t>Old dogs bark at old cats and young dogs bark at small dogs</a:t>
                </a:r>
                <a:endParaRPr lang="en-US" sz="2400" dirty="0" smtClean="0"/>
              </a:p>
              <a:p>
                <a:r>
                  <a:rPr lang="en-US" sz="2400" dirty="0" smtClean="0"/>
                  <a:t>r(old) = {dog, cat}</a:t>
                </a:r>
                <a:endParaRPr lang="en-US" sz="2400" dirty="0"/>
              </a:p>
              <a:p>
                <a:pPr>
                  <a:spcAft>
                    <a:spcPts val="1800"/>
                  </a:spcAft>
                </a:pPr>
                <a:r>
                  <a:rPr lang="en-US" sz="2400" dirty="0" smtClean="0"/>
                  <a:t>l(dog) = {old, young, small}</a:t>
                </a:r>
              </a:p>
              <a:p>
                <a:pPr marL="0" indent="0">
                  <a:spcBef>
                    <a:spcPts val="0"/>
                  </a:spcBef>
                  <a:spcAft>
                    <a:spcPts val="1800"/>
                  </a:spcAft>
                  <a:buNone/>
                </a:pPr>
                <a14:m>
                  <m:oMathPara xmlns:m="http://schemas.openxmlformats.org/officeDocument/2006/math">
                    <m:oMathParaPr>
                      <m:jc m:val="centerGroup"/>
                    </m:oMathParaPr>
                    <m:oMath xmlns:m="http://schemas.openxmlformats.org/officeDocument/2006/math">
                      <m:r>
                        <a:rPr lang="en-US" sz="2400" b="0" i="1" smtClean="0">
                          <a:latin typeface="Cambria Math"/>
                        </a:rPr>
                        <m:t>𝑡𝑦𝑝𝑒𝐿𝑅</m:t>
                      </m:r>
                      <m:d>
                        <m:dPr>
                          <m:ctrlPr>
                            <a:rPr lang="en-US" sz="2400" b="0" i="1" smtClean="0">
                              <a:latin typeface="Cambria Math"/>
                            </a:rPr>
                          </m:ctrlPr>
                        </m:dPr>
                        <m:e>
                          <m:r>
                            <a:rPr lang="en-US" sz="2400" b="0" i="1" smtClean="0">
                              <a:latin typeface="Cambria Math"/>
                            </a:rPr>
                            <m:t>𝑜𝑙𝑑</m:t>
                          </m:r>
                          <m:r>
                            <a:rPr lang="en-US" sz="2400" b="0" i="1" smtClean="0">
                              <a:latin typeface="Cambria Math"/>
                            </a:rPr>
                            <m:t>, </m:t>
                          </m:r>
                          <m:r>
                            <a:rPr lang="en-US" sz="2400" b="0" i="1" smtClean="0">
                              <a:latin typeface="Cambria Math"/>
                            </a:rPr>
                            <m:t>𝑑𝑜𝑔</m:t>
                          </m:r>
                        </m:e>
                      </m:d>
                      <m:r>
                        <a:rPr lang="en-US" sz="2400" b="0" i="1" smtClean="0">
                          <a:latin typeface="Cambria Math"/>
                        </a:rPr>
                        <m:t>=</m:t>
                      </m:r>
                      <m:rad>
                        <m:radPr>
                          <m:degHide m:val="on"/>
                          <m:ctrlPr>
                            <a:rPr lang="ru-RU" sz="2400" i="1">
                              <a:latin typeface="Cambria Math"/>
                            </a:rPr>
                          </m:ctrlPr>
                        </m:radPr>
                        <m:deg/>
                        <m:e>
                          <m:d>
                            <m:dPr>
                              <m:begChr m:val="|"/>
                              <m:endChr m:val="|"/>
                              <m:ctrlPr>
                                <a:rPr lang="ru-RU" sz="2400" i="1">
                                  <a:latin typeface="Cambria Math"/>
                                </a:rPr>
                              </m:ctrlPr>
                            </m:dPr>
                            <m:e>
                              <m:r>
                                <a:rPr lang="en-US" sz="2400" i="1">
                                  <a:latin typeface="Cambria Math"/>
                                </a:rPr>
                                <m:t>𝑟</m:t>
                              </m:r>
                              <m:r>
                                <a:rPr lang="en-US" sz="2400" i="1">
                                  <a:latin typeface="Cambria Math"/>
                                </a:rPr>
                                <m:t>(</m:t>
                              </m:r>
                              <m:r>
                                <a:rPr lang="en-US" sz="2400" b="0" i="1" smtClean="0">
                                  <a:latin typeface="Cambria Math"/>
                                </a:rPr>
                                <m:t>𝑜𝑙𝑑</m:t>
                              </m:r>
                              <m:r>
                                <a:rPr lang="en-US" sz="2400" i="1">
                                  <a:latin typeface="Cambria Math"/>
                                </a:rPr>
                                <m:t>)</m:t>
                              </m:r>
                            </m:e>
                          </m:d>
                          <m:r>
                            <a:rPr lang="en-US" sz="2400" i="1">
                              <a:latin typeface="Cambria Math"/>
                            </a:rPr>
                            <m:t>∗</m:t>
                          </m:r>
                          <m:d>
                            <m:dPr>
                              <m:begChr m:val="|"/>
                              <m:endChr m:val="|"/>
                              <m:ctrlPr>
                                <a:rPr lang="ru-RU" sz="2400" i="1">
                                  <a:latin typeface="Cambria Math"/>
                                </a:rPr>
                              </m:ctrlPr>
                            </m:dPr>
                            <m:e>
                              <m:r>
                                <a:rPr lang="en-US" sz="2400" i="1">
                                  <a:latin typeface="Cambria Math"/>
                                </a:rPr>
                                <m:t>𝑙</m:t>
                              </m:r>
                              <m:r>
                                <a:rPr lang="en-US" sz="2400" i="1">
                                  <a:latin typeface="Cambria Math"/>
                                </a:rPr>
                                <m:t>(</m:t>
                              </m:r>
                              <m:r>
                                <a:rPr lang="en-US" sz="2400" b="0" i="1" smtClean="0">
                                  <a:latin typeface="Cambria Math"/>
                                </a:rPr>
                                <m:t>𝑑𝑜𝑔</m:t>
                              </m:r>
                              <m:r>
                                <a:rPr lang="en-US" sz="2400" i="1">
                                  <a:latin typeface="Cambria Math"/>
                                </a:rPr>
                                <m:t>)</m:t>
                              </m:r>
                            </m:e>
                          </m:d>
                        </m:e>
                      </m:rad>
                      <m:r>
                        <a:rPr lang="en-US" sz="2400" b="0" i="1" smtClean="0">
                          <a:latin typeface="Cambria Math"/>
                        </a:rPr>
                        <m:t>= </m:t>
                      </m:r>
                      <m:rad>
                        <m:radPr>
                          <m:degHide m:val="on"/>
                          <m:ctrlPr>
                            <a:rPr lang="ru-RU" sz="2400" i="1">
                              <a:latin typeface="Cambria Math"/>
                            </a:rPr>
                          </m:ctrlPr>
                        </m:radPr>
                        <m:deg/>
                        <m:e>
                          <m:r>
                            <a:rPr lang="en-US" sz="2400" b="0" i="1" smtClean="0">
                              <a:latin typeface="Cambria Math"/>
                            </a:rPr>
                            <m:t>2</m:t>
                          </m:r>
                          <m:r>
                            <a:rPr lang="en-US" sz="2400" i="1">
                              <a:latin typeface="Cambria Math"/>
                            </a:rPr>
                            <m:t>∗</m:t>
                          </m:r>
                          <m:r>
                            <a:rPr lang="en-US" sz="2400" b="0" i="1" smtClean="0">
                              <a:latin typeface="Cambria Math"/>
                            </a:rPr>
                            <m:t>3</m:t>
                          </m:r>
                        </m:e>
                      </m:rad>
                      <m:r>
                        <a:rPr lang="en-US" sz="2400" b="0" i="1" smtClean="0">
                          <a:latin typeface="Cambria Math"/>
                        </a:rPr>
                        <m:t>≈2,45</m:t>
                      </m:r>
                    </m:oMath>
                  </m:oMathPara>
                </a14:m>
                <a:endParaRPr lang="en-US" sz="2400" dirty="0"/>
              </a:p>
              <a:p>
                <a:r>
                  <a:rPr lang="en-US" sz="2400" dirty="0" smtClean="0"/>
                  <a:t>It turns out that MWEs tend to have low values of these measure (thus, low substitutability of components)</a:t>
                </a:r>
              </a:p>
              <a:p>
                <a:endParaRPr lang="ru-RU" sz="28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251520" y="1340768"/>
                <a:ext cx="8435280" cy="5256584"/>
              </a:xfrm>
              <a:blipFill rotWithShape="1">
                <a:blip r:embed="rId2"/>
                <a:stretch>
                  <a:fillRect l="-1084" t="-928" b="-1276"/>
                </a:stretch>
              </a:blipFill>
            </p:spPr>
            <p:txBody>
              <a:bodyPr/>
              <a:lstStyle/>
              <a:p>
                <a:r>
                  <a:rPr lang="ru-RU">
                    <a:noFill/>
                  </a:rPr>
                  <a:t> </a:t>
                </a:r>
              </a:p>
            </p:txBody>
          </p:sp>
        </mc:Fallback>
      </mc:AlternateContent>
    </p:spTree>
    <p:extLst>
      <p:ext uri="{BB962C8B-B14F-4D97-AF65-F5344CB8AC3E}">
        <p14:creationId xmlns:p14="http://schemas.microsoft.com/office/powerpoint/2010/main" val="1214655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type-LR – example</a:t>
            </a:r>
            <a:endParaRPr lang="ru-RU" sz="4000" dirty="0">
              <a:latin typeface="Roboto Slab" pitchFamily="2" charset="0"/>
              <a:ea typeface="Roboto Slab" pitchFamily="2" charset="0"/>
            </a:endParaRPr>
          </a:p>
        </p:txBody>
      </p:sp>
      <p:sp>
        <p:nvSpPr>
          <p:cNvPr id="4" name="Текст 3"/>
          <p:cNvSpPr>
            <a:spLocks noGrp="1"/>
          </p:cNvSpPr>
          <p:nvPr>
            <p:ph type="body" idx="1"/>
          </p:nvPr>
        </p:nvSpPr>
        <p:spPr>
          <a:xfrm>
            <a:off x="467544" y="1340768"/>
            <a:ext cx="4040188" cy="639762"/>
          </a:xfrm>
        </p:spPr>
        <p:txBody>
          <a:bodyPr>
            <a:normAutofit/>
          </a:bodyPr>
          <a:lstStyle/>
          <a:p>
            <a:pPr algn="ctr"/>
            <a:r>
              <a:rPr lang="en-US" sz="2800" dirty="0"/>
              <a:t>x</a:t>
            </a:r>
            <a:r>
              <a:rPr lang="en-US" sz="2800" dirty="0" smtClean="0"/>
              <a:t> = general</a:t>
            </a:r>
            <a:endParaRPr lang="ru-RU" sz="2800" dirty="0"/>
          </a:p>
        </p:txBody>
      </p:sp>
      <p:sp>
        <p:nvSpPr>
          <p:cNvPr id="5" name="Объект 4"/>
          <p:cNvSpPr>
            <a:spLocks noGrp="1"/>
          </p:cNvSpPr>
          <p:nvPr>
            <p:ph sz="half" idx="2"/>
          </p:nvPr>
        </p:nvSpPr>
        <p:spPr>
          <a:xfrm>
            <a:off x="457200" y="2174874"/>
            <a:ext cx="4040188" cy="4494485"/>
          </a:xfrm>
        </p:spPr>
        <p:txBody>
          <a:bodyPr>
            <a:normAutofit/>
          </a:bodyPr>
          <a:lstStyle/>
          <a:p>
            <a:pPr marL="0" indent="0">
              <a:buNone/>
            </a:pPr>
            <a:r>
              <a:rPr lang="en-US" dirty="0" smtClean="0"/>
              <a:t>r(general) =</a:t>
            </a:r>
          </a:p>
          <a:p>
            <a:pPr marL="0" indent="0">
              <a:buNone/>
            </a:pPr>
            <a:r>
              <a:rPr lang="en-US" dirty="0" smtClean="0"/>
              <a:t>{	(general) director,</a:t>
            </a:r>
          </a:p>
          <a:p>
            <a:pPr marL="0" indent="0">
              <a:buNone/>
            </a:pPr>
            <a:r>
              <a:rPr lang="en-US" dirty="0" smtClean="0"/>
              <a:t>	(general) secretary,</a:t>
            </a:r>
          </a:p>
          <a:p>
            <a:pPr marL="0" indent="0">
              <a:buNone/>
            </a:pPr>
            <a:r>
              <a:rPr lang="en-US" dirty="0" smtClean="0"/>
              <a:t>	(general) agreement,</a:t>
            </a:r>
          </a:p>
          <a:p>
            <a:pPr marL="0" indent="0">
              <a:buNone/>
            </a:pPr>
            <a:r>
              <a:rPr lang="en-US" dirty="0" smtClean="0"/>
              <a:t>	(general) manager,</a:t>
            </a:r>
          </a:p>
          <a:p>
            <a:pPr marL="0" indent="0">
              <a:buNone/>
            </a:pPr>
            <a:r>
              <a:rPr lang="en-US" dirty="0" smtClean="0"/>
              <a:t>	(general) postmaster,</a:t>
            </a:r>
          </a:p>
          <a:p>
            <a:pPr marL="0" indent="0">
              <a:buNone/>
            </a:pPr>
            <a:r>
              <a:rPr lang="en-US" dirty="0" smtClean="0"/>
              <a:t>	(general) prosecutor,</a:t>
            </a:r>
          </a:p>
          <a:p>
            <a:pPr marL="0" indent="0">
              <a:buNone/>
            </a:pPr>
            <a:r>
              <a:rPr lang="en-US" dirty="0" smtClean="0"/>
              <a:t>	(general) cleaning, …}</a:t>
            </a:r>
          </a:p>
          <a:p>
            <a:pPr marL="0" indent="0">
              <a:buNone/>
            </a:pPr>
            <a:endParaRPr lang="en-US" dirty="0"/>
          </a:p>
          <a:p>
            <a:pPr marL="0" indent="0">
              <a:buNone/>
            </a:pPr>
            <a:r>
              <a:rPr lang="en-US" dirty="0" smtClean="0"/>
              <a:t>671 unique words in total</a:t>
            </a:r>
            <a:endParaRPr lang="ru-RU" dirty="0"/>
          </a:p>
        </p:txBody>
      </p:sp>
      <p:sp>
        <p:nvSpPr>
          <p:cNvPr id="6" name="Текст 5"/>
          <p:cNvSpPr>
            <a:spLocks noGrp="1"/>
          </p:cNvSpPr>
          <p:nvPr>
            <p:ph type="body" sz="quarter" idx="3"/>
          </p:nvPr>
        </p:nvSpPr>
        <p:spPr>
          <a:xfrm>
            <a:off x="4644008" y="1340768"/>
            <a:ext cx="4041775" cy="639762"/>
          </a:xfrm>
        </p:spPr>
        <p:txBody>
          <a:bodyPr>
            <a:normAutofit/>
          </a:bodyPr>
          <a:lstStyle/>
          <a:p>
            <a:pPr algn="ctr"/>
            <a:r>
              <a:rPr lang="en-US" sz="2800" dirty="0"/>
              <a:t>y</a:t>
            </a:r>
            <a:r>
              <a:rPr lang="en-US" sz="2800" dirty="0" smtClean="0"/>
              <a:t> = director</a:t>
            </a:r>
            <a:endParaRPr lang="ru-RU" sz="2800" dirty="0"/>
          </a:p>
        </p:txBody>
      </p:sp>
      <p:sp>
        <p:nvSpPr>
          <p:cNvPr id="7" name="Объект 6"/>
          <p:cNvSpPr>
            <a:spLocks noGrp="1"/>
          </p:cNvSpPr>
          <p:nvPr>
            <p:ph sz="quarter" idx="4"/>
          </p:nvPr>
        </p:nvSpPr>
        <p:spPr>
          <a:xfrm>
            <a:off x="4645025" y="2174874"/>
            <a:ext cx="4041775" cy="4683126"/>
          </a:xfrm>
        </p:spPr>
        <p:txBody>
          <a:bodyPr>
            <a:normAutofit/>
          </a:bodyPr>
          <a:lstStyle/>
          <a:p>
            <a:pPr marL="0" indent="0">
              <a:buNone/>
            </a:pPr>
            <a:r>
              <a:rPr lang="en-US" dirty="0" smtClean="0"/>
              <a:t>l(director) =</a:t>
            </a:r>
          </a:p>
          <a:p>
            <a:pPr marL="0" indent="0">
              <a:buNone/>
            </a:pPr>
            <a:r>
              <a:rPr lang="en-US" dirty="0" smtClean="0"/>
              <a:t>{ 	general (director),</a:t>
            </a:r>
          </a:p>
          <a:p>
            <a:pPr marL="0" indent="0">
              <a:buNone/>
            </a:pPr>
            <a:r>
              <a:rPr lang="en-US" dirty="0" smtClean="0"/>
              <a:t>	fired (director),</a:t>
            </a:r>
          </a:p>
          <a:p>
            <a:pPr marL="0" indent="0">
              <a:buNone/>
            </a:pPr>
            <a:r>
              <a:rPr lang="en-US" dirty="0" smtClean="0"/>
              <a:t>	claim (director),</a:t>
            </a:r>
          </a:p>
          <a:p>
            <a:pPr marL="0" indent="0">
              <a:buNone/>
            </a:pPr>
            <a:r>
              <a:rPr lang="en-US" dirty="0" smtClean="0"/>
              <a:t>	tell (director),</a:t>
            </a:r>
          </a:p>
          <a:p>
            <a:pPr marL="0" indent="0">
              <a:buNone/>
            </a:pPr>
            <a:r>
              <a:rPr lang="en-US" dirty="0" smtClean="0"/>
              <a:t>	managing (director),</a:t>
            </a:r>
          </a:p>
          <a:p>
            <a:pPr marL="0" indent="0">
              <a:buNone/>
            </a:pPr>
            <a:r>
              <a:rPr lang="en-US" dirty="0" smtClean="0"/>
              <a:t>	former (director),</a:t>
            </a:r>
          </a:p>
          <a:p>
            <a:pPr marL="0" indent="0">
              <a:buNone/>
            </a:pPr>
            <a:r>
              <a:rPr lang="en-US" dirty="0" smtClean="0"/>
              <a:t>	lose (director), … }</a:t>
            </a:r>
          </a:p>
          <a:p>
            <a:pPr marL="0" indent="0">
              <a:buNone/>
            </a:pPr>
            <a:endParaRPr lang="en-US" dirty="0" smtClean="0"/>
          </a:p>
          <a:p>
            <a:pPr marL="0" indent="0">
              <a:buNone/>
            </a:pPr>
            <a:r>
              <a:rPr lang="en-US" dirty="0" smtClean="0"/>
              <a:t>17234 unique words in total</a:t>
            </a:r>
            <a:endParaRPr lang="ru-RU" dirty="0"/>
          </a:p>
        </p:txBody>
      </p:sp>
    </p:spTree>
    <p:extLst>
      <p:ext uri="{BB962C8B-B14F-4D97-AF65-F5344CB8AC3E}">
        <p14:creationId xmlns:p14="http://schemas.microsoft.com/office/powerpoint/2010/main" val="1351735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Context intersection</a:t>
            </a:r>
            <a:endParaRPr lang="ru-RU" sz="4000" dirty="0">
              <a:latin typeface="Roboto Slab" pitchFamily="2" charset="0"/>
              <a:ea typeface="Roboto Slab" pitchFamily="2"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251520" y="1600200"/>
                <a:ext cx="8712968" cy="4997152"/>
              </a:xfrm>
            </p:spPr>
            <p:txBody>
              <a:bodyPr/>
              <a:lstStyle/>
              <a:p>
                <a:pPr marL="0" indent="0">
                  <a:spcBef>
                    <a:spcPts val="0"/>
                  </a:spcBef>
                  <a:buNone/>
                </a:pPr>
                <a:r>
                  <a:rPr lang="en-US" sz="2400" dirty="0" smtClean="0"/>
                  <a:t>The following two measures compare</a:t>
                </a:r>
              </a:p>
              <a:p>
                <a:pPr>
                  <a:spcBef>
                    <a:spcPts val="0"/>
                  </a:spcBef>
                </a:pPr>
                <a:r>
                  <a:rPr lang="en-US" sz="2400" dirty="0" smtClean="0"/>
                  <a:t>external context sets of MWEs (</a:t>
                </a:r>
                <a14:m>
                  <m:oMath xmlns:m="http://schemas.openxmlformats.org/officeDocument/2006/math">
                    <m:r>
                      <a:rPr lang="ru-RU" sz="2400" i="1">
                        <a:latin typeface="Cambria Math"/>
                      </a:rPr>
                      <m:t>𝑟</m:t>
                    </m:r>
                    <m:d>
                      <m:dPr>
                        <m:ctrlPr>
                          <a:rPr lang="ru-RU" sz="2400" i="1">
                            <a:latin typeface="Cambria Math"/>
                          </a:rPr>
                        </m:ctrlPr>
                      </m:dPr>
                      <m:e>
                        <m:r>
                          <a:rPr lang="ru-RU" sz="2400" i="1">
                            <a:latin typeface="Cambria Math"/>
                          </a:rPr>
                          <m:t>𝑥</m:t>
                        </m:r>
                        <m:r>
                          <a:rPr lang="ru-RU" sz="2400" i="1">
                            <a:latin typeface="Cambria Math"/>
                          </a:rPr>
                          <m:t>, </m:t>
                        </m:r>
                        <m:r>
                          <a:rPr lang="ru-RU" sz="2400" i="1">
                            <a:latin typeface="Cambria Math"/>
                          </a:rPr>
                          <m:t>𝑦</m:t>
                        </m:r>
                      </m:e>
                    </m:d>
                  </m:oMath>
                </a14:m>
                <a:r>
                  <a:rPr lang="en-US" sz="2400" dirty="0" smtClean="0"/>
                  <a:t> and </a:t>
                </a:r>
                <a14:m>
                  <m:oMath xmlns:m="http://schemas.openxmlformats.org/officeDocument/2006/math">
                    <m:r>
                      <a:rPr lang="ru-RU" sz="2400" i="1">
                        <a:latin typeface="Cambria Math"/>
                      </a:rPr>
                      <m:t>𝑙</m:t>
                    </m:r>
                    <m:d>
                      <m:dPr>
                        <m:ctrlPr>
                          <a:rPr lang="ru-RU" sz="2400" i="1">
                            <a:latin typeface="Cambria Math"/>
                          </a:rPr>
                        </m:ctrlPr>
                      </m:dPr>
                      <m:e>
                        <m:r>
                          <a:rPr lang="ru-RU" sz="2400" i="1">
                            <a:latin typeface="Cambria Math"/>
                          </a:rPr>
                          <m:t>𝑥</m:t>
                        </m:r>
                        <m:r>
                          <a:rPr lang="ru-RU" sz="2400" i="1">
                            <a:latin typeface="Cambria Math"/>
                          </a:rPr>
                          <m:t>,</m:t>
                        </m:r>
                        <m:r>
                          <a:rPr lang="ru-RU" sz="2400" i="1">
                            <a:latin typeface="Cambria Math"/>
                          </a:rPr>
                          <m:t>𝑦</m:t>
                        </m:r>
                      </m:e>
                    </m:d>
                  </m:oMath>
                </a14:m>
                <a:r>
                  <a:rPr lang="en-US" sz="2400" dirty="0" smtClean="0"/>
                  <a:t>)</a:t>
                </a:r>
              </a:p>
              <a:p>
                <a:pPr>
                  <a:spcBef>
                    <a:spcPts val="0"/>
                  </a:spcBef>
                </a:pPr>
                <a:r>
                  <a:rPr lang="en-US" sz="2400" dirty="0" smtClean="0"/>
                  <a:t>context sets of their single components (</a:t>
                </a:r>
                <a14:m>
                  <m:oMath xmlns:m="http://schemas.openxmlformats.org/officeDocument/2006/math">
                    <m:r>
                      <a:rPr lang="ru-RU" sz="2400" i="1">
                        <a:latin typeface="Cambria Math"/>
                      </a:rPr>
                      <m:t>𝑟</m:t>
                    </m:r>
                    <m:d>
                      <m:dPr>
                        <m:ctrlPr>
                          <a:rPr lang="ru-RU" sz="2400" i="1">
                            <a:latin typeface="Cambria Math"/>
                          </a:rPr>
                        </m:ctrlPr>
                      </m:dPr>
                      <m:e>
                        <m:r>
                          <a:rPr lang="ru-RU" sz="2400" i="1">
                            <a:latin typeface="Cambria Math"/>
                          </a:rPr>
                          <m:t>𝑦</m:t>
                        </m:r>
                      </m:e>
                    </m:d>
                  </m:oMath>
                </a14:m>
                <a:r>
                  <a:rPr lang="en-US" sz="2400" dirty="0" smtClean="0"/>
                  <a:t>and </a:t>
                </a:r>
                <a14:m>
                  <m:oMath xmlns:m="http://schemas.openxmlformats.org/officeDocument/2006/math">
                    <m:r>
                      <a:rPr lang="ru-RU" sz="2400" i="1">
                        <a:latin typeface="Cambria Math"/>
                      </a:rPr>
                      <m:t>𝑙</m:t>
                    </m:r>
                    <m:d>
                      <m:dPr>
                        <m:ctrlPr>
                          <a:rPr lang="ru-RU" sz="2400" i="1">
                            <a:latin typeface="Cambria Math"/>
                          </a:rPr>
                        </m:ctrlPr>
                      </m:dPr>
                      <m:e>
                        <m:r>
                          <a:rPr lang="ru-RU" sz="2400" i="1">
                            <a:latin typeface="Cambria Math"/>
                          </a:rPr>
                          <m:t>𝑥</m:t>
                        </m:r>
                      </m:e>
                    </m:d>
                  </m:oMath>
                </a14:m>
                <a:r>
                  <a:rPr lang="en-US" sz="2400" dirty="0" smtClean="0"/>
                  <a:t>) and</a:t>
                </a:r>
              </a:p>
              <a:p>
                <a:pPr>
                  <a:spcBef>
                    <a:spcPts val="0"/>
                  </a:spcBef>
                  <a:spcAft>
                    <a:spcPts val="2400"/>
                  </a:spcAft>
                </a:pPr>
                <a:r>
                  <a:rPr lang="en-US" sz="2400" dirty="0"/>
                  <a:t>e</a:t>
                </a:r>
                <a:r>
                  <a:rPr lang="en-US" sz="2400" dirty="0" smtClean="0"/>
                  <a:t>xternal context sets of “anti-MWEs” (</a:t>
                </a:r>
                <a14:m>
                  <m:oMath xmlns:m="http://schemas.openxmlformats.org/officeDocument/2006/math">
                    <m:r>
                      <a:rPr lang="ru-RU" sz="2400" i="1">
                        <a:latin typeface="Cambria Math"/>
                      </a:rPr>
                      <m:t>𝑟</m:t>
                    </m:r>
                    <m:d>
                      <m:dPr>
                        <m:ctrlPr>
                          <a:rPr lang="ru-RU" sz="2400" i="1">
                            <a:latin typeface="Cambria Math"/>
                          </a:rPr>
                        </m:ctrlPr>
                      </m:dPr>
                      <m:e>
                        <m:acc>
                          <m:accPr>
                            <m:chr m:val="̅"/>
                            <m:ctrlPr>
                              <a:rPr lang="ru-RU" sz="2400" i="1">
                                <a:latin typeface="Cambria Math"/>
                              </a:rPr>
                            </m:ctrlPr>
                          </m:accPr>
                          <m:e>
                            <m:r>
                              <a:rPr lang="ru-RU" sz="2400" i="1">
                                <a:latin typeface="Cambria Math"/>
                              </a:rPr>
                              <m:t>𝑥</m:t>
                            </m:r>
                          </m:e>
                        </m:acc>
                        <m:r>
                          <a:rPr lang="ru-RU" sz="2400" i="1">
                            <a:latin typeface="Cambria Math"/>
                          </a:rPr>
                          <m:t>, </m:t>
                        </m:r>
                        <m:r>
                          <a:rPr lang="ru-RU" sz="2400" i="1">
                            <a:latin typeface="Cambria Math"/>
                          </a:rPr>
                          <m:t>𝑦</m:t>
                        </m:r>
                      </m:e>
                    </m:d>
                  </m:oMath>
                </a14:m>
                <a:r>
                  <a:rPr lang="en-US" sz="2400" dirty="0" smtClean="0"/>
                  <a:t> and </a:t>
                </a:r>
                <a14:m>
                  <m:oMath xmlns:m="http://schemas.openxmlformats.org/officeDocument/2006/math">
                    <m:r>
                      <a:rPr lang="ru-RU" sz="2400" i="1">
                        <a:latin typeface="Cambria Math"/>
                      </a:rPr>
                      <m:t>𝑙</m:t>
                    </m:r>
                    <m:d>
                      <m:dPr>
                        <m:ctrlPr>
                          <a:rPr lang="ru-RU" sz="2400" i="1">
                            <a:latin typeface="Cambria Math"/>
                          </a:rPr>
                        </m:ctrlPr>
                      </m:dPr>
                      <m:e>
                        <m:r>
                          <a:rPr lang="ru-RU" sz="2400" i="1">
                            <a:latin typeface="Cambria Math"/>
                          </a:rPr>
                          <m:t>𝑥</m:t>
                        </m:r>
                        <m:r>
                          <a:rPr lang="ru-RU" sz="2400" i="1">
                            <a:latin typeface="Cambria Math"/>
                          </a:rPr>
                          <m:t>, </m:t>
                        </m:r>
                        <m:acc>
                          <m:accPr>
                            <m:chr m:val="̅"/>
                            <m:ctrlPr>
                              <a:rPr lang="ru-RU" sz="2400" i="1">
                                <a:latin typeface="Cambria Math"/>
                              </a:rPr>
                            </m:ctrlPr>
                          </m:accPr>
                          <m:e>
                            <m:r>
                              <a:rPr lang="ru-RU" sz="2400" i="1">
                                <a:latin typeface="Cambria Math"/>
                              </a:rPr>
                              <m:t>𝑦</m:t>
                            </m:r>
                          </m:e>
                        </m:acc>
                      </m:e>
                    </m:d>
                  </m:oMath>
                </a14:m>
                <a:r>
                  <a:rPr lang="en-US" sz="2400" dirty="0" smtClean="0"/>
                  <a:t>):</a:t>
                </a:r>
              </a:p>
              <a:p>
                <a:pPr marL="0" indent="0">
                  <a:spcBef>
                    <a:spcPts val="0"/>
                  </a:spcBef>
                  <a:spcAft>
                    <a:spcPts val="2400"/>
                  </a:spcAft>
                  <a:buNone/>
                </a:pPr>
                <a14:m>
                  <m:oMathPara xmlns:m="http://schemas.openxmlformats.org/officeDocument/2006/math">
                    <m:oMathParaPr>
                      <m:jc m:val="centerGroup"/>
                    </m:oMathParaPr>
                    <m:oMath xmlns:m="http://schemas.openxmlformats.org/officeDocument/2006/math">
                      <m:r>
                        <a:rPr lang="ru-RU" sz="2400" i="1" smtClean="0">
                          <a:latin typeface="Cambria Math"/>
                        </a:rPr>
                        <m:t>𝑐𝑜𝑛𝑡𝑒𝑥𝑡</m:t>
                      </m:r>
                      <m:r>
                        <a:rPr lang="ru-RU" sz="2400" i="1" smtClean="0">
                          <a:latin typeface="Cambria Math"/>
                        </a:rPr>
                        <m:t> </m:t>
                      </m:r>
                      <m:r>
                        <a:rPr lang="ru-RU" sz="2400" i="1" smtClean="0">
                          <a:latin typeface="Cambria Math"/>
                        </a:rPr>
                        <m:t>𝑖𝑛𝑡𝑒𝑟𝑠𝑒𝑐</m:t>
                      </m:r>
                      <m:r>
                        <a:rPr lang="en-US" sz="2400" b="0" i="1" smtClean="0">
                          <a:latin typeface="Cambria Math"/>
                        </a:rPr>
                        <m:t>.</m:t>
                      </m:r>
                      <m:r>
                        <a:rPr lang="ru-RU" sz="2400" i="1" smtClean="0">
                          <a:latin typeface="Cambria Math"/>
                        </a:rPr>
                        <m:t> </m:t>
                      </m:r>
                      <m:d>
                        <m:dPr>
                          <m:ctrlPr>
                            <a:rPr lang="ru-RU" sz="2400" i="1">
                              <a:latin typeface="Cambria Math"/>
                            </a:rPr>
                          </m:ctrlPr>
                        </m:dPr>
                        <m:e>
                          <m:r>
                            <a:rPr lang="ru-RU" sz="2400" i="1">
                              <a:latin typeface="Cambria Math"/>
                            </a:rPr>
                            <m:t>𝑥</m:t>
                          </m:r>
                          <m:r>
                            <a:rPr lang="ru-RU" sz="2400" i="1">
                              <a:latin typeface="Cambria Math"/>
                            </a:rPr>
                            <m:t>, </m:t>
                          </m:r>
                          <m:r>
                            <a:rPr lang="ru-RU" sz="2400" i="1">
                              <a:latin typeface="Cambria Math"/>
                            </a:rPr>
                            <m:t>𝑦</m:t>
                          </m:r>
                        </m:e>
                      </m:d>
                      <m:r>
                        <a:rPr lang="ru-RU" sz="2400" i="1">
                          <a:latin typeface="Cambria Math"/>
                        </a:rPr>
                        <m:t>=</m:t>
                      </m:r>
                      <m:f>
                        <m:fPr>
                          <m:ctrlPr>
                            <a:rPr lang="ru-RU" sz="2400" i="1">
                              <a:latin typeface="Cambria Math"/>
                            </a:rPr>
                          </m:ctrlPr>
                        </m:fPr>
                        <m:num>
                          <m:d>
                            <m:dPr>
                              <m:begChr m:val="|"/>
                              <m:endChr m:val="|"/>
                              <m:ctrlPr>
                                <a:rPr lang="ru-RU" sz="2400" i="1">
                                  <a:latin typeface="Cambria Math"/>
                                </a:rPr>
                              </m:ctrlPr>
                            </m:dPr>
                            <m:e>
                              <m:r>
                                <a:rPr lang="ru-RU" sz="2400" i="1">
                                  <a:latin typeface="Cambria Math"/>
                                </a:rPr>
                                <m:t>𝑙</m:t>
                              </m:r>
                              <m:d>
                                <m:dPr>
                                  <m:ctrlPr>
                                    <a:rPr lang="ru-RU" sz="2400" i="1">
                                      <a:latin typeface="Cambria Math"/>
                                    </a:rPr>
                                  </m:ctrlPr>
                                </m:dPr>
                                <m:e>
                                  <m:r>
                                    <a:rPr lang="ru-RU" sz="2400" i="1">
                                      <a:latin typeface="Cambria Math"/>
                                    </a:rPr>
                                    <m:t>𝑥</m:t>
                                  </m:r>
                                  <m:r>
                                    <a:rPr lang="ru-RU" sz="2400" i="1">
                                      <a:latin typeface="Cambria Math"/>
                                    </a:rPr>
                                    <m:t>,</m:t>
                                  </m:r>
                                  <m:r>
                                    <a:rPr lang="ru-RU" sz="2400" i="1">
                                      <a:latin typeface="Cambria Math"/>
                                    </a:rPr>
                                    <m:t>𝑦</m:t>
                                  </m:r>
                                </m:e>
                              </m:d>
                              <m:r>
                                <a:rPr lang="ru-RU" sz="2400" i="1">
                                  <a:latin typeface="Cambria Math"/>
                                </a:rPr>
                                <m:t>∩</m:t>
                              </m:r>
                              <m:r>
                                <a:rPr lang="ru-RU" sz="2400" i="1">
                                  <a:latin typeface="Cambria Math"/>
                                </a:rPr>
                                <m:t>𝑙</m:t>
                              </m:r>
                              <m:d>
                                <m:dPr>
                                  <m:ctrlPr>
                                    <a:rPr lang="ru-RU" sz="2400" i="1">
                                      <a:latin typeface="Cambria Math"/>
                                    </a:rPr>
                                  </m:ctrlPr>
                                </m:dPr>
                                <m:e>
                                  <m:r>
                                    <a:rPr lang="ru-RU" sz="2400" i="1">
                                      <a:latin typeface="Cambria Math"/>
                                    </a:rPr>
                                    <m:t>𝑥</m:t>
                                  </m:r>
                                </m:e>
                              </m:d>
                            </m:e>
                          </m:d>
                        </m:num>
                        <m:den>
                          <m:d>
                            <m:dPr>
                              <m:begChr m:val="|"/>
                              <m:endChr m:val="|"/>
                              <m:ctrlPr>
                                <a:rPr lang="ru-RU" sz="2400" i="1">
                                  <a:latin typeface="Cambria Math"/>
                                </a:rPr>
                              </m:ctrlPr>
                            </m:dPr>
                            <m:e>
                              <m:r>
                                <a:rPr lang="ru-RU" sz="2400" i="1">
                                  <a:latin typeface="Cambria Math"/>
                                </a:rPr>
                                <m:t>𝑙</m:t>
                              </m:r>
                              <m:d>
                                <m:dPr>
                                  <m:ctrlPr>
                                    <a:rPr lang="ru-RU" sz="2400" i="1">
                                      <a:latin typeface="Cambria Math"/>
                                    </a:rPr>
                                  </m:ctrlPr>
                                </m:dPr>
                                <m:e>
                                  <m:r>
                                    <a:rPr lang="ru-RU" sz="2400" i="1">
                                      <a:latin typeface="Cambria Math"/>
                                    </a:rPr>
                                    <m:t>𝑥</m:t>
                                  </m:r>
                                </m:e>
                              </m:d>
                            </m:e>
                          </m:d>
                        </m:den>
                      </m:f>
                      <m:r>
                        <a:rPr lang="ru-RU" sz="2400" i="1">
                          <a:latin typeface="Cambria Math"/>
                        </a:rPr>
                        <m:t>∗</m:t>
                      </m:r>
                      <m:f>
                        <m:fPr>
                          <m:ctrlPr>
                            <a:rPr lang="ru-RU" sz="2400" i="1">
                              <a:latin typeface="Cambria Math"/>
                            </a:rPr>
                          </m:ctrlPr>
                        </m:fPr>
                        <m:num>
                          <m:d>
                            <m:dPr>
                              <m:begChr m:val="|"/>
                              <m:endChr m:val="|"/>
                              <m:ctrlPr>
                                <a:rPr lang="ru-RU" sz="2400" i="1">
                                  <a:latin typeface="Cambria Math"/>
                                </a:rPr>
                              </m:ctrlPr>
                            </m:dPr>
                            <m:e>
                              <m:r>
                                <a:rPr lang="ru-RU" sz="2400" i="1">
                                  <a:latin typeface="Cambria Math"/>
                                </a:rPr>
                                <m:t>𝑟</m:t>
                              </m:r>
                              <m:d>
                                <m:dPr>
                                  <m:ctrlPr>
                                    <a:rPr lang="ru-RU" sz="2400" i="1">
                                      <a:latin typeface="Cambria Math"/>
                                    </a:rPr>
                                  </m:ctrlPr>
                                </m:dPr>
                                <m:e>
                                  <m:r>
                                    <a:rPr lang="ru-RU" sz="2400" i="1">
                                      <a:latin typeface="Cambria Math"/>
                                    </a:rPr>
                                    <m:t>𝑦</m:t>
                                  </m:r>
                                </m:e>
                              </m:d>
                              <m:r>
                                <a:rPr lang="ru-RU" sz="2400" i="1">
                                  <a:latin typeface="Cambria Math"/>
                                </a:rPr>
                                <m:t>∩</m:t>
                              </m:r>
                              <m:r>
                                <a:rPr lang="ru-RU" sz="2400" i="1">
                                  <a:latin typeface="Cambria Math"/>
                                </a:rPr>
                                <m:t>𝑟</m:t>
                              </m:r>
                              <m:d>
                                <m:dPr>
                                  <m:ctrlPr>
                                    <a:rPr lang="ru-RU" sz="2400" i="1">
                                      <a:latin typeface="Cambria Math"/>
                                    </a:rPr>
                                  </m:ctrlPr>
                                </m:dPr>
                                <m:e>
                                  <m:r>
                                    <a:rPr lang="ru-RU" sz="2400" i="1">
                                      <a:latin typeface="Cambria Math"/>
                                    </a:rPr>
                                    <m:t>𝑥</m:t>
                                  </m:r>
                                  <m:r>
                                    <a:rPr lang="ru-RU" sz="2400" i="1">
                                      <a:latin typeface="Cambria Math"/>
                                    </a:rPr>
                                    <m:t>, </m:t>
                                  </m:r>
                                  <m:r>
                                    <a:rPr lang="ru-RU" sz="2400" i="1">
                                      <a:latin typeface="Cambria Math"/>
                                    </a:rPr>
                                    <m:t>𝑦</m:t>
                                  </m:r>
                                </m:e>
                              </m:d>
                            </m:e>
                          </m:d>
                        </m:num>
                        <m:den>
                          <m:d>
                            <m:dPr>
                              <m:begChr m:val="|"/>
                              <m:endChr m:val="|"/>
                              <m:ctrlPr>
                                <a:rPr lang="ru-RU" sz="2400" i="1">
                                  <a:latin typeface="Cambria Math"/>
                                </a:rPr>
                              </m:ctrlPr>
                            </m:dPr>
                            <m:e>
                              <m:r>
                                <a:rPr lang="ru-RU" sz="2400" i="1">
                                  <a:latin typeface="Cambria Math"/>
                                </a:rPr>
                                <m:t>𝑟</m:t>
                              </m:r>
                              <m:d>
                                <m:dPr>
                                  <m:ctrlPr>
                                    <a:rPr lang="ru-RU" sz="2400" i="1">
                                      <a:latin typeface="Cambria Math"/>
                                    </a:rPr>
                                  </m:ctrlPr>
                                </m:dPr>
                                <m:e>
                                  <m:r>
                                    <a:rPr lang="ru-RU" sz="2400" i="1">
                                      <a:latin typeface="Cambria Math"/>
                                    </a:rPr>
                                    <m:t>𝑦</m:t>
                                  </m:r>
                                </m:e>
                              </m:d>
                            </m:e>
                          </m:d>
                        </m:den>
                      </m:f>
                    </m:oMath>
                  </m:oMathPara>
                </a14:m>
                <a:endParaRPr lang="en-US" sz="2400" dirty="0" smtClean="0"/>
              </a:p>
              <a:p>
                <a:pPr marL="0" indent="0">
                  <a:spcBef>
                    <a:spcPts val="1800"/>
                  </a:spcBef>
                  <a:buNone/>
                </a:pPr>
                <a14:m>
                  <m:oMathPara xmlns:m="http://schemas.openxmlformats.org/officeDocument/2006/math">
                    <m:oMathParaPr>
                      <m:jc m:val="centerGroup"/>
                    </m:oMathParaPr>
                    <m:oMath xmlns:m="http://schemas.openxmlformats.org/officeDocument/2006/math">
                      <m:r>
                        <a:rPr lang="en-US" sz="2400" i="1">
                          <a:latin typeface="Cambria Math"/>
                        </a:rPr>
                        <m:t>𝑖𝑛𝑑𝑒𝑝𝑒𝑛𝑑𝑒𝑛𝑡</m:t>
                      </m:r>
                      <m:r>
                        <a:rPr lang="en-US" sz="2400" i="1">
                          <a:latin typeface="Cambria Math"/>
                        </a:rPr>
                        <m:t> </m:t>
                      </m:r>
                      <m:r>
                        <a:rPr lang="ru-RU" sz="2400" i="1">
                          <a:latin typeface="Cambria Math"/>
                        </a:rPr>
                        <m:t>𝐶𝐼</m:t>
                      </m:r>
                      <m:r>
                        <a:rPr lang="ru-RU" sz="2400" i="1">
                          <a:latin typeface="Cambria Math"/>
                        </a:rPr>
                        <m:t> </m:t>
                      </m:r>
                      <m:d>
                        <m:dPr>
                          <m:ctrlPr>
                            <a:rPr lang="ru-RU" sz="2400" i="1">
                              <a:latin typeface="Cambria Math"/>
                            </a:rPr>
                          </m:ctrlPr>
                        </m:dPr>
                        <m:e>
                          <m:r>
                            <a:rPr lang="ru-RU" sz="2400" i="1">
                              <a:latin typeface="Cambria Math"/>
                            </a:rPr>
                            <m:t>𝑥</m:t>
                          </m:r>
                          <m:r>
                            <a:rPr lang="ru-RU" sz="2400" i="1">
                              <a:latin typeface="Cambria Math"/>
                            </a:rPr>
                            <m:t>, </m:t>
                          </m:r>
                          <m:r>
                            <a:rPr lang="ru-RU" sz="2400" i="1">
                              <a:latin typeface="Cambria Math"/>
                            </a:rPr>
                            <m:t>𝑦</m:t>
                          </m:r>
                        </m:e>
                      </m:d>
                      <m:r>
                        <a:rPr lang="ru-RU" sz="2400" i="1">
                          <a:latin typeface="Cambria Math"/>
                        </a:rPr>
                        <m:t>=</m:t>
                      </m:r>
                      <m:f>
                        <m:fPr>
                          <m:ctrlPr>
                            <a:rPr lang="ru-RU" sz="2400" i="1">
                              <a:latin typeface="Cambria Math"/>
                            </a:rPr>
                          </m:ctrlPr>
                        </m:fPr>
                        <m:num>
                          <m:d>
                            <m:dPr>
                              <m:begChr m:val="|"/>
                              <m:endChr m:val="|"/>
                              <m:ctrlPr>
                                <a:rPr lang="ru-RU" sz="2400" i="1">
                                  <a:latin typeface="Cambria Math"/>
                                </a:rPr>
                              </m:ctrlPr>
                            </m:dPr>
                            <m:e>
                              <m:r>
                                <a:rPr lang="ru-RU" sz="2400" i="1">
                                  <a:latin typeface="Cambria Math"/>
                                </a:rPr>
                                <m:t>𝑙</m:t>
                              </m:r>
                              <m:d>
                                <m:dPr>
                                  <m:ctrlPr>
                                    <a:rPr lang="ru-RU" sz="2400" i="1">
                                      <a:latin typeface="Cambria Math"/>
                                    </a:rPr>
                                  </m:ctrlPr>
                                </m:dPr>
                                <m:e>
                                  <m:r>
                                    <a:rPr lang="ru-RU" sz="2400" i="1">
                                      <a:latin typeface="Cambria Math"/>
                                    </a:rPr>
                                    <m:t>𝑥</m:t>
                                  </m:r>
                                  <m:r>
                                    <a:rPr lang="ru-RU" sz="2400" i="1">
                                      <a:latin typeface="Cambria Math"/>
                                    </a:rPr>
                                    <m:t>,</m:t>
                                  </m:r>
                                  <m:r>
                                    <a:rPr lang="ru-RU" sz="2400" i="1">
                                      <a:latin typeface="Cambria Math"/>
                                    </a:rPr>
                                    <m:t>𝑦</m:t>
                                  </m:r>
                                </m:e>
                              </m:d>
                              <m:r>
                                <a:rPr lang="ru-RU" sz="2400" i="1">
                                  <a:latin typeface="Cambria Math"/>
                                </a:rPr>
                                <m:t>∩</m:t>
                              </m:r>
                              <m:r>
                                <a:rPr lang="ru-RU" sz="2400" i="1">
                                  <a:latin typeface="Cambria Math"/>
                                </a:rPr>
                                <m:t>𝑙</m:t>
                              </m:r>
                              <m:d>
                                <m:dPr>
                                  <m:ctrlPr>
                                    <a:rPr lang="ru-RU" sz="2400" i="1">
                                      <a:latin typeface="Cambria Math"/>
                                    </a:rPr>
                                  </m:ctrlPr>
                                </m:dPr>
                                <m:e>
                                  <m:r>
                                    <a:rPr lang="ru-RU" sz="2400" i="1">
                                      <a:latin typeface="Cambria Math"/>
                                    </a:rPr>
                                    <m:t>𝑥</m:t>
                                  </m:r>
                                  <m:r>
                                    <a:rPr lang="ru-RU" sz="2400" i="1">
                                      <a:latin typeface="Cambria Math"/>
                                    </a:rPr>
                                    <m:t>, </m:t>
                                  </m:r>
                                  <m:acc>
                                    <m:accPr>
                                      <m:chr m:val="̅"/>
                                      <m:ctrlPr>
                                        <a:rPr lang="ru-RU" sz="2400" i="1">
                                          <a:latin typeface="Cambria Math"/>
                                        </a:rPr>
                                      </m:ctrlPr>
                                    </m:accPr>
                                    <m:e>
                                      <m:r>
                                        <a:rPr lang="ru-RU" sz="2400" i="1">
                                          <a:latin typeface="Cambria Math"/>
                                        </a:rPr>
                                        <m:t>𝑦</m:t>
                                      </m:r>
                                    </m:e>
                                  </m:acc>
                                </m:e>
                              </m:d>
                            </m:e>
                          </m:d>
                        </m:num>
                        <m:den>
                          <m:d>
                            <m:dPr>
                              <m:begChr m:val="|"/>
                              <m:endChr m:val="|"/>
                              <m:ctrlPr>
                                <a:rPr lang="ru-RU" sz="2400" i="1">
                                  <a:latin typeface="Cambria Math"/>
                                </a:rPr>
                              </m:ctrlPr>
                            </m:dPr>
                            <m:e>
                              <m:r>
                                <a:rPr lang="ru-RU" sz="2400" i="1">
                                  <a:latin typeface="Cambria Math"/>
                                </a:rPr>
                                <m:t>𝑙</m:t>
                              </m:r>
                              <m:d>
                                <m:dPr>
                                  <m:ctrlPr>
                                    <a:rPr lang="ru-RU" sz="2400" i="1">
                                      <a:latin typeface="Cambria Math"/>
                                    </a:rPr>
                                  </m:ctrlPr>
                                </m:dPr>
                                <m:e>
                                  <m:r>
                                    <a:rPr lang="ru-RU" sz="2400" i="1">
                                      <a:latin typeface="Cambria Math"/>
                                    </a:rPr>
                                    <m:t>𝑥</m:t>
                                  </m:r>
                                  <m:r>
                                    <a:rPr lang="ru-RU" sz="2400" i="1">
                                      <a:latin typeface="Cambria Math"/>
                                    </a:rPr>
                                    <m:t>, </m:t>
                                  </m:r>
                                  <m:acc>
                                    <m:accPr>
                                      <m:chr m:val="̅"/>
                                      <m:ctrlPr>
                                        <a:rPr lang="ru-RU" sz="2400" i="1">
                                          <a:latin typeface="Cambria Math"/>
                                        </a:rPr>
                                      </m:ctrlPr>
                                    </m:accPr>
                                    <m:e>
                                      <m:r>
                                        <a:rPr lang="ru-RU" sz="2400" i="1">
                                          <a:latin typeface="Cambria Math"/>
                                        </a:rPr>
                                        <m:t>𝑦</m:t>
                                      </m:r>
                                    </m:e>
                                  </m:acc>
                                </m:e>
                              </m:d>
                            </m:e>
                          </m:d>
                        </m:den>
                      </m:f>
                      <m:r>
                        <a:rPr lang="ru-RU" sz="2400" i="1">
                          <a:latin typeface="Cambria Math"/>
                        </a:rPr>
                        <m:t>∗</m:t>
                      </m:r>
                      <m:f>
                        <m:fPr>
                          <m:ctrlPr>
                            <a:rPr lang="ru-RU" sz="2400" i="1">
                              <a:latin typeface="Cambria Math"/>
                            </a:rPr>
                          </m:ctrlPr>
                        </m:fPr>
                        <m:num>
                          <m:d>
                            <m:dPr>
                              <m:begChr m:val="|"/>
                              <m:endChr m:val="|"/>
                              <m:ctrlPr>
                                <a:rPr lang="ru-RU" sz="2400" i="1">
                                  <a:latin typeface="Cambria Math"/>
                                </a:rPr>
                              </m:ctrlPr>
                            </m:dPr>
                            <m:e>
                              <m:r>
                                <a:rPr lang="ru-RU" sz="2400" i="1">
                                  <a:latin typeface="Cambria Math"/>
                                </a:rPr>
                                <m:t>𝑟</m:t>
                              </m:r>
                              <m:d>
                                <m:dPr>
                                  <m:ctrlPr>
                                    <a:rPr lang="ru-RU" sz="2400" i="1">
                                      <a:latin typeface="Cambria Math"/>
                                    </a:rPr>
                                  </m:ctrlPr>
                                </m:dPr>
                                <m:e>
                                  <m:acc>
                                    <m:accPr>
                                      <m:chr m:val="̅"/>
                                      <m:ctrlPr>
                                        <a:rPr lang="ru-RU" sz="2400" i="1">
                                          <a:latin typeface="Cambria Math"/>
                                        </a:rPr>
                                      </m:ctrlPr>
                                    </m:accPr>
                                    <m:e>
                                      <m:r>
                                        <a:rPr lang="ru-RU" sz="2400" i="1">
                                          <a:latin typeface="Cambria Math"/>
                                        </a:rPr>
                                        <m:t>𝑥</m:t>
                                      </m:r>
                                    </m:e>
                                  </m:acc>
                                  <m:r>
                                    <a:rPr lang="ru-RU" sz="2400" i="1">
                                      <a:latin typeface="Cambria Math"/>
                                    </a:rPr>
                                    <m:t>, </m:t>
                                  </m:r>
                                  <m:r>
                                    <a:rPr lang="ru-RU" sz="2400" i="1">
                                      <a:latin typeface="Cambria Math"/>
                                    </a:rPr>
                                    <m:t>𝑦</m:t>
                                  </m:r>
                                </m:e>
                              </m:d>
                              <m:r>
                                <a:rPr lang="ru-RU" sz="2400" i="1">
                                  <a:latin typeface="Cambria Math"/>
                                </a:rPr>
                                <m:t>∩</m:t>
                              </m:r>
                              <m:r>
                                <a:rPr lang="ru-RU" sz="2400" i="1">
                                  <a:latin typeface="Cambria Math"/>
                                </a:rPr>
                                <m:t>𝑟</m:t>
                              </m:r>
                              <m:d>
                                <m:dPr>
                                  <m:ctrlPr>
                                    <a:rPr lang="ru-RU" sz="2400" i="1">
                                      <a:latin typeface="Cambria Math"/>
                                    </a:rPr>
                                  </m:ctrlPr>
                                </m:dPr>
                                <m:e>
                                  <m:r>
                                    <a:rPr lang="ru-RU" sz="2400" i="1">
                                      <a:latin typeface="Cambria Math"/>
                                    </a:rPr>
                                    <m:t>𝑥</m:t>
                                  </m:r>
                                  <m:r>
                                    <a:rPr lang="ru-RU" sz="2400" i="1">
                                      <a:latin typeface="Cambria Math"/>
                                    </a:rPr>
                                    <m:t>, </m:t>
                                  </m:r>
                                  <m:r>
                                    <a:rPr lang="ru-RU" sz="2400" i="1">
                                      <a:latin typeface="Cambria Math"/>
                                    </a:rPr>
                                    <m:t>𝑦</m:t>
                                  </m:r>
                                </m:e>
                              </m:d>
                            </m:e>
                          </m:d>
                        </m:num>
                        <m:den>
                          <m:d>
                            <m:dPr>
                              <m:begChr m:val="|"/>
                              <m:endChr m:val="|"/>
                              <m:ctrlPr>
                                <a:rPr lang="ru-RU" sz="2400" i="1">
                                  <a:latin typeface="Cambria Math"/>
                                </a:rPr>
                              </m:ctrlPr>
                            </m:dPr>
                            <m:e>
                              <m:r>
                                <a:rPr lang="ru-RU" sz="2400" i="1">
                                  <a:latin typeface="Cambria Math"/>
                                </a:rPr>
                                <m:t>𝑟</m:t>
                              </m:r>
                              <m:d>
                                <m:dPr>
                                  <m:ctrlPr>
                                    <a:rPr lang="ru-RU" sz="2400" i="1">
                                      <a:latin typeface="Cambria Math"/>
                                    </a:rPr>
                                  </m:ctrlPr>
                                </m:dPr>
                                <m:e>
                                  <m:acc>
                                    <m:accPr>
                                      <m:chr m:val="̅"/>
                                      <m:ctrlPr>
                                        <a:rPr lang="ru-RU" sz="2400" i="1">
                                          <a:latin typeface="Cambria Math"/>
                                        </a:rPr>
                                      </m:ctrlPr>
                                    </m:accPr>
                                    <m:e>
                                      <m:r>
                                        <a:rPr lang="ru-RU" sz="2400" i="1">
                                          <a:latin typeface="Cambria Math"/>
                                        </a:rPr>
                                        <m:t>𝑥</m:t>
                                      </m:r>
                                    </m:e>
                                  </m:acc>
                                  <m:r>
                                    <a:rPr lang="ru-RU" sz="2400" i="1">
                                      <a:latin typeface="Cambria Math"/>
                                    </a:rPr>
                                    <m:t>, </m:t>
                                  </m:r>
                                  <m:r>
                                    <a:rPr lang="ru-RU" sz="2400" i="1">
                                      <a:latin typeface="Cambria Math"/>
                                    </a:rPr>
                                    <m:t>𝑦</m:t>
                                  </m:r>
                                </m:e>
                              </m:d>
                            </m:e>
                          </m:d>
                        </m:den>
                      </m:f>
                    </m:oMath>
                  </m:oMathPara>
                </a14:m>
                <a:endParaRPr lang="en-US" sz="2400" dirty="0" smtClean="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251520" y="1600200"/>
                <a:ext cx="8712968" cy="4997152"/>
              </a:xfrm>
              <a:blipFill rotWithShape="1">
                <a:blip r:embed="rId2"/>
                <a:stretch>
                  <a:fillRect l="-1049" t="-977"/>
                </a:stretch>
              </a:blipFill>
            </p:spPr>
            <p:txBody>
              <a:bodyPr/>
              <a:lstStyle/>
              <a:p>
                <a:r>
                  <a:rPr lang="ru-RU">
                    <a:noFill/>
                  </a:rPr>
                  <a:t> </a:t>
                </a:r>
              </a:p>
            </p:txBody>
          </p:sp>
        </mc:Fallback>
      </mc:AlternateContent>
    </p:spTree>
    <p:extLst>
      <p:ext uri="{BB962C8B-B14F-4D97-AF65-F5344CB8AC3E}">
        <p14:creationId xmlns:p14="http://schemas.microsoft.com/office/powerpoint/2010/main" val="926229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Roboto Slab" pitchFamily="2" charset="0"/>
                <a:ea typeface="Roboto Slab" pitchFamily="2" charset="0"/>
              </a:rPr>
              <a:t>Context intersection – example</a:t>
            </a:r>
            <a:endParaRPr lang="ru-RU" dirty="0"/>
          </a:p>
        </p:txBody>
      </p:sp>
      <mc:AlternateContent xmlns:mc="http://schemas.openxmlformats.org/markup-compatibility/2006">
        <mc:Choice xmlns:a14="http://schemas.microsoft.com/office/drawing/2010/main" Requires="a14">
          <p:graphicFrame>
            <p:nvGraphicFramePr>
              <p:cNvPr id="4" name="Объект 3"/>
              <p:cNvGraphicFramePr>
                <a:graphicFrameLocks noGrp="1"/>
              </p:cNvGraphicFramePr>
              <p:nvPr>
                <p:ph idx="1"/>
                <p:extLst>
                  <p:ext uri="{D42A27DB-BD31-4B8C-83A1-F6EECF244321}">
                    <p14:modId xmlns:p14="http://schemas.microsoft.com/office/powerpoint/2010/main" val="2032666749"/>
                  </p:ext>
                </p:extLst>
              </p:nvPr>
            </p:nvGraphicFramePr>
            <p:xfrm>
              <a:off x="467544" y="2348880"/>
              <a:ext cx="8229600" cy="374904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pPr/>
                          <a14:m>
                            <m:oMathPara xmlns:m="http://schemas.openxmlformats.org/officeDocument/2006/math">
                              <m:oMathParaPr>
                                <m:jc m:val="centerGroup"/>
                              </m:oMathParaPr>
                              <m:oMath xmlns:m="http://schemas.openxmlformats.org/officeDocument/2006/math">
                                <m:r>
                                  <a:rPr lang="ru-RU" sz="2200" smtClean="0">
                                    <a:latin typeface="Cambria Math"/>
                                  </a:rPr>
                                  <m:t>𝑙</m:t>
                                </m:r>
                                <m:d>
                                  <m:dPr>
                                    <m:ctrlPr>
                                      <a:rPr lang="ru-RU" sz="2200" i="1">
                                        <a:latin typeface="Cambria Math"/>
                                      </a:rPr>
                                    </m:ctrlPr>
                                  </m:dPr>
                                  <m:e>
                                    <m:r>
                                      <a:rPr lang="ru-RU" sz="2200">
                                        <a:latin typeface="Cambria Math"/>
                                      </a:rPr>
                                      <m:t>𝑥</m:t>
                                    </m:r>
                                    <m:r>
                                      <a:rPr lang="ru-RU" sz="2200">
                                        <a:latin typeface="Cambria Math"/>
                                      </a:rPr>
                                      <m:t>,</m:t>
                                    </m:r>
                                    <m:r>
                                      <a:rPr lang="ru-RU" sz="2200">
                                        <a:latin typeface="Cambria Math"/>
                                      </a:rPr>
                                      <m:t>𝑦</m:t>
                                    </m:r>
                                  </m:e>
                                </m:d>
                              </m:oMath>
                            </m:oMathPara>
                          </a14:m>
                          <a:endParaRPr lang="ru-RU" sz="2200" dirty="0"/>
                        </a:p>
                      </a:txBody>
                      <a:tcPr anchor="ct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ru-RU" sz="2200" smtClean="0">
                                    <a:latin typeface="Cambria Math"/>
                                  </a:rPr>
                                  <m:t>𝑟</m:t>
                                </m:r>
                                <m:d>
                                  <m:dPr>
                                    <m:ctrlPr>
                                      <a:rPr lang="ru-RU" sz="2200" i="1">
                                        <a:latin typeface="Cambria Math"/>
                                      </a:rPr>
                                    </m:ctrlPr>
                                  </m:dPr>
                                  <m:e>
                                    <m:r>
                                      <a:rPr lang="ru-RU" sz="2200">
                                        <a:latin typeface="Cambria Math"/>
                                      </a:rPr>
                                      <m:t>𝑥</m:t>
                                    </m:r>
                                    <m:r>
                                      <a:rPr lang="ru-RU" sz="2200">
                                        <a:latin typeface="Cambria Math"/>
                                      </a:rPr>
                                      <m:t>, </m:t>
                                    </m:r>
                                    <m:r>
                                      <a:rPr lang="ru-RU" sz="2200">
                                        <a:latin typeface="Cambria Math"/>
                                      </a:rPr>
                                      <m:t>𝑦</m:t>
                                    </m:r>
                                  </m:e>
                                </m:d>
                              </m:oMath>
                            </m:oMathPara>
                          </a14:m>
                          <a:endParaRPr lang="ru-RU" sz="2200" dirty="0"/>
                        </a:p>
                      </a:txBody>
                      <a:tcPr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200" smtClean="0">
                                    <a:latin typeface="Cambria Math"/>
                                  </a:rPr>
                                  <m:t>𝑙</m:t>
                                </m:r>
                                <m:d>
                                  <m:dPr>
                                    <m:ctrlPr>
                                      <a:rPr lang="ru-RU" sz="2200" i="1">
                                        <a:latin typeface="Cambria Math"/>
                                      </a:rPr>
                                    </m:ctrlPr>
                                  </m:dPr>
                                  <m:e>
                                    <m:r>
                                      <a:rPr lang="ru-RU" sz="2200">
                                        <a:latin typeface="Cambria Math"/>
                                      </a:rPr>
                                      <m:t>𝑥</m:t>
                                    </m:r>
                                    <m:r>
                                      <a:rPr lang="ru-RU" sz="2200">
                                        <a:latin typeface="Cambria Math"/>
                                      </a:rPr>
                                      <m:t>, </m:t>
                                    </m:r>
                                    <m:acc>
                                      <m:accPr>
                                        <m:chr m:val="̅"/>
                                        <m:ctrlPr>
                                          <a:rPr lang="ru-RU" sz="2200" i="1">
                                            <a:latin typeface="Cambria Math"/>
                                          </a:rPr>
                                        </m:ctrlPr>
                                      </m:accPr>
                                      <m:e>
                                        <m:r>
                                          <a:rPr lang="ru-RU" sz="2200">
                                            <a:latin typeface="Cambria Math"/>
                                          </a:rPr>
                                          <m:t>𝑦</m:t>
                                        </m:r>
                                      </m:e>
                                    </m:acc>
                                  </m:e>
                                </m:d>
                              </m:oMath>
                            </m:oMathPara>
                          </a14:m>
                          <a:endParaRPr lang="ru-RU" sz="2200" dirty="0"/>
                        </a:p>
                      </a:txBody>
                      <a:tcPr anchor="ct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ru-RU" sz="2200" smtClean="0">
                                    <a:latin typeface="Cambria Math"/>
                                  </a:rPr>
                                  <m:t>𝑟</m:t>
                                </m:r>
                                <m:d>
                                  <m:dPr>
                                    <m:ctrlPr>
                                      <a:rPr lang="ru-RU" sz="2200" i="1">
                                        <a:latin typeface="Cambria Math"/>
                                      </a:rPr>
                                    </m:ctrlPr>
                                  </m:dPr>
                                  <m:e>
                                    <m:acc>
                                      <m:accPr>
                                        <m:chr m:val="̅"/>
                                        <m:ctrlPr>
                                          <a:rPr lang="ru-RU" sz="2200" i="1">
                                            <a:latin typeface="Cambria Math"/>
                                          </a:rPr>
                                        </m:ctrlPr>
                                      </m:accPr>
                                      <m:e>
                                        <m:r>
                                          <a:rPr lang="ru-RU" sz="2200">
                                            <a:latin typeface="Cambria Math"/>
                                          </a:rPr>
                                          <m:t>𝑥</m:t>
                                        </m:r>
                                      </m:e>
                                    </m:acc>
                                    <m:r>
                                      <a:rPr lang="ru-RU" sz="2200">
                                        <a:latin typeface="Cambria Math"/>
                                      </a:rPr>
                                      <m:t>, </m:t>
                                    </m:r>
                                    <m:r>
                                      <a:rPr lang="ru-RU" sz="2200">
                                        <a:latin typeface="Cambria Math"/>
                                      </a:rPr>
                                      <m:t>𝑦</m:t>
                                    </m:r>
                                  </m:e>
                                </m:d>
                              </m:oMath>
                            </m:oMathPara>
                          </a14:m>
                          <a:endParaRPr lang="ru-RU" sz="2200" dirty="0"/>
                        </a:p>
                      </a:txBody>
                      <a:tcPr anchor="ctr">
                        <a:lnB w="12700" cap="flat" cmpd="sng" algn="ctr">
                          <a:solidFill>
                            <a:schemeClr val="tx1"/>
                          </a:solidFill>
                          <a:prstDash val="solid"/>
                          <a:round/>
                          <a:headEnd type="none" w="med" len="med"/>
                          <a:tailEnd type="none" w="med" len="med"/>
                        </a:lnB>
                      </a:tcPr>
                    </a:tc>
                  </a:tr>
                  <a:tr h="370840">
                    <a:tc>
                      <a:txBody>
                        <a:bodyPr/>
                        <a:lstStyle/>
                        <a:p>
                          <a:r>
                            <a:rPr lang="en-US" sz="2200" dirty="0" smtClean="0"/>
                            <a:t>deputy</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200" dirty="0" err="1" smtClean="0"/>
                            <a:t>aircompany</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200" dirty="0" smtClean="0"/>
                            <a:t>remind</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200" dirty="0" smtClean="0"/>
                            <a:t>CIS</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US" sz="2200" dirty="0" smtClean="0"/>
                            <a:t>inform</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Moscow</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affair</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plan</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en-US" sz="2200" dirty="0" smtClean="0"/>
                            <a:t>delay</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Aeroflot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since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enterprise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en-US" sz="2200" dirty="0" smtClean="0"/>
                            <a:t>mark</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err="1" smtClean="0"/>
                            <a:t>Aeroexpress</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replace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airport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en-US" sz="2200" dirty="0" smtClean="0"/>
                            <a:t>promise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European</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explosion</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institute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en-US" sz="2200" dirty="0" smtClean="0"/>
                            <a:t>decision</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t>free</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t>head</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t>club</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dirty="0" smtClean="0"/>
                            <a:t>6773 in total</a:t>
                          </a:r>
                          <a:endParaRPr lang="ru-RU" sz="2200" dirty="0"/>
                        </a:p>
                      </a:txBody>
                      <a:tcPr>
                        <a:lnT w="12700" cap="flat" cmpd="sng" algn="ctr">
                          <a:solidFill>
                            <a:schemeClr val="tx1"/>
                          </a:solidFill>
                          <a:prstDash val="solid"/>
                          <a:round/>
                          <a:headEnd type="none" w="med" len="med"/>
                          <a:tailEnd type="none" w="med" len="med"/>
                        </a:lnT>
                      </a:tcPr>
                    </a:tc>
                    <a:tc>
                      <a:txBody>
                        <a:bodyPr/>
                        <a:lstStyle/>
                        <a:p>
                          <a:r>
                            <a:rPr lang="en-US" sz="2200" dirty="0" smtClean="0"/>
                            <a:t>4873 in total</a:t>
                          </a:r>
                          <a:endParaRPr lang="ru-RU" sz="2200" dirty="0"/>
                        </a:p>
                      </a:txBody>
                      <a:tcPr>
                        <a:lnT w="12700" cap="flat" cmpd="sng" algn="ctr">
                          <a:solidFill>
                            <a:schemeClr val="tx1"/>
                          </a:solidFill>
                          <a:prstDash val="solid"/>
                          <a:round/>
                          <a:headEnd type="none" w="med" len="med"/>
                          <a:tailEnd type="none" w="med" len="med"/>
                        </a:lnT>
                      </a:tcPr>
                    </a:tc>
                    <a:tc>
                      <a:txBody>
                        <a:bodyPr/>
                        <a:lstStyle/>
                        <a:p>
                          <a:r>
                            <a:rPr lang="en-US" sz="2200" dirty="0" smtClean="0"/>
                            <a:t>1007 in total</a:t>
                          </a:r>
                          <a:endParaRPr lang="ru-RU" sz="2200" dirty="0"/>
                        </a:p>
                      </a:txBody>
                      <a:tcPr>
                        <a:lnT w="12700" cap="flat" cmpd="sng" algn="ctr">
                          <a:solidFill>
                            <a:schemeClr val="tx1"/>
                          </a:solidFill>
                          <a:prstDash val="solid"/>
                          <a:round/>
                          <a:headEnd type="none" w="med" len="med"/>
                          <a:tailEnd type="none" w="med" len="med"/>
                        </a:lnT>
                      </a:tcPr>
                    </a:tc>
                    <a:tc>
                      <a:txBody>
                        <a:bodyPr/>
                        <a:lstStyle/>
                        <a:p>
                          <a:r>
                            <a:rPr lang="en-US" sz="2200" dirty="0" smtClean="0"/>
                            <a:t>8892 in</a:t>
                          </a:r>
                          <a:r>
                            <a:rPr lang="en-US" sz="2200" baseline="0" dirty="0" smtClean="0"/>
                            <a:t> total</a:t>
                          </a:r>
                          <a:endParaRPr lang="ru-RU" sz="2200" dirty="0"/>
                        </a:p>
                      </a:txBody>
                      <a:tcPr>
                        <a:lnT w="12700" cap="flat" cmpd="sng" algn="ctr">
                          <a:solidFill>
                            <a:schemeClr val="tx1"/>
                          </a:solidFill>
                          <a:prstDash val="solid"/>
                          <a:round/>
                          <a:headEnd type="none" w="med" len="med"/>
                          <a:tailEnd type="none" w="med" len="med"/>
                        </a:lnT>
                      </a:tcPr>
                    </a:tc>
                  </a:tr>
                </a:tbl>
              </a:graphicData>
            </a:graphic>
          </p:graphicFrame>
        </mc:Choice>
        <mc:Fallback>
          <p:graphicFrame>
            <p:nvGraphicFramePr>
              <p:cNvPr id="4" name="Объект 3"/>
              <p:cNvGraphicFramePr>
                <a:graphicFrameLocks noGrp="1"/>
              </p:cNvGraphicFramePr>
              <p:nvPr>
                <p:ph idx="1"/>
                <p:extLst>
                  <p:ext uri="{D42A27DB-BD31-4B8C-83A1-F6EECF244321}">
                    <p14:modId xmlns:p14="http://schemas.microsoft.com/office/powerpoint/2010/main" val="2032666749"/>
                  </p:ext>
                </p:extLst>
              </p:nvPr>
            </p:nvGraphicFramePr>
            <p:xfrm>
              <a:off x="467544" y="2348880"/>
              <a:ext cx="8229600" cy="3749040"/>
            </p:xfrm>
            <a:graphic>
              <a:graphicData uri="http://schemas.openxmlformats.org/drawingml/2006/table">
                <a:tbl>
                  <a:tblPr firstRow="1" bandRow="1">
                    <a:tableStyleId>{5940675A-B579-460E-94D1-54222C63F5DA}</a:tableStyleId>
                  </a:tblPr>
                  <a:tblGrid>
                    <a:gridCol w="2057400"/>
                    <a:gridCol w="2057400"/>
                    <a:gridCol w="2057400"/>
                    <a:gridCol w="2057400"/>
                  </a:tblGrid>
                  <a:tr h="426720">
                    <a:tc>
                      <a:txBody>
                        <a:bodyPr/>
                        <a:lstStyle/>
                        <a:p>
                          <a:endParaRPr lang="ru-RU"/>
                        </a:p>
                      </a:txBody>
                      <a:tcPr anchor="ctr">
                        <a:lnB w="12700" cap="flat" cmpd="sng" algn="ctr">
                          <a:solidFill>
                            <a:schemeClr val="tx1"/>
                          </a:solidFill>
                          <a:prstDash val="solid"/>
                          <a:round/>
                          <a:headEnd type="none" w="med" len="med"/>
                          <a:tailEnd type="none" w="med" len="med"/>
                        </a:lnB>
                        <a:blipFill rotWithShape="1">
                          <a:blip r:embed="rId2"/>
                          <a:stretch>
                            <a:fillRect l="-296" r="-299408" b="-807143"/>
                          </a:stretch>
                        </a:blipFill>
                      </a:tcPr>
                    </a:tc>
                    <a:tc>
                      <a:txBody>
                        <a:bodyPr/>
                        <a:lstStyle/>
                        <a:p>
                          <a:endParaRPr lang="ru-RU"/>
                        </a:p>
                      </a:txBody>
                      <a:tcPr anchor="ctr">
                        <a:lnB w="12700" cap="flat" cmpd="sng" algn="ctr">
                          <a:solidFill>
                            <a:schemeClr val="tx1"/>
                          </a:solidFill>
                          <a:prstDash val="solid"/>
                          <a:round/>
                          <a:headEnd type="none" w="med" len="med"/>
                          <a:tailEnd type="none" w="med" len="med"/>
                        </a:lnB>
                        <a:blipFill rotWithShape="1">
                          <a:blip r:embed="rId2"/>
                          <a:stretch>
                            <a:fillRect l="-100593" r="-200297" b="-807143"/>
                          </a:stretch>
                        </a:blipFill>
                      </a:tcPr>
                    </a:tc>
                    <a:tc>
                      <a:txBody>
                        <a:bodyPr/>
                        <a:lstStyle/>
                        <a:p>
                          <a:endParaRPr lang="ru-RU"/>
                        </a:p>
                      </a:txBody>
                      <a:tcPr anchor="ctr">
                        <a:lnB w="12700" cap="flat" cmpd="sng" algn="ctr">
                          <a:solidFill>
                            <a:schemeClr val="tx1"/>
                          </a:solidFill>
                          <a:prstDash val="solid"/>
                          <a:round/>
                          <a:headEnd type="none" w="med" len="med"/>
                          <a:tailEnd type="none" w="med" len="med"/>
                        </a:lnB>
                        <a:blipFill rotWithShape="1">
                          <a:blip r:embed="rId2"/>
                          <a:stretch>
                            <a:fillRect l="-200000" r="-99704" b="-807143"/>
                          </a:stretch>
                        </a:blipFill>
                      </a:tcPr>
                    </a:tc>
                    <a:tc>
                      <a:txBody>
                        <a:bodyPr/>
                        <a:lstStyle/>
                        <a:p>
                          <a:endParaRPr lang="ru-RU"/>
                        </a:p>
                      </a:txBody>
                      <a:tcPr anchor="ctr">
                        <a:lnB w="12700" cap="flat" cmpd="sng" algn="ctr">
                          <a:solidFill>
                            <a:schemeClr val="tx1"/>
                          </a:solidFill>
                          <a:prstDash val="solid"/>
                          <a:round/>
                          <a:headEnd type="none" w="med" len="med"/>
                          <a:tailEnd type="none" w="med" len="med"/>
                        </a:lnB>
                        <a:blipFill rotWithShape="1">
                          <a:blip r:embed="rId2"/>
                          <a:stretch>
                            <a:fillRect l="-300890" b="-807143"/>
                          </a:stretch>
                        </a:blipFill>
                      </a:tcPr>
                    </a:tc>
                  </a:tr>
                  <a:tr h="426720">
                    <a:tc>
                      <a:txBody>
                        <a:bodyPr/>
                        <a:lstStyle/>
                        <a:p>
                          <a:r>
                            <a:rPr lang="en-US" sz="2200" dirty="0" smtClean="0"/>
                            <a:t>deputy</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200" dirty="0" err="1" smtClean="0"/>
                            <a:t>aircompany</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200" dirty="0" smtClean="0"/>
                            <a:t>remind</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200" dirty="0" smtClean="0"/>
                            <a:t>CIS</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26720">
                    <a:tc>
                      <a:txBody>
                        <a:bodyPr/>
                        <a:lstStyle/>
                        <a:p>
                          <a:r>
                            <a:rPr lang="en-US" sz="2200" dirty="0" smtClean="0"/>
                            <a:t>inform</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Moscow</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affair</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plan</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26720">
                    <a:tc>
                      <a:txBody>
                        <a:bodyPr/>
                        <a:lstStyle/>
                        <a:p>
                          <a:r>
                            <a:rPr lang="en-US" sz="2200" dirty="0" smtClean="0"/>
                            <a:t>delay</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Aeroflot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since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enterprise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26720">
                    <a:tc>
                      <a:txBody>
                        <a:bodyPr/>
                        <a:lstStyle/>
                        <a:p>
                          <a:r>
                            <a:rPr lang="en-US" sz="2200" dirty="0" smtClean="0"/>
                            <a:t>mark</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err="1" smtClean="0"/>
                            <a:t>Aeroexpress</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replace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airport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26720">
                    <a:tc>
                      <a:txBody>
                        <a:bodyPr/>
                        <a:lstStyle/>
                        <a:p>
                          <a:r>
                            <a:rPr lang="en-US" sz="2200" dirty="0" smtClean="0"/>
                            <a:t>promise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European</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explosion</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200" dirty="0" smtClean="0"/>
                            <a:t>institute</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762000">
                    <a:tc>
                      <a:txBody>
                        <a:bodyPr/>
                        <a:lstStyle/>
                        <a:p>
                          <a:r>
                            <a:rPr lang="en-US" sz="2200" dirty="0" smtClean="0"/>
                            <a:t>decision</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t>free</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t>head</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dirty="0" smtClean="0"/>
                            <a:t>club</a:t>
                          </a:r>
                        </a:p>
                        <a:p>
                          <a:r>
                            <a:rPr lang="en-US" sz="2200" dirty="0" smtClean="0"/>
                            <a:t>…</a:t>
                          </a:r>
                          <a:endParaRPr lang="ru-RU"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6720">
                    <a:tc>
                      <a:txBody>
                        <a:bodyPr/>
                        <a:lstStyle/>
                        <a:p>
                          <a:r>
                            <a:rPr lang="en-US" sz="2200" dirty="0" smtClean="0"/>
                            <a:t>6773 in total</a:t>
                          </a:r>
                          <a:endParaRPr lang="ru-RU" sz="2200" dirty="0"/>
                        </a:p>
                      </a:txBody>
                      <a:tcPr>
                        <a:lnT w="12700" cap="flat" cmpd="sng" algn="ctr">
                          <a:solidFill>
                            <a:schemeClr val="tx1"/>
                          </a:solidFill>
                          <a:prstDash val="solid"/>
                          <a:round/>
                          <a:headEnd type="none" w="med" len="med"/>
                          <a:tailEnd type="none" w="med" len="med"/>
                        </a:lnT>
                      </a:tcPr>
                    </a:tc>
                    <a:tc>
                      <a:txBody>
                        <a:bodyPr/>
                        <a:lstStyle/>
                        <a:p>
                          <a:r>
                            <a:rPr lang="en-US" sz="2200" dirty="0" smtClean="0"/>
                            <a:t>4873 in total</a:t>
                          </a:r>
                          <a:endParaRPr lang="ru-RU" sz="2200" dirty="0"/>
                        </a:p>
                      </a:txBody>
                      <a:tcPr>
                        <a:lnT w="12700" cap="flat" cmpd="sng" algn="ctr">
                          <a:solidFill>
                            <a:schemeClr val="tx1"/>
                          </a:solidFill>
                          <a:prstDash val="solid"/>
                          <a:round/>
                          <a:headEnd type="none" w="med" len="med"/>
                          <a:tailEnd type="none" w="med" len="med"/>
                        </a:lnT>
                      </a:tcPr>
                    </a:tc>
                    <a:tc>
                      <a:txBody>
                        <a:bodyPr/>
                        <a:lstStyle/>
                        <a:p>
                          <a:r>
                            <a:rPr lang="en-US" sz="2200" dirty="0" smtClean="0"/>
                            <a:t>1007 in total</a:t>
                          </a:r>
                          <a:endParaRPr lang="ru-RU" sz="2200" dirty="0"/>
                        </a:p>
                      </a:txBody>
                      <a:tcPr>
                        <a:lnT w="12700" cap="flat" cmpd="sng" algn="ctr">
                          <a:solidFill>
                            <a:schemeClr val="tx1"/>
                          </a:solidFill>
                          <a:prstDash val="solid"/>
                          <a:round/>
                          <a:headEnd type="none" w="med" len="med"/>
                          <a:tailEnd type="none" w="med" len="med"/>
                        </a:lnT>
                      </a:tcPr>
                    </a:tc>
                    <a:tc>
                      <a:txBody>
                        <a:bodyPr/>
                        <a:lstStyle/>
                        <a:p>
                          <a:r>
                            <a:rPr lang="en-US" sz="2200" dirty="0" smtClean="0"/>
                            <a:t>8892 in</a:t>
                          </a:r>
                          <a:r>
                            <a:rPr lang="en-US" sz="2200" baseline="0" dirty="0" smtClean="0"/>
                            <a:t> total</a:t>
                          </a:r>
                          <a:endParaRPr lang="ru-RU" sz="2200" dirty="0"/>
                        </a:p>
                      </a:txBody>
                      <a:tcPr>
                        <a:lnT w="12700" cap="flat" cmpd="sng" algn="ctr">
                          <a:solidFill>
                            <a:schemeClr val="tx1"/>
                          </a:solidFill>
                          <a:prstDash val="solid"/>
                          <a:round/>
                          <a:headEnd type="none" w="med" len="med"/>
                          <a:tailEnd type="none" w="med" len="med"/>
                        </a:lnT>
                      </a:tcPr>
                    </a:tc>
                  </a:tr>
                </a:tbl>
              </a:graphicData>
            </a:graphic>
          </p:graphicFrame>
        </mc:Fallback>
      </mc:AlternateContent>
      <p:sp>
        <p:nvSpPr>
          <p:cNvPr id="3" name="TextBox 2"/>
          <p:cNvSpPr txBox="1"/>
          <p:nvPr/>
        </p:nvSpPr>
        <p:spPr>
          <a:xfrm>
            <a:off x="611560" y="1484784"/>
            <a:ext cx="7992888" cy="461665"/>
          </a:xfrm>
          <a:prstGeom prst="rect">
            <a:avLst/>
          </a:prstGeom>
          <a:noFill/>
        </p:spPr>
        <p:txBody>
          <a:bodyPr wrap="square" rtlCol="0">
            <a:spAutoFit/>
          </a:bodyPr>
          <a:lstStyle/>
          <a:p>
            <a:r>
              <a:rPr lang="en-US" sz="2400" dirty="0" smtClean="0"/>
              <a:t>x = general</a:t>
            </a:r>
            <a:r>
              <a:rPr lang="en-US" sz="2400" dirty="0"/>
              <a:t>;</a:t>
            </a:r>
            <a:r>
              <a:rPr lang="en-US" sz="2400" dirty="0" smtClean="0"/>
              <a:t> 	y = director</a:t>
            </a:r>
            <a:r>
              <a:rPr lang="en-US" sz="2400" dirty="0"/>
              <a:t>;</a:t>
            </a:r>
            <a:r>
              <a:rPr lang="en-US" sz="2400" dirty="0" smtClean="0"/>
              <a:t> 	x, y = general director; ???</a:t>
            </a:r>
            <a:endParaRPr lang="ru-RU" sz="2400" dirty="0"/>
          </a:p>
        </p:txBody>
      </p:sp>
    </p:spTree>
    <p:extLst>
      <p:ext uri="{BB962C8B-B14F-4D97-AF65-F5344CB8AC3E}">
        <p14:creationId xmlns:p14="http://schemas.microsoft.com/office/powerpoint/2010/main" val="1379299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latin typeface="Roboto Slab" pitchFamily="2" charset="0"/>
                <a:ea typeface="Roboto Slab" pitchFamily="2" charset="0"/>
              </a:rPr>
              <a:t>Context </a:t>
            </a:r>
            <a:r>
              <a:rPr lang="en-US" sz="4000" dirty="0" smtClean="0">
                <a:latin typeface="Roboto Slab" pitchFamily="2" charset="0"/>
                <a:ea typeface="Roboto Slab" pitchFamily="2" charset="0"/>
              </a:rPr>
              <a:t>intersection – example</a:t>
            </a:r>
            <a:endParaRPr lang="ru-RU" sz="4000" dirty="0"/>
          </a:p>
        </p:txBody>
      </p:sp>
      <mc:AlternateContent xmlns:mc="http://schemas.openxmlformats.org/markup-compatibility/2006" xmlns:a14="http://schemas.microsoft.com/office/drawing/2010/main">
        <mc:Choice Requires="a14">
          <p:graphicFrame>
            <p:nvGraphicFramePr>
              <p:cNvPr id="4" name="Объект 3"/>
              <p:cNvGraphicFramePr>
                <a:graphicFrameLocks noGrp="1"/>
              </p:cNvGraphicFramePr>
              <p:nvPr>
                <p:ph idx="1"/>
                <p:extLst>
                  <p:ext uri="{D42A27DB-BD31-4B8C-83A1-F6EECF244321}">
                    <p14:modId xmlns:p14="http://schemas.microsoft.com/office/powerpoint/2010/main" val="723907378"/>
                  </p:ext>
                </p:extLst>
              </p:nvPr>
            </p:nvGraphicFramePr>
            <p:xfrm>
              <a:off x="179513" y="1628800"/>
              <a:ext cx="8846044" cy="2826759"/>
            </p:xfrm>
            <a:graphic>
              <a:graphicData uri="http://schemas.openxmlformats.org/drawingml/2006/table">
                <a:tbl>
                  <a:tblPr firstRow="1" bandRow="1">
                    <a:tableStyleId>{5940675A-B579-460E-94D1-54222C63F5DA}</a:tableStyleId>
                  </a:tblPr>
                  <a:tblGrid>
                    <a:gridCol w="2361061"/>
                    <a:gridCol w="1024409"/>
                    <a:gridCol w="950837"/>
                    <a:gridCol w="950837"/>
                    <a:gridCol w="1045278"/>
                    <a:gridCol w="729619"/>
                    <a:gridCol w="887448"/>
                    <a:gridCol w="896555"/>
                  </a:tblGrid>
                  <a:tr h="449319">
                    <a:tc>
                      <a:txBody>
                        <a:bodyPr/>
                        <a:lstStyle/>
                        <a:p>
                          <a:pPr algn="ctr"/>
                          <a:r>
                            <a:rPr lang="en-US" sz="2200" dirty="0" smtClean="0"/>
                            <a:t>MWE</a:t>
                          </a:r>
                          <a:endParaRPr lang="ru-RU" sz="2200" dirty="0"/>
                        </a:p>
                      </a:txBody>
                      <a:tcPr/>
                    </a:tc>
                    <a:tc>
                      <a:txBody>
                        <a:bodyPr/>
                        <a:lstStyle/>
                        <a:p>
                          <a:pPr/>
                          <a14:m>
                            <m:oMathPara xmlns:m="http://schemas.openxmlformats.org/officeDocument/2006/math">
                              <m:oMathParaPr>
                                <m:jc m:val="centerGroup"/>
                              </m:oMathParaPr>
                              <m:oMath xmlns:m="http://schemas.openxmlformats.org/officeDocument/2006/math">
                                <m:r>
                                  <a:rPr lang="ru-RU" sz="2200" smtClean="0">
                                    <a:latin typeface="Cambria Math"/>
                                  </a:rPr>
                                  <m:t>𝑙</m:t>
                                </m:r>
                                <m:d>
                                  <m:dPr>
                                    <m:ctrlPr>
                                      <a:rPr lang="ru-RU" sz="2200" i="1">
                                        <a:latin typeface="Cambria Math"/>
                                      </a:rPr>
                                    </m:ctrlPr>
                                  </m:dPr>
                                  <m:e>
                                    <m:r>
                                      <a:rPr lang="ru-RU" sz="2200">
                                        <a:latin typeface="Cambria Math"/>
                                      </a:rPr>
                                      <m:t>𝑥</m:t>
                                    </m:r>
                                    <m:r>
                                      <a:rPr lang="ru-RU" sz="2200">
                                        <a:latin typeface="Cambria Math"/>
                                      </a:rPr>
                                      <m:t>,</m:t>
                                    </m:r>
                                    <m:r>
                                      <a:rPr lang="ru-RU" sz="2200">
                                        <a:latin typeface="Cambria Math"/>
                                      </a:rPr>
                                      <m:t>𝑦</m:t>
                                    </m:r>
                                  </m:e>
                                </m:d>
                              </m:oMath>
                            </m:oMathPara>
                          </a14:m>
                          <a:endParaRPr lang="ru-RU" sz="2200" dirty="0"/>
                        </a:p>
                      </a:txBody>
                      <a:tcPr/>
                    </a:tc>
                    <a:tc>
                      <a:txBody>
                        <a:bodyPr/>
                        <a:lstStyle/>
                        <a:p>
                          <a:pPr/>
                          <a14:m>
                            <m:oMathPara xmlns:m="http://schemas.openxmlformats.org/officeDocument/2006/math">
                              <m:oMathParaPr>
                                <m:jc m:val="centerGroup"/>
                              </m:oMathParaPr>
                              <m:oMath xmlns:m="http://schemas.openxmlformats.org/officeDocument/2006/math">
                                <m:r>
                                  <a:rPr lang="ru-RU" sz="2200" smtClean="0">
                                    <a:latin typeface="Cambria Math"/>
                                  </a:rPr>
                                  <m:t>𝑟</m:t>
                                </m:r>
                                <m:d>
                                  <m:dPr>
                                    <m:ctrlPr>
                                      <a:rPr lang="ru-RU" sz="2200" i="1">
                                        <a:latin typeface="Cambria Math"/>
                                      </a:rPr>
                                    </m:ctrlPr>
                                  </m:dPr>
                                  <m:e>
                                    <m:r>
                                      <a:rPr lang="ru-RU" sz="2200">
                                        <a:latin typeface="Cambria Math"/>
                                      </a:rPr>
                                      <m:t>𝑥</m:t>
                                    </m:r>
                                    <m:r>
                                      <a:rPr lang="ru-RU" sz="2200">
                                        <a:latin typeface="Cambria Math"/>
                                      </a:rPr>
                                      <m:t>, </m:t>
                                    </m:r>
                                    <m:r>
                                      <a:rPr lang="ru-RU" sz="2200">
                                        <a:latin typeface="Cambria Math"/>
                                      </a:rPr>
                                      <m:t>𝑦</m:t>
                                    </m:r>
                                  </m:e>
                                </m:d>
                              </m:oMath>
                            </m:oMathPara>
                          </a14:m>
                          <a:endParaRPr lang="ru-RU" sz="2200" dirty="0"/>
                        </a:p>
                      </a:txBody>
                      <a:tcPr/>
                    </a:tc>
                    <a:tc>
                      <a:txBody>
                        <a:bodyPr/>
                        <a:lstStyle/>
                        <a:p>
                          <a:pPr/>
                          <a14:m>
                            <m:oMathPara xmlns:m="http://schemas.openxmlformats.org/officeDocument/2006/math">
                              <m:oMathParaPr>
                                <m:jc m:val="centerGroup"/>
                              </m:oMathParaPr>
                              <m:oMath xmlns:m="http://schemas.openxmlformats.org/officeDocument/2006/math">
                                <m:r>
                                  <a:rPr lang="ru-RU" sz="2200" smtClean="0">
                                    <a:latin typeface="Cambria Math"/>
                                  </a:rPr>
                                  <m:t>𝑙</m:t>
                                </m:r>
                                <m:d>
                                  <m:dPr>
                                    <m:ctrlPr>
                                      <a:rPr lang="ru-RU" sz="2200" i="1">
                                        <a:latin typeface="Cambria Math"/>
                                      </a:rPr>
                                    </m:ctrlPr>
                                  </m:dPr>
                                  <m:e>
                                    <m:r>
                                      <a:rPr lang="ru-RU" sz="2200">
                                        <a:latin typeface="Cambria Math"/>
                                      </a:rPr>
                                      <m:t>𝑥</m:t>
                                    </m:r>
                                    <m:r>
                                      <a:rPr lang="ru-RU" sz="2200">
                                        <a:latin typeface="Cambria Math"/>
                                      </a:rPr>
                                      <m:t>, </m:t>
                                    </m:r>
                                    <m:acc>
                                      <m:accPr>
                                        <m:chr m:val="̅"/>
                                        <m:ctrlPr>
                                          <a:rPr lang="ru-RU" sz="2200" i="1">
                                            <a:latin typeface="Cambria Math"/>
                                          </a:rPr>
                                        </m:ctrlPr>
                                      </m:accPr>
                                      <m:e>
                                        <m:r>
                                          <a:rPr lang="ru-RU" sz="2200">
                                            <a:latin typeface="Cambria Math"/>
                                          </a:rPr>
                                          <m:t>𝑦</m:t>
                                        </m:r>
                                      </m:e>
                                    </m:acc>
                                  </m:e>
                                </m:d>
                              </m:oMath>
                            </m:oMathPara>
                          </a14:m>
                          <a:endParaRPr lang="ru-RU" sz="2200" dirty="0"/>
                        </a:p>
                      </a:txBody>
                      <a:tcPr/>
                    </a:tc>
                    <a:tc>
                      <a:txBody>
                        <a:bodyPr/>
                        <a:lstStyle/>
                        <a:p>
                          <a:pPr/>
                          <a14:m>
                            <m:oMathPara xmlns:m="http://schemas.openxmlformats.org/officeDocument/2006/math">
                              <m:oMathParaPr>
                                <m:jc m:val="centerGroup"/>
                              </m:oMathParaPr>
                              <m:oMath xmlns:m="http://schemas.openxmlformats.org/officeDocument/2006/math">
                                <m:r>
                                  <a:rPr lang="ru-RU" sz="2200" smtClean="0">
                                    <a:latin typeface="Cambria Math"/>
                                  </a:rPr>
                                  <m:t>𝑟</m:t>
                                </m:r>
                                <m:d>
                                  <m:dPr>
                                    <m:ctrlPr>
                                      <a:rPr lang="ru-RU" sz="2200" i="1">
                                        <a:latin typeface="Cambria Math"/>
                                      </a:rPr>
                                    </m:ctrlPr>
                                  </m:dPr>
                                  <m:e>
                                    <m:acc>
                                      <m:accPr>
                                        <m:chr m:val="̅"/>
                                        <m:ctrlPr>
                                          <a:rPr lang="ru-RU" sz="2200" i="1">
                                            <a:latin typeface="Cambria Math"/>
                                          </a:rPr>
                                        </m:ctrlPr>
                                      </m:accPr>
                                      <m:e>
                                        <m:r>
                                          <a:rPr lang="ru-RU" sz="2200">
                                            <a:latin typeface="Cambria Math"/>
                                          </a:rPr>
                                          <m:t>𝑥</m:t>
                                        </m:r>
                                      </m:e>
                                    </m:acc>
                                    <m:r>
                                      <a:rPr lang="ru-RU" sz="2200">
                                        <a:latin typeface="Cambria Math"/>
                                      </a:rPr>
                                      <m:t>, </m:t>
                                    </m:r>
                                    <m:r>
                                      <a:rPr lang="ru-RU" sz="2200">
                                        <a:latin typeface="Cambria Math"/>
                                      </a:rPr>
                                      <m:t>𝑦</m:t>
                                    </m:r>
                                  </m:e>
                                </m:d>
                              </m:oMath>
                            </m:oMathPara>
                          </a14:m>
                          <a:endParaRPr lang="ru-RU" sz="2200" dirty="0"/>
                        </a:p>
                      </a:txBody>
                      <a:tcPr/>
                    </a:tc>
                    <a:tc>
                      <a:txBody>
                        <a:bodyPr/>
                        <a:lstStyle/>
                        <a:p>
                          <a:pPr algn="ctr"/>
                          <a:r>
                            <a:rPr lang="en-US" sz="2200" dirty="0" smtClean="0"/>
                            <a:t>L </a:t>
                          </a:r>
                          <a14:m>
                            <m:oMath xmlns:m="http://schemas.openxmlformats.org/officeDocument/2006/math">
                              <m:r>
                                <a:rPr lang="ru-RU" sz="2000" smtClean="0">
                                  <a:latin typeface="Cambria Math"/>
                                </a:rPr>
                                <m:t>∩</m:t>
                              </m:r>
                            </m:oMath>
                          </a14:m>
                          <a:endParaRPr lang="ru-RU" sz="2200" dirty="0"/>
                        </a:p>
                      </a:txBody>
                      <a:tcPr/>
                    </a:tc>
                    <a:tc>
                      <a:txBody>
                        <a:bodyPr/>
                        <a:lstStyle/>
                        <a:p>
                          <a:pPr algn="ctr"/>
                          <a:r>
                            <a:rPr lang="en-US" sz="2200" dirty="0" smtClean="0"/>
                            <a:t>R </a:t>
                          </a:r>
                          <a14:m>
                            <m:oMath xmlns:m="http://schemas.openxmlformats.org/officeDocument/2006/math">
                              <m:r>
                                <a:rPr lang="ru-RU" sz="2000" smtClean="0">
                                  <a:latin typeface="Cambria Math"/>
                                </a:rPr>
                                <m:t>∩</m:t>
                              </m:r>
                            </m:oMath>
                          </a14:m>
                          <a:endParaRPr lang="ru-RU" sz="2200" dirty="0"/>
                        </a:p>
                      </a:txBody>
                      <a:tcPr/>
                    </a:tc>
                    <a:tc>
                      <a:txBody>
                        <a:bodyPr/>
                        <a:lstStyle/>
                        <a:p>
                          <a:pPr algn="ctr"/>
                          <a:r>
                            <a:rPr lang="en-US" sz="2200" dirty="0" smtClean="0"/>
                            <a:t>ICI</a:t>
                          </a:r>
                          <a:endParaRPr lang="ru-RU" sz="2200" dirty="0"/>
                        </a:p>
                      </a:txBody>
                      <a:tcPr/>
                    </a:tc>
                  </a:tr>
                  <a:tr h="390480">
                    <a:tc>
                      <a:txBody>
                        <a:bodyPr/>
                        <a:lstStyle/>
                        <a:p>
                          <a:r>
                            <a:rPr lang="en-US" sz="2200" dirty="0" smtClean="0"/>
                            <a:t>salary</a:t>
                          </a:r>
                          <a:endParaRPr lang="ru-RU" sz="2200" dirty="0"/>
                        </a:p>
                      </a:txBody>
                      <a:tcPr>
                        <a:solidFill>
                          <a:schemeClr val="accent3">
                            <a:lumMod val="60000"/>
                            <a:lumOff val="40000"/>
                          </a:schemeClr>
                        </a:solidFill>
                      </a:tcPr>
                    </a:tc>
                    <a:tc>
                      <a:txBody>
                        <a:bodyPr/>
                        <a:lstStyle/>
                        <a:p>
                          <a:pPr algn="ctr"/>
                          <a:r>
                            <a:rPr lang="ru-RU" sz="2200" dirty="0" smtClean="0"/>
                            <a:t>1501</a:t>
                          </a:r>
                          <a:endParaRPr lang="ru-RU" sz="2200" dirty="0"/>
                        </a:p>
                      </a:txBody>
                      <a:tcPr anchor="ctr"/>
                    </a:tc>
                    <a:tc>
                      <a:txBody>
                        <a:bodyPr/>
                        <a:lstStyle/>
                        <a:p>
                          <a:pPr algn="ctr"/>
                          <a:r>
                            <a:rPr lang="en-US" sz="2200" dirty="0" smtClean="0"/>
                            <a:t>2049</a:t>
                          </a:r>
                          <a:endParaRPr lang="ru-RU" sz="2200" dirty="0"/>
                        </a:p>
                      </a:txBody>
                      <a:tcPr anchor="ctr"/>
                    </a:tc>
                    <a:tc>
                      <a:txBody>
                        <a:bodyPr/>
                        <a:lstStyle/>
                        <a:p>
                          <a:pPr algn="ctr"/>
                          <a:r>
                            <a:rPr lang="en-US" sz="2200" dirty="0" smtClean="0"/>
                            <a:t>79</a:t>
                          </a:r>
                          <a:endParaRPr lang="ru-RU" sz="2200" dirty="0"/>
                        </a:p>
                      </a:txBody>
                      <a:tcPr anchor="ctr"/>
                    </a:tc>
                    <a:tc>
                      <a:txBody>
                        <a:bodyPr/>
                        <a:lstStyle/>
                        <a:p>
                          <a:pPr algn="ctr"/>
                          <a:r>
                            <a:rPr lang="ru-RU" sz="2200" dirty="0" smtClean="0"/>
                            <a:t>1273</a:t>
                          </a:r>
                          <a:endParaRPr lang="ru-RU" sz="2200" dirty="0"/>
                        </a:p>
                      </a:txBody>
                      <a:tcPr anchor="ctr"/>
                    </a:tc>
                    <a:tc>
                      <a:txBody>
                        <a:bodyPr/>
                        <a:lstStyle/>
                        <a:p>
                          <a:pPr algn="ctr"/>
                          <a:r>
                            <a:rPr lang="ru-RU" sz="2200" dirty="0" smtClean="0"/>
                            <a:t>68</a:t>
                          </a:r>
                          <a:endParaRPr lang="ru-RU" sz="2200" dirty="0"/>
                        </a:p>
                      </a:txBody>
                      <a:tcPr anchor="ctr"/>
                    </a:tc>
                    <a:tc>
                      <a:txBody>
                        <a:bodyPr/>
                        <a:lstStyle/>
                        <a:p>
                          <a:pPr algn="ctr"/>
                          <a:r>
                            <a:rPr lang="ru-RU" sz="2200" dirty="0" smtClean="0"/>
                            <a:t>477</a:t>
                          </a:r>
                          <a:endParaRPr lang="ru-RU" sz="2200" dirty="0"/>
                        </a:p>
                      </a:txBody>
                      <a:tcPr anchor="ctr"/>
                    </a:tc>
                    <a:tc>
                      <a:txBody>
                        <a:bodyPr/>
                        <a:lstStyle/>
                        <a:p>
                          <a:r>
                            <a:rPr lang="ru-RU" sz="2200" dirty="0" smtClean="0"/>
                            <a:t>0.323</a:t>
                          </a:r>
                          <a:endParaRPr lang="ru-RU" sz="2200" dirty="0"/>
                        </a:p>
                      </a:txBody>
                      <a:tcPr anchor="ctr"/>
                    </a:tc>
                  </a:tr>
                  <a:tr h="673978">
                    <a:tc>
                      <a:txBody>
                        <a:bodyPr/>
                        <a:lstStyle/>
                        <a:p>
                          <a:r>
                            <a:rPr lang="en-US" sz="2200" dirty="0" smtClean="0"/>
                            <a:t>law</a:t>
                          </a:r>
                          <a:r>
                            <a:rPr lang="en-US" sz="2200" baseline="0" dirty="0" smtClean="0"/>
                            <a:t> enforcement agency</a:t>
                          </a:r>
                          <a:endParaRPr lang="ru-RU" sz="2200" dirty="0"/>
                        </a:p>
                      </a:txBody>
                      <a:tcPr>
                        <a:solidFill>
                          <a:schemeClr val="accent3">
                            <a:lumMod val="60000"/>
                            <a:lumOff val="40000"/>
                          </a:schemeClr>
                        </a:solidFill>
                      </a:tcPr>
                    </a:tc>
                    <a:tc>
                      <a:txBody>
                        <a:bodyPr/>
                        <a:lstStyle/>
                        <a:p>
                          <a:pPr algn="ctr" fontAlgn="ctr"/>
                          <a:r>
                            <a:rPr lang="ru-RU" sz="2200" dirty="0" smtClean="0">
                              <a:effectLst/>
                            </a:rPr>
                            <a:t>5122</a:t>
                          </a:r>
                          <a:endParaRPr lang="ru-RU" sz="2200" dirty="0">
                            <a:effectLst/>
                          </a:endParaRPr>
                        </a:p>
                      </a:txBody>
                      <a:tcPr anchor="ctr"/>
                    </a:tc>
                    <a:tc>
                      <a:txBody>
                        <a:bodyPr/>
                        <a:lstStyle/>
                        <a:p>
                          <a:pPr algn="ctr" fontAlgn="ctr"/>
                          <a:r>
                            <a:rPr lang="ru-RU" sz="2200" dirty="0" smtClean="0">
                              <a:effectLst/>
                            </a:rPr>
                            <a:t>5586</a:t>
                          </a:r>
                          <a:endParaRPr lang="ru-RU" sz="2200" dirty="0">
                            <a:effectLst/>
                          </a:endParaRPr>
                        </a:p>
                      </a:txBody>
                      <a:tcPr anchor="ctr"/>
                    </a:tc>
                    <a:tc>
                      <a:txBody>
                        <a:bodyPr/>
                        <a:lstStyle/>
                        <a:p>
                          <a:pPr algn="ctr" fontAlgn="ctr"/>
                          <a:r>
                            <a:rPr lang="ru-RU" sz="2200" dirty="0" smtClean="0">
                              <a:effectLst/>
                            </a:rPr>
                            <a:t>599</a:t>
                          </a:r>
                          <a:endParaRPr lang="ru-RU" sz="2200" dirty="0">
                            <a:effectLst/>
                          </a:endParaRPr>
                        </a:p>
                      </a:txBody>
                      <a:tcPr anchor="ctr"/>
                    </a:tc>
                    <a:tc>
                      <a:txBody>
                        <a:bodyPr/>
                        <a:lstStyle/>
                        <a:p>
                          <a:pPr algn="ctr" fontAlgn="ctr"/>
                          <a:r>
                            <a:rPr lang="ru-RU" sz="2200" dirty="0" smtClean="0">
                              <a:effectLst/>
                            </a:rPr>
                            <a:t>4380</a:t>
                          </a:r>
                          <a:endParaRPr lang="ru-RU" sz="2200" dirty="0">
                            <a:effectLst/>
                          </a:endParaRPr>
                        </a:p>
                      </a:txBody>
                      <a:tcPr anchor="ctr"/>
                    </a:tc>
                    <a:tc>
                      <a:txBody>
                        <a:bodyPr/>
                        <a:lstStyle/>
                        <a:p>
                          <a:pPr algn="ctr" fontAlgn="ctr"/>
                          <a:r>
                            <a:rPr lang="ru-RU" sz="2200" dirty="0" smtClean="0">
                              <a:effectLst/>
                            </a:rPr>
                            <a:t>421</a:t>
                          </a:r>
                          <a:endParaRPr lang="ru-RU" sz="2200" dirty="0">
                            <a:effectLst/>
                          </a:endParaRPr>
                        </a:p>
                      </a:txBody>
                      <a:tcPr anchor="ctr"/>
                    </a:tc>
                    <a:tc>
                      <a:txBody>
                        <a:bodyPr/>
                        <a:lstStyle/>
                        <a:p>
                          <a:pPr algn="ctr" fontAlgn="ctr"/>
                          <a:r>
                            <a:rPr lang="ru-RU" sz="2200" dirty="0" smtClean="0">
                              <a:effectLst/>
                            </a:rPr>
                            <a:t>1705</a:t>
                          </a:r>
                          <a:endParaRPr lang="ru-RU" sz="2200" dirty="0">
                            <a:effectLst/>
                          </a:endParaRPr>
                        </a:p>
                      </a:txBody>
                      <a:tcPr anchor="ctr"/>
                    </a:tc>
                    <a:tc>
                      <a:txBody>
                        <a:bodyPr/>
                        <a:lstStyle/>
                        <a:p>
                          <a:r>
                            <a:rPr lang="ru-RU" sz="2200" dirty="0" smtClean="0"/>
                            <a:t>0.274</a:t>
                          </a:r>
                          <a:endParaRPr lang="ru-RU" sz="2200" dirty="0"/>
                        </a:p>
                      </a:txBody>
                      <a:tcPr anchor="ctr"/>
                    </a:tc>
                  </a:tr>
                  <a:tr h="390480">
                    <a:tc>
                      <a:txBody>
                        <a:bodyPr/>
                        <a:lstStyle/>
                        <a:p>
                          <a:r>
                            <a:rPr lang="en-US" sz="2200" dirty="0" smtClean="0"/>
                            <a:t>crossroads</a:t>
                          </a:r>
                          <a:r>
                            <a:rPr lang="en-US" sz="2200" baseline="0" dirty="0" smtClean="0"/>
                            <a:t> of streets</a:t>
                          </a:r>
                          <a:endParaRPr lang="ru-RU" sz="2200" dirty="0"/>
                        </a:p>
                      </a:txBody>
                      <a:tcPr>
                        <a:solidFill>
                          <a:schemeClr val="accent2">
                            <a:lumMod val="60000"/>
                            <a:lumOff val="40000"/>
                          </a:schemeClr>
                        </a:solidFill>
                      </a:tcPr>
                    </a:tc>
                    <a:tc>
                      <a:txBody>
                        <a:bodyPr/>
                        <a:lstStyle/>
                        <a:p>
                          <a:pPr algn="ctr"/>
                          <a:r>
                            <a:rPr lang="en-US" sz="2200" dirty="0" smtClean="0"/>
                            <a:t>121</a:t>
                          </a:r>
                          <a:endParaRPr lang="ru-RU" sz="2200" dirty="0"/>
                        </a:p>
                      </a:txBody>
                      <a:tcPr anchor="ctr"/>
                    </a:tc>
                    <a:tc>
                      <a:txBody>
                        <a:bodyPr/>
                        <a:lstStyle/>
                        <a:p>
                          <a:pPr algn="ctr"/>
                          <a:r>
                            <a:rPr lang="en-US" sz="2200" dirty="0" smtClean="0"/>
                            <a:t>583</a:t>
                          </a:r>
                          <a:endParaRPr lang="ru-RU" sz="2200" dirty="0"/>
                        </a:p>
                      </a:txBody>
                      <a:tcPr anchor="ctr"/>
                    </a:tc>
                    <a:tc>
                      <a:txBody>
                        <a:bodyPr/>
                        <a:lstStyle/>
                        <a:p>
                          <a:pPr algn="ctr"/>
                          <a:r>
                            <a:rPr lang="en-US" sz="2200" dirty="0" smtClean="0"/>
                            <a:t>661</a:t>
                          </a:r>
                          <a:endParaRPr lang="ru-RU" sz="2200" dirty="0"/>
                        </a:p>
                      </a:txBody>
                      <a:tcPr anchor="ctr"/>
                    </a:tc>
                    <a:tc>
                      <a:txBody>
                        <a:bodyPr/>
                        <a:lstStyle/>
                        <a:p>
                          <a:pPr algn="ctr"/>
                          <a:r>
                            <a:rPr lang="en-US" sz="2200" dirty="0" smtClean="0"/>
                            <a:t>14319</a:t>
                          </a:r>
                          <a:endParaRPr lang="ru-RU" sz="2200" dirty="0"/>
                        </a:p>
                      </a:txBody>
                      <a:tcPr anchor="ctr"/>
                    </a:tc>
                    <a:tc>
                      <a:txBody>
                        <a:bodyPr/>
                        <a:lstStyle/>
                        <a:p>
                          <a:pPr algn="ctr"/>
                          <a:r>
                            <a:rPr lang="en-US" sz="2200" dirty="0" smtClean="0"/>
                            <a:t>59</a:t>
                          </a:r>
                          <a:endParaRPr lang="ru-RU" sz="2200" dirty="0"/>
                        </a:p>
                      </a:txBody>
                      <a:tcPr anchor="ctr"/>
                    </a:tc>
                    <a:tc>
                      <a:txBody>
                        <a:bodyPr/>
                        <a:lstStyle/>
                        <a:p>
                          <a:pPr algn="ctr"/>
                          <a:r>
                            <a:rPr lang="en-US" sz="2200" dirty="0" smtClean="0"/>
                            <a:t>461</a:t>
                          </a:r>
                          <a:endParaRPr lang="ru-RU" sz="2200" dirty="0"/>
                        </a:p>
                      </a:txBody>
                      <a:tcPr anchor="ctr"/>
                    </a:tc>
                    <a:tc>
                      <a:txBody>
                        <a:bodyPr/>
                        <a:lstStyle/>
                        <a:p>
                          <a:pPr algn="ctr"/>
                          <a:r>
                            <a:rPr lang="en-US" sz="2200" dirty="0" smtClean="0"/>
                            <a:t>0.003</a:t>
                          </a:r>
                          <a:endParaRPr lang="ru-RU" sz="2200" dirty="0"/>
                        </a:p>
                      </a:txBody>
                      <a:tcPr anchor="ctr"/>
                    </a:tc>
                  </a:tr>
                  <a:tr h="390480">
                    <a:tc>
                      <a:txBody>
                        <a:bodyPr/>
                        <a:lstStyle/>
                        <a:p>
                          <a:r>
                            <a:rPr lang="en-US" sz="2200" dirty="0" smtClean="0"/>
                            <a:t>Egyptian resort</a:t>
                          </a:r>
                          <a:endParaRPr lang="ru-RU" sz="2200" dirty="0"/>
                        </a:p>
                      </a:txBody>
                      <a:tcPr>
                        <a:solidFill>
                          <a:schemeClr val="accent2">
                            <a:lumMod val="60000"/>
                            <a:lumOff val="40000"/>
                          </a:schemeClr>
                        </a:solidFill>
                      </a:tcPr>
                    </a:tc>
                    <a:tc>
                      <a:txBody>
                        <a:bodyPr/>
                        <a:lstStyle/>
                        <a:p>
                          <a:pPr algn="ctr" fontAlgn="ctr"/>
                          <a:r>
                            <a:rPr lang="en-US" sz="2200" dirty="0" smtClean="0">
                              <a:effectLst/>
                            </a:rPr>
                            <a:t>104</a:t>
                          </a:r>
                          <a:endParaRPr lang="ru-RU" sz="2200" dirty="0">
                            <a:effectLst/>
                          </a:endParaRPr>
                        </a:p>
                      </a:txBody>
                      <a:tcPr anchor="ctr"/>
                    </a:tc>
                    <a:tc>
                      <a:txBody>
                        <a:bodyPr/>
                        <a:lstStyle/>
                        <a:p>
                          <a:pPr algn="ctr" fontAlgn="ctr"/>
                          <a:r>
                            <a:rPr lang="en-US" sz="2200" dirty="0" smtClean="0">
                              <a:effectLst/>
                            </a:rPr>
                            <a:t>267</a:t>
                          </a:r>
                          <a:endParaRPr lang="ru-RU" sz="2200" dirty="0">
                            <a:effectLst/>
                          </a:endParaRPr>
                        </a:p>
                      </a:txBody>
                      <a:tcPr anchor="ctr"/>
                    </a:tc>
                    <a:tc>
                      <a:txBody>
                        <a:bodyPr/>
                        <a:lstStyle/>
                        <a:p>
                          <a:pPr algn="ctr" fontAlgn="ctr"/>
                          <a:r>
                            <a:rPr lang="en-US" sz="2200" dirty="0" smtClean="0">
                              <a:effectLst/>
                            </a:rPr>
                            <a:t>2759</a:t>
                          </a:r>
                          <a:endParaRPr lang="ru-RU" sz="2200" dirty="0">
                            <a:effectLst/>
                          </a:endParaRPr>
                        </a:p>
                      </a:txBody>
                      <a:tcPr anchor="ctr"/>
                    </a:tc>
                    <a:tc>
                      <a:txBody>
                        <a:bodyPr/>
                        <a:lstStyle/>
                        <a:p>
                          <a:pPr algn="ctr" fontAlgn="ctr"/>
                          <a:r>
                            <a:rPr lang="ru-RU" sz="2200" dirty="0" smtClean="0">
                              <a:effectLst/>
                            </a:rPr>
                            <a:t>2</a:t>
                          </a:r>
                          <a:r>
                            <a:rPr lang="en-US" sz="2200" dirty="0" smtClean="0">
                              <a:effectLst/>
                            </a:rPr>
                            <a:t>142</a:t>
                          </a:r>
                          <a:endParaRPr lang="ru-RU" sz="2200" dirty="0">
                            <a:effectLst/>
                          </a:endParaRPr>
                        </a:p>
                      </a:txBody>
                      <a:tcPr anchor="ctr"/>
                    </a:tc>
                    <a:tc>
                      <a:txBody>
                        <a:bodyPr/>
                        <a:lstStyle/>
                        <a:p>
                          <a:pPr algn="ctr" fontAlgn="ctr"/>
                          <a:r>
                            <a:rPr lang="en-US" sz="2200" dirty="0" smtClean="0">
                              <a:effectLst/>
                            </a:rPr>
                            <a:t>64</a:t>
                          </a:r>
                          <a:endParaRPr lang="ru-RU" sz="2200" dirty="0">
                            <a:effectLst/>
                          </a:endParaRPr>
                        </a:p>
                      </a:txBody>
                      <a:tcPr anchor="ctr"/>
                    </a:tc>
                    <a:tc>
                      <a:txBody>
                        <a:bodyPr/>
                        <a:lstStyle/>
                        <a:p>
                          <a:pPr algn="ctr" fontAlgn="ctr"/>
                          <a:r>
                            <a:rPr lang="en-US" sz="2200" dirty="0" smtClean="0">
                              <a:effectLst/>
                            </a:rPr>
                            <a:t>186</a:t>
                          </a:r>
                          <a:endParaRPr lang="ru-RU" sz="2200" dirty="0">
                            <a:effectLst/>
                          </a:endParaRPr>
                        </a:p>
                      </a:txBody>
                      <a:tcPr anchor="ctr"/>
                    </a:tc>
                    <a:tc>
                      <a:txBody>
                        <a:bodyPr/>
                        <a:lstStyle/>
                        <a:p>
                          <a:pPr algn="ctr"/>
                          <a:r>
                            <a:rPr lang="en-US" sz="2200" dirty="0" smtClean="0"/>
                            <a:t>0.002</a:t>
                          </a:r>
                          <a:endParaRPr lang="ru-RU" sz="2200" dirty="0"/>
                        </a:p>
                      </a:txBody>
                      <a:tcPr anchor="ctr"/>
                    </a:tc>
                  </a:tr>
                </a:tbl>
              </a:graphicData>
            </a:graphic>
          </p:graphicFrame>
        </mc:Choice>
        <mc:Fallback xmlns="">
          <p:graphicFrame>
            <p:nvGraphicFramePr>
              <p:cNvPr id="4" name="Объект 3"/>
              <p:cNvGraphicFramePr>
                <a:graphicFrameLocks noGrp="1"/>
              </p:cNvGraphicFramePr>
              <p:nvPr>
                <p:ph idx="1"/>
                <p:extLst>
                  <p:ext uri="{D42A27DB-BD31-4B8C-83A1-F6EECF244321}">
                    <p14:modId xmlns:p14="http://schemas.microsoft.com/office/powerpoint/2010/main" val="723907378"/>
                  </p:ext>
                </p:extLst>
              </p:nvPr>
            </p:nvGraphicFramePr>
            <p:xfrm>
              <a:off x="179513" y="1628800"/>
              <a:ext cx="8846044" cy="2826759"/>
            </p:xfrm>
            <a:graphic>
              <a:graphicData uri="http://schemas.openxmlformats.org/drawingml/2006/table">
                <a:tbl>
                  <a:tblPr firstRow="1" bandRow="1">
                    <a:tableStyleId>{5940675A-B579-460E-94D1-54222C63F5DA}</a:tableStyleId>
                  </a:tblPr>
                  <a:tblGrid>
                    <a:gridCol w="2361061"/>
                    <a:gridCol w="1024409"/>
                    <a:gridCol w="950837"/>
                    <a:gridCol w="950837"/>
                    <a:gridCol w="1045278"/>
                    <a:gridCol w="729619"/>
                    <a:gridCol w="887448"/>
                    <a:gridCol w="896555"/>
                  </a:tblGrid>
                  <a:tr h="449319">
                    <a:tc>
                      <a:txBody>
                        <a:bodyPr/>
                        <a:lstStyle/>
                        <a:p>
                          <a:pPr algn="ctr"/>
                          <a:r>
                            <a:rPr lang="en-US" sz="2200" dirty="0" smtClean="0"/>
                            <a:t>MWE</a:t>
                          </a:r>
                          <a:endParaRPr lang="ru-RU" sz="2200" dirty="0"/>
                        </a:p>
                      </a:txBody>
                      <a:tcPr/>
                    </a:tc>
                    <a:tc>
                      <a:txBody>
                        <a:bodyPr/>
                        <a:lstStyle/>
                        <a:p>
                          <a:endParaRPr lang="ru-RU"/>
                        </a:p>
                      </a:txBody>
                      <a:tcPr>
                        <a:blipFill rotWithShape="1">
                          <a:blip r:embed="rId2"/>
                          <a:stretch>
                            <a:fillRect l="-230952" t="-8108" r="-533333" b="-554054"/>
                          </a:stretch>
                        </a:blipFill>
                      </a:tcPr>
                    </a:tc>
                    <a:tc>
                      <a:txBody>
                        <a:bodyPr/>
                        <a:lstStyle/>
                        <a:p>
                          <a:endParaRPr lang="ru-RU"/>
                        </a:p>
                      </a:txBody>
                      <a:tcPr>
                        <a:blipFill rotWithShape="1">
                          <a:blip r:embed="rId2"/>
                          <a:stretch>
                            <a:fillRect l="-356410" t="-8108" r="-474359" b="-554054"/>
                          </a:stretch>
                        </a:blipFill>
                      </a:tcPr>
                    </a:tc>
                    <a:tc>
                      <a:txBody>
                        <a:bodyPr/>
                        <a:lstStyle/>
                        <a:p>
                          <a:endParaRPr lang="ru-RU"/>
                        </a:p>
                      </a:txBody>
                      <a:tcPr>
                        <a:blipFill rotWithShape="1">
                          <a:blip r:embed="rId2"/>
                          <a:stretch>
                            <a:fillRect l="-456410" t="-8108" r="-374359" b="-554054"/>
                          </a:stretch>
                        </a:blipFill>
                      </a:tcPr>
                    </a:tc>
                    <a:tc>
                      <a:txBody>
                        <a:bodyPr/>
                        <a:lstStyle/>
                        <a:p>
                          <a:endParaRPr lang="ru-RU"/>
                        </a:p>
                      </a:txBody>
                      <a:tcPr>
                        <a:blipFill rotWithShape="1">
                          <a:blip r:embed="rId2"/>
                          <a:stretch>
                            <a:fillRect l="-507602" t="-8108" r="-241520" b="-554054"/>
                          </a:stretch>
                        </a:blipFill>
                      </a:tcPr>
                    </a:tc>
                    <a:tc>
                      <a:txBody>
                        <a:bodyPr/>
                        <a:lstStyle/>
                        <a:p>
                          <a:endParaRPr lang="ru-RU"/>
                        </a:p>
                      </a:txBody>
                      <a:tcPr>
                        <a:blipFill rotWithShape="1">
                          <a:blip r:embed="rId2"/>
                          <a:stretch>
                            <a:fillRect l="-865833" t="-8108" r="-244167" b="-554054"/>
                          </a:stretch>
                        </a:blipFill>
                      </a:tcPr>
                    </a:tc>
                    <a:tc>
                      <a:txBody>
                        <a:bodyPr/>
                        <a:lstStyle/>
                        <a:p>
                          <a:endParaRPr lang="ru-RU"/>
                        </a:p>
                      </a:txBody>
                      <a:tcPr>
                        <a:blipFill rotWithShape="1">
                          <a:blip r:embed="rId2"/>
                          <a:stretch>
                            <a:fillRect l="-793836" t="-8108" r="-100685" b="-554054"/>
                          </a:stretch>
                        </a:blipFill>
                      </a:tcPr>
                    </a:tc>
                    <a:tc>
                      <a:txBody>
                        <a:bodyPr/>
                        <a:lstStyle/>
                        <a:p>
                          <a:pPr algn="ctr"/>
                          <a:r>
                            <a:rPr lang="en-US" sz="2200" dirty="0" smtClean="0"/>
                            <a:t>ICI</a:t>
                          </a:r>
                          <a:endParaRPr lang="ru-RU" sz="2200" dirty="0"/>
                        </a:p>
                      </a:txBody>
                      <a:tcPr/>
                    </a:tc>
                  </a:tr>
                  <a:tr h="426720">
                    <a:tc>
                      <a:txBody>
                        <a:bodyPr/>
                        <a:lstStyle/>
                        <a:p>
                          <a:r>
                            <a:rPr lang="en-US" sz="2200" dirty="0" smtClean="0"/>
                            <a:t>salary</a:t>
                          </a:r>
                          <a:endParaRPr lang="ru-RU" sz="2200" dirty="0"/>
                        </a:p>
                      </a:txBody>
                      <a:tcPr>
                        <a:solidFill>
                          <a:schemeClr val="accent3">
                            <a:lumMod val="60000"/>
                            <a:lumOff val="40000"/>
                          </a:schemeClr>
                        </a:solidFill>
                      </a:tcPr>
                    </a:tc>
                    <a:tc>
                      <a:txBody>
                        <a:bodyPr/>
                        <a:lstStyle/>
                        <a:p>
                          <a:pPr algn="ctr"/>
                          <a:r>
                            <a:rPr lang="ru-RU" sz="2200" dirty="0" smtClean="0"/>
                            <a:t>1501</a:t>
                          </a:r>
                          <a:endParaRPr lang="ru-RU" sz="2200" dirty="0"/>
                        </a:p>
                      </a:txBody>
                      <a:tcPr anchor="ctr"/>
                    </a:tc>
                    <a:tc>
                      <a:txBody>
                        <a:bodyPr/>
                        <a:lstStyle/>
                        <a:p>
                          <a:pPr algn="ctr"/>
                          <a:r>
                            <a:rPr lang="en-US" sz="2200" dirty="0" smtClean="0"/>
                            <a:t>2049</a:t>
                          </a:r>
                          <a:endParaRPr lang="ru-RU" sz="2200" dirty="0"/>
                        </a:p>
                      </a:txBody>
                      <a:tcPr anchor="ctr"/>
                    </a:tc>
                    <a:tc>
                      <a:txBody>
                        <a:bodyPr/>
                        <a:lstStyle/>
                        <a:p>
                          <a:pPr algn="ctr"/>
                          <a:r>
                            <a:rPr lang="en-US" sz="2200" dirty="0" smtClean="0"/>
                            <a:t>79</a:t>
                          </a:r>
                          <a:endParaRPr lang="ru-RU" sz="2200" dirty="0"/>
                        </a:p>
                      </a:txBody>
                      <a:tcPr anchor="ctr"/>
                    </a:tc>
                    <a:tc>
                      <a:txBody>
                        <a:bodyPr/>
                        <a:lstStyle/>
                        <a:p>
                          <a:pPr algn="ctr"/>
                          <a:r>
                            <a:rPr lang="ru-RU" sz="2200" dirty="0" smtClean="0"/>
                            <a:t>1273</a:t>
                          </a:r>
                          <a:endParaRPr lang="ru-RU" sz="2200" dirty="0"/>
                        </a:p>
                      </a:txBody>
                      <a:tcPr anchor="ctr"/>
                    </a:tc>
                    <a:tc>
                      <a:txBody>
                        <a:bodyPr/>
                        <a:lstStyle/>
                        <a:p>
                          <a:pPr algn="ctr"/>
                          <a:r>
                            <a:rPr lang="ru-RU" sz="2200" dirty="0" smtClean="0"/>
                            <a:t>68</a:t>
                          </a:r>
                          <a:endParaRPr lang="ru-RU" sz="2200" dirty="0"/>
                        </a:p>
                      </a:txBody>
                      <a:tcPr anchor="ctr"/>
                    </a:tc>
                    <a:tc>
                      <a:txBody>
                        <a:bodyPr/>
                        <a:lstStyle/>
                        <a:p>
                          <a:pPr algn="ctr"/>
                          <a:r>
                            <a:rPr lang="ru-RU" sz="2200" dirty="0" smtClean="0"/>
                            <a:t>477</a:t>
                          </a:r>
                          <a:endParaRPr lang="ru-RU" sz="2200" dirty="0"/>
                        </a:p>
                      </a:txBody>
                      <a:tcPr anchor="ctr"/>
                    </a:tc>
                    <a:tc>
                      <a:txBody>
                        <a:bodyPr/>
                        <a:lstStyle/>
                        <a:p>
                          <a:r>
                            <a:rPr lang="ru-RU" sz="2200" dirty="0" smtClean="0"/>
                            <a:t>0.323</a:t>
                          </a:r>
                          <a:endParaRPr lang="ru-RU" sz="2200" dirty="0"/>
                        </a:p>
                      </a:txBody>
                      <a:tcPr anchor="ctr"/>
                    </a:tc>
                  </a:tr>
                  <a:tr h="762000">
                    <a:tc>
                      <a:txBody>
                        <a:bodyPr/>
                        <a:lstStyle/>
                        <a:p>
                          <a:r>
                            <a:rPr lang="en-US" sz="2200" dirty="0" smtClean="0"/>
                            <a:t>law</a:t>
                          </a:r>
                          <a:r>
                            <a:rPr lang="en-US" sz="2200" baseline="0" dirty="0" smtClean="0"/>
                            <a:t> enforcement agency</a:t>
                          </a:r>
                          <a:endParaRPr lang="ru-RU" sz="2200" dirty="0"/>
                        </a:p>
                      </a:txBody>
                      <a:tcPr>
                        <a:solidFill>
                          <a:schemeClr val="accent3">
                            <a:lumMod val="60000"/>
                            <a:lumOff val="40000"/>
                          </a:schemeClr>
                        </a:solidFill>
                      </a:tcPr>
                    </a:tc>
                    <a:tc>
                      <a:txBody>
                        <a:bodyPr/>
                        <a:lstStyle/>
                        <a:p>
                          <a:pPr algn="ctr" fontAlgn="ctr"/>
                          <a:r>
                            <a:rPr lang="ru-RU" sz="2200" dirty="0" smtClean="0">
                              <a:effectLst/>
                            </a:rPr>
                            <a:t>5122</a:t>
                          </a:r>
                          <a:endParaRPr lang="ru-RU" sz="2200" dirty="0">
                            <a:effectLst/>
                          </a:endParaRPr>
                        </a:p>
                      </a:txBody>
                      <a:tcPr anchor="ctr"/>
                    </a:tc>
                    <a:tc>
                      <a:txBody>
                        <a:bodyPr/>
                        <a:lstStyle/>
                        <a:p>
                          <a:pPr algn="ctr" fontAlgn="ctr"/>
                          <a:r>
                            <a:rPr lang="ru-RU" sz="2200" dirty="0" smtClean="0">
                              <a:effectLst/>
                            </a:rPr>
                            <a:t>5586</a:t>
                          </a:r>
                          <a:endParaRPr lang="ru-RU" sz="2200" dirty="0">
                            <a:effectLst/>
                          </a:endParaRPr>
                        </a:p>
                      </a:txBody>
                      <a:tcPr anchor="ctr"/>
                    </a:tc>
                    <a:tc>
                      <a:txBody>
                        <a:bodyPr/>
                        <a:lstStyle/>
                        <a:p>
                          <a:pPr algn="ctr" fontAlgn="ctr"/>
                          <a:r>
                            <a:rPr lang="ru-RU" sz="2200" dirty="0" smtClean="0">
                              <a:effectLst/>
                            </a:rPr>
                            <a:t>599</a:t>
                          </a:r>
                          <a:endParaRPr lang="ru-RU" sz="2200" dirty="0">
                            <a:effectLst/>
                          </a:endParaRPr>
                        </a:p>
                      </a:txBody>
                      <a:tcPr anchor="ctr"/>
                    </a:tc>
                    <a:tc>
                      <a:txBody>
                        <a:bodyPr/>
                        <a:lstStyle/>
                        <a:p>
                          <a:pPr algn="ctr" fontAlgn="ctr"/>
                          <a:r>
                            <a:rPr lang="ru-RU" sz="2200" dirty="0" smtClean="0">
                              <a:effectLst/>
                            </a:rPr>
                            <a:t>4380</a:t>
                          </a:r>
                          <a:endParaRPr lang="ru-RU" sz="2200" dirty="0">
                            <a:effectLst/>
                          </a:endParaRPr>
                        </a:p>
                      </a:txBody>
                      <a:tcPr anchor="ctr"/>
                    </a:tc>
                    <a:tc>
                      <a:txBody>
                        <a:bodyPr/>
                        <a:lstStyle/>
                        <a:p>
                          <a:pPr algn="ctr" fontAlgn="ctr"/>
                          <a:r>
                            <a:rPr lang="ru-RU" sz="2200" dirty="0" smtClean="0">
                              <a:effectLst/>
                            </a:rPr>
                            <a:t>421</a:t>
                          </a:r>
                          <a:endParaRPr lang="ru-RU" sz="2200" dirty="0">
                            <a:effectLst/>
                          </a:endParaRPr>
                        </a:p>
                      </a:txBody>
                      <a:tcPr anchor="ctr"/>
                    </a:tc>
                    <a:tc>
                      <a:txBody>
                        <a:bodyPr/>
                        <a:lstStyle/>
                        <a:p>
                          <a:pPr algn="ctr" fontAlgn="ctr"/>
                          <a:r>
                            <a:rPr lang="ru-RU" sz="2200" dirty="0" smtClean="0">
                              <a:effectLst/>
                            </a:rPr>
                            <a:t>1705</a:t>
                          </a:r>
                          <a:endParaRPr lang="ru-RU" sz="2200" dirty="0">
                            <a:effectLst/>
                          </a:endParaRPr>
                        </a:p>
                      </a:txBody>
                      <a:tcPr anchor="ctr"/>
                    </a:tc>
                    <a:tc>
                      <a:txBody>
                        <a:bodyPr/>
                        <a:lstStyle/>
                        <a:p>
                          <a:r>
                            <a:rPr lang="ru-RU" sz="2200" dirty="0" smtClean="0"/>
                            <a:t>0.274</a:t>
                          </a:r>
                          <a:endParaRPr lang="ru-RU" sz="2200" dirty="0"/>
                        </a:p>
                      </a:txBody>
                      <a:tcPr anchor="ctr"/>
                    </a:tc>
                  </a:tr>
                  <a:tr h="762000">
                    <a:tc>
                      <a:txBody>
                        <a:bodyPr/>
                        <a:lstStyle/>
                        <a:p>
                          <a:r>
                            <a:rPr lang="en-US" sz="2200" dirty="0" smtClean="0"/>
                            <a:t>crossroads</a:t>
                          </a:r>
                          <a:r>
                            <a:rPr lang="en-US" sz="2200" baseline="0" dirty="0" smtClean="0"/>
                            <a:t> of streets</a:t>
                          </a:r>
                          <a:endParaRPr lang="ru-RU" sz="2200" dirty="0"/>
                        </a:p>
                      </a:txBody>
                      <a:tcPr>
                        <a:solidFill>
                          <a:schemeClr val="accent2">
                            <a:lumMod val="60000"/>
                            <a:lumOff val="40000"/>
                          </a:schemeClr>
                        </a:solidFill>
                      </a:tcPr>
                    </a:tc>
                    <a:tc>
                      <a:txBody>
                        <a:bodyPr/>
                        <a:lstStyle/>
                        <a:p>
                          <a:pPr algn="ctr"/>
                          <a:r>
                            <a:rPr lang="en-US" sz="2200" dirty="0" smtClean="0"/>
                            <a:t>121</a:t>
                          </a:r>
                          <a:endParaRPr lang="ru-RU" sz="2200" dirty="0"/>
                        </a:p>
                      </a:txBody>
                      <a:tcPr anchor="ctr"/>
                    </a:tc>
                    <a:tc>
                      <a:txBody>
                        <a:bodyPr/>
                        <a:lstStyle/>
                        <a:p>
                          <a:pPr algn="ctr"/>
                          <a:r>
                            <a:rPr lang="en-US" sz="2200" dirty="0" smtClean="0"/>
                            <a:t>583</a:t>
                          </a:r>
                          <a:endParaRPr lang="ru-RU" sz="2200" dirty="0"/>
                        </a:p>
                      </a:txBody>
                      <a:tcPr anchor="ctr"/>
                    </a:tc>
                    <a:tc>
                      <a:txBody>
                        <a:bodyPr/>
                        <a:lstStyle/>
                        <a:p>
                          <a:pPr algn="ctr"/>
                          <a:r>
                            <a:rPr lang="en-US" sz="2200" dirty="0" smtClean="0"/>
                            <a:t>661</a:t>
                          </a:r>
                          <a:endParaRPr lang="ru-RU" sz="2200" dirty="0"/>
                        </a:p>
                      </a:txBody>
                      <a:tcPr anchor="ctr"/>
                    </a:tc>
                    <a:tc>
                      <a:txBody>
                        <a:bodyPr/>
                        <a:lstStyle/>
                        <a:p>
                          <a:pPr algn="ctr"/>
                          <a:r>
                            <a:rPr lang="en-US" sz="2200" dirty="0" smtClean="0"/>
                            <a:t>14319</a:t>
                          </a:r>
                          <a:endParaRPr lang="ru-RU" sz="2200" dirty="0"/>
                        </a:p>
                      </a:txBody>
                      <a:tcPr anchor="ctr"/>
                    </a:tc>
                    <a:tc>
                      <a:txBody>
                        <a:bodyPr/>
                        <a:lstStyle/>
                        <a:p>
                          <a:pPr algn="ctr"/>
                          <a:r>
                            <a:rPr lang="en-US" sz="2200" dirty="0" smtClean="0"/>
                            <a:t>59</a:t>
                          </a:r>
                          <a:endParaRPr lang="ru-RU" sz="2200" dirty="0"/>
                        </a:p>
                      </a:txBody>
                      <a:tcPr anchor="ctr"/>
                    </a:tc>
                    <a:tc>
                      <a:txBody>
                        <a:bodyPr/>
                        <a:lstStyle/>
                        <a:p>
                          <a:pPr algn="ctr"/>
                          <a:r>
                            <a:rPr lang="en-US" sz="2200" dirty="0" smtClean="0"/>
                            <a:t>461</a:t>
                          </a:r>
                          <a:endParaRPr lang="ru-RU" sz="2200" dirty="0"/>
                        </a:p>
                      </a:txBody>
                      <a:tcPr anchor="ctr"/>
                    </a:tc>
                    <a:tc>
                      <a:txBody>
                        <a:bodyPr/>
                        <a:lstStyle/>
                        <a:p>
                          <a:pPr algn="ctr"/>
                          <a:r>
                            <a:rPr lang="en-US" sz="2200" dirty="0" smtClean="0"/>
                            <a:t>0.003</a:t>
                          </a:r>
                          <a:endParaRPr lang="ru-RU" sz="2200" dirty="0"/>
                        </a:p>
                      </a:txBody>
                      <a:tcPr anchor="ctr"/>
                    </a:tc>
                  </a:tr>
                  <a:tr h="426720">
                    <a:tc>
                      <a:txBody>
                        <a:bodyPr/>
                        <a:lstStyle/>
                        <a:p>
                          <a:r>
                            <a:rPr lang="en-US" sz="2200" dirty="0" smtClean="0"/>
                            <a:t>Egyptian resort</a:t>
                          </a:r>
                          <a:endParaRPr lang="ru-RU" sz="2200" dirty="0"/>
                        </a:p>
                      </a:txBody>
                      <a:tcPr>
                        <a:solidFill>
                          <a:schemeClr val="accent2">
                            <a:lumMod val="60000"/>
                            <a:lumOff val="40000"/>
                          </a:schemeClr>
                        </a:solidFill>
                      </a:tcPr>
                    </a:tc>
                    <a:tc>
                      <a:txBody>
                        <a:bodyPr/>
                        <a:lstStyle/>
                        <a:p>
                          <a:pPr algn="ctr" fontAlgn="ctr"/>
                          <a:r>
                            <a:rPr lang="en-US" sz="2200" dirty="0" smtClean="0">
                              <a:effectLst/>
                            </a:rPr>
                            <a:t>104</a:t>
                          </a:r>
                          <a:endParaRPr lang="ru-RU" sz="2200" dirty="0">
                            <a:effectLst/>
                          </a:endParaRPr>
                        </a:p>
                      </a:txBody>
                      <a:tcPr anchor="ctr"/>
                    </a:tc>
                    <a:tc>
                      <a:txBody>
                        <a:bodyPr/>
                        <a:lstStyle/>
                        <a:p>
                          <a:pPr algn="ctr" fontAlgn="ctr"/>
                          <a:r>
                            <a:rPr lang="en-US" sz="2200" dirty="0" smtClean="0">
                              <a:effectLst/>
                            </a:rPr>
                            <a:t>267</a:t>
                          </a:r>
                          <a:endParaRPr lang="ru-RU" sz="2200" dirty="0">
                            <a:effectLst/>
                          </a:endParaRPr>
                        </a:p>
                      </a:txBody>
                      <a:tcPr anchor="ctr"/>
                    </a:tc>
                    <a:tc>
                      <a:txBody>
                        <a:bodyPr/>
                        <a:lstStyle/>
                        <a:p>
                          <a:pPr algn="ctr" fontAlgn="ctr"/>
                          <a:r>
                            <a:rPr lang="en-US" sz="2200" dirty="0" smtClean="0">
                              <a:effectLst/>
                            </a:rPr>
                            <a:t>2759</a:t>
                          </a:r>
                          <a:endParaRPr lang="ru-RU" sz="2200" dirty="0">
                            <a:effectLst/>
                          </a:endParaRPr>
                        </a:p>
                      </a:txBody>
                      <a:tcPr anchor="ctr"/>
                    </a:tc>
                    <a:tc>
                      <a:txBody>
                        <a:bodyPr/>
                        <a:lstStyle/>
                        <a:p>
                          <a:pPr algn="ctr" fontAlgn="ctr"/>
                          <a:r>
                            <a:rPr lang="ru-RU" sz="2200" dirty="0" smtClean="0">
                              <a:effectLst/>
                            </a:rPr>
                            <a:t>2</a:t>
                          </a:r>
                          <a:r>
                            <a:rPr lang="en-US" sz="2200" dirty="0" smtClean="0">
                              <a:effectLst/>
                            </a:rPr>
                            <a:t>142</a:t>
                          </a:r>
                          <a:endParaRPr lang="ru-RU" sz="2200" dirty="0">
                            <a:effectLst/>
                          </a:endParaRPr>
                        </a:p>
                      </a:txBody>
                      <a:tcPr anchor="ctr"/>
                    </a:tc>
                    <a:tc>
                      <a:txBody>
                        <a:bodyPr/>
                        <a:lstStyle/>
                        <a:p>
                          <a:pPr algn="ctr" fontAlgn="ctr"/>
                          <a:r>
                            <a:rPr lang="en-US" sz="2200" dirty="0" smtClean="0">
                              <a:effectLst/>
                            </a:rPr>
                            <a:t>64</a:t>
                          </a:r>
                          <a:endParaRPr lang="ru-RU" sz="2200" dirty="0">
                            <a:effectLst/>
                          </a:endParaRPr>
                        </a:p>
                      </a:txBody>
                      <a:tcPr anchor="ctr"/>
                    </a:tc>
                    <a:tc>
                      <a:txBody>
                        <a:bodyPr/>
                        <a:lstStyle/>
                        <a:p>
                          <a:pPr algn="ctr" fontAlgn="ctr"/>
                          <a:r>
                            <a:rPr lang="en-US" sz="2200" dirty="0" smtClean="0">
                              <a:effectLst/>
                            </a:rPr>
                            <a:t>186</a:t>
                          </a:r>
                          <a:endParaRPr lang="ru-RU" sz="2200" dirty="0">
                            <a:effectLst/>
                          </a:endParaRPr>
                        </a:p>
                      </a:txBody>
                      <a:tcPr anchor="ctr"/>
                    </a:tc>
                    <a:tc>
                      <a:txBody>
                        <a:bodyPr/>
                        <a:lstStyle/>
                        <a:p>
                          <a:pPr algn="ctr"/>
                          <a:r>
                            <a:rPr lang="en-US" sz="2200" dirty="0" smtClean="0"/>
                            <a:t>0.002</a:t>
                          </a:r>
                          <a:endParaRPr lang="ru-RU" sz="2200" dirty="0"/>
                        </a:p>
                      </a:txBody>
                      <a:tcPr anchor="ctr"/>
                    </a:tc>
                  </a:tr>
                </a:tbl>
              </a:graphicData>
            </a:graphic>
          </p:graphicFrame>
        </mc:Fallback>
      </mc:AlternateContent>
      <p:sp>
        <p:nvSpPr>
          <p:cNvPr id="5" name="TextBox 4"/>
          <p:cNvSpPr txBox="1"/>
          <p:nvPr/>
        </p:nvSpPr>
        <p:spPr>
          <a:xfrm>
            <a:off x="384595" y="4869160"/>
            <a:ext cx="8496944" cy="1200329"/>
          </a:xfrm>
          <a:prstGeom prst="rect">
            <a:avLst/>
          </a:prstGeom>
          <a:noFill/>
        </p:spPr>
        <p:txBody>
          <a:bodyPr wrap="square" rtlCol="0">
            <a:spAutoFit/>
          </a:bodyPr>
          <a:lstStyle/>
          <a:p>
            <a:r>
              <a:rPr lang="en-US" sz="2400" dirty="0" smtClean="0"/>
              <a:t>In general, high-scored bigrams tend to have large context sets and large intersected sets while their anti-bigrams have small context sets. For low-scored bigrams it is vice versa</a:t>
            </a:r>
            <a:endParaRPr lang="ru-RU" sz="2400" dirty="0"/>
          </a:p>
        </p:txBody>
      </p:sp>
    </p:spTree>
    <p:extLst>
      <p:ext uri="{BB962C8B-B14F-4D97-AF65-F5344CB8AC3E}">
        <p14:creationId xmlns:p14="http://schemas.microsoft.com/office/powerpoint/2010/main" val="1610573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Combinations with frequency</a:t>
            </a:r>
            <a:endParaRPr lang="ru-RU" sz="4000" dirty="0">
              <a:latin typeface="Roboto Slab" pitchFamily="2" charset="0"/>
              <a:ea typeface="Roboto Slab" pitchFamily="2"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marL="0" indent="0">
                  <a:spcAft>
                    <a:spcPts val="2400"/>
                  </a:spcAft>
                  <a:buNone/>
                </a:pPr>
                <a:r>
                  <a:rPr lang="en-US" sz="2800" dirty="0" smtClean="0"/>
                  <a:t>Combining with the observed frequency </a:t>
                </a:r>
                <a14:m>
                  <m:oMath xmlns:m="http://schemas.openxmlformats.org/officeDocument/2006/math">
                    <m:r>
                      <a:rPr lang="en-US" sz="2800" i="1">
                        <a:latin typeface="Cambria Math"/>
                      </a:rPr>
                      <m:t>𝑓</m:t>
                    </m:r>
                    <m:d>
                      <m:dPr>
                        <m:ctrlPr>
                          <a:rPr lang="ru-RU" sz="2800" i="1">
                            <a:latin typeface="Cambria Math"/>
                          </a:rPr>
                        </m:ctrlPr>
                      </m:dPr>
                      <m:e>
                        <m:r>
                          <a:rPr lang="en-US" sz="2800" i="1">
                            <a:latin typeface="Cambria Math"/>
                          </a:rPr>
                          <m:t>𝑥</m:t>
                        </m:r>
                        <m:r>
                          <a:rPr lang="en-US" sz="2800" i="1">
                            <a:latin typeface="Cambria Math"/>
                          </a:rPr>
                          <m:t>, </m:t>
                        </m:r>
                        <m:r>
                          <a:rPr lang="en-US" sz="2800" i="1">
                            <a:latin typeface="Cambria Math"/>
                          </a:rPr>
                          <m:t>𝑦</m:t>
                        </m:r>
                      </m:e>
                    </m:d>
                  </m:oMath>
                </a14:m>
                <a:r>
                  <a:rPr lang="en-US" sz="2800" dirty="0" smtClean="0"/>
                  <a:t> allows to make use of both non-compositionality and statistical idiosyncrasy of MWEs:</a:t>
                </a:r>
              </a:p>
              <a:p>
                <a:pPr marL="0" indent="0">
                  <a:spcAft>
                    <a:spcPts val="2400"/>
                  </a:spcAft>
                  <a:buNone/>
                </a:pPr>
                <a14:m>
                  <m:oMathPara xmlns:m="http://schemas.openxmlformats.org/officeDocument/2006/math">
                    <m:oMathParaPr>
                      <m:jc m:val="centerGroup"/>
                    </m:oMathParaPr>
                    <m:oMath xmlns:m="http://schemas.openxmlformats.org/officeDocument/2006/math">
                      <m:r>
                        <a:rPr lang="en-US" sz="2800" i="1">
                          <a:latin typeface="Cambria Math"/>
                        </a:rPr>
                        <m:t>𝑡𝑦𝑝𝑒𝐹𝐿𝑅</m:t>
                      </m:r>
                      <m:r>
                        <a:rPr lang="en-US" sz="2800" i="1">
                          <a:latin typeface="Cambria Math"/>
                        </a:rPr>
                        <m:t>(</m:t>
                      </m:r>
                      <m:r>
                        <a:rPr lang="en-US" sz="2800" i="1">
                          <a:latin typeface="Cambria Math"/>
                        </a:rPr>
                        <m:t>𝑥</m:t>
                      </m:r>
                      <m:r>
                        <a:rPr lang="en-US" sz="2800" i="1">
                          <a:latin typeface="Cambria Math"/>
                        </a:rPr>
                        <m:t>, </m:t>
                      </m:r>
                      <m:r>
                        <a:rPr lang="en-US" sz="2800" i="1">
                          <a:latin typeface="Cambria Math"/>
                        </a:rPr>
                        <m:t>𝑦</m:t>
                      </m:r>
                      <m:r>
                        <a:rPr lang="en-US" sz="2800" i="1">
                          <a:latin typeface="Cambria Math"/>
                        </a:rPr>
                        <m:t>)= </m:t>
                      </m:r>
                      <m:f>
                        <m:fPr>
                          <m:ctrlPr>
                            <a:rPr lang="ru-RU" sz="2800" i="1">
                              <a:latin typeface="Cambria Math"/>
                            </a:rPr>
                          </m:ctrlPr>
                        </m:fPr>
                        <m:num>
                          <m:r>
                            <a:rPr lang="en-US" sz="2800" i="1">
                              <a:latin typeface="Cambria Math"/>
                            </a:rPr>
                            <m:t>𝑓</m:t>
                          </m:r>
                          <m:r>
                            <a:rPr lang="en-US" sz="2800" i="1">
                              <a:latin typeface="Cambria Math"/>
                            </a:rPr>
                            <m:t>(</m:t>
                          </m:r>
                          <m:r>
                            <a:rPr lang="en-US" sz="2800" i="1">
                              <a:latin typeface="Cambria Math"/>
                            </a:rPr>
                            <m:t>𝑥</m:t>
                          </m:r>
                          <m:r>
                            <a:rPr lang="en-US" sz="2800" i="1">
                              <a:latin typeface="Cambria Math"/>
                            </a:rPr>
                            <m:t>, </m:t>
                          </m:r>
                          <m:r>
                            <a:rPr lang="en-US" sz="2800" i="1">
                              <a:latin typeface="Cambria Math"/>
                            </a:rPr>
                            <m:t>𝑦</m:t>
                          </m:r>
                          <m:r>
                            <a:rPr lang="en-US" sz="2800" i="1">
                              <a:latin typeface="Cambria Math"/>
                            </a:rPr>
                            <m:t>)</m:t>
                          </m:r>
                        </m:num>
                        <m:den>
                          <m:r>
                            <a:rPr lang="en-US" sz="2800" i="1">
                              <a:latin typeface="Cambria Math"/>
                            </a:rPr>
                            <m:t>𝑡𝑦𝑝𝑒𝐿𝑅</m:t>
                          </m:r>
                          <m:r>
                            <a:rPr lang="en-US" sz="2800" i="1">
                              <a:latin typeface="Cambria Math"/>
                            </a:rPr>
                            <m:t>(</m:t>
                          </m:r>
                          <m:r>
                            <a:rPr lang="en-US" sz="2800" i="1">
                              <a:latin typeface="Cambria Math"/>
                            </a:rPr>
                            <m:t>𝑥</m:t>
                          </m:r>
                          <m:r>
                            <a:rPr lang="en-US" sz="2800" i="1">
                              <a:latin typeface="Cambria Math"/>
                            </a:rPr>
                            <m:t>, </m:t>
                          </m:r>
                          <m:r>
                            <a:rPr lang="en-US" sz="2800" i="1">
                              <a:latin typeface="Cambria Math"/>
                            </a:rPr>
                            <m:t>𝑦</m:t>
                          </m:r>
                          <m:r>
                            <a:rPr lang="en-US" sz="2800" i="1">
                              <a:latin typeface="Cambria Math"/>
                            </a:rPr>
                            <m:t>)</m:t>
                          </m:r>
                        </m:den>
                      </m:f>
                    </m:oMath>
                  </m:oMathPara>
                </a14:m>
                <a:endParaRPr lang="en-US" sz="2800" dirty="0"/>
              </a:p>
              <a:p>
                <a:pPr marL="0" indent="0">
                  <a:spcAft>
                    <a:spcPts val="2400"/>
                  </a:spcAft>
                  <a:buNone/>
                </a:pPr>
                <a14:m>
                  <m:oMathPara xmlns:m="http://schemas.openxmlformats.org/officeDocument/2006/math">
                    <m:oMathParaPr>
                      <m:jc m:val="centerGroup"/>
                    </m:oMathParaPr>
                    <m:oMath xmlns:m="http://schemas.openxmlformats.org/officeDocument/2006/math">
                      <m:r>
                        <a:rPr lang="en-US" sz="2800" b="0" i="1" smtClean="0">
                          <a:latin typeface="Cambria Math"/>
                        </a:rPr>
                        <m:t>𝑓</m:t>
                      </m:r>
                      <m:r>
                        <a:rPr lang="en-US" sz="2800" i="1">
                          <a:latin typeface="Cambria Math"/>
                        </a:rPr>
                        <m:t>𝑟𝑒𝑞𝐶𝐼</m:t>
                      </m:r>
                      <m:d>
                        <m:dPr>
                          <m:ctrlPr>
                            <a:rPr lang="en-US" sz="2800" i="1">
                              <a:latin typeface="Cambria Math"/>
                            </a:rPr>
                          </m:ctrlPr>
                        </m:dPr>
                        <m:e>
                          <m:r>
                            <a:rPr lang="en-US" sz="2800" i="1">
                              <a:latin typeface="Cambria Math"/>
                            </a:rPr>
                            <m:t>𝑥</m:t>
                          </m:r>
                          <m:r>
                            <a:rPr lang="en-US" sz="2800" i="1">
                              <a:latin typeface="Cambria Math"/>
                            </a:rPr>
                            <m:t>, </m:t>
                          </m:r>
                          <m:r>
                            <a:rPr lang="en-US" sz="2800" i="1">
                              <a:latin typeface="Cambria Math"/>
                            </a:rPr>
                            <m:t>𝑦</m:t>
                          </m:r>
                        </m:e>
                      </m:d>
                      <m:r>
                        <a:rPr lang="en-US" sz="2800" i="1">
                          <a:latin typeface="Cambria Math"/>
                        </a:rPr>
                        <m:t>=</m:t>
                      </m:r>
                      <m:r>
                        <a:rPr lang="en-US" sz="2800" i="1">
                          <a:latin typeface="Cambria Math"/>
                        </a:rPr>
                        <m:t>𝑓</m:t>
                      </m:r>
                      <m:d>
                        <m:dPr>
                          <m:ctrlPr>
                            <a:rPr lang="ru-RU" sz="2800" i="1">
                              <a:latin typeface="Cambria Math"/>
                            </a:rPr>
                          </m:ctrlPr>
                        </m:dPr>
                        <m:e>
                          <m:r>
                            <a:rPr lang="en-US" sz="2800" i="1">
                              <a:latin typeface="Cambria Math"/>
                            </a:rPr>
                            <m:t>𝑥</m:t>
                          </m:r>
                          <m:r>
                            <a:rPr lang="en-US" sz="2800" i="1">
                              <a:latin typeface="Cambria Math"/>
                            </a:rPr>
                            <m:t>, </m:t>
                          </m:r>
                          <m:r>
                            <a:rPr lang="en-US" sz="2800" i="1">
                              <a:latin typeface="Cambria Math"/>
                            </a:rPr>
                            <m:t>𝑦</m:t>
                          </m:r>
                        </m:e>
                      </m:d>
                      <m:r>
                        <a:rPr lang="en-US" sz="2800" i="1">
                          <a:latin typeface="Cambria Math"/>
                        </a:rPr>
                        <m:t>∗</m:t>
                      </m:r>
                      <m:r>
                        <a:rPr lang="en-US" sz="2800" i="1">
                          <a:latin typeface="Cambria Math"/>
                        </a:rPr>
                        <m:t>𝐶𝐼</m:t>
                      </m:r>
                      <m:d>
                        <m:dPr>
                          <m:ctrlPr>
                            <a:rPr lang="en-US" sz="2800" i="1">
                              <a:latin typeface="Cambria Math"/>
                            </a:rPr>
                          </m:ctrlPr>
                        </m:dPr>
                        <m:e>
                          <m:r>
                            <a:rPr lang="en-US" sz="2800" i="1">
                              <a:latin typeface="Cambria Math"/>
                            </a:rPr>
                            <m:t>𝑥</m:t>
                          </m:r>
                          <m:r>
                            <a:rPr lang="en-US" sz="2800" i="1">
                              <a:latin typeface="Cambria Math"/>
                            </a:rPr>
                            <m:t>, </m:t>
                          </m:r>
                          <m:r>
                            <a:rPr lang="en-US" sz="2800" i="1">
                              <a:latin typeface="Cambria Math"/>
                            </a:rPr>
                            <m:t>𝑦</m:t>
                          </m:r>
                        </m:e>
                      </m:d>
                    </m:oMath>
                  </m:oMathPara>
                </a14:m>
                <a:endParaRPr lang="en-US" sz="2800" dirty="0" smtClean="0"/>
              </a:p>
              <a:p>
                <a:pPr marL="0" indent="0">
                  <a:buNone/>
                </a:pPr>
                <a14:m>
                  <m:oMathPara xmlns:m="http://schemas.openxmlformats.org/officeDocument/2006/math">
                    <m:oMathParaPr>
                      <m:jc m:val="centerGroup"/>
                    </m:oMathParaPr>
                    <m:oMath xmlns:m="http://schemas.openxmlformats.org/officeDocument/2006/math">
                      <m:func>
                        <m:funcPr>
                          <m:ctrlPr>
                            <a:rPr lang="ru-RU" sz="2800" i="1">
                              <a:latin typeface="Cambria Math"/>
                            </a:rPr>
                          </m:ctrlPr>
                        </m:funcPr>
                        <m:fName>
                          <m:r>
                            <m:rPr>
                              <m:sty m:val="p"/>
                            </m:rPr>
                            <a:rPr lang="en-US" sz="2800">
                              <a:latin typeface="Cambria Math"/>
                            </a:rPr>
                            <m:t>log</m:t>
                          </m:r>
                        </m:fName>
                        <m:e>
                          <m:d>
                            <m:dPr>
                              <m:ctrlPr>
                                <a:rPr lang="ru-RU" sz="2800" i="1">
                                  <a:latin typeface="Cambria Math"/>
                                </a:rPr>
                              </m:ctrlPr>
                            </m:dPr>
                            <m:e>
                              <m:r>
                                <a:rPr lang="en-US" sz="2800" i="1">
                                  <a:latin typeface="Cambria Math"/>
                                </a:rPr>
                                <m:t>𝑓𝑟𝑒𝑞</m:t>
                              </m:r>
                            </m:e>
                          </m:d>
                          <m:r>
                            <a:rPr lang="en-US" sz="2800" b="0" i="1" smtClean="0">
                              <a:latin typeface="Cambria Math"/>
                            </a:rPr>
                            <m:t>∗</m:t>
                          </m:r>
                        </m:e>
                      </m:func>
                      <m:r>
                        <a:rPr lang="en-US" sz="2800" i="1">
                          <a:latin typeface="Cambria Math"/>
                        </a:rPr>
                        <m:t>𝐼𝐶𝐼</m:t>
                      </m:r>
                      <m:d>
                        <m:dPr>
                          <m:ctrlPr>
                            <a:rPr lang="ru-RU" sz="2800" i="1">
                              <a:latin typeface="Cambria Math"/>
                            </a:rPr>
                          </m:ctrlPr>
                        </m:dPr>
                        <m:e>
                          <m:r>
                            <a:rPr lang="en-US" sz="2800" i="1">
                              <a:latin typeface="Cambria Math"/>
                            </a:rPr>
                            <m:t>𝑥</m:t>
                          </m:r>
                          <m:r>
                            <a:rPr lang="en-US" sz="2800" i="1">
                              <a:latin typeface="Cambria Math"/>
                            </a:rPr>
                            <m:t>, </m:t>
                          </m:r>
                          <m:r>
                            <a:rPr lang="en-US" sz="2800" i="1">
                              <a:latin typeface="Cambria Math"/>
                            </a:rPr>
                            <m:t>𝑦</m:t>
                          </m:r>
                        </m:e>
                      </m:d>
                      <m:r>
                        <a:rPr lang="en-US" sz="2800" i="1">
                          <a:latin typeface="Cambria Math"/>
                        </a:rPr>
                        <m:t>= </m:t>
                      </m:r>
                      <m:func>
                        <m:funcPr>
                          <m:ctrlPr>
                            <a:rPr lang="ru-RU" sz="2800" i="1">
                              <a:latin typeface="Cambria Math"/>
                            </a:rPr>
                          </m:ctrlPr>
                        </m:funcPr>
                        <m:fName>
                          <m:r>
                            <m:rPr>
                              <m:sty m:val="p"/>
                            </m:rPr>
                            <a:rPr lang="en-US" sz="2800">
                              <a:latin typeface="Cambria Math"/>
                            </a:rPr>
                            <m:t>log</m:t>
                          </m:r>
                        </m:fName>
                        <m:e>
                          <m:r>
                            <a:rPr lang="en-US" sz="2800" i="1">
                              <a:latin typeface="Cambria Math"/>
                            </a:rPr>
                            <m:t>𝑓</m:t>
                          </m:r>
                          <m:d>
                            <m:dPr>
                              <m:ctrlPr>
                                <a:rPr lang="ru-RU" sz="2800" i="1">
                                  <a:latin typeface="Cambria Math"/>
                                </a:rPr>
                              </m:ctrlPr>
                            </m:dPr>
                            <m:e>
                              <m:r>
                                <a:rPr lang="en-US" sz="2800" i="1">
                                  <a:latin typeface="Cambria Math"/>
                                </a:rPr>
                                <m:t>𝑥</m:t>
                              </m:r>
                              <m:r>
                                <a:rPr lang="en-US" sz="2800" i="1">
                                  <a:latin typeface="Cambria Math"/>
                                </a:rPr>
                                <m:t>, </m:t>
                              </m:r>
                              <m:r>
                                <a:rPr lang="en-US" sz="2800" i="1">
                                  <a:latin typeface="Cambria Math"/>
                                </a:rPr>
                                <m:t>𝑦</m:t>
                              </m:r>
                            </m:e>
                          </m:d>
                        </m:e>
                      </m:func>
                      <m:r>
                        <a:rPr lang="en-US" sz="2800" i="1">
                          <a:latin typeface="Cambria Math"/>
                        </a:rPr>
                        <m:t>∗</m:t>
                      </m:r>
                      <m:r>
                        <a:rPr lang="en-US" sz="2800" i="1">
                          <a:latin typeface="Cambria Math"/>
                        </a:rPr>
                        <m:t>𝐼𝐶𝐼</m:t>
                      </m:r>
                      <m:r>
                        <a:rPr lang="en-US" sz="2800" i="1">
                          <a:latin typeface="Cambria Math"/>
                        </a:rPr>
                        <m:t>(</m:t>
                      </m:r>
                      <m:r>
                        <a:rPr lang="en-US" sz="2800" i="1">
                          <a:latin typeface="Cambria Math"/>
                        </a:rPr>
                        <m:t>𝑥</m:t>
                      </m:r>
                      <m:r>
                        <a:rPr lang="en-US" sz="2800" i="1">
                          <a:latin typeface="Cambria Math"/>
                        </a:rPr>
                        <m:t>, </m:t>
                      </m:r>
                      <m:r>
                        <a:rPr lang="en-US" sz="2800" i="1">
                          <a:latin typeface="Cambria Math"/>
                        </a:rPr>
                        <m:t>𝑦</m:t>
                      </m:r>
                      <m:r>
                        <a:rPr lang="en-US" sz="2800" i="1">
                          <a:latin typeface="Cambria Math"/>
                        </a:rPr>
                        <m:t>)</m:t>
                      </m:r>
                    </m:oMath>
                  </m:oMathPara>
                </a14:m>
                <a:endParaRPr lang="en-US" sz="2800" dirty="0" smtClean="0"/>
              </a:p>
              <a:p>
                <a:endParaRPr lang="ru-RU" sz="28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481" t="-1213" r="-593"/>
                </a:stretch>
              </a:blipFill>
            </p:spPr>
            <p:txBody>
              <a:bodyPr/>
              <a:lstStyle/>
              <a:p>
                <a:r>
                  <a:rPr lang="ru-RU">
                    <a:noFill/>
                  </a:rPr>
                  <a:t> </a:t>
                </a:r>
              </a:p>
            </p:txBody>
          </p:sp>
        </mc:Fallback>
      </mc:AlternateContent>
    </p:spTree>
    <p:extLst>
      <p:ext uri="{BB962C8B-B14F-4D97-AF65-F5344CB8AC3E}">
        <p14:creationId xmlns:p14="http://schemas.microsoft.com/office/powerpoint/2010/main" val="456439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Results</a:t>
            </a:r>
            <a:endParaRPr lang="ru-RU" sz="4000" dirty="0">
              <a:latin typeface="Roboto Slab" pitchFamily="2" charset="0"/>
              <a:ea typeface="Roboto Slab" pitchFamily="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64335689"/>
              </p:ext>
            </p:extLst>
          </p:nvPr>
        </p:nvGraphicFramePr>
        <p:xfrm>
          <a:off x="251520" y="1484784"/>
          <a:ext cx="8712970" cy="5120640"/>
        </p:xfrm>
        <a:graphic>
          <a:graphicData uri="http://schemas.openxmlformats.org/drawingml/2006/table">
            <a:tbl>
              <a:tblPr firstRow="1" bandRow="1">
                <a:tableStyleId>{5940675A-B579-460E-94D1-54222C63F5DA}</a:tableStyleId>
              </a:tblPr>
              <a:tblGrid>
                <a:gridCol w="1244710"/>
                <a:gridCol w="1059549"/>
                <a:gridCol w="1224136"/>
                <a:gridCol w="1224136"/>
                <a:gridCol w="1224136"/>
                <a:gridCol w="1368152"/>
                <a:gridCol w="1368151"/>
              </a:tblGrid>
              <a:tr h="370840">
                <a:tc>
                  <a:txBody>
                    <a:bodyPr/>
                    <a:lstStyle/>
                    <a:p>
                      <a:r>
                        <a:rPr lang="en-US" sz="2200" dirty="0" smtClean="0"/>
                        <a:t>measure</a:t>
                      </a:r>
                      <a:endParaRPr lang="ru-RU" sz="2200" dirty="0"/>
                    </a:p>
                  </a:txBody>
                  <a:tcPr/>
                </a:tc>
                <a:tc>
                  <a:txBody>
                    <a:bodyPr/>
                    <a:lstStyle/>
                    <a:p>
                      <a:r>
                        <a:rPr lang="en-US" sz="2200" dirty="0" smtClean="0"/>
                        <a:t>AP@50</a:t>
                      </a:r>
                      <a:endParaRPr lang="ru-RU" sz="2200" dirty="0"/>
                    </a:p>
                  </a:txBody>
                  <a:tcPr/>
                </a:tc>
                <a:tc>
                  <a:txBody>
                    <a:bodyPr/>
                    <a:lstStyle/>
                    <a:p>
                      <a:r>
                        <a:rPr lang="en-US" sz="2200" dirty="0" smtClean="0"/>
                        <a:t>AP@100</a:t>
                      </a:r>
                      <a:endParaRPr lang="ru-RU" sz="2200" dirty="0"/>
                    </a:p>
                  </a:txBody>
                  <a:tcPr/>
                </a:tc>
                <a:tc>
                  <a:txBody>
                    <a:bodyPr/>
                    <a:lstStyle/>
                    <a:p>
                      <a:r>
                        <a:rPr lang="en-US" sz="2200" dirty="0" smtClean="0"/>
                        <a:t>AP@200</a:t>
                      </a:r>
                      <a:endParaRPr lang="ru-RU" sz="2200" dirty="0"/>
                    </a:p>
                  </a:txBody>
                  <a:tcPr/>
                </a:tc>
                <a:tc>
                  <a:txBody>
                    <a:bodyPr/>
                    <a:lstStyle/>
                    <a:p>
                      <a:r>
                        <a:rPr lang="en-US" sz="2200" dirty="0" smtClean="0"/>
                        <a:t>AP@500</a:t>
                      </a:r>
                      <a:endParaRPr lang="ru-RU" sz="2200" dirty="0"/>
                    </a:p>
                  </a:txBody>
                  <a:tcPr/>
                </a:tc>
                <a:tc>
                  <a:txBody>
                    <a:bodyPr/>
                    <a:lstStyle/>
                    <a:p>
                      <a:r>
                        <a:rPr lang="en-US" sz="2200" dirty="0" smtClean="0"/>
                        <a:t>AP@1000</a:t>
                      </a:r>
                      <a:endParaRPr lang="ru-RU" sz="2200" dirty="0"/>
                    </a:p>
                  </a:txBody>
                  <a:tcPr/>
                </a:tc>
                <a:tc>
                  <a:txBody>
                    <a:bodyPr/>
                    <a:lstStyle/>
                    <a:p>
                      <a:r>
                        <a:rPr lang="en-US" sz="2200" dirty="0" smtClean="0"/>
                        <a:t>AP@2500</a:t>
                      </a:r>
                      <a:endParaRPr lang="ru-RU" sz="2200" dirty="0"/>
                    </a:p>
                  </a:txBody>
                  <a:tcPr/>
                </a:tc>
              </a:tr>
              <a:tr h="370840">
                <a:tc gridSpan="7">
                  <a:txBody>
                    <a:bodyPr/>
                    <a:lstStyle/>
                    <a:p>
                      <a:pPr algn="ctr"/>
                      <a:r>
                        <a:rPr lang="en-US" sz="2200" dirty="0" smtClean="0"/>
                        <a:t>Best of 22 statistical association measures</a:t>
                      </a:r>
                      <a:endParaRPr lang="ru-RU" sz="22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r>
                        <a:rPr lang="en-US" sz="2200" dirty="0" smtClean="0"/>
                        <a:t>LLR</a:t>
                      </a:r>
                      <a:endParaRPr lang="ru-RU" sz="2200" dirty="0"/>
                    </a:p>
                  </a:txBody>
                  <a:tcPr/>
                </a:tc>
                <a:tc>
                  <a:txBody>
                    <a:bodyPr/>
                    <a:lstStyle/>
                    <a:p>
                      <a:pPr algn="ctr">
                        <a:lnSpc>
                          <a:spcPct val="115000"/>
                        </a:lnSpc>
                        <a:spcAft>
                          <a:spcPts val="0"/>
                        </a:spcAft>
                      </a:pPr>
                      <a:r>
                        <a:rPr lang="en-US" sz="2200" b="0" dirty="0">
                          <a:effectLst/>
                          <a:latin typeface="+mj-lt"/>
                          <a:ea typeface="Calibri"/>
                          <a:cs typeface="Times New Roman"/>
                        </a:rPr>
                        <a:t>0,794</a:t>
                      </a:r>
                      <a:endParaRPr lang="ru-RU" sz="2200" b="0"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0,778</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0,792</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0,802</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0,780</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dirty="0">
                          <a:effectLst/>
                          <a:latin typeface="+mj-lt"/>
                          <a:ea typeface="Calibri"/>
                          <a:cs typeface="Times New Roman"/>
                        </a:rPr>
                        <a:t>0,705</a:t>
                      </a:r>
                      <a:endParaRPr lang="ru-RU" sz="2200" b="0" dirty="0">
                        <a:effectLst/>
                        <a:latin typeface="+mj-lt"/>
                        <a:ea typeface="Calibri"/>
                        <a:cs typeface="Times New Roman"/>
                      </a:endParaRPr>
                    </a:p>
                  </a:txBody>
                  <a:tcPr marL="68580" marR="68580" marT="0" marB="0"/>
                </a:tc>
              </a:tr>
              <a:tr h="370840">
                <a:tc>
                  <a:txBody>
                    <a:bodyPr/>
                    <a:lstStyle/>
                    <a:p>
                      <a:r>
                        <a:rPr lang="en-US" sz="2200" dirty="0" smtClean="0"/>
                        <a:t>PSM</a:t>
                      </a:r>
                      <a:endParaRPr lang="ru-RU" sz="2200" dirty="0"/>
                    </a:p>
                  </a:txBody>
                  <a:tcPr/>
                </a:tc>
                <a:tc>
                  <a:txBody>
                    <a:bodyPr/>
                    <a:lstStyle/>
                    <a:p>
                      <a:pPr algn="ctr">
                        <a:lnSpc>
                          <a:spcPct val="115000"/>
                        </a:lnSpc>
                        <a:spcAft>
                          <a:spcPts val="0"/>
                        </a:spcAft>
                      </a:pPr>
                      <a:r>
                        <a:rPr lang="ru-RU" sz="2200" b="0" dirty="0">
                          <a:effectLst/>
                          <a:latin typeface="+mj-lt"/>
                          <a:ea typeface="Calibri"/>
                          <a:cs typeface="Times New Roman"/>
                        </a:rPr>
                        <a:t>0,787</a:t>
                      </a: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0,775</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0,789</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0,799</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0,777</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dirty="0">
                          <a:effectLst/>
                          <a:latin typeface="+mj-lt"/>
                          <a:ea typeface="Calibri"/>
                          <a:cs typeface="Times New Roman"/>
                        </a:rPr>
                        <a:t>0,702</a:t>
                      </a:r>
                      <a:endParaRPr lang="ru-RU" sz="2200" b="0" dirty="0">
                        <a:effectLst/>
                        <a:latin typeface="+mj-lt"/>
                        <a:ea typeface="Calibri"/>
                        <a:cs typeface="Times New Roman"/>
                      </a:endParaRPr>
                    </a:p>
                  </a:txBody>
                  <a:tcPr marL="68580" marR="68580" marT="0" marB="0"/>
                </a:tc>
              </a:tr>
              <a:tr h="370840">
                <a:tc>
                  <a:txBody>
                    <a:bodyPr/>
                    <a:lstStyle/>
                    <a:p>
                      <a:r>
                        <a:rPr lang="en-US" sz="2200" dirty="0" smtClean="0"/>
                        <a:t>PMI</a:t>
                      </a:r>
                      <a:r>
                        <a:rPr lang="en-US" sz="2200" baseline="30000" dirty="0" smtClean="0"/>
                        <a:t>3</a:t>
                      </a:r>
                      <a:endParaRPr lang="ru-RU" sz="2200" baseline="30000" dirty="0"/>
                    </a:p>
                  </a:txBody>
                  <a:tcPr/>
                </a:tc>
                <a:tc>
                  <a:txBody>
                    <a:bodyPr/>
                    <a:lstStyle/>
                    <a:p>
                      <a:pPr algn="ctr">
                        <a:lnSpc>
                          <a:spcPct val="115000"/>
                        </a:lnSpc>
                        <a:spcAft>
                          <a:spcPts val="0"/>
                        </a:spcAft>
                      </a:pPr>
                      <a:r>
                        <a:rPr lang="en-US" sz="2200" b="1" dirty="0">
                          <a:effectLst/>
                          <a:latin typeface="+mj-lt"/>
                          <a:ea typeface="Calibri"/>
                          <a:cs typeface="Times New Roman"/>
                        </a:rPr>
                        <a:t>0,976</a:t>
                      </a:r>
                      <a:endParaRPr lang="ru-RU" sz="22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0,907</a:t>
                      </a:r>
                      <a:endParaRPr lang="ru-RU" sz="2200" b="1">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0,855</a:t>
                      </a:r>
                      <a:endParaRPr lang="ru-RU" sz="2200" b="1">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0,821</a:t>
                      </a:r>
                      <a:endParaRPr lang="ru-RU" sz="2200" b="1">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0,795</a:t>
                      </a:r>
                      <a:endParaRPr lang="ru-RU" sz="2200" b="1">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dirty="0">
                          <a:effectLst/>
                          <a:latin typeface="+mj-lt"/>
                          <a:ea typeface="Calibri"/>
                          <a:cs typeface="Times New Roman"/>
                        </a:rPr>
                        <a:t>0,726</a:t>
                      </a:r>
                      <a:endParaRPr lang="ru-RU" sz="2200" b="1" dirty="0">
                        <a:effectLst/>
                        <a:latin typeface="+mj-lt"/>
                        <a:ea typeface="Calibri"/>
                        <a:cs typeface="Times New Roman"/>
                      </a:endParaRPr>
                    </a:p>
                  </a:txBody>
                  <a:tcPr marL="68580" marR="68580" marT="0" marB="0"/>
                </a:tc>
              </a:tr>
              <a:tr h="370840">
                <a:tc gridSpan="7">
                  <a:txBody>
                    <a:bodyPr/>
                    <a:lstStyle/>
                    <a:p>
                      <a:pPr algn="ctr"/>
                      <a:r>
                        <a:rPr lang="en-US" sz="2200" dirty="0" smtClean="0"/>
                        <a:t>Context measures</a:t>
                      </a:r>
                      <a:endParaRPr lang="ru-RU" sz="2200"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r>
                        <a:rPr lang="en-US" sz="2200" dirty="0" smtClean="0"/>
                        <a:t>type-LR</a:t>
                      </a:r>
                      <a:endParaRPr lang="ru-RU" sz="2200" dirty="0"/>
                    </a:p>
                  </a:txBody>
                  <a:tcPr/>
                </a:tc>
                <a:tc>
                  <a:txBody>
                    <a:bodyPr/>
                    <a:lstStyle/>
                    <a:p>
                      <a:pPr algn="ctr">
                        <a:lnSpc>
                          <a:spcPct val="115000"/>
                        </a:lnSpc>
                        <a:spcAft>
                          <a:spcPts val="0"/>
                        </a:spcAft>
                      </a:pPr>
                      <a:r>
                        <a:rPr lang="en-US" sz="2200" dirty="0">
                          <a:effectLst/>
                          <a:latin typeface="+mj-lt"/>
                          <a:ea typeface="Calibri"/>
                          <a:cs typeface="Times New Roman"/>
                        </a:rPr>
                        <a:t>0,508</a:t>
                      </a:r>
                      <a:endParaRPr lang="ru-RU" sz="2200" dirty="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0,521</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0,545</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0,563</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0,553</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0,529</a:t>
                      </a:r>
                      <a:endParaRPr lang="ru-RU" sz="2200">
                        <a:effectLst/>
                        <a:latin typeface="+mj-lt"/>
                        <a:ea typeface="Calibri"/>
                        <a:cs typeface="Times New Roman"/>
                      </a:endParaRPr>
                    </a:p>
                  </a:txBody>
                  <a:tcPr marL="68580" marR="68580" marT="0" marB="0"/>
                </a:tc>
              </a:tr>
              <a:tr h="370840">
                <a:tc>
                  <a:txBody>
                    <a:bodyPr/>
                    <a:lstStyle/>
                    <a:p>
                      <a:r>
                        <a:rPr lang="en-US" sz="2200" dirty="0" smtClean="0"/>
                        <a:t>type-FLR</a:t>
                      </a:r>
                      <a:endParaRPr lang="ru-RU" sz="2200" dirty="0"/>
                    </a:p>
                  </a:txBody>
                  <a:tcPr/>
                </a:tc>
                <a:tc>
                  <a:txBody>
                    <a:bodyPr/>
                    <a:lstStyle/>
                    <a:p>
                      <a:pPr algn="ctr">
                        <a:lnSpc>
                          <a:spcPct val="115000"/>
                        </a:lnSpc>
                        <a:spcAft>
                          <a:spcPts val="0"/>
                        </a:spcAft>
                      </a:pPr>
                      <a:r>
                        <a:rPr lang="en-US" sz="2200" b="0">
                          <a:effectLst/>
                          <a:latin typeface="+mj-lt"/>
                          <a:ea typeface="Calibri"/>
                          <a:cs typeface="Times New Roman"/>
                        </a:rPr>
                        <a:t>0,779</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0,818</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0,84</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0,825</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a:effectLst/>
                          <a:latin typeface="+mj-lt"/>
                          <a:ea typeface="Calibri"/>
                          <a:cs typeface="Times New Roman"/>
                        </a:rPr>
                        <a:t>0,796</a:t>
                      </a:r>
                      <a:endParaRPr lang="ru-RU" sz="2200" b="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0" dirty="0">
                          <a:effectLst/>
                          <a:latin typeface="+mj-lt"/>
                          <a:ea typeface="Calibri"/>
                          <a:cs typeface="Times New Roman"/>
                        </a:rPr>
                        <a:t>0,74</a:t>
                      </a:r>
                      <a:endParaRPr lang="ru-RU" sz="2200" b="0" dirty="0">
                        <a:effectLst/>
                        <a:latin typeface="+mj-lt"/>
                        <a:ea typeface="Calibri"/>
                        <a:cs typeface="Times New Roman"/>
                      </a:endParaRPr>
                    </a:p>
                  </a:txBody>
                  <a:tcPr marL="68580" marR="68580" marT="0" marB="0"/>
                </a:tc>
              </a:tr>
              <a:tr h="370840">
                <a:tc>
                  <a:txBody>
                    <a:bodyPr/>
                    <a:lstStyle/>
                    <a:p>
                      <a:r>
                        <a:rPr lang="en-US" sz="2200" dirty="0" smtClean="0"/>
                        <a:t>CI</a:t>
                      </a:r>
                      <a:endParaRPr lang="ru-RU" sz="2200" dirty="0"/>
                    </a:p>
                  </a:txBody>
                  <a:tcPr/>
                </a:tc>
                <a:tc>
                  <a:txBody>
                    <a:bodyPr/>
                    <a:lstStyle/>
                    <a:p>
                      <a:pPr algn="ctr">
                        <a:lnSpc>
                          <a:spcPct val="115000"/>
                        </a:lnSpc>
                        <a:spcAft>
                          <a:spcPts val="0"/>
                        </a:spcAft>
                      </a:pPr>
                      <a:r>
                        <a:rPr lang="en-US" sz="2200">
                          <a:effectLst/>
                          <a:latin typeface="+mj-lt"/>
                          <a:ea typeface="Calibri"/>
                          <a:cs typeface="Times New Roman"/>
                        </a:rPr>
                        <a:t>0,702</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0,748</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0,772</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0,789</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0,783</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dirty="0">
                          <a:effectLst/>
                          <a:latin typeface="+mj-lt"/>
                          <a:ea typeface="Calibri"/>
                          <a:cs typeface="Times New Roman"/>
                        </a:rPr>
                        <a:t>0,743</a:t>
                      </a:r>
                      <a:endParaRPr lang="ru-RU" sz="2200" dirty="0">
                        <a:effectLst/>
                        <a:latin typeface="+mj-lt"/>
                        <a:ea typeface="Calibri"/>
                        <a:cs typeface="Times New Roman"/>
                      </a:endParaRPr>
                    </a:p>
                  </a:txBody>
                  <a:tcPr marL="68580" marR="68580" marT="0" marB="0"/>
                </a:tc>
              </a:tr>
              <a:tr h="370840">
                <a:tc>
                  <a:txBody>
                    <a:bodyPr/>
                    <a:lstStyle/>
                    <a:p>
                      <a:r>
                        <a:rPr lang="en-US" sz="2200" dirty="0" smtClean="0"/>
                        <a:t>ICI</a:t>
                      </a:r>
                      <a:endParaRPr lang="ru-RU" sz="2200" dirty="0"/>
                    </a:p>
                  </a:txBody>
                  <a:tcPr/>
                </a:tc>
                <a:tc>
                  <a:txBody>
                    <a:bodyPr/>
                    <a:lstStyle/>
                    <a:p>
                      <a:pPr algn="ctr">
                        <a:lnSpc>
                          <a:spcPct val="115000"/>
                        </a:lnSpc>
                        <a:spcAft>
                          <a:spcPts val="0"/>
                        </a:spcAft>
                      </a:pPr>
                      <a:r>
                        <a:rPr lang="en-US" sz="2200">
                          <a:effectLst/>
                          <a:latin typeface="+mj-lt"/>
                          <a:ea typeface="Calibri"/>
                          <a:cs typeface="Times New Roman"/>
                        </a:rPr>
                        <a:t>0,899</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0,894</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0,884</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0,869</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0,843</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0,78</a:t>
                      </a:r>
                      <a:endParaRPr lang="ru-RU" sz="2200">
                        <a:effectLst/>
                        <a:latin typeface="+mj-lt"/>
                        <a:ea typeface="Calibri"/>
                        <a:cs typeface="Times New Roman"/>
                      </a:endParaRPr>
                    </a:p>
                  </a:txBody>
                  <a:tcPr marL="68580" marR="68580" marT="0" marB="0"/>
                </a:tc>
              </a:tr>
              <a:tr h="370840">
                <a:tc>
                  <a:txBody>
                    <a:bodyPr/>
                    <a:lstStyle/>
                    <a:p>
                      <a:r>
                        <a:rPr lang="en-US" sz="2200" dirty="0" err="1" smtClean="0"/>
                        <a:t>freq</a:t>
                      </a:r>
                      <a:r>
                        <a:rPr lang="en-US" sz="2200" dirty="0" smtClean="0"/>
                        <a:t>-CI</a:t>
                      </a:r>
                      <a:endParaRPr lang="ru-RU" sz="2200" dirty="0"/>
                    </a:p>
                  </a:txBody>
                  <a:tcPr/>
                </a:tc>
                <a:tc>
                  <a:txBody>
                    <a:bodyPr/>
                    <a:lstStyle/>
                    <a:p>
                      <a:pPr algn="ctr">
                        <a:lnSpc>
                          <a:spcPct val="115000"/>
                        </a:lnSpc>
                        <a:spcAft>
                          <a:spcPts val="0"/>
                        </a:spcAft>
                      </a:pPr>
                      <a:r>
                        <a:rPr lang="en-US" sz="2200" b="1">
                          <a:effectLst/>
                          <a:latin typeface="+mj-lt"/>
                          <a:ea typeface="Calibri"/>
                          <a:cs typeface="Times New Roman"/>
                        </a:rPr>
                        <a:t>0,953</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0,902</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0,876</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0,866</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0,847</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a:effectLst/>
                          <a:latin typeface="+mj-lt"/>
                          <a:ea typeface="Calibri"/>
                          <a:cs typeface="Times New Roman"/>
                        </a:rPr>
                        <a:t>0,777</a:t>
                      </a:r>
                      <a:endParaRPr lang="ru-RU" sz="2200">
                        <a:effectLst/>
                        <a:latin typeface="+mj-lt"/>
                        <a:ea typeface="Calibri"/>
                        <a:cs typeface="Times New Roman"/>
                      </a:endParaRPr>
                    </a:p>
                  </a:txBody>
                  <a:tcPr marL="68580" marR="68580" marT="0" marB="0"/>
                </a:tc>
              </a:tr>
              <a:tr h="370840">
                <a:tc>
                  <a:txBody>
                    <a:bodyPr/>
                    <a:lstStyle/>
                    <a:p>
                      <a:r>
                        <a:rPr lang="en-US" sz="2200" dirty="0" err="1" smtClean="0"/>
                        <a:t>freq</a:t>
                      </a:r>
                      <a:r>
                        <a:rPr lang="en-US" sz="2200" dirty="0" smtClean="0"/>
                        <a:t>-ICI</a:t>
                      </a:r>
                      <a:endParaRPr lang="ru-RU" sz="2200" dirty="0"/>
                    </a:p>
                  </a:txBody>
                  <a:tcPr/>
                </a:tc>
                <a:tc>
                  <a:txBody>
                    <a:bodyPr/>
                    <a:lstStyle/>
                    <a:p>
                      <a:pPr algn="ctr">
                        <a:lnSpc>
                          <a:spcPct val="115000"/>
                        </a:lnSpc>
                        <a:spcAft>
                          <a:spcPts val="0"/>
                        </a:spcAft>
                      </a:pPr>
                      <a:r>
                        <a:rPr lang="en-US" sz="2200">
                          <a:effectLst/>
                          <a:latin typeface="+mj-lt"/>
                          <a:ea typeface="Calibri"/>
                          <a:cs typeface="Times New Roman"/>
                        </a:rPr>
                        <a:t>0,908</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0,915</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0,899</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0,879</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a:effectLst/>
                          <a:latin typeface="+mj-lt"/>
                          <a:ea typeface="Calibri"/>
                          <a:cs typeface="Times New Roman"/>
                        </a:rPr>
                        <a:t>0,855</a:t>
                      </a:r>
                      <a:endParaRPr lang="ru-RU" sz="2200">
                        <a:effectLst/>
                        <a:latin typeface="+mj-lt"/>
                        <a:ea typeface="Calibri"/>
                        <a:cs typeface="Times New Roman"/>
                      </a:endParaRPr>
                    </a:p>
                  </a:txBody>
                  <a:tcPr marL="68580" marR="68580" marT="0" marB="0"/>
                </a:tc>
                <a:tc>
                  <a:txBody>
                    <a:bodyPr/>
                    <a:lstStyle/>
                    <a:p>
                      <a:pPr algn="ctr">
                        <a:lnSpc>
                          <a:spcPct val="115000"/>
                        </a:lnSpc>
                        <a:spcAft>
                          <a:spcPts val="0"/>
                        </a:spcAft>
                      </a:pPr>
                      <a:r>
                        <a:rPr lang="en-US" sz="2200" b="1" dirty="0">
                          <a:effectLst/>
                          <a:latin typeface="+mj-lt"/>
                          <a:ea typeface="Calibri"/>
                          <a:cs typeface="Times New Roman"/>
                        </a:rPr>
                        <a:t>0,789</a:t>
                      </a:r>
                      <a:endParaRPr lang="ru-RU" sz="220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40976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4000" dirty="0" smtClean="0">
                <a:latin typeface="Roboto Slab" pitchFamily="2" charset="0"/>
                <a:ea typeface="Roboto Slab" pitchFamily="2" charset="0"/>
              </a:rPr>
              <a:t>Results</a:t>
            </a:r>
            <a:endParaRPr lang="ru-RU" sz="4000" dirty="0">
              <a:latin typeface="Roboto Slab" pitchFamily="2" charset="0"/>
              <a:ea typeface="Roboto Slab" pitchFamily="2" charset="0"/>
            </a:endParaRPr>
          </a:p>
        </p:txBody>
      </p:sp>
      <p:pic>
        <p:nvPicPr>
          <p:cNvPr id="4" name="Объект 3"/>
          <p:cNvPicPr>
            <a:picLocks noGrp="1"/>
          </p:cNvPicPr>
          <p:nvPr>
            <p:ph idx="1"/>
          </p:nvPr>
        </p:nvPicPr>
        <p:blipFill rotWithShape="1">
          <a:blip r:embed="rId2"/>
          <a:srcRect b="4324"/>
          <a:stretch/>
        </p:blipFill>
        <p:spPr>
          <a:xfrm>
            <a:off x="0" y="1340768"/>
            <a:ext cx="9144000" cy="4478141"/>
          </a:xfrm>
          <a:prstGeom prst="rect">
            <a:avLst/>
          </a:prstGeom>
        </p:spPr>
      </p:pic>
      <p:sp>
        <p:nvSpPr>
          <p:cNvPr id="5" name="TextBox 4"/>
          <p:cNvSpPr txBox="1"/>
          <p:nvPr/>
        </p:nvSpPr>
        <p:spPr>
          <a:xfrm>
            <a:off x="1691680" y="5949280"/>
            <a:ext cx="1944216" cy="369332"/>
          </a:xfrm>
          <a:prstGeom prst="rect">
            <a:avLst/>
          </a:prstGeom>
          <a:noFill/>
        </p:spPr>
        <p:txBody>
          <a:bodyPr wrap="square" rtlCol="0">
            <a:spAutoFit/>
          </a:bodyPr>
          <a:lstStyle/>
          <a:p>
            <a:r>
              <a:rPr lang="en-US" dirty="0" smtClean="0"/>
              <a:t>Recall up to 1</a:t>
            </a:r>
            <a:endParaRPr lang="ru-RU" dirty="0"/>
          </a:p>
        </p:txBody>
      </p:sp>
      <p:sp>
        <p:nvSpPr>
          <p:cNvPr id="6" name="TextBox 5"/>
          <p:cNvSpPr txBox="1"/>
          <p:nvPr/>
        </p:nvSpPr>
        <p:spPr>
          <a:xfrm>
            <a:off x="6143631" y="5949280"/>
            <a:ext cx="1944216" cy="369332"/>
          </a:xfrm>
          <a:prstGeom prst="rect">
            <a:avLst/>
          </a:prstGeom>
          <a:noFill/>
        </p:spPr>
        <p:txBody>
          <a:bodyPr wrap="square" rtlCol="0">
            <a:spAutoFit/>
          </a:bodyPr>
          <a:lstStyle/>
          <a:p>
            <a:r>
              <a:rPr lang="en-US" dirty="0" smtClean="0"/>
              <a:t>Recall up to 0.14</a:t>
            </a:r>
            <a:endParaRPr lang="ru-RU" dirty="0"/>
          </a:p>
        </p:txBody>
      </p:sp>
    </p:spTree>
    <p:extLst>
      <p:ext uri="{BB962C8B-B14F-4D97-AF65-F5344CB8AC3E}">
        <p14:creationId xmlns:p14="http://schemas.microsoft.com/office/powerpoint/2010/main" val="3719183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smtClean="0">
                <a:latin typeface="Roboto Slab" pitchFamily="2" charset="0"/>
                <a:ea typeface="Roboto Slab" pitchFamily="2" charset="0"/>
              </a:rPr>
              <a:t>Outline</a:t>
            </a:r>
            <a:endParaRPr lang="ru-RU" sz="4000" dirty="0">
              <a:latin typeface="Roboto Slab" pitchFamily="2" charset="0"/>
              <a:ea typeface="Roboto Slab" pitchFamily="2" charset="0"/>
            </a:endParaRPr>
          </a:p>
        </p:txBody>
      </p:sp>
      <p:sp>
        <p:nvSpPr>
          <p:cNvPr id="3" name="Объект 2"/>
          <p:cNvSpPr>
            <a:spLocks noGrp="1"/>
          </p:cNvSpPr>
          <p:nvPr>
            <p:ph idx="1"/>
          </p:nvPr>
        </p:nvSpPr>
        <p:spPr/>
        <p:txBody>
          <a:bodyPr>
            <a:normAutofit/>
          </a:bodyPr>
          <a:lstStyle/>
          <a:p>
            <a:pPr marL="0" indent="0">
              <a:buNone/>
            </a:pPr>
            <a:r>
              <a:rPr lang="en-US" sz="2800" dirty="0" smtClean="0"/>
              <a:t>Practical part</a:t>
            </a:r>
          </a:p>
          <a:p>
            <a:pPr marL="514350" indent="-514350">
              <a:buFont typeface="+mj-lt"/>
              <a:buAutoNum type="arabicPeriod"/>
            </a:pPr>
            <a:r>
              <a:rPr lang="en-US" sz="2800" dirty="0" smtClean="0"/>
              <a:t>Data</a:t>
            </a:r>
          </a:p>
          <a:p>
            <a:pPr marL="514350" indent="-514350">
              <a:buFont typeface="+mj-lt"/>
              <a:buAutoNum type="arabicPeriod"/>
            </a:pPr>
            <a:r>
              <a:rPr lang="en-US" sz="2800" dirty="0" smtClean="0"/>
              <a:t>Statistical association measures</a:t>
            </a:r>
          </a:p>
          <a:p>
            <a:pPr marL="514350" indent="-514350">
              <a:buFont typeface="+mj-lt"/>
              <a:buAutoNum type="arabicPeriod"/>
            </a:pPr>
            <a:r>
              <a:rPr lang="en-US" sz="2800" b="1" dirty="0" smtClean="0"/>
              <a:t>Context measures</a:t>
            </a:r>
          </a:p>
          <a:p>
            <a:pPr marL="514350" indent="-514350">
              <a:buFont typeface="+mj-lt"/>
              <a:buAutoNum type="arabicPeriod"/>
            </a:pPr>
            <a:r>
              <a:rPr lang="en-US" sz="2800" dirty="0" smtClean="0"/>
              <a:t>Results</a:t>
            </a:r>
          </a:p>
          <a:p>
            <a:pPr marL="514350" indent="-514350">
              <a:buFont typeface="+mj-lt"/>
              <a:buAutoNum type="arabicPeriod"/>
            </a:pPr>
            <a:r>
              <a:rPr lang="en-US" sz="2800" dirty="0" smtClean="0"/>
              <a:t>Discussion</a:t>
            </a:r>
            <a:endParaRPr lang="ru-RU" sz="2800" dirty="0"/>
          </a:p>
        </p:txBody>
      </p:sp>
    </p:spTree>
    <p:extLst>
      <p:ext uri="{BB962C8B-B14F-4D97-AF65-F5344CB8AC3E}">
        <p14:creationId xmlns:p14="http://schemas.microsoft.com/office/powerpoint/2010/main" val="310886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Extracted lists – cubic PMI</a:t>
            </a:r>
            <a:endParaRPr lang="ru-RU" sz="4000" dirty="0">
              <a:latin typeface="Roboto Slab" pitchFamily="2" charset="0"/>
              <a:ea typeface="Roboto Slab" pitchFamily="2" charset="0"/>
            </a:endParaRPr>
          </a:p>
        </p:txBody>
      </p:sp>
      <p:graphicFrame>
        <p:nvGraphicFramePr>
          <p:cNvPr id="4" name="Объект 4"/>
          <p:cNvGraphicFramePr>
            <a:graphicFrameLocks noGrp="1"/>
          </p:cNvGraphicFramePr>
          <p:nvPr>
            <p:ph idx="1"/>
            <p:extLst>
              <p:ext uri="{D42A27DB-BD31-4B8C-83A1-F6EECF244321}">
                <p14:modId xmlns:p14="http://schemas.microsoft.com/office/powerpoint/2010/main" val="1986886458"/>
              </p:ext>
            </p:extLst>
          </p:nvPr>
        </p:nvGraphicFramePr>
        <p:xfrm>
          <a:off x="457200" y="1600200"/>
          <a:ext cx="8064897" cy="4668012"/>
        </p:xfrm>
        <a:graphic>
          <a:graphicData uri="http://schemas.openxmlformats.org/drawingml/2006/table">
            <a:tbl>
              <a:tblPr firstRow="1" bandRow="1">
                <a:tableStyleId>{5940675A-B579-460E-94D1-54222C63F5DA}</a:tableStyleId>
              </a:tblPr>
              <a:tblGrid>
                <a:gridCol w="455886"/>
                <a:gridCol w="3343162"/>
                <a:gridCol w="607848"/>
                <a:gridCol w="3658001"/>
              </a:tblGrid>
              <a:tr h="370840">
                <a:tc gridSpan="2">
                  <a:txBody>
                    <a:bodyPr/>
                    <a:lstStyle/>
                    <a:p>
                      <a:pPr algn="ctr"/>
                      <a:r>
                        <a:rPr lang="en-US" sz="2200" dirty="0" smtClean="0">
                          <a:latin typeface="+mj-lt"/>
                        </a:rPr>
                        <a:t>1-10</a:t>
                      </a:r>
                      <a:endParaRPr lang="ru-RU" sz="2200" dirty="0">
                        <a:latin typeface="+mj-lt"/>
                      </a:endParaRPr>
                    </a:p>
                  </a:txBody>
                  <a:tcPr/>
                </a:tc>
                <a:tc hMerge="1">
                  <a:txBody>
                    <a:bodyPr/>
                    <a:lstStyle/>
                    <a:p>
                      <a:pPr algn="ctr"/>
                      <a:endParaRPr lang="ru-RU" sz="2200" dirty="0">
                        <a:latin typeface="+mj-lt"/>
                      </a:endParaRPr>
                    </a:p>
                  </a:txBody>
                  <a:tcPr/>
                </a:tc>
                <a:tc gridSpan="2">
                  <a:txBody>
                    <a:bodyPr/>
                    <a:lstStyle/>
                    <a:p>
                      <a:pPr algn="ctr"/>
                      <a:r>
                        <a:rPr lang="en-US" sz="2200" dirty="0" smtClean="0">
                          <a:latin typeface="+mj-lt"/>
                        </a:rPr>
                        <a:t>11-20</a:t>
                      </a:r>
                      <a:endParaRPr lang="ru-RU" sz="2200" dirty="0">
                        <a:latin typeface="+mj-lt"/>
                      </a:endParaRPr>
                    </a:p>
                  </a:txBody>
                  <a:tcPr/>
                </a:tc>
                <a:tc hMerge="1">
                  <a:txBody>
                    <a:bodyPr/>
                    <a:lstStyle/>
                    <a:p>
                      <a:pPr algn="ctr"/>
                      <a:endParaRPr lang="ru-RU" sz="2200" dirty="0">
                        <a:latin typeface="+mj-lt"/>
                      </a:endParaRPr>
                    </a:p>
                  </a:txBody>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a:t>
                      </a:r>
                      <a:endParaRPr lang="ru-RU" sz="2200" dirty="0">
                        <a:effectLst/>
                        <a:latin typeface="+mj-lt"/>
                        <a:ea typeface="Calibri"/>
                        <a:cs typeface="Arial" panose="020B0604020202020204" pitchFamily="34" charset="0"/>
                      </a:endParaRPr>
                    </a:p>
                  </a:txBody>
                  <a:tcPr marL="68580" marR="68580" marT="0" marB="0">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200" kern="1200" dirty="0" smtClean="0">
                          <a:solidFill>
                            <a:schemeClr val="tx1"/>
                          </a:solidFill>
                          <a:effectLst/>
                          <a:latin typeface="+mn-lt"/>
                          <a:ea typeface="Calibri"/>
                          <a:cs typeface="Arial" panose="020B0604020202020204" pitchFamily="34" charset="0"/>
                        </a:rPr>
                        <a:t>ПРАВООХРАНИТЕЛЬНЫЙ ОРГАН</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11</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ПОДЗЕМНЫЙ</a:t>
                      </a:r>
                      <a:r>
                        <a:rPr lang="ru-RU" sz="2200" baseline="0" dirty="0" smtClean="0">
                          <a:effectLst/>
                          <a:latin typeface="+mj-lt"/>
                          <a:ea typeface="Calibri"/>
                          <a:cs typeface="Arial" panose="020B0604020202020204" pitchFamily="34" charset="0"/>
                        </a:rPr>
                        <a:t> ТОЛЧОК</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2</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УГОЛОВНОЕ</a:t>
                      </a:r>
                      <a:r>
                        <a:rPr lang="ru-RU" sz="2200" baseline="0" dirty="0" smtClean="0">
                          <a:effectLst/>
                          <a:latin typeface="+mj-lt"/>
                          <a:ea typeface="Calibri"/>
                          <a:cs typeface="Arial" panose="020B0604020202020204" pitchFamily="34" charset="0"/>
                        </a:rPr>
                        <a:t> ДЕЛО</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12</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КРУГЛЫЙ</a:t>
                      </a:r>
                      <a:r>
                        <a:rPr lang="ru-RU" sz="2200" baseline="0" dirty="0" smtClean="0">
                          <a:effectLst/>
                          <a:latin typeface="+mj-lt"/>
                          <a:ea typeface="Calibri"/>
                          <a:cs typeface="Arial" panose="020B0604020202020204" pitchFamily="34" charset="0"/>
                        </a:rPr>
                        <a:t> СТОЛ</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3</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ТОЧКА ЗРЕНИЕ</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13</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КВАДРАТНЫЙ МЕТР</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4</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ЛИШЕНИЕ</a:t>
                      </a:r>
                      <a:r>
                        <a:rPr lang="ru-RU" sz="2200" baseline="0" dirty="0" smtClean="0">
                          <a:effectLst/>
                          <a:latin typeface="+mj-lt"/>
                          <a:ea typeface="Calibri"/>
                          <a:cs typeface="Arial" panose="020B0604020202020204" pitchFamily="34" charset="0"/>
                        </a:rPr>
                        <a:t> СВОБОДА</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14</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СЕЛЬСКИЙ ХОЗЯЙСТВО</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5</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ЗАРАБОТНЫЙ ПЛАТА</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15</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ВЕРХОВНЫЙ РАДА</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6</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БЛИЖНИЙ ВОСТОК</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16</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ОФИЦИАЛЬНЫЙ САЙТ</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7</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ВЗРЫВНОЕ УСТРОЙСТВО</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17</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ФИГУРНЫЙ</a:t>
                      </a:r>
                      <a:r>
                        <a:rPr lang="ru-RU" sz="2200" baseline="0" dirty="0" smtClean="0">
                          <a:effectLst/>
                          <a:latin typeface="+mj-lt"/>
                          <a:ea typeface="Calibri"/>
                          <a:cs typeface="Arial" panose="020B0604020202020204" pitchFamily="34" charset="0"/>
                        </a:rPr>
                        <a:t> КАТАНИЕ</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8</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УЧЕБНЫЙ ЗАВЕДЕНИЕ</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18</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РОССИЙСКИЙ ФЕДЕРАЦИЯ</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9</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СТИХИЙНЫЙ</a:t>
                      </a:r>
                      <a:r>
                        <a:rPr lang="ru-RU" sz="2200" baseline="0" dirty="0" smtClean="0">
                          <a:effectLst/>
                          <a:latin typeface="+mj-lt"/>
                          <a:ea typeface="Calibri"/>
                          <a:cs typeface="Arial" panose="020B0604020202020204" pitchFamily="34" charset="0"/>
                        </a:rPr>
                        <a:t> БЕДСТВИЕ</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19</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СЛЕДСТВЕННЫЙ КОМИТЕТ</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10</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smtClean="0">
                          <a:effectLst/>
                          <a:latin typeface="+mj-lt"/>
                          <a:ea typeface="Calibri"/>
                          <a:cs typeface="Arial" panose="020B0604020202020204" pitchFamily="34" charset="0"/>
                        </a:rPr>
                        <a:t>ДЕТСКИЙ САД</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20</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smtClean="0">
                          <a:effectLst/>
                          <a:latin typeface="+mj-lt"/>
                          <a:ea typeface="Calibri"/>
                          <a:cs typeface="Arial" panose="020B0604020202020204" pitchFamily="34" charset="0"/>
                        </a:rPr>
                        <a:t>ГЕНЕРАЛЬНЫЙ ДИРЕКТОР</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2091298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Extracted lists – cubic PMI</a:t>
            </a:r>
            <a:endParaRPr lang="ru-RU" sz="4000" dirty="0">
              <a:latin typeface="Roboto Slab" pitchFamily="2" charset="0"/>
              <a:ea typeface="Roboto Slab" pitchFamily="2" charset="0"/>
            </a:endParaRPr>
          </a:p>
        </p:txBody>
      </p:sp>
      <p:graphicFrame>
        <p:nvGraphicFramePr>
          <p:cNvPr id="4" name="Объект 4"/>
          <p:cNvGraphicFramePr>
            <a:graphicFrameLocks noGrp="1"/>
          </p:cNvGraphicFramePr>
          <p:nvPr>
            <p:ph idx="1"/>
            <p:extLst>
              <p:ext uri="{D42A27DB-BD31-4B8C-83A1-F6EECF244321}">
                <p14:modId xmlns:p14="http://schemas.microsoft.com/office/powerpoint/2010/main" val="266614460"/>
              </p:ext>
            </p:extLst>
          </p:nvPr>
        </p:nvGraphicFramePr>
        <p:xfrm>
          <a:off x="457200" y="1600200"/>
          <a:ext cx="8064897" cy="4668012"/>
        </p:xfrm>
        <a:graphic>
          <a:graphicData uri="http://schemas.openxmlformats.org/drawingml/2006/table">
            <a:tbl>
              <a:tblPr firstRow="1" bandRow="1">
                <a:tableStyleId>{5940675A-B579-460E-94D1-54222C63F5DA}</a:tableStyleId>
              </a:tblPr>
              <a:tblGrid>
                <a:gridCol w="455886"/>
                <a:gridCol w="3343162"/>
                <a:gridCol w="607848"/>
                <a:gridCol w="3658001"/>
              </a:tblGrid>
              <a:tr h="370840">
                <a:tc gridSpan="2">
                  <a:txBody>
                    <a:bodyPr/>
                    <a:lstStyle/>
                    <a:p>
                      <a:pPr algn="ctr"/>
                      <a:r>
                        <a:rPr lang="en-US" sz="2200" dirty="0" smtClean="0">
                          <a:latin typeface="+mj-lt"/>
                        </a:rPr>
                        <a:t>1-10</a:t>
                      </a:r>
                      <a:endParaRPr lang="ru-RU" sz="2200" dirty="0">
                        <a:latin typeface="+mj-lt"/>
                      </a:endParaRPr>
                    </a:p>
                  </a:txBody>
                  <a:tcPr/>
                </a:tc>
                <a:tc hMerge="1">
                  <a:txBody>
                    <a:bodyPr/>
                    <a:lstStyle/>
                    <a:p>
                      <a:pPr algn="ctr"/>
                      <a:endParaRPr lang="ru-RU" sz="2200" dirty="0">
                        <a:latin typeface="+mj-lt"/>
                      </a:endParaRPr>
                    </a:p>
                  </a:txBody>
                  <a:tcPr/>
                </a:tc>
                <a:tc gridSpan="2">
                  <a:txBody>
                    <a:bodyPr/>
                    <a:lstStyle/>
                    <a:p>
                      <a:pPr algn="ctr"/>
                      <a:r>
                        <a:rPr lang="en-US" sz="2200" dirty="0" smtClean="0">
                          <a:latin typeface="+mj-lt"/>
                        </a:rPr>
                        <a:t>11-20</a:t>
                      </a:r>
                      <a:endParaRPr lang="ru-RU" sz="2200" dirty="0">
                        <a:latin typeface="+mj-lt"/>
                      </a:endParaRPr>
                    </a:p>
                  </a:txBody>
                  <a:tcPr/>
                </a:tc>
                <a:tc hMerge="1">
                  <a:txBody>
                    <a:bodyPr/>
                    <a:lstStyle/>
                    <a:p>
                      <a:pPr algn="ctr"/>
                      <a:endParaRPr lang="ru-RU" sz="2200" dirty="0">
                        <a:latin typeface="+mj-lt"/>
                      </a:endParaRPr>
                    </a:p>
                  </a:txBody>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a:t>
                      </a:r>
                      <a:endParaRPr lang="ru-RU" sz="2200" dirty="0">
                        <a:effectLst/>
                        <a:latin typeface="+mj-lt"/>
                        <a:ea typeface="Calibri"/>
                        <a:cs typeface="Arial" panose="020B0604020202020204" pitchFamily="34" charset="0"/>
                      </a:endParaRPr>
                    </a:p>
                  </a:txBody>
                  <a:tcPr marL="68580" marR="68580" marT="0" marB="0">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kern="1200" dirty="0" smtClean="0">
                          <a:solidFill>
                            <a:schemeClr val="tx1"/>
                          </a:solidFill>
                          <a:effectLst/>
                          <a:latin typeface="+mn-lt"/>
                          <a:ea typeface="Calibri"/>
                          <a:cs typeface="Arial" panose="020B0604020202020204" pitchFamily="34" charset="0"/>
                        </a:rPr>
                        <a:t>LAW ENFORCEMENT AGENCY</a:t>
                      </a:r>
                      <a:endParaRPr lang="ru-RU" sz="2200" kern="1200" dirty="0" smtClean="0">
                        <a:solidFill>
                          <a:schemeClr val="tx1"/>
                        </a:solidFill>
                        <a:effectLst/>
                        <a:latin typeface="+mn-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11</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EARTH SHOCK</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2</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CRIMINAL CASE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12</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ROUND TABLE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3</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POINT</a:t>
                      </a:r>
                      <a:r>
                        <a:rPr lang="en-US" sz="2200" baseline="0" dirty="0" smtClean="0">
                          <a:effectLst/>
                          <a:latin typeface="+mj-lt"/>
                          <a:ea typeface="Calibri"/>
                          <a:cs typeface="Arial" panose="020B0604020202020204" pitchFamily="34" charset="0"/>
                        </a:rPr>
                        <a:t> OF VIEW</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13</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SQUARE</a:t>
                      </a:r>
                      <a:r>
                        <a:rPr lang="en-US" sz="2200" baseline="0" dirty="0" smtClean="0">
                          <a:effectLst/>
                          <a:latin typeface="+mj-lt"/>
                          <a:ea typeface="Calibri"/>
                          <a:cs typeface="Arial" panose="020B0604020202020204" pitchFamily="34" charset="0"/>
                        </a:rPr>
                        <a:t> METER</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4</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RESTRAINT OF LIBERTY</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14</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AGRICULTURE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5</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SALARY</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15</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de-DE" sz="2200" kern="1200" dirty="0" smtClean="0">
                          <a:solidFill>
                            <a:schemeClr val="tx1"/>
                          </a:solidFill>
                          <a:effectLst/>
                          <a:latin typeface="+mn-lt"/>
                          <a:ea typeface="Calibri"/>
                          <a:cs typeface="Times New Roman"/>
                        </a:rPr>
                        <a:t>VERKHOVNA RADA</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6</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NEAR EAST</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16</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OFFICIAL SITE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7</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EXPLOSIVE WEAPON</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17</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FIGURE-SKATING</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8</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EDUCATIONAL INSTITUTION</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18</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RUSSIAN FEDERATION</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9</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NATURAL DISASTER</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19</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INVESTIGATIVE COMMITTEE</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10</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KINDERGARTEN</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20</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Arial" panose="020B0604020202020204" pitchFamily="34" charset="0"/>
                        </a:rPr>
                        <a:t>GENERAL DIRECTOR</a:t>
                      </a:r>
                      <a:endParaRPr lang="ru-RU" sz="2200" dirty="0">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2399439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4000" dirty="0" smtClean="0">
                <a:latin typeface="Roboto Slab" pitchFamily="2" charset="0"/>
                <a:ea typeface="Roboto Slab" pitchFamily="2" charset="0"/>
              </a:rPr>
              <a:t>Extracted lists - ICI</a:t>
            </a:r>
            <a:endParaRPr lang="ru-RU" sz="4000" dirty="0">
              <a:latin typeface="Roboto Slab" pitchFamily="2" charset="0"/>
              <a:ea typeface="Roboto Slab" pitchFamily="2" charset="0"/>
            </a:endParaRPr>
          </a:p>
        </p:txBody>
      </p:sp>
      <p:graphicFrame>
        <p:nvGraphicFramePr>
          <p:cNvPr id="4" name="Объект 4"/>
          <p:cNvGraphicFramePr>
            <a:graphicFrameLocks/>
          </p:cNvGraphicFramePr>
          <p:nvPr>
            <p:extLst>
              <p:ext uri="{D42A27DB-BD31-4B8C-83A1-F6EECF244321}">
                <p14:modId xmlns:p14="http://schemas.microsoft.com/office/powerpoint/2010/main" val="2715915396"/>
              </p:ext>
            </p:extLst>
          </p:nvPr>
        </p:nvGraphicFramePr>
        <p:xfrm>
          <a:off x="539552" y="1268760"/>
          <a:ext cx="8064897" cy="5439156"/>
        </p:xfrm>
        <a:graphic>
          <a:graphicData uri="http://schemas.openxmlformats.org/drawingml/2006/table">
            <a:tbl>
              <a:tblPr firstRow="1" bandRow="1">
                <a:tableStyleId>{5940675A-B579-460E-94D1-54222C63F5DA}</a:tableStyleId>
              </a:tblPr>
              <a:tblGrid>
                <a:gridCol w="455886"/>
                <a:gridCol w="3343162"/>
                <a:gridCol w="607848"/>
                <a:gridCol w="3658001"/>
              </a:tblGrid>
              <a:tr h="370840">
                <a:tc gridSpan="2">
                  <a:txBody>
                    <a:bodyPr/>
                    <a:lstStyle/>
                    <a:p>
                      <a:pPr algn="ctr"/>
                      <a:r>
                        <a:rPr lang="en-US" sz="2200" dirty="0" smtClean="0">
                          <a:latin typeface="+mj-lt"/>
                        </a:rPr>
                        <a:t>1-10</a:t>
                      </a:r>
                      <a:endParaRPr lang="ru-RU" sz="2200" dirty="0">
                        <a:latin typeface="+mj-lt"/>
                      </a:endParaRPr>
                    </a:p>
                  </a:txBody>
                  <a:tcPr/>
                </a:tc>
                <a:tc hMerge="1">
                  <a:txBody>
                    <a:bodyPr/>
                    <a:lstStyle/>
                    <a:p>
                      <a:pPr algn="ctr"/>
                      <a:endParaRPr lang="ru-RU" sz="2200" dirty="0">
                        <a:latin typeface="+mj-lt"/>
                      </a:endParaRPr>
                    </a:p>
                  </a:txBody>
                  <a:tcPr/>
                </a:tc>
                <a:tc gridSpan="2">
                  <a:txBody>
                    <a:bodyPr/>
                    <a:lstStyle/>
                    <a:p>
                      <a:pPr algn="ctr"/>
                      <a:r>
                        <a:rPr lang="en-US" sz="2200" dirty="0" smtClean="0">
                          <a:latin typeface="+mj-lt"/>
                        </a:rPr>
                        <a:t>11-20</a:t>
                      </a:r>
                      <a:endParaRPr lang="ru-RU" sz="2200" dirty="0">
                        <a:latin typeface="+mj-lt"/>
                      </a:endParaRPr>
                    </a:p>
                  </a:txBody>
                  <a:tcPr/>
                </a:tc>
                <a:tc hMerge="1">
                  <a:txBody>
                    <a:bodyPr/>
                    <a:lstStyle/>
                    <a:p>
                      <a:pPr algn="ctr"/>
                      <a:endParaRPr lang="ru-RU" sz="2200" dirty="0">
                        <a:latin typeface="+mj-lt"/>
                      </a:endParaRPr>
                    </a:p>
                  </a:txBody>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Times New Roman"/>
                        </a:rPr>
                        <a:t>ЗАРАБОТНЫЙ ПЛАТА</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11</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a:effectLst/>
                          <a:latin typeface="+mj-lt"/>
                          <a:ea typeface="Calibri"/>
                          <a:cs typeface="Times New Roman"/>
                        </a:rPr>
                        <a:t>ПРЕДСТАТЕЛЬНЫЙ ЖЕЛЕЗА</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2</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Times New Roman"/>
                        </a:rPr>
                        <a:t>ПРАВООХРАНИТЕЛЬНЫЙ ОРГАН</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12</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Times New Roman"/>
                        </a:rPr>
                        <a:t>СТИХИЙНЫЙ БЕДСТВИЕ</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3</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Times New Roman"/>
                        </a:rPr>
                        <a:t>ЕДИОТ АХРОНОТ</a:t>
                      </a: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13</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a:effectLst/>
                          <a:latin typeface="+mj-lt"/>
                          <a:ea typeface="Calibri"/>
                          <a:cs typeface="Times New Roman"/>
                        </a:rPr>
                        <a:t>КЛЕЩЕВОЙ ЭНЦЕФАЛИТ</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4</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a:effectLst/>
                          <a:latin typeface="+mj-lt"/>
                          <a:ea typeface="Calibri"/>
                          <a:cs typeface="Times New Roman"/>
                        </a:rPr>
                        <a:t>ТРОЙСКИЙ УНЦИЯ</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14</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Times New Roman"/>
                        </a:rPr>
                        <a:t>ЛЕДИ ГАГА</a:t>
                      </a:r>
                    </a:p>
                  </a:txBody>
                  <a:tcPr marL="68580" marR="68580" marT="0" marB="0">
                    <a:solidFill>
                      <a:schemeClr val="accent2">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5</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a:effectLst/>
                          <a:latin typeface="+mj-lt"/>
                          <a:ea typeface="Calibri"/>
                          <a:cs typeface="Times New Roman"/>
                        </a:rPr>
                        <a:t>УЧЕБНЫЙ ЗАВЕДЕНИЕ</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15</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a:effectLst/>
                          <a:latin typeface="+mj-lt"/>
                          <a:ea typeface="Calibri"/>
                          <a:cs typeface="Times New Roman"/>
                        </a:rPr>
                        <a:t>НОРИЛЬСКИЙ НИКЕЛЬ</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6</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a:effectLst/>
                          <a:latin typeface="+mj-lt"/>
                          <a:ea typeface="Calibri"/>
                          <a:cs typeface="Times New Roman"/>
                        </a:rPr>
                        <a:t>ПРОЦЕНТНЫЙ СТАВКА</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16</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a:effectLst/>
                          <a:latin typeface="+mj-lt"/>
                          <a:ea typeface="Calibri"/>
                          <a:cs typeface="Times New Roman"/>
                        </a:rPr>
                        <a:t>СМЕРТНЫЙ КАЗНЬ</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7</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a:effectLst/>
                          <a:latin typeface="+mj-lt"/>
                          <a:ea typeface="Calibri"/>
                          <a:cs typeface="Times New Roman"/>
                        </a:rPr>
                        <a:t>СЛЕДСТВЕННЫЙ КОМИТЕТ</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17</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a:effectLst/>
                          <a:latin typeface="+mj-lt"/>
                          <a:ea typeface="Calibri"/>
                          <a:cs typeface="Times New Roman"/>
                        </a:rPr>
                        <a:t>МАГНИТНО-РЕЗОНАНСНЫЙ ТОМОГРАФИЯ</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8</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a:effectLst/>
                          <a:latin typeface="+mj-lt"/>
                          <a:ea typeface="Calibri"/>
                          <a:cs typeface="Times New Roman"/>
                        </a:rPr>
                        <a:t>СЧЕТНЫЙ ПАЛАТА</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18</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a:effectLst/>
                          <a:latin typeface="+mj-lt"/>
                          <a:ea typeface="Calibri"/>
                          <a:cs typeface="Times New Roman"/>
                        </a:rPr>
                        <a:t>ПЛЕНАРНЫЙ ЗАСЕДАНИЕ</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9</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a:effectLst/>
                          <a:latin typeface="+mj-lt"/>
                          <a:ea typeface="Calibri"/>
                          <a:cs typeface="Times New Roman"/>
                        </a:rPr>
                        <a:t>ГЕНЕРАЛЬНЫЙ ДИРЕКТОР</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19</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a:effectLst/>
                          <a:latin typeface="+mj-lt"/>
                          <a:ea typeface="Calibri"/>
                          <a:cs typeface="Times New Roman"/>
                        </a:rPr>
                        <a:t>ВЕРХОВНЫЙ РАДА</a:t>
                      </a: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10</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ru-RU" sz="2200" dirty="0">
                          <a:effectLst/>
                          <a:latin typeface="+mj-lt"/>
                          <a:ea typeface="Calibri"/>
                          <a:cs typeface="Times New Roman"/>
                        </a:rPr>
                        <a:t>ПОДЖЕЛУДОЧНЫЙ ЖЕЛЕЗА</a:t>
                      </a: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20</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ru-RU" sz="2200" dirty="0">
                          <a:effectLst/>
                          <a:latin typeface="+mj-lt"/>
                          <a:ea typeface="Calibri"/>
                          <a:cs typeface="Times New Roman"/>
                        </a:rPr>
                        <a:t>КЕСАРЕВ СЕЧЕНИЕ</a:t>
                      </a:r>
                    </a:p>
                  </a:txBody>
                  <a:tcPr marL="68580" marR="6858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3543475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4000" dirty="0" smtClean="0">
                <a:latin typeface="Roboto Slab" pitchFamily="2" charset="0"/>
                <a:ea typeface="Roboto Slab" pitchFamily="2" charset="0"/>
              </a:rPr>
              <a:t>Extracted lists - ICI</a:t>
            </a:r>
            <a:endParaRPr lang="ru-RU" sz="4000" dirty="0">
              <a:latin typeface="Roboto Slab" pitchFamily="2" charset="0"/>
              <a:ea typeface="Roboto Slab" pitchFamily="2" charset="0"/>
            </a:endParaRPr>
          </a:p>
        </p:txBody>
      </p:sp>
      <p:graphicFrame>
        <p:nvGraphicFramePr>
          <p:cNvPr id="4" name="Объект 4"/>
          <p:cNvGraphicFramePr>
            <a:graphicFrameLocks/>
          </p:cNvGraphicFramePr>
          <p:nvPr>
            <p:extLst>
              <p:ext uri="{D42A27DB-BD31-4B8C-83A1-F6EECF244321}">
                <p14:modId xmlns:p14="http://schemas.microsoft.com/office/powerpoint/2010/main" val="1092033393"/>
              </p:ext>
            </p:extLst>
          </p:nvPr>
        </p:nvGraphicFramePr>
        <p:xfrm>
          <a:off x="539552" y="1268760"/>
          <a:ext cx="8064897" cy="5053584"/>
        </p:xfrm>
        <a:graphic>
          <a:graphicData uri="http://schemas.openxmlformats.org/drawingml/2006/table">
            <a:tbl>
              <a:tblPr firstRow="1" bandRow="1">
                <a:tableStyleId>{5940675A-B579-460E-94D1-54222C63F5DA}</a:tableStyleId>
              </a:tblPr>
              <a:tblGrid>
                <a:gridCol w="455886"/>
                <a:gridCol w="3343162"/>
                <a:gridCol w="607848"/>
                <a:gridCol w="3658001"/>
              </a:tblGrid>
              <a:tr h="370840">
                <a:tc gridSpan="2">
                  <a:txBody>
                    <a:bodyPr/>
                    <a:lstStyle/>
                    <a:p>
                      <a:pPr algn="ctr"/>
                      <a:r>
                        <a:rPr lang="en-US" sz="2200" dirty="0" smtClean="0">
                          <a:latin typeface="+mj-lt"/>
                        </a:rPr>
                        <a:t>1-10</a:t>
                      </a:r>
                      <a:endParaRPr lang="ru-RU" sz="2200" dirty="0">
                        <a:latin typeface="+mj-lt"/>
                      </a:endParaRPr>
                    </a:p>
                  </a:txBody>
                  <a:tcPr/>
                </a:tc>
                <a:tc hMerge="1">
                  <a:txBody>
                    <a:bodyPr/>
                    <a:lstStyle/>
                    <a:p>
                      <a:pPr algn="ctr"/>
                      <a:endParaRPr lang="ru-RU" sz="2200" dirty="0">
                        <a:latin typeface="+mj-lt"/>
                      </a:endParaRPr>
                    </a:p>
                  </a:txBody>
                  <a:tcPr/>
                </a:tc>
                <a:tc gridSpan="2">
                  <a:txBody>
                    <a:bodyPr/>
                    <a:lstStyle/>
                    <a:p>
                      <a:pPr algn="ctr"/>
                      <a:r>
                        <a:rPr lang="en-US" sz="2200" dirty="0" smtClean="0">
                          <a:latin typeface="+mj-lt"/>
                        </a:rPr>
                        <a:t>11-20</a:t>
                      </a:r>
                      <a:endParaRPr lang="ru-RU" sz="2200" dirty="0">
                        <a:latin typeface="+mj-lt"/>
                      </a:endParaRPr>
                    </a:p>
                  </a:txBody>
                  <a:tcPr/>
                </a:tc>
                <a:tc hMerge="1">
                  <a:txBody>
                    <a:bodyPr/>
                    <a:lstStyle/>
                    <a:p>
                      <a:pPr algn="ctr"/>
                      <a:endParaRPr lang="ru-RU" sz="2200" dirty="0">
                        <a:latin typeface="+mj-lt"/>
                      </a:endParaRPr>
                    </a:p>
                  </a:txBody>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SALARY</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11</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Times New Roman"/>
                        </a:rPr>
                        <a:t>PROSTATE</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2</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LAW ENFORCEMENT</a:t>
                      </a:r>
                      <a:r>
                        <a:rPr lang="en-US" sz="2200" baseline="0" dirty="0" smtClean="0">
                          <a:effectLst/>
                          <a:latin typeface="+mj-lt"/>
                          <a:ea typeface="Calibri"/>
                          <a:cs typeface="Times New Roman"/>
                        </a:rPr>
                        <a:t> AGENCY</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12</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Times New Roman"/>
                        </a:rPr>
                        <a:t>NATURAL DISASTER</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3</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de-DE" sz="2200" dirty="0" smtClean="0">
                          <a:effectLst/>
                          <a:latin typeface="+mj-lt"/>
                          <a:ea typeface="Calibri"/>
                          <a:cs typeface="Times New Roman"/>
                        </a:rPr>
                        <a:t>YEDIOTH AHRONOTH</a:t>
                      </a:r>
                      <a:endParaRPr lang="ru-RU" sz="2200" dirty="0">
                        <a:effectLst/>
                        <a:latin typeface="+mj-lt"/>
                        <a:ea typeface="Calibri"/>
                        <a:cs typeface="Times New Roman"/>
                      </a:endParaRPr>
                    </a:p>
                  </a:txBody>
                  <a:tcPr marL="68580" marR="68580" marT="0" marB="0">
                    <a:solidFill>
                      <a:schemeClr val="accent2">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13</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de-DE" sz="2200" dirty="0" smtClean="0">
                          <a:effectLst/>
                          <a:latin typeface="+mj-lt"/>
                          <a:ea typeface="Calibri"/>
                          <a:cs typeface="Times New Roman"/>
                        </a:rPr>
                        <a:t>TICK-BORNE ENCEPHALITIS</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4</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TROY OUNCE</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14</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Times New Roman"/>
                        </a:rPr>
                        <a:t>LADY</a:t>
                      </a:r>
                      <a:r>
                        <a:rPr lang="en-US" sz="2200" baseline="0" dirty="0" smtClean="0">
                          <a:effectLst/>
                          <a:latin typeface="+mj-lt"/>
                          <a:ea typeface="Calibri"/>
                          <a:cs typeface="Times New Roman"/>
                        </a:rPr>
                        <a:t> GAGA</a:t>
                      </a:r>
                      <a:endParaRPr lang="ru-RU" sz="2200" dirty="0">
                        <a:effectLst/>
                        <a:latin typeface="+mj-lt"/>
                        <a:ea typeface="Calibri"/>
                        <a:cs typeface="Times New Roman"/>
                      </a:endParaRPr>
                    </a:p>
                  </a:txBody>
                  <a:tcPr marL="68580" marR="68580" marT="0" marB="0">
                    <a:solidFill>
                      <a:schemeClr val="accent2">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5</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EDUCATIONAL</a:t>
                      </a:r>
                      <a:r>
                        <a:rPr lang="en-US" sz="2200" baseline="0" dirty="0" smtClean="0">
                          <a:effectLst/>
                          <a:latin typeface="+mj-lt"/>
                          <a:ea typeface="Calibri"/>
                          <a:cs typeface="Times New Roman"/>
                        </a:rPr>
                        <a:t> INSTITUTION</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15</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de-DE" sz="2200" dirty="0" smtClean="0">
                          <a:effectLst/>
                          <a:latin typeface="+mj-lt"/>
                          <a:ea typeface="Calibri"/>
                          <a:cs typeface="Times New Roman"/>
                        </a:rPr>
                        <a:t>NORILSK NICKEL</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6</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INTEREST RATE</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16</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Times New Roman"/>
                        </a:rPr>
                        <a:t>DEATH PENALTY</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7</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INVESTIGATIVE COMMITTEE</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17</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de-DE" sz="2200" dirty="0" smtClean="0">
                          <a:effectLst/>
                          <a:latin typeface="+mj-lt"/>
                          <a:ea typeface="Calibri"/>
                          <a:cs typeface="Times New Roman"/>
                        </a:rPr>
                        <a:t>MAGNETIC RESONANCE IMAGING</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8</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ACCOUNTS CHAMBER</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18</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en-US" sz="2200" dirty="0" smtClean="0">
                          <a:effectLst/>
                          <a:latin typeface="+mj-lt"/>
                          <a:ea typeface="Calibri"/>
                          <a:cs typeface="Times New Roman"/>
                        </a:rPr>
                        <a:t>PLENARY MEETING</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9</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GENERAL DIRECTOR</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19</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de-DE" sz="2200" dirty="0" smtClean="0">
                          <a:effectLst/>
                          <a:latin typeface="+mj-lt"/>
                          <a:ea typeface="Calibri"/>
                          <a:cs typeface="Times New Roman"/>
                        </a:rPr>
                        <a:t>VERKHOVNA RADA</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r h="370840">
                <a:tc>
                  <a:txBody>
                    <a:bodyPr/>
                    <a:lstStyle/>
                    <a:p>
                      <a:pPr>
                        <a:lnSpc>
                          <a:spcPct val="115000"/>
                        </a:lnSpc>
                        <a:spcAft>
                          <a:spcPts val="0"/>
                        </a:spcAft>
                      </a:pPr>
                      <a:r>
                        <a:rPr lang="en-US" sz="2200" dirty="0" smtClean="0">
                          <a:effectLst/>
                          <a:latin typeface="+mj-lt"/>
                          <a:ea typeface="Calibri"/>
                          <a:cs typeface="Arial" panose="020B0604020202020204" pitchFamily="34" charset="0"/>
                        </a:rPr>
                        <a:t>10</a:t>
                      </a:r>
                      <a:endParaRPr lang="ru-RU" sz="2200" dirty="0">
                        <a:effectLst/>
                        <a:latin typeface="+mj-lt"/>
                        <a:ea typeface="Calibri"/>
                        <a:cs typeface="Arial" panose="020B0604020202020204" pitchFamily="34" charset="0"/>
                      </a:endParaRPr>
                    </a:p>
                  </a:txBody>
                  <a:tcPr marL="68580" marR="68580" marT="0" marB="0">
                    <a:noFill/>
                  </a:tcPr>
                </a:tc>
                <a:tc>
                  <a:txBody>
                    <a:bodyPr/>
                    <a:lstStyle/>
                    <a:p>
                      <a:pPr>
                        <a:lnSpc>
                          <a:spcPct val="115000"/>
                        </a:lnSpc>
                        <a:spcAft>
                          <a:spcPts val="0"/>
                        </a:spcAft>
                      </a:pPr>
                      <a:r>
                        <a:rPr lang="en-US" sz="2200" dirty="0" smtClean="0">
                          <a:effectLst/>
                          <a:latin typeface="+mj-lt"/>
                          <a:ea typeface="Calibri"/>
                          <a:cs typeface="Times New Roman"/>
                        </a:rPr>
                        <a:t>PANCREAS</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2200" dirty="0" smtClean="0">
                          <a:effectLst/>
                          <a:latin typeface="+mj-lt"/>
                          <a:ea typeface="Calibri"/>
                          <a:cs typeface="Arial" panose="020B0604020202020204" pitchFamily="34" charset="0"/>
                        </a:rPr>
                        <a:t>20</a:t>
                      </a:r>
                      <a:endParaRPr lang="ru-RU" sz="2200" dirty="0">
                        <a:effectLst/>
                        <a:latin typeface="+mj-lt"/>
                        <a:ea typeface="Calibri"/>
                        <a:cs typeface="Arial" panose="020B0604020202020204" pitchFamily="34" charset="0"/>
                      </a:endParaRPr>
                    </a:p>
                  </a:txBody>
                  <a:tcPr marL="68580" marR="68580" marT="0" marB="0"/>
                </a:tc>
                <a:tc>
                  <a:txBody>
                    <a:bodyPr/>
                    <a:lstStyle/>
                    <a:p>
                      <a:pPr>
                        <a:lnSpc>
                          <a:spcPct val="115000"/>
                        </a:lnSpc>
                        <a:spcAft>
                          <a:spcPts val="0"/>
                        </a:spcAft>
                      </a:pPr>
                      <a:r>
                        <a:rPr lang="de-DE" sz="2200" dirty="0" smtClean="0">
                          <a:effectLst/>
                          <a:latin typeface="+mj-lt"/>
                          <a:ea typeface="Calibri"/>
                          <a:cs typeface="Times New Roman"/>
                        </a:rPr>
                        <a:t>CAESAREAN</a:t>
                      </a:r>
                      <a:r>
                        <a:rPr lang="de-DE" sz="2200" baseline="0" dirty="0" smtClean="0">
                          <a:effectLst/>
                          <a:latin typeface="+mj-lt"/>
                          <a:ea typeface="Calibri"/>
                          <a:cs typeface="Times New Roman"/>
                        </a:rPr>
                        <a:t> </a:t>
                      </a:r>
                      <a:r>
                        <a:rPr lang="de-DE" sz="2200" dirty="0" smtClean="0">
                          <a:effectLst/>
                          <a:latin typeface="+mj-lt"/>
                          <a:ea typeface="Calibri"/>
                          <a:cs typeface="Times New Roman"/>
                        </a:rPr>
                        <a:t>SECTION</a:t>
                      </a:r>
                      <a:endParaRPr lang="ru-RU" sz="2200" dirty="0">
                        <a:effectLst/>
                        <a:latin typeface="+mj-lt"/>
                        <a:ea typeface="Calibri"/>
                        <a:cs typeface="Times New Roman"/>
                      </a:endParaRPr>
                    </a:p>
                  </a:txBody>
                  <a:tcPr marL="68580" marR="6858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1634088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dirty="0" smtClean="0">
                <a:latin typeface="Roboto Slab" pitchFamily="2" charset="0"/>
                <a:ea typeface="Roboto Slab" pitchFamily="2" charset="0"/>
              </a:rPr>
              <a:t>Similarity of extracted lists (top 100)</a:t>
            </a:r>
            <a:endParaRPr lang="ru-RU" sz="4000" dirty="0">
              <a:latin typeface="Roboto Slab" pitchFamily="2" charset="0"/>
              <a:ea typeface="Roboto Slab" pitchFamily="2"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0685253"/>
              </p:ext>
            </p:extLst>
          </p:nvPr>
        </p:nvGraphicFramePr>
        <p:xfrm>
          <a:off x="323527" y="1340767"/>
          <a:ext cx="8424936" cy="5256584"/>
        </p:xfrm>
        <a:graphic>
          <a:graphicData uri="http://schemas.openxmlformats.org/drawingml/2006/table">
            <a:tbl>
              <a:tblPr firstRow="1" firstCol="1" bandRow="1">
                <a:tableStyleId>{5940675A-B579-460E-94D1-54222C63F5DA}</a:tableStyleId>
              </a:tblPr>
              <a:tblGrid>
                <a:gridCol w="1115070"/>
                <a:gridCol w="716830"/>
                <a:gridCol w="955774"/>
                <a:gridCol w="796234"/>
                <a:gridCol w="952597"/>
                <a:gridCol w="856041"/>
                <a:gridCol w="944159"/>
                <a:gridCol w="1080120"/>
                <a:gridCol w="1008111"/>
              </a:tblGrid>
              <a:tr h="522408">
                <a:tc>
                  <a:txBody>
                    <a:bodyPr/>
                    <a:lstStyle/>
                    <a:p>
                      <a:pPr algn="just">
                        <a:lnSpc>
                          <a:spcPct val="115000"/>
                        </a:lnSpc>
                        <a:spcAft>
                          <a:spcPts val="0"/>
                        </a:spcAft>
                      </a:pPr>
                      <a:r>
                        <a:rPr lang="ru-RU" sz="2200" dirty="0">
                          <a:effectLst/>
                        </a:rPr>
                        <a:t> </a:t>
                      </a:r>
                      <a:endParaRPr lang="ru-RU" sz="2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a:effectLst/>
                        </a:rPr>
                        <a:t>LLR</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a:effectLst/>
                        </a:rPr>
                        <a:t>m-DC</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a:effectLst/>
                        </a:rPr>
                        <a:t>PMI</a:t>
                      </a:r>
                      <a:r>
                        <a:rPr lang="en-US" sz="2200" baseline="30000">
                          <a:effectLst/>
                        </a:rPr>
                        <a:t>3</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dirty="0">
                          <a:effectLst/>
                        </a:rPr>
                        <a:t>T-LR</a:t>
                      </a:r>
                      <a:endParaRPr lang="ru-RU" sz="2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a:effectLst/>
                        </a:rPr>
                        <a:t>T-FLR</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a:effectLst/>
                        </a:rPr>
                        <a:t>ICI</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a:effectLst/>
                        </a:rPr>
                        <a:t>freq-ICI</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dirty="0" smtClean="0">
                          <a:effectLst/>
                        </a:rPr>
                        <a:t>mean</a:t>
                      </a:r>
                      <a:endParaRPr lang="ru-RU" sz="2200" dirty="0">
                        <a:effectLst/>
                        <a:latin typeface="Calibri"/>
                        <a:ea typeface="Calibri"/>
                        <a:cs typeface="Times New Roman"/>
                      </a:endParaRPr>
                    </a:p>
                  </a:txBody>
                  <a:tcPr marL="68580" marR="68580" marT="0" marB="0"/>
                </a:tc>
              </a:tr>
              <a:tr h="522408">
                <a:tc>
                  <a:txBody>
                    <a:bodyPr/>
                    <a:lstStyle/>
                    <a:p>
                      <a:pPr algn="just">
                        <a:lnSpc>
                          <a:spcPct val="115000"/>
                        </a:lnSpc>
                        <a:spcAft>
                          <a:spcPts val="0"/>
                        </a:spcAft>
                      </a:pPr>
                      <a:r>
                        <a:rPr lang="en-US" sz="2200">
                          <a:effectLst/>
                        </a:rPr>
                        <a:t>LLR</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200" dirty="0">
                          <a:effectLst/>
                        </a:rPr>
                        <a:t>100</a:t>
                      </a:r>
                      <a:endParaRPr lang="ru-RU" sz="2200" dirty="0">
                        <a:effectLst/>
                        <a:latin typeface="Calibri"/>
                        <a:ea typeface="Calibri"/>
                        <a:cs typeface="Times New Roman"/>
                      </a:endParaRPr>
                    </a:p>
                  </a:txBody>
                  <a:tcPr marL="68580" marR="68580" marT="0" marB="0">
                    <a:solidFill>
                      <a:srgbClr val="FF0000"/>
                    </a:solidFill>
                  </a:tcPr>
                </a:tc>
                <a:tc>
                  <a:txBody>
                    <a:bodyPr/>
                    <a:lstStyle/>
                    <a:p>
                      <a:pPr algn="just">
                        <a:lnSpc>
                          <a:spcPct val="115000"/>
                        </a:lnSpc>
                        <a:spcAft>
                          <a:spcPts val="0"/>
                        </a:spcAft>
                      </a:pPr>
                      <a:r>
                        <a:rPr lang="ru-RU" sz="2200" dirty="0">
                          <a:effectLst/>
                        </a:rPr>
                        <a:t>22</a:t>
                      </a:r>
                      <a:endParaRPr lang="ru-RU" sz="2200" dirty="0">
                        <a:effectLst/>
                        <a:latin typeface="Calibri"/>
                        <a:ea typeface="Calibri"/>
                        <a:cs typeface="Times New Roman"/>
                      </a:endParaRPr>
                    </a:p>
                  </a:txBody>
                  <a:tcPr marL="68580" marR="68580" marT="0" marB="0">
                    <a:solidFill>
                      <a:srgbClr val="FFFF00"/>
                    </a:solidFill>
                  </a:tcPr>
                </a:tc>
                <a:tc>
                  <a:txBody>
                    <a:bodyPr/>
                    <a:lstStyle/>
                    <a:p>
                      <a:pPr algn="just">
                        <a:lnSpc>
                          <a:spcPct val="115000"/>
                        </a:lnSpc>
                        <a:spcAft>
                          <a:spcPts val="0"/>
                        </a:spcAft>
                      </a:pPr>
                      <a:r>
                        <a:rPr lang="ru-RU" sz="2200" dirty="0">
                          <a:effectLst/>
                        </a:rPr>
                        <a:t>65</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0</a:t>
                      </a:r>
                      <a:endParaRPr lang="ru-RU" sz="2200" dirty="0">
                        <a:effectLst/>
                        <a:latin typeface="Calibri"/>
                        <a:ea typeface="Calibri"/>
                        <a:cs typeface="Times New Roman"/>
                      </a:endParaRPr>
                    </a:p>
                  </a:txBody>
                  <a:tcPr marL="68580" marR="68580" marT="0" marB="0">
                    <a:solidFill>
                      <a:srgbClr val="00B050"/>
                    </a:solidFill>
                  </a:tcPr>
                </a:tc>
                <a:tc>
                  <a:txBody>
                    <a:bodyPr/>
                    <a:lstStyle/>
                    <a:p>
                      <a:pPr algn="just">
                        <a:lnSpc>
                          <a:spcPct val="115000"/>
                        </a:lnSpc>
                        <a:spcAft>
                          <a:spcPts val="0"/>
                        </a:spcAft>
                      </a:pPr>
                      <a:r>
                        <a:rPr lang="ru-RU" sz="2200" dirty="0">
                          <a:effectLst/>
                        </a:rPr>
                        <a:t>31</a:t>
                      </a:r>
                      <a:endParaRPr lang="ru-RU" sz="2200" dirty="0">
                        <a:effectLst/>
                        <a:latin typeface="Calibri"/>
                        <a:ea typeface="Calibri"/>
                        <a:cs typeface="Times New Roman"/>
                      </a:endParaRPr>
                    </a:p>
                  </a:txBody>
                  <a:tcPr marL="68580" marR="68580" marT="0" marB="0">
                    <a:solidFill>
                      <a:srgbClr val="FFC000"/>
                    </a:solidFill>
                  </a:tcPr>
                </a:tc>
                <a:tc>
                  <a:txBody>
                    <a:bodyPr/>
                    <a:lstStyle/>
                    <a:p>
                      <a:pPr algn="just">
                        <a:lnSpc>
                          <a:spcPct val="115000"/>
                        </a:lnSpc>
                        <a:spcAft>
                          <a:spcPts val="0"/>
                        </a:spcAft>
                      </a:pPr>
                      <a:r>
                        <a:rPr lang="ru-RU" sz="2200" dirty="0">
                          <a:effectLst/>
                        </a:rPr>
                        <a:t>26</a:t>
                      </a:r>
                      <a:endParaRPr lang="ru-RU" sz="2200" dirty="0">
                        <a:effectLst/>
                        <a:latin typeface="Calibri"/>
                        <a:ea typeface="Calibri"/>
                        <a:cs typeface="Times New Roman"/>
                      </a:endParaRPr>
                    </a:p>
                  </a:txBody>
                  <a:tcPr marL="68580" marR="68580" marT="0" marB="0">
                    <a:solidFill>
                      <a:srgbClr val="FFFF00"/>
                    </a:solidFill>
                  </a:tcPr>
                </a:tc>
                <a:tc>
                  <a:txBody>
                    <a:bodyPr/>
                    <a:lstStyle/>
                    <a:p>
                      <a:pPr algn="just">
                        <a:lnSpc>
                          <a:spcPct val="115000"/>
                        </a:lnSpc>
                        <a:spcAft>
                          <a:spcPts val="0"/>
                        </a:spcAft>
                      </a:pPr>
                      <a:r>
                        <a:rPr lang="ru-RU" sz="2200" dirty="0">
                          <a:effectLst/>
                        </a:rPr>
                        <a:t>36</a:t>
                      </a:r>
                      <a:endParaRPr lang="ru-RU" sz="2200" dirty="0">
                        <a:effectLst/>
                        <a:latin typeface="Calibri"/>
                        <a:ea typeface="Calibri"/>
                        <a:cs typeface="Times New Roman"/>
                      </a:endParaRPr>
                    </a:p>
                  </a:txBody>
                  <a:tcPr marL="68580" marR="68580" marT="0" marB="0">
                    <a:solidFill>
                      <a:srgbClr val="FFC000"/>
                    </a:solidFill>
                  </a:tcPr>
                </a:tc>
                <a:tc>
                  <a:txBody>
                    <a:bodyPr/>
                    <a:lstStyle/>
                    <a:p>
                      <a:pPr algn="just">
                        <a:lnSpc>
                          <a:spcPct val="115000"/>
                        </a:lnSpc>
                        <a:spcAft>
                          <a:spcPts val="0"/>
                        </a:spcAft>
                      </a:pPr>
                      <a:r>
                        <a:rPr lang="ru-RU" sz="2200" dirty="0">
                          <a:effectLst/>
                        </a:rPr>
                        <a:t>27</a:t>
                      </a:r>
                      <a:endParaRPr lang="ru-RU" sz="2200" dirty="0">
                        <a:effectLst/>
                        <a:latin typeface="Calibri"/>
                        <a:ea typeface="Calibri"/>
                        <a:cs typeface="Times New Roman"/>
                      </a:endParaRPr>
                    </a:p>
                  </a:txBody>
                  <a:tcPr marL="68580" marR="68580" marT="0" marB="0">
                    <a:solidFill>
                      <a:srgbClr val="FFFF00"/>
                    </a:solidFill>
                  </a:tcPr>
                </a:tc>
              </a:tr>
              <a:tr h="522408">
                <a:tc>
                  <a:txBody>
                    <a:bodyPr/>
                    <a:lstStyle/>
                    <a:p>
                      <a:pPr algn="just">
                        <a:lnSpc>
                          <a:spcPct val="115000"/>
                        </a:lnSpc>
                        <a:spcAft>
                          <a:spcPts val="0"/>
                        </a:spcAft>
                      </a:pPr>
                      <a:r>
                        <a:rPr lang="en-US" sz="2200">
                          <a:effectLst/>
                        </a:rPr>
                        <a:t>m-DC</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200" dirty="0">
                          <a:effectLst/>
                        </a:rPr>
                        <a:t>22</a:t>
                      </a:r>
                      <a:endParaRPr lang="ru-RU" sz="2200" dirty="0">
                        <a:effectLst/>
                        <a:latin typeface="Calibri"/>
                        <a:ea typeface="Calibri"/>
                        <a:cs typeface="Times New Roman"/>
                      </a:endParaRPr>
                    </a:p>
                  </a:txBody>
                  <a:tcPr marL="68580" marR="68580" marT="0" marB="0">
                    <a:solidFill>
                      <a:srgbClr val="FFFF00"/>
                    </a:solidFill>
                  </a:tcPr>
                </a:tc>
                <a:tc>
                  <a:txBody>
                    <a:bodyPr/>
                    <a:lstStyle/>
                    <a:p>
                      <a:pPr algn="just">
                        <a:lnSpc>
                          <a:spcPct val="115000"/>
                        </a:lnSpc>
                        <a:spcAft>
                          <a:spcPts val="0"/>
                        </a:spcAft>
                      </a:pPr>
                      <a:r>
                        <a:rPr lang="ru-RU" sz="2200" dirty="0">
                          <a:effectLst/>
                        </a:rPr>
                        <a:t>100</a:t>
                      </a:r>
                      <a:endParaRPr lang="ru-RU" sz="2200" dirty="0">
                        <a:effectLst/>
                        <a:latin typeface="Calibri"/>
                        <a:ea typeface="Calibri"/>
                        <a:cs typeface="Times New Roman"/>
                      </a:endParaRPr>
                    </a:p>
                  </a:txBody>
                  <a:tcPr marL="68580" marR="68580" marT="0" marB="0">
                    <a:solidFill>
                      <a:srgbClr val="FF0000"/>
                    </a:solidFill>
                  </a:tcPr>
                </a:tc>
                <a:tc>
                  <a:txBody>
                    <a:bodyPr/>
                    <a:lstStyle/>
                    <a:p>
                      <a:pPr algn="just">
                        <a:lnSpc>
                          <a:spcPct val="115000"/>
                        </a:lnSpc>
                        <a:spcAft>
                          <a:spcPts val="0"/>
                        </a:spcAft>
                      </a:pPr>
                      <a:r>
                        <a:rPr lang="ru-RU" sz="2200" dirty="0">
                          <a:effectLst/>
                        </a:rPr>
                        <a:t>46</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dirty="0">
                          <a:effectLst/>
                        </a:rPr>
                        <a:t>26</a:t>
                      </a:r>
                      <a:endParaRPr lang="ru-RU" sz="2200" dirty="0">
                        <a:effectLst/>
                        <a:latin typeface="Calibri"/>
                        <a:ea typeface="Calibri"/>
                        <a:cs typeface="Times New Roman"/>
                      </a:endParaRPr>
                    </a:p>
                  </a:txBody>
                  <a:tcPr marL="68580" marR="68580" marT="0" marB="0">
                    <a:solidFill>
                      <a:srgbClr val="FFFF00"/>
                    </a:solidFill>
                  </a:tcPr>
                </a:tc>
                <a:tc>
                  <a:txBody>
                    <a:bodyPr/>
                    <a:lstStyle/>
                    <a:p>
                      <a:pPr algn="just">
                        <a:lnSpc>
                          <a:spcPct val="115000"/>
                        </a:lnSpc>
                        <a:spcAft>
                          <a:spcPts val="0"/>
                        </a:spcAft>
                      </a:pPr>
                      <a:r>
                        <a:rPr lang="ru-RU" sz="2200" dirty="0">
                          <a:effectLst/>
                        </a:rPr>
                        <a:t>56</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43</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dirty="0">
                          <a:effectLst/>
                        </a:rPr>
                        <a:t>41</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dirty="0">
                          <a:effectLst/>
                        </a:rPr>
                        <a:t>44,14</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r>
              <a:tr h="522408">
                <a:tc>
                  <a:txBody>
                    <a:bodyPr/>
                    <a:lstStyle/>
                    <a:p>
                      <a:pPr algn="just">
                        <a:lnSpc>
                          <a:spcPct val="115000"/>
                        </a:lnSpc>
                        <a:spcAft>
                          <a:spcPts val="0"/>
                        </a:spcAft>
                      </a:pPr>
                      <a:r>
                        <a:rPr lang="en-US" sz="2200">
                          <a:effectLst/>
                        </a:rPr>
                        <a:t>PMI</a:t>
                      </a:r>
                      <a:r>
                        <a:rPr lang="en-US" sz="2200" baseline="30000">
                          <a:effectLst/>
                        </a:rPr>
                        <a:t>3</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200" dirty="0">
                          <a:effectLst/>
                        </a:rPr>
                        <a:t>65</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46</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dirty="0">
                          <a:effectLst/>
                        </a:rPr>
                        <a:t>100</a:t>
                      </a:r>
                      <a:endParaRPr lang="ru-RU" sz="2200" dirty="0">
                        <a:effectLst/>
                        <a:latin typeface="Calibri"/>
                        <a:ea typeface="Calibri"/>
                        <a:cs typeface="Times New Roman"/>
                      </a:endParaRPr>
                    </a:p>
                  </a:txBody>
                  <a:tcPr marL="68580" marR="68580" marT="0" marB="0">
                    <a:solidFill>
                      <a:srgbClr val="FF0000"/>
                    </a:solidFill>
                  </a:tcPr>
                </a:tc>
                <a:tc>
                  <a:txBody>
                    <a:bodyPr/>
                    <a:lstStyle/>
                    <a:p>
                      <a:pPr algn="just">
                        <a:lnSpc>
                          <a:spcPct val="115000"/>
                        </a:lnSpc>
                        <a:spcAft>
                          <a:spcPts val="0"/>
                        </a:spcAft>
                      </a:pPr>
                      <a:r>
                        <a:rPr lang="ru-RU" sz="2200" dirty="0">
                          <a:effectLst/>
                        </a:rPr>
                        <a:t>0</a:t>
                      </a:r>
                      <a:endParaRPr lang="ru-RU" sz="2200" dirty="0">
                        <a:effectLst/>
                        <a:latin typeface="Calibri"/>
                        <a:ea typeface="Calibri"/>
                        <a:cs typeface="Times New Roman"/>
                      </a:endParaRPr>
                    </a:p>
                  </a:txBody>
                  <a:tcPr marL="68580" marR="68580" marT="0" marB="0">
                    <a:solidFill>
                      <a:srgbClr val="00B050"/>
                    </a:solidFill>
                  </a:tcPr>
                </a:tc>
                <a:tc>
                  <a:txBody>
                    <a:bodyPr/>
                    <a:lstStyle/>
                    <a:p>
                      <a:pPr algn="just">
                        <a:lnSpc>
                          <a:spcPct val="115000"/>
                        </a:lnSpc>
                        <a:spcAft>
                          <a:spcPts val="0"/>
                        </a:spcAft>
                      </a:pPr>
                      <a:r>
                        <a:rPr lang="ru-RU" sz="2200" dirty="0">
                          <a:effectLst/>
                        </a:rPr>
                        <a:t>52</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39</a:t>
                      </a:r>
                      <a:endParaRPr lang="ru-RU" sz="2200" dirty="0">
                        <a:effectLst/>
                        <a:latin typeface="Calibri"/>
                        <a:ea typeface="Calibri"/>
                        <a:cs typeface="Times New Roman"/>
                      </a:endParaRPr>
                    </a:p>
                  </a:txBody>
                  <a:tcPr marL="68580" marR="68580" marT="0" marB="0">
                    <a:solidFill>
                      <a:srgbClr val="FFC000"/>
                    </a:solidFill>
                  </a:tcPr>
                </a:tc>
                <a:tc>
                  <a:txBody>
                    <a:bodyPr/>
                    <a:lstStyle/>
                    <a:p>
                      <a:pPr algn="just">
                        <a:lnSpc>
                          <a:spcPct val="115000"/>
                        </a:lnSpc>
                        <a:spcAft>
                          <a:spcPts val="0"/>
                        </a:spcAft>
                      </a:pPr>
                      <a:r>
                        <a:rPr lang="ru-RU" sz="2200" dirty="0">
                          <a:effectLst/>
                        </a:rPr>
                        <a:t>51</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39,71</a:t>
                      </a:r>
                      <a:endParaRPr lang="ru-RU" sz="2200" dirty="0">
                        <a:effectLst/>
                        <a:latin typeface="Calibri"/>
                        <a:ea typeface="Calibri"/>
                        <a:cs typeface="Times New Roman"/>
                      </a:endParaRPr>
                    </a:p>
                  </a:txBody>
                  <a:tcPr marL="68580" marR="68580" marT="0" marB="0">
                    <a:solidFill>
                      <a:srgbClr val="FFC000"/>
                    </a:solidFill>
                  </a:tcPr>
                </a:tc>
              </a:tr>
              <a:tr h="522408">
                <a:tc>
                  <a:txBody>
                    <a:bodyPr/>
                    <a:lstStyle/>
                    <a:p>
                      <a:pPr algn="just">
                        <a:lnSpc>
                          <a:spcPct val="115000"/>
                        </a:lnSpc>
                        <a:spcAft>
                          <a:spcPts val="0"/>
                        </a:spcAft>
                      </a:pPr>
                      <a:r>
                        <a:rPr lang="en-US" sz="2200" dirty="0">
                          <a:effectLst/>
                        </a:rPr>
                        <a:t>T-LR</a:t>
                      </a:r>
                      <a:endParaRPr lang="ru-RU" sz="2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200" dirty="0">
                          <a:effectLst/>
                        </a:rPr>
                        <a:t>0</a:t>
                      </a:r>
                      <a:endParaRPr lang="ru-RU" sz="2200" dirty="0">
                        <a:effectLst/>
                        <a:latin typeface="Calibri"/>
                        <a:ea typeface="Calibri"/>
                        <a:cs typeface="Times New Roman"/>
                      </a:endParaRPr>
                    </a:p>
                  </a:txBody>
                  <a:tcPr marL="68580" marR="68580" marT="0" marB="0">
                    <a:solidFill>
                      <a:srgbClr val="00B050"/>
                    </a:solidFill>
                  </a:tcPr>
                </a:tc>
                <a:tc>
                  <a:txBody>
                    <a:bodyPr/>
                    <a:lstStyle/>
                    <a:p>
                      <a:pPr algn="just">
                        <a:lnSpc>
                          <a:spcPct val="115000"/>
                        </a:lnSpc>
                        <a:spcAft>
                          <a:spcPts val="0"/>
                        </a:spcAft>
                      </a:pPr>
                      <a:r>
                        <a:rPr lang="ru-RU" sz="2200" dirty="0">
                          <a:effectLst/>
                        </a:rPr>
                        <a:t>26</a:t>
                      </a:r>
                      <a:endParaRPr lang="ru-RU" sz="2200" dirty="0">
                        <a:effectLst/>
                        <a:latin typeface="Calibri"/>
                        <a:ea typeface="Calibri"/>
                        <a:cs typeface="Times New Roman"/>
                      </a:endParaRPr>
                    </a:p>
                  </a:txBody>
                  <a:tcPr marL="68580" marR="68580" marT="0" marB="0">
                    <a:solidFill>
                      <a:srgbClr val="FFFF00"/>
                    </a:solidFill>
                  </a:tcPr>
                </a:tc>
                <a:tc>
                  <a:txBody>
                    <a:bodyPr/>
                    <a:lstStyle/>
                    <a:p>
                      <a:pPr algn="just">
                        <a:lnSpc>
                          <a:spcPct val="115000"/>
                        </a:lnSpc>
                        <a:spcAft>
                          <a:spcPts val="0"/>
                        </a:spcAft>
                      </a:pPr>
                      <a:r>
                        <a:rPr lang="ru-RU" sz="2200" dirty="0">
                          <a:effectLst/>
                        </a:rPr>
                        <a:t>0</a:t>
                      </a:r>
                      <a:endParaRPr lang="ru-RU" sz="2200" dirty="0">
                        <a:effectLst/>
                        <a:latin typeface="Calibri"/>
                        <a:ea typeface="Calibri"/>
                        <a:cs typeface="Times New Roman"/>
                      </a:endParaRPr>
                    </a:p>
                  </a:txBody>
                  <a:tcPr marL="68580" marR="68580" marT="0" marB="0">
                    <a:solidFill>
                      <a:srgbClr val="00B050"/>
                    </a:solidFill>
                  </a:tcPr>
                </a:tc>
                <a:tc>
                  <a:txBody>
                    <a:bodyPr/>
                    <a:lstStyle/>
                    <a:p>
                      <a:pPr algn="just">
                        <a:lnSpc>
                          <a:spcPct val="115000"/>
                        </a:lnSpc>
                        <a:spcAft>
                          <a:spcPts val="0"/>
                        </a:spcAft>
                      </a:pPr>
                      <a:r>
                        <a:rPr lang="ru-RU" sz="2200" dirty="0">
                          <a:effectLst/>
                        </a:rPr>
                        <a:t>100</a:t>
                      </a:r>
                      <a:endParaRPr lang="ru-RU" sz="2200" dirty="0">
                        <a:effectLst/>
                        <a:latin typeface="Calibri"/>
                        <a:ea typeface="Calibri"/>
                        <a:cs typeface="Times New Roman"/>
                      </a:endParaRPr>
                    </a:p>
                  </a:txBody>
                  <a:tcPr marL="68580" marR="68580" marT="0" marB="0">
                    <a:solidFill>
                      <a:srgbClr val="FF0000"/>
                    </a:solidFill>
                  </a:tcPr>
                </a:tc>
                <a:tc>
                  <a:txBody>
                    <a:bodyPr/>
                    <a:lstStyle/>
                    <a:p>
                      <a:pPr algn="just">
                        <a:lnSpc>
                          <a:spcPct val="115000"/>
                        </a:lnSpc>
                        <a:spcAft>
                          <a:spcPts val="0"/>
                        </a:spcAft>
                      </a:pPr>
                      <a:r>
                        <a:rPr lang="ru-RU" sz="2200" dirty="0">
                          <a:effectLst/>
                        </a:rPr>
                        <a:t>17</a:t>
                      </a:r>
                      <a:endParaRPr lang="ru-RU" sz="2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ru-RU" sz="2200" dirty="0">
                          <a:effectLst/>
                        </a:rPr>
                        <a:t>18</a:t>
                      </a:r>
                      <a:endParaRPr lang="ru-RU" sz="2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ru-RU" sz="2200" dirty="0">
                          <a:effectLst/>
                        </a:rPr>
                        <a:t>10</a:t>
                      </a:r>
                      <a:endParaRPr lang="ru-RU" sz="2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ru-RU" sz="2200" dirty="0">
                          <a:effectLst/>
                        </a:rPr>
                        <a:t>15,43</a:t>
                      </a:r>
                      <a:endParaRPr lang="ru-RU" sz="2200" dirty="0">
                        <a:effectLst/>
                        <a:latin typeface="Calibri"/>
                        <a:ea typeface="Calibri"/>
                        <a:cs typeface="Times New Roman"/>
                      </a:endParaRPr>
                    </a:p>
                  </a:txBody>
                  <a:tcPr marL="68580" marR="68580" marT="0" marB="0">
                    <a:solidFill>
                      <a:schemeClr val="accent3">
                        <a:lumMod val="60000"/>
                        <a:lumOff val="40000"/>
                      </a:schemeClr>
                    </a:solidFill>
                  </a:tcPr>
                </a:tc>
              </a:tr>
              <a:tr h="522408">
                <a:tc>
                  <a:txBody>
                    <a:bodyPr/>
                    <a:lstStyle/>
                    <a:p>
                      <a:pPr algn="just">
                        <a:lnSpc>
                          <a:spcPct val="115000"/>
                        </a:lnSpc>
                        <a:spcAft>
                          <a:spcPts val="0"/>
                        </a:spcAft>
                      </a:pPr>
                      <a:r>
                        <a:rPr lang="en-US" sz="2200">
                          <a:effectLst/>
                        </a:rPr>
                        <a:t>T-FLR</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200" dirty="0">
                          <a:effectLst/>
                        </a:rPr>
                        <a:t>31</a:t>
                      </a:r>
                      <a:endParaRPr lang="ru-RU" sz="2200" dirty="0">
                        <a:effectLst/>
                        <a:latin typeface="Calibri"/>
                        <a:ea typeface="Calibri"/>
                        <a:cs typeface="Times New Roman"/>
                      </a:endParaRPr>
                    </a:p>
                  </a:txBody>
                  <a:tcPr marL="68580" marR="68580" marT="0" marB="0">
                    <a:solidFill>
                      <a:srgbClr val="FFC000"/>
                    </a:solidFill>
                  </a:tcPr>
                </a:tc>
                <a:tc>
                  <a:txBody>
                    <a:bodyPr/>
                    <a:lstStyle/>
                    <a:p>
                      <a:pPr algn="just">
                        <a:lnSpc>
                          <a:spcPct val="115000"/>
                        </a:lnSpc>
                        <a:spcAft>
                          <a:spcPts val="0"/>
                        </a:spcAft>
                      </a:pPr>
                      <a:r>
                        <a:rPr lang="ru-RU" sz="2200" dirty="0">
                          <a:effectLst/>
                        </a:rPr>
                        <a:t>56</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52</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17</a:t>
                      </a:r>
                      <a:endParaRPr lang="ru-RU" sz="2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ru-RU" sz="2200" dirty="0">
                          <a:effectLst/>
                        </a:rPr>
                        <a:t>100</a:t>
                      </a:r>
                      <a:endParaRPr lang="ru-RU" sz="2200" dirty="0">
                        <a:effectLst/>
                        <a:latin typeface="Calibri"/>
                        <a:ea typeface="Calibri"/>
                        <a:cs typeface="Times New Roman"/>
                      </a:endParaRPr>
                    </a:p>
                  </a:txBody>
                  <a:tcPr marL="68580" marR="68580" marT="0" marB="0">
                    <a:solidFill>
                      <a:srgbClr val="FF0000"/>
                    </a:solidFill>
                  </a:tcPr>
                </a:tc>
                <a:tc>
                  <a:txBody>
                    <a:bodyPr/>
                    <a:lstStyle/>
                    <a:p>
                      <a:pPr algn="just">
                        <a:lnSpc>
                          <a:spcPct val="115000"/>
                        </a:lnSpc>
                        <a:spcAft>
                          <a:spcPts val="0"/>
                        </a:spcAft>
                      </a:pPr>
                      <a:r>
                        <a:rPr lang="ru-RU" sz="2200" dirty="0">
                          <a:effectLst/>
                        </a:rPr>
                        <a:t>52</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50</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a:effectLst/>
                        </a:rPr>
                        <a:t>42,71</a:t>
                      </a:r>
                      <a:endParaRPr lang="ru-RU" sz="2200">
                        <a:effectLst/>
                        <a:latin typeface="Calibri"/>
                        <a:ea typeface="Calibri"/>
                        <a:cs typeface="Times New Roman"/>
                      </a:endParaRPr>
                    </a:p>
                  </a:txBody>
                  <a:tcPr marL="68580" marR="68580" marT="0" marB="0">
                    <a:solidFill>
                      <a:schemeClr val="accent6">
                        <a:lumMod val="40000"/>
                        <a:lumOff val="60000"/>
                      </a:schemeClr>
                    </a:solidFill>
                  </a:tcPr>
                </a:tc>
              </a:tr>
              <a:tr h="522408">
                <a:tc>
                  <a:txBody>
                    <a:bodyPr/>
                    <a:lstStyle/>
                    <a:p>
                      <a:pPr algn="just">
                        <a:lnSpc>
                          <a:spcPct val="115000"/>
                        </a:lnSpc>
                        <a:spcAft>
                          <a:spcPts val="0"/>
                        </a:spcAft>
                      </a:pPr>
                      <a:r>
                        <a:rPr lang="en-US" sz="2200">
                          <a:effectLst/>
                        </a:rPr>
                        <a:t>ICI</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dirty="0">
                          <a:effectLst/>
                        </a:rPr>
                        <a:t>26</a:t>
                      </a:r>
                      <a:endParaRPr lang="ru-RU" sz="2200" dirty="0">
                        <a:effectLst/>
                        <a:latin typeface="Calibri"/>
                        <a:ea typeface="Calibri"/>
                        <a:cs typeface="Times New Roman"/>
                      </a:endParaRPr>
                    </a:p>
                  </a:txBody>
                  <a:tcPr marL="68580" marR="68580" marT="0" marB="0">
                    <a:solidFill>
                      <a:srgbClr val="FFFF00"/>
                    </a:solidFill>
                  </a:tcPr>
                </a:tc>
                <a:tc>
                  <a:txBody>
                    <a:bodyPr/>
                    <a:lstStyle/>
                    <a:p>
                      <a:pPr algn="just">
                        <a:lnSpc>
                          <a:spcPct val="115000"/>
                        </a:lnSpc>
                        <a:spcAft>
                          <a:spcPts val="0"/>
                        </a:spcAft>
                      </a:pPr>
                      <a:r>
                        <a:rPr lang="en-US" sz="2200" dirty="0">
                          <a:effectLst/>
                        </a:rPr>
                        <a:t>43</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en-US" sz="2200" dirty="0">
                          <a:effectLst/>
                        </a:rPr>
                        <a:t>39</a:t>
                      </a:r>
                      <a:endParaRPr lang="ru-RU" sz="2200" dirty="0">
                        <a:effectLst/>
                        <a:latin typeface="Calibri"/>
                        <a:ea typeface="Calibri"/>
                        <a:cs typeface="Times New Roman"/>
                      </a:endParaRPr>
                    </a:p>
                  </a:txBody>
                  <a:tcPr marL="68580" marR="68580" marT="0" marB="0">
                    <a:solidFill>
                      <a:srgbClr val="FFC000"/>
                    </a:solidFill>
                  </a:tcPr>
                </a:tc>
                <a:tc>
                  <a:txBody>
                    <a:bodyPr/>
                    <a:lstStyle/>
                    <a:p>
                      <a:pPr algn="just">
                        <a:lnSpc>
                          <a:spcPct val="115000"/>
                        </a:lnSpc>
                        <a:spcAft>
                          <a:spcPts val="0"/>
                        </a:spcAft>
                      </a:pPr>
                      <a:r>
                        <a:rPr lang="en-US" sz="2200" dirty="0">
                          <a:effectLst/>
                        </a:rPr>
                        <a:t>18</a:t>
                      </a:r>
                      <a:endParaRPr lang="ru-RU" sz="2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2200" dirty="0">
                          <a:effectLst/>
                        </a:rPr>
                        <a:t>52</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ru-RU" sz="2200" dirty="0">
                          <a:effectLst/>
                        </a:rPr>
                        <a:t>100</a:t>
                      </a:r>
                      <a:endParaRPr lang="ru-RU" sz="2200" dirty="0">
                        <a:effectLst/>
                        <a:latin typeface="Calibri"/>
                        <a:ea typeface="Calibri"/>
                        <a:cs typeface="Times New Roman"/>
                      </a:endParaRPr>
                    </a:p>
                  </a:txBody>
                  <a:tcPr marL="68580" marR="68580" marT="0" marB="0">
                    <a:solidFill>
                      <a:srgbClr val="FF0000"/>
                    </a:solidFill>
                  </a:tcPr>
                </a:tc>
                <a:tc>
                  <a:txBody>
                    <a:bodyPr/>
                    <a:lstStyle/>
                    <a:p>
                      <a:pPr algn="just">
                        <a:lnSpc>
                          <a:spcPct val="115000"/>
                        </a:lnSpc>
                        <a:spcAft>
                          <a:spcPts val="0"/>
                        </a:spcAft>
                      </a:pPr>
                      <a:r>
                        <a:rPr lang="en-US" sz="2200" dirty="0">
                          <a:effectLst/>
                        </a:rPr>
                        <a:t>82</a:t>
                      </a:r>
                      <a:endParaRPr lang="ru-RU" sz="2200" dirty="0">
                        <a:effectLst/>
                        <a:latin typeface="Calibri"/>
                        <a:ea typeface="Calibri"/>
                        <a:cs typeface="Times New Roman"/>
                      </a:endParaRPr>
                    </a:p>
                  </a:txBody>
                  <a:tcPr marL="68580" marR="68580" marT="0" marB="0">
                    <a:solidFill>
                      <a:schemeClr val="accent6">
                        <a:lumMod val="75000"/>
                      </a:schemeClr>
                    </a:solidFill>
                  </a:tcPr>
                </a:tc>
                <a:tc>
                  <a:txBody>
                    <a:bodyPr/>
                    <a:lstStyle/>
                    <a:p>
                      <a:pPr algn="just">
                        <a:lnSpc>
                          <a:spcPct val="115000"/>
                        </a:lnSpc>
                        <a:spcAft>
                          <a:spcPts val="0"/>
                        </a:spcAft>
                      </a:pPr>
                      <a:r>
                        <a:rPr lang="ru-RU" sz="2200">
                          <a:effectLst/>
                        </a:rPr>
                        <a:t>41,86</a:t>
                      </a:r>
                      <a:endParaRPr lang="ru-RU" sz="2200">
                        <a:effectLst/>
                        <a:latin typeface="Calibri"/>
                        <a:ea typeface="Calibri"/>
                        <a:cs typeface="Times New Roman"/>
                      </a:endParaRPr>
                    </a:p>
                  </a:txBody>
                  <a:tcPr marL="68580" marR="68580" marT="0" marB="0">
                    <a:solidFill>
                      <a:schemeClr val="accent6">
                        <a:lumMod val="40000"/>
                        <a:lumOff val="60000"/>
                      </a:schemeClr>
                    </a:solidFill>
                  </a:tcPr>
                </a:tc>
              </a:tr>
              <a:tr h="522408">
                <a:tc>
                  <a:txBody>
                    <a:bodyPr/>
                    <a:lstStyle/>
                    <a:p>
                      <a:pPr algn="just">
                        <a:lnSpc>
                          <a:spcPct val="115000"/>
                        </a:lnSpc>
                        <a:spcAft>
                          <a:spcPts val="0"/>
                        </a:spcAft>
                      </a:pPr>
                      <a:r>
                        <a:rPr lang="en-US" sz="2200">
                          <a:effectLst/>
                        </a:rPr>
                        <a:t>freq</a:t>
                      </a:r>
                      <a:r>
                        <a:rPr lang="ru-RU" sz="2200">
                          <a:effectLst/>
                        </a:rPr>
                        <a:t>-</a:t>
                      </a:r>
                      <a:r>
                        <a:rPr lang="en-US" sz="2200">
                          <a:effectLst/>
                        </a:rPr>
                        <a:t>ICI</a:t>
                      </a:r>
                      <a:endParaRPr lang="ru-RU" sz="22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200" dirty="0">
                          <a:effectLst/>
                        </a:rPr>
                        <a:t>36</a:t>
                      </a:r>
                      <a:endParaRPr lang="ru-RU" sz="2200" dirty="0">
                        <a:effectLst/>
                        <a:latin typeface="Calibri"/>
                        <a:ea typeface="Calibri"/>
                        <a:cs typeface="Times New Roman"/>
                      </a:endParaRPr>
                    </a:p>
                  </a:txBody>
                  <a:tcPr marL="68580" marR="68580" marT="0" marB="0">
                    <a:solidFill>
                      <a:srgbClr val="FFC000"/>
                    </a:solidFill>
                  </a:tcPr>
                </a:tc>
                <a:tc>
                  <a:txBody>
                    <a:bodyPr/>
                    <a:lstStyle/>
                    <a:p>
                      <a:pPr algn="just">
                        <a:lnSpc>
                          <a:spcPct val="115000"/>
                        </a:lnSpc>
                        <a:spcAft>
                          <a:spcPts val="0"/>
                        </a:spcAft>
                      </a:pPr>
                      <a:r>
                        <a:rPr lang="en-US" sz="2200" dirty="0">
                          <a:effectLst/>
                        </a:rPr>
                        <a:t>41</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en-US" sz="2200" dirty="0">
                          <a:effectLst/>
                        </a:rPr>
                        <a:t>51</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en-US" sz="2200" dirty="0">
                          <a:effectLst/>
                        </a:rPr>
                        <a:t>10</a:t>
                      </a:r>
                      <a:endParaRPr lang="ru-RU" sz="22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2200" dirty="0">
                          <a:effectLst/>
                        </a:rPr>
                        <a:t>50</a:t>
                      </a:r>
                      <a:endParaRPr lang="ru-RU" sz="2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just">
                        <a:lnSpc>
                          <a:spcPct val="115000"/>
                        </a:lnSpc>
                        <a:spcAft>
                          <a:spcPts val="0"/>
                        </a:spcAft>
                      </a:pPr>
                      <a:r>
                        <a:rPr lang="en-US" sz="2200" dirty="0">
                          <a:effectLst/>
                        </a:rPr>
                        <a:t>82</a:t>
                      </a:r>
                      <a:endParaRPr lang="ru-RU" sz="2200" dirty="0">
                        <a:effectLst/>
                        <a:latin typeface="Calibri"/>
                        <a:ea typeface="Calibri"/>
                        <a:cs typeface="Times New Roman"/>
                      </a:endParaRPr>
                    </a:p>
                  </a:txBody>
                  <a:tcPr marL="68580" marR="68580" marT="0" marB="0">
                    <a:solidFill>
                      <a:schemeClr val="accent6">
                        <a:lumMod val="75000"/>
                      </a:schemeClr>
                    </a:solidFill>
                  </a:tcPr>
                </a:tc>
                <a:tc>
                  <a:txBody>
                    <a:bodyPr/>
                    <a:lstStyle/>
                    <a:p>
                      <a:pPr algn="just">
                        <a:lnSpc>
                          <a:spcPct val="115000"/>
                        </a:lnSpc>
                        <a:spcAft>
                          <a:spcPts val="0"/>
                        </a:spcAft>
                      </a:pPr>
                      <a:r>
                        <a:rPr lang="ru-RU" sz="2200" dirty="0">
                          <a:effectLst/>
                        </a:rPr>
                        <a:t>100</a:t>
                      </a:r>
                      <a:endParaRPr lang="ru-RU" sz="2200" dirty="0">
                        <a:effectLst/>
                        <a:latin typeface="Calibri"/>
                        <a:ea typeface="Calibri"/>
                        <a:cs typeface="Times New Roman"/>
                      </a:endParaRPr>
                    </a:p>
                  </a:txBody>
                  <a:tcPr marL="68580" marR="68580" marT="0" marB="0">
                    <a:solidFill>
                      <a:srgbClr val="FF0000"/>
                    </a:solidFill>
                  </a:tcPr>
                </a:tc>
                <a:tc>
                  <a:txBody>
                    <a:bodyPr/>
                    <a:lstStyle/>
                    <a:p>
                      <a:pPr algn="just">
                        <a:lnSpc>
                          <a:spcPct val="115000"/>
                        </a:lnSpc>
                        <a:spcAft>
                          <a:spcPts val="0"/>
                        </a:spcAft>
                      </a:pPr>
                      <a:r>
                        <a:rPr lang="ru-RU" sz="2200" dirty="0">
                          <a:effectLst/>
                        </a:rPr>
                        <a:t>42,57</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r>
              <a:tr h="1077320">
                <a:tc>
                  <a:txBody>
                    <a:bodyPr/>
                    <a:lstStyle/>
                    <a:p>
                      <a:pPr algn="just">
                        <a:lnSpc>
                          <a:spcPct val="115000"/>
                        </a:lnSpc>
                        <a:spcAft>
                          <a:spcPts val="0"/>
                        </a:spcAft>
                      </a:pPr>
                      <a:r>
                        <a:rPr lang="en-US" sz="2200" dirty="0" smtClean="0">
                          <a:effectLst/>
                        </a:rPr>
                        <a:t>mean</a:t>
                      </a:r>
                      <a:endParaRPr lang="ru-RU" sz="22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200" dirty="0">
                          <a:effectLst/>
                        </a:rPr>
                        <a:t>27</a:t>
                      </a:r>
                      <a:endParaRPr lang="ru-RU" sz="2200" dirty="0">
                        <a:effectLst/>
                        <a:latin typeface="Calibri"/>
                        <a:ea typeface="Calibri"/>
                        <a:cs typeface="Times New Roman"/>
                      </a:endParaRPr>
                    </a:p>
                  </a:txBody>
                  <a:tcPr marL="68580" marR="68580" marT="0" marB="0">
                    <a:solidFill>
                      <a:srgbClr val="FFFF00"/>
                    </a:solidFill>
                  </a:tcPr>
                </a:tc>
                <a:tc>
                  <a:txBody>
                    <a:bodyPr/>
                    <a:lstStyle/>
                    <a:p>
                      <a:pPr algn="just">
                        <a:lnSpc>
                          <a:spcPct val="115000"/>
                        </a:lnSpc>
                        <a:spcAft>
                          <a:spcPts val="0"/>
                        </a:spcAft>
                      </a:pPr>
                      <a:r>
                        <a:rPr lang="ru-RU" sz="2200" dirty="0">
                          <a:effectLst/>
                        </a:rPr>
                        <a:t>44,14</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dirty="0">
                          <a:effectLst/>
                        </a:rPr>
                        <a:t>39,71</a:t>
                      </a:r>
                      <a:endParaRPr lang="ru-RU" sz="2200" dirty="0">
                        <a:effectLst/>
                        <a:latin typeface="Calibri"/>
                        <a:ea typeface="Calibri"/>
                        <a:cs typeface="Times New Roman"/>
                      </a:endParaRPr>
                    </a:p>
                  </a:txBody>
                  <a:tcPr marL="68580" marR="68580" marT="0" marB="0">
                    <a:solidFill>
                      <a:srgbClr val="FFC000"/>
                    </a:solidFill>
                  </a:tcPr>
                </a:tc>
                <a:tc>
                  <a:txBody>
                    <a:bodyPr/>
                    <a:lstStyle/>
                    <a:p>
                      <a:pPr algn="just">
                        <a:lnSpc>
                          <a:spcPct val="115000"/>
                        </a:lnSpc>
                        <a:spcAft>
                          <a:spcPts val="0"/>
                        </a:spcAft>
                      </a:pPr>
                      <a:r>
                        <a:rPr lang="ru-RU" sz="2200" dirty="0">
                          <a:effectLst/>
                        </a:rPr>
                        <a:t>15,43</a:t>
                      </a:r>
                      <a:endParaRPr lang="ru-RU" sz="2200" dirty="0">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just">
                        <a:lnSpc>
                          <a:spcPct val="115000"/>
                        </a:lnSpc>
                        <a:spcAft>
                          <a:spcPts val="0"/>
                        </a:spcAft>
                      </a:pPr>
                      <a:r>
                        <a:rPr lang="ru-RU" sz="2200">
                          <a:effectLst/>
                        </a:rPr>
                        <a:t>42,71</a:t>
                      </a:r>
                      <a:endParaRPr lang="ru-RU" sz="220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a:effectLst/>
                        </a:rPr>
                        <a:t>41,86</a:t>
                      </a:r>
                      <a:endParaRPr lang="ru-RU" sz="220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dirty="0">
                          <a:effectLst/>
                        </a:rPr>
                        <a:t>42,57</a:t>
                      </a:r>
                      <a:endParaRPr lang="ru-RU" sz="2200" dirty="0">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2200" dirty="0">
                          <a:effectLst/>
                        </a:rPr>
                        <a:t>36</a:t>
                      </a:r>
                      <a:r>
                        <a:rPr lang="en-US" sz="2200" dirty="0">
                          <a:effectLst/>
                        </a:rPr>
                        <a:t>,1</a:t>
                      </a:r>
                      <a:r>
                        <a:rPr lang="ru-RU" sz="2200" dirty="0">
                          <a:effectLst/>
                        </a:rPr>
                        <a:t>1</a:t>
                      </a:r>
                      <a:endParaRPr lang="ru-RU" sz="2200" dirty="0">
                        <a:effectLst/>
                        <a:latin typeface="Calibri"/>
                        <a:ea typeface="Calibri"/>
                        <a:cs typeface="Times New Roman"/>
                      </a:endParaRPr>
                    </a:p>
                  </a:txBody>
                  <a:tcPr marL="68580" marR="68580" marT="0" marB="0">
                    <a:solidFill>
                      <a:srgbClr val="FFC000"/>
                    </a:solidFill>
                  </a:tcPr>
                </a:tc>
              </a:tr>
            </a:tbl>
          </a:graphicData>
        </a:graphic>
      </p:graphicFrame>
    </p:spTree>
    <p:extLst>
      <p:ext uri="{BB962C8B-B14F-4D97-AF65-F5344CB8AC3E}">
        <p14:creationId xmlns:p14="http://schemas.microsoft.com/office/powerpoint/2010/main" val="349879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Combinations (PMI</a:t>
            </a:r>
            <a:r>
              <a:rPr lang="en-US" sz="4000" baseline="30000" dirty="0" smtClean="0">
                <a:latin typeface="Roboto Slab" pitchFamily="2" charset="0"/>
                <a:ea typeface="Roboto Slab" pitchFamily="2" charset="0"/>
              </a:rPr>
              <a:t>3</a:t>
            </a:r>
            <a:r>
              <a:rPr lang="en-US" sz="4000" dirty="0" smtClean="0">
                <a:latin typeface="Roboto Slab" pitchFamily="2" charset="0"/>
                <a:ea typeface="Roboto Slab" pitchFamily="2" charset="0"/>
              </a:rPr>
              <a:t> and ICI)</a:t>
            </a:r>
            <a:endParaRPr lang="ru-RU" sz="4000" dirty="0">
              <a:latin typeface="Roboto Slab" pitchFamily="2" charset="0"/>
              <a:ea typeface="Roboto Slab" pitchFamily="2" charset="0"/>
            </a:endParaRPr>
          </a:p>
        </p:txBody>
      </p:sp>
      <p:pic>
        <p:nvPicPr>
          <p:cNvPr id="5" name="Объект 4" descr="fast_dot_plot"/>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68760"/>
            <a:ext cx="9073633" cy="5328592"/>
          </a:xfrm>
        </p:spPr>
      </p:pic>
    </p:spTree>
    <p:extLst>
      <p:ext uri="{BB962C8B-B14F-4D97-AF65-F5344CB8AC3E}">
        <p14:creationId xmlns:p14="http://schemas.microsoft.com/office/powerpoint/2010/main" val="3412089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263" y="260648"/>
            <a:ext cx="8943737" cy="936104"/>
          </a:xfrm>
        </p:spPr>
        <p:txBody>
          <a:bodyPr>
            <a:noAutofit/>
          </a:bodyPr>
          <a:lstStyle/>
          <a:p>
            <a:r>
              <a:rPr lang="en-US" sz="4000" dirty="0" smtClean="0">
                <a:latin typeface="Roboto Slab" pitchFamily="2" charset="0"/>
                <a:ea typeface="Roboto Slab" pitchFamily="2" charset="0"/>
              </a:rPr>
              <a:t>Combinations (PMI</a:t>
            </a:r>
            <a:r>
              <a:rPr lang="en-US" sz="4000" baseline="30000" dirty="0" smtClean="0">
                <a:latin typeface="Roboto Slab" pitchFamily="2" charset="0"/>
                <a:ea typeface="Roboto Slab" pitchFamily="2" charset="0"/>
              </a:rPr>
              <a:t>3</a:t>
            </a:r>
            <a:r>
              <a:rPr lang="en-US" sz="4000" dirty="0" smtClean="0">
                <a:latin typeface="Roboto Slab" pitchFamily="2" charset="0"/>
                <a:ea typeface="Roboto Slab" pitchFamily="2" charset="0"/>
              </a:rPr>
              <a:t> and type-LR)</a:t>
            </a:r>
            <a:endParaRPr lang="ru-RU" sz="4000" dirty="0">
              <a:latin typeface="Roboto Slab" pitchFamily="2" charset="0"/>
              <a:ea typeface="Roboto Slab" pitchFamily="2" charset="0"/>
            </a:endParaRPr>
          </a:p>
        </p:txBody>
      </p:sp>
      <p:pic>
        <p:nvPicPr>
          <p:cNvPr id="7" name="Объект 6" descr="fast_dot_plot"/>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509" y="1196752"/>
            <a:ext cx="9082298" cy="5400600"/>
          </a:xfrm>
        </p:spPr>
      </p:pic>
    </p:spTree>
    <p:extLst>
      <p:ext uri="{BB962C8B-B14F-4D97-AF65-F5344CB8AC3E}">
        <p14:creationId xmlns:p14="http://schemas.microsoft.com/office/powerpoint/2010/main" val="3201802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smtClean="0">
                <a:latin typeface="Roboto Slab" pitchFamily="2" charset="0"/>
                <a:ea typeface="Roboto Slab" pitchFamily="2" charset="0"/>
              </a:rPr>
              <a:t>References</a:t>
            </a:r>
            <a:endParaRPr lang="ru-RU" sz="4000" dirty="0">
              <a:latin typeface="Roboto Slab" pitchFamily="2" charset="0"/>
              <a:ea typeface="Roboto Slab" pitchFamily="2" charset="0"/>
            </a:endParaRPr>
          </a:p>
        </p:txBody>
      </p:sp>
      <p:sp>
        <p:nvSpPr>
          <p:cNvPr id="3" name="Объект 2"/>
          <p:cNvSpPr>
            <a:spLocks noGrp="1"/>
          </p:cNvSpPr>
          <p:nvPr>
            <p:ph idx="1"/>
          </p:nvPr>
        </p:nvSpPr>
        <p:spPr>
          <a:xfrm>
            <a:off x="467544" y="1340768"/>
            <a:ext cx="8229600" cy="5112568"/>
          </a:xfrm>
        </p:spPr>
        <p:txBody>
          <a:bodyPr>
            <a:noAutofit/>
          </a:bodyPr>
          <a:lstStyle/>
          <a:p>
            <a:pPr marL="0" indent="0">
              <a:buNone/>
            </a:pPr>
            <a:r>
              <a:rPr lang="de-DE" sz="1600" dirty="0"/>
              <a:t>Baldwin &amp; Kim 2010 – Timothy Baldwin </a:t>
            </a:r>
            <a:r>
              <a:rPr lang="de-DE" sz="1600" dirty="0" err="1"/>
              <a:t>and</a:t>
            </a:r>
            <a:r>
              <a:rPr lang="de-DE" sz="1600" dirty="0"/>
              <a:t> Su Nam Kim. </a:t>
            </a:r>
            <a:r>
              <a:rPr lang="de-DE" sz="1600" dirty="0" err="1"/>
              <a:t>Multiword</a:t>
            </a:r>
            <a:r>
              <a:rPr lang="de-DE" sz="1600" dirty="0"/>
              <a:t> </a:t>
            </a:r>
            <a:r>
              <a:rPr lang="de-DE" sz="1600" dirty="0" err="1"/>
              <a:t>expressions</a:t>
            </a:r>
            <a:r>
              <a:rPr lang="de-DE" sz="1600" dirty="0"/>
              <a:t>. In Nitin </a:t>
            </a:r>
            <a:r>
              <a:rPr lang="de-DE" sz="1600" dirty="0" err="1"/>
              <a:t>Indurkhya</a:t>
            </a:r>
            <a:r>
              <a:rPr lang="de-DE" sz="1600" dirty="0"/>
              <a:t> </a:t>
            </a:r>
            <a:r>
              <a:rPr lang="de-DE" sz="1600" dirty="0" err="1"/>
              <a:t>and</a:t>
            </a:r>
            <a:r>
              <a:rPr lang="de-DE" sz="1600" dirty="0"/>
              <a:t> Fred J. </a:t>
            </a:r>
            <a:r>
              <a:rPr lang="de-DE" sz="1600" dirty="0" err="1"/>
              <a:t>Damerau</a:t>
            </a:r>
            <a:r>
              <a:rPr lang="de-DE" sz="1600" dirty="0"/>
              <a:t>, </a:t>
            </a:r>
            <a:r>
              <a:rPr lang="de-DE" sz="1600" dirty="0" err="1"/>
              <a:t>editors</a:t>
            </a:r>
            <a:r>
              <a:rPr lang="de-DE" sz="1600" dirty="0"/>
              <a:t>, Handbook </a:t>
            </a:r>
            <a:r>
              <a:rPr lang="de-DE" sz="1600" dirty="0" err="1"/>
              <a:t>of</a:t>
            </a:r>
            <a:r>
              <a:rPr lang="de-DE" sz="1600" dirty="0"/>
              <a:t> Natural Language Processing, </a:t>
            </a:r>
            <a:r>
              <a:rPr lang="de-DE" sz="1600" dirty="0" err="1"/>
              <a:t>pages</a:t>
            </a:r>
            <a:r>
              <a:rPr lang="de-DE" sz="1600" dirty="0"/>
              <a:t> 267–292. CRC Press, Taylor </a:t>
            </a:r>
            <a:r>
              <a:rPr lang="de-DE" sz="1600" dirty="0" err="1"/>
              <a:t>and</a:t>
            </a:r>
            <a:r>
              <a:rPr lang="de-DE" sz="1600" dirty="0"/>
              <a:t> Francis Group, </a:t>
            </a:r>
            <a:r>
              <a:rPr lang="de-DE" sz="1600" dirty="0" err="1"/>
              <a:t>Boca</a:t>
            </a:r>
            <a:r>
              <a:rPr lang="de-DE" sz="1600" dirty="0"/>
              <a:t> </a:t>
            </a:r>
            <a:r>
              <a:rPr lang="de-DE" sz="1600" dirty="0" err="1"/>
              <a:t>Raton</a:t>
            </a:r>
            <a:r>
              <a:rPr lang="de-DE" sz="1600" dirty="0"/>
              <a:t>, FL, USA, 2 </a:t>
            </a:r>
            <a:r>
              <a:rPr lang="de-DE" sz="1600" dirty="0" err="1"/>
              <a:t>edition</a:t>
            </a:r>
            <a:r>
              <a:rPr lang="de-DE" sz="1600" dirty="0"/>
              <a:t>.</a:t>
            </a:r>
          </a:p>
          <a:p>
            <a:pPr marL="0" indent="0">
              <a:buNone/>
            </a:pPr>
            <a:r>
              <a:rPr lang="en-US" sz="1600" dirty="0"/>
              <a:t>Constant et al. 2017 – Mathieu Constant, </a:t>
            </a:r>
            <a:r>
              <a:rPr lang="en-US" sz="1600" dirty="0" err="1"/>
              <a:t>Gülşen</a:t>
            </a:r>
            <a:r>
              <a:rPr lang="en-US" sz="1600" dirty="0"/>
              <a:t> </a:t>
            </a:r>
            <a:r>
              <a:rPr lang="en-US" sz="1600" dirty="0" err="1"/>
              <a:t>Eryiğit</a:t>
            </a:r>
            <a:r>
              <a:rPr lang="en-US" sz="1600" dirty="0"/>
              <a:t>, Johanna Monti, </a:t>
            </a:r>
            <a:r>
              <a:rPr lang="en-US" sz="1600" dirty="0" err="1"/>
              <a:t>Lonneke</a:t>
            </a:r>
            <a:r>
              <a:rPr lang="en-US" sz="1600" dirty="0"/>
              <a:t> van der </a:t>
            </a:r>
            <a:r>
              <a:rPr lang="en-US" sz="1600" dirty="0" err="1"/>
              <a:t>Plas</a:t>
            </a:r>
            <a:r>
              <a:rPr lang="en-US" sz="1600" dirty="0"/>
              <a:t>, Carlos </a:t>
            </a:r>
            <a:r>
              <a:rPr lang="en-US" sz="1600" dirty="0" err="1"/>
              <a:t>Ramisch</a:t>
            </a:r>
            <a:r>
              <a:rPr lang="en-US" sz="1600" dirty="0"/>
              <a:t>, Mike </a:t>
            </a:r>
            <a:r>
              <a:rPr lang="en-US" sz="1600" dirty="0" err="1"/>
              <a:t>Rosner</a:t>
            </a:r>
            <a:r>
              <a:rPr lang="en-US" sz="1600" dirty="0"/>
              <a:t>, Amalia </a:t>
            </a:r>
            <a:r>
              <a:rPr lang="en-US" sz="1600" dirty="0" err="1"/>
              <a:t>Todariscu</a:t>
            </a:r>
            <a:r>
              <a:rPr lang="en-US" sz="1600" dirty="0"/>
              <a:t> (2017). Multiword Expression Processing: A Survey. Computational Linguistics. Vol. 43, No. 4, pp. 837–892.</a:t>
            </a:r>
            <a:endParaRPr lang="ru-RU" sz="1600" dirty="0"/>
          </a:p>
          <a:p>
            <a:pPr marL="0" indent="0">
              <a:buNone/>
            </a:pPr>
            <a:r>
              <a:rPr lang="de-DE" sz="1600" dirty="0" err="1" smtClean="0"/>
              <a:t>Loukachevitch</a:t>
            </a:r>
            <a:r>
              <a:rPr lang="de-DE" sz="1600" dirty="0" smtClean="0"/>
              <a:t> </a:t>
            </a:r>
            <a:r>
              <a:rPr lang="de-DE" sz="1600" dirty="0"/>
              <a:t>2014 – </a:t>
            </a:r>
            <a:r>
              <a:rPr lang="de-DE" sz="1600" dirty="0" err="1"/>
              <a:t>Loukachevitch</a:t>
            </a:r>
            <a:r>
              <a:rPr lang="de-DE" sz="1600" dirty="0"/>
              <a:t>, Natalia, </a:t>
            </a:r>
            <a:r>
              <a:rPr lang="de-DE" sz="1600" dirty="0" err="1"/>
              <a:t>Dobrov</a:t>
            </a:r>
            <a:r>
              <a:rPr lang="de-DE" sz="1600" dirty="0"/>
              <a:t>, Boris </a:t>
            </a:r>
            <a:r>
              <a:rPr lang="de-DE" sz="1600" dirty="0" err="1"/>
              <a:t>and</a:t>
            </a:r>
            <a:r>
              <a:rPr lang="de-DE" sz="1600" dirty="0"/>
              <a:t> Ilia </a:t>
            </a:r>
            <a:r>
              <a:rPr lang="de-DE" sz="1600" dirty="0" err="1"/>
              <a:t>Chetviorkin</a:t>
            </a:r>
            <a:r>
              <a:rPr lang="de-DE" sz="1600" dirty="0"/>
              <a:t>. "</a:t>
            </a:r>
            <a:r>
              <a:rPr lang="de-DE" sz="1600" dirty="0" err="1"/>
              <a:t>Ruthes-lite</a:t>
            </a:r>
            <a:r>
              <a:rPr lang="de-DE" sz="1600" dirty="0"/>
              <a:t>, a </a:t>
            </a:r>
            <a:r>
              <a:rPr lang="de-DE" sz="1600" dirty="0" err="1"/>
              <a:t>publicly</a:t>
            </a:r>
            <a:r>
              <a:rPr lang="de-DE" sz="1600" dirty="0"/>
              <a:t> </a:t>
            </a:r>
            <a:r>
              <a:rPr lang="de-DE" sz="1600" dirty="0" err="1"/>
              <a:t>available</a:t>
            </a:r>
            <a:r>
              <a:rPr lang="de-DE" sz="1600" dirty="0"/>
              <a:t> </a:t>
            </a:r>
            <a:r>
              <a:rPr lang="de-DE" sz="1600" dirty="0" err="1"/>
              <a:t>version</a:t>
            </a:r>
            <a:r>
              <a:rPr lang="de-DE" sz="1600" dirty="0"/>
              <a:t> </a:t>
            </a:r>
            <a:r>
              <a:rPr lang="de-DE" sz="1600" dirty="0" err="1"/>
              <a:t>of</a:t>
            </a:r>
            <a:r>
              <a:rPr lang="de-DE" sz="1600" dirty="0"/>
              <a:t> </a:t>
            </a:r>
            <a:r>
              <a:rPr lang="de-DE" sz="1600" dirty="0" err="1"/>
              <a:t>thesaurus</a:t>
            </a:r>
            <a:r>
              <a:rPr lang="de-DE" sz="1600" dirty="0"/>
              <a:t> </a:t>
            </a:r>
            <a:r>
              <a:rPr lang="de-DE" sz="1600" dirty="0" err="1"/>
              <a:t>of</a:t>
            </a:r>
            <a:r>
              <a:rPr lang="de-DE" sz="1600" dirty="0"/>
              <a:t> </a:t>
            </a:r>
            <a:r>
              <a:rPr lang="de-DE" sz="1600" dirty="0" err="1"/>
              <a:t>russian</a:t>
            </a:r>
            <a:r>
              <a:rPr lang="de-DE" sz="1600" dirty="0"/>
              <a:t> </a:t>
            </a:r>
            <a:r>
              <a:rPr lang="de-DE" sz="1600" dirty="0" err="1"/>
              <a:t>language</a:t>
            </a:r>
            <a:r>
              <a:rPr lang="de-DE" sz="1600" dirty="0"/>
              <a:t> </a:t>
            </a:r>
            <a:r>
              <a:rPr lang="de-DE" sz="1600" dirty="0" err="1"/>
              <a:t>ruthes</a:t>
            </a:r>
            <a:r>
              <a:rPr lang="de-DE" sz="1600" dirty="0"/>
              <a:t>." </a:t>
            </a:r>
            <a:r>
              <a:rPr lang="de-DE" sz="1600" dirty="0" err="1"/>
              <a:t>Computational</a:t>
            </a:r>
            <a:r>
              <a:rPr lang="de-DE" sz="1600" dirty="0"/>
              <a:t> </a:t>
            </a:r>
            <a:r>
              <a:rPr lang="de-DE" sz="1600" dirty="0" err="1"/>
              <a:t>Linguistics</a:t>
            </a:r>
            <a:r>
              <a:rPr lang="de-DE" sz="1600" dirty="0"/>
              <a:t> </a:t>
            </a:r>
            <a:r>
              <a:rPr lang="de-DE" sz="1600" dirty="0" err="1"/>
              <a:t>and</a:t>
            </a:r>
            <a:r>
              <a:rPr lang="de-DE" sz="1600" dirty="0"/>
              <a:t> </a:t>
            </a:r>
            <a:r>
              <a:rPr lang="de-DE" sz="1600" dirty="0" err="1"/>
              <a:t>Intellectual</a:t>
            </a:r>
            <a:r>
              <a:rPr lang="de-DE" sz="1600" dirty="0"/>
              <a:t> Technologies: Papers </a:t>
            </a:r>
            <a:r>
              <a:rPr lang="de-DE" sz="1600" dirty="0" err="1"/>
              <a:t>from</a:t>
            </a:r>
            <a:r>
              <a:rPr lang="de-DE" sz="1600" dirty="0"/>
              <a:t> </a:t>
            </a:r>
            <a:r>
              <a:rPr lang="de-DE" sz="1600" dirty="0" err="1"/>
              <a:t>the</a:t>
            </a:r>
            <a:r>
              <a:rPr lang="de-DE" sz="1600" dirty="0"/>
              <a:t> Annual International Conference “</a:t>
            </a:r>
            <a:r>
              <a:rPr lang="de-DE" sz="1600" dirty="0" err="1"/>
              <a:t>Dialogue</a:t>
            </a:r>
            <a:r>
              <a:rPr lang="de-DE" sz="1600" dirty="0"/>
              <a:t>”, </a:t>
            </a:r>
            <a:r>
              <a:rPr lang="de-DE" sz="1600" dirty="0" err="1"/>
              <a:t>Bekasovo</a:t>
            </a:r>
            <a:r>
              <a:rPr lang="de-DE" sz="1600" dirty="0"/>
              <a:t>, </a:t>
            </a:r>
            <a:r>
              <a:rPr lang="de-DE" sz="1600" dirty="0" err="1"/>
              <a:t>Russia</a:t>
            </a:r>
            <a:r>
              <a:rPr lang="de-DE" sz="1600" dirty="0"/>
              <a:t>. 2014.</a:t>
            </a:r>
          </a:p>
          <a:p>
            <a:pPr marL="0" indent="0">
              <a:buNone/>
            </a:pPr>
            <a:r>
              <a:rPr lang="de-DE" sz="1600" dirty="0"/>
              <a:t>Nakagawa &amp; Mori 2003 – Nakagawa H., Mori T. </a:t>
            </a:r>
            <a:r>
              <a:rPr lang="de-DE" sz="1600" dirty="0" err="1"/>
              <a:t>Automatic</a:t>
            </a:r>
            <a:r>
              <a:rPr lang="de-DE" sz="1600" dirty="0"/>
              <a:t> Term Recognition </a:t>
            </a:r>
            <a:r>
              <a:rPr lang="de-DE" sz="1600" dirty="0" err="1"/>
              <a:t>based</a:t>
            </a:r>
            <a:r>
              <a:rPr lang="de-DE" sz="1600" dirty="0"/>
              <a:t> on </a:t>
            </a:r>
            <a:r>
              <a:rPr lang="de-DE" sz="1600" dirty="0" err="1"/>
              <a:t>Statistics</a:t>
            </a:r>
            <a:r>
              <a:rPr lang="de-DE" sz="1600" dirty="0"/>
              <a:t> </a:t>
            </a:r>
            <a:r>
              <a:rPr lang="de-DE" sz="1600" dirty="0" err="1"/>
              <a:t>of</a:t>
            </a:r>
            <a:r>
              <a:rPr lang="de-DE" sz="1600" dirty="0"/>
              <a:t> </a:t>
            </a:r>
            <a:r>
              <a:rPr lang="de-DE" sz="1600" dirty="0" err="1"/>
              <a:t>Compound</a:t>
            </a:r>
            <a:r>
              <a:rPr lang="de-DE" sz="1600" dirty="0"/>
              <a:t> </a:t>
            </a:r>
            <a:r>
              <a:rPr lang="de-DE" sz="1600" dirty="0" err="1"/>
              <a:t>Nouns</a:t>
            </a:r>
            <a:r>
              <a:rPr lang="de-DE" sz="1600" dirty="0"/>
              <a:t> </a:t>
            </a:r>
            <a:r>
              <a:rPr lang="de-DE" sz="1600" dirty="0" err="1"/>
              <a:t>and</a:t>
            </a:r>
            <a:r>
              <a:rPr lang="de-DE" sz="1600" dirty="0"/>
              <a:t> </a:t>
            </a:r>
            <a:r>
              <a:rPr lang="de-DE" sz="1600" dirty="0" err="1"/>
              <a:t>their</a:t>
            </a:r>
            <a:r>
              <a:rPr lang="de-DE" sz="1600" dirty="0"/>
              <a:t> Components // </a:t>
            </a:r>
            <a:r>
              <a:rPr lang="de-DE" sz="1600" dirty="0" err="1"/>
              <a:t>Terminology</a:t>
            </a:r>
            <a:r>
              <a:rPr lang="de-DE" sz="1600" dirty="0"/>
              <a:t>. – 2003. – Vol. 9, №2. – P. 201-219.</a:t>
            </a:r>
          </a:p>
          <a:p>
            <a:pPr marL="0" indent="0">
              <a:buNone/>
            </a:pPr>
            <a:r>
              <a:rPr lang="de-DE" sz="1600" dirty="0"/>
              <a:t>Riedl &amp; </a:t>
            </a:r>
            <a:r>
              <a:rPr lang="de-DE" sz="1600" dirty="0" err="1"/>
              <a:t>Biemann</a:t>
            </a:r>
            <a:r>
              <a:rPr lang="de-DE" sz="1600" dirty="0"/>
              <a:t> 2015 – Riedl, Martin </a:t>
            </a:r>
            <a:r>
              <a:rPr lang="de-DE" sz="1600" dirty="0" err="1"/>
              <a:t>and</a:t>
            </a:r>
            <a:r>
              <a:rPr lang="de-DE" sz="1600" dirty="0"/>
              <a:t> Chris </a:t>
            </a:r>
            <a:r>
              <a:rPr lang="de-DE" sz="1600" dirty="0" err="1"/>
              <a:t>Biemann</a:t>
            </a:r>
            <a:r>
              <a:rPr lang="de-DE" sz="1600" dirty="0"/>
              <a:t>. 2015. A </a:t>
            </a:r>
            <a:r>
              <a:rPr lang="de-DE" sz="1600" dirty="0" err="1"/>
              <a:t>single</a:t>
            </a:r>
            <a:r>
              <a:rPr lang="de-DE" sz="1600" dirty="0"/>
              <a:t> </a:t>
            </a:r>
            <a:r>
              <a:rPr lang="de-DE" sz="1600" dirty="0" err="1"/>
              <a:t>word</a:t>
            </a:r>
            <a:r>
              <a:rPr lang="de-DE" sz="1600" dirty="0"/>
              <a:t> </a:t>
            </a:r>
            <a:r>
              <a:rPr lang="de-DE" sz="1600" dirty="0" err="1"/>
              <a:t>is</a:t>
            </a:r>
            <a:r>
              <a:rPr lang="de-DE" sz="1600" dirty="0"/>
              <a:t> not </a:t>
            </a:r>
            <a:r>
              <a:rPr lang="de-DE" sz="1600" dirty="0" err="1"/>
              <a:t>enough</a:t>
            </a:r>
            <a:r>
              <a:rPr lang="de-DE" sz="1600" dirty="0"/>
              <a:t>: Ranking </a:t>
            </a:r>
            <a:r>
              <a:rPr lang="de-DE" sz="1600" dirty="0" err="1"/>
              <a:t>multiword</a:t>
            </a:r>
            <a:r>
              <a:rPr lang="de-DE" sz="1600" dirty="0"/>
              <a:t> </a:t>
            </a:r>
            <a:r>
              <a:rPr lang="de-DE" sz="1600" dirty="0" err="1"/>
              <a:t>expressions</a:t>
            </a:r>
            <a:r>
              <a:rPr lang="de-DE" sz="1600" dirty="0"/>
              <a:t> </a:t>
            </a:r>
            <a:r>
              <a:rPr lang="de-DE" sz="1600" dirty="0" err="1"/>
              <a:t>using</a:t>
            </a:r>
            <a:r>
              <a:rPr lang="de-DE" sz="1600" dirty="0"/>
              <a:t> distributional </a:t>
            </a:r>
            <a:r>
              <a:rPr lang="de-DE" sz="1600" dirty="0" err="1"/>
              <a:t>semantics</a:t>
            </a:r>
            <a:r>
              <a:rPr lang="de-DE" sz="1600" dirty="0"/>
              <a:t>. In </a:t>
            </a:r>
            <a:r>
              <a:rPr lang="de-DE" sz="1600" dirty="0" err="1"/>
              <a:t>Proceedings</a:t>
            </a:r>
            <a:r>
              <a:rPr lang="de-DE" sz="1600" dirty="0"/>
              <a:t> </a:t>
            </a:r>
            <a:r>
              <a:rPr lang="de-DE" sz="1600" dirty="0" err="1"/>
              <a:t>of</a:t>
            </a:r>
            <a:r>
              <a:rPr lang="de-DE" sz="1600" dirty="0"/>
              <a:t> EMNLP 2015, </a:t>
            </a:r>
            <a:r>
              <a:rPr lang="de-DE" sz="1600" dirty="0" err="1"/>
              <a:t>pages</a:t>
            </a:r>
            <a:r>
              <a:rPr lang="de-DE" sz="1600" dirty="0"/>
              <a:t> 2430–2440, </a:t>
            </a:r>
            <a:r>
              <a:rPr lang="de-DE" sz="1600" dirty="0" err="1"/>
              <a:t>Lisbon</a:t>
            </a:r>
            <a:r>
              <a:rPr lang="de-DE" sz="1600" dirty="0"/>
              <a:t>.</a:t>
            </a:r>
          </a:p>
          <a:p>
            <a:pPr marL="0" indent="0">
              <a:buNone/>
            </a:pPr>
            <a:r>
              <a:rPr lang="de-DE" sz="1600" dirty="0"/>
              <a:t>Sag et al. 2002 – Sag, Ivan A.; Baldwin, Timothy; Bond, Francis; </a:t>
            </a:r>
            <a:r>
              <a:rPr lang="de-DE" sz="1600" dirty="0" err="1"/>
              <a:t>Copestake</a:t>
            </a:r>
            <a:r>
              <a:rPr lang="de-DE" sz="1600" dirty="0"/>
              <a:t>, Ann; </a:t>
            </a:r>
            <a:r>
              <a:rPr lang="de-DE" sz="1600" dirty="0" err="1"/>
              <a:t>Flickinger</a:t>
            </a:r>
            <a:r>
              <a:rPr lang="de-DE" sz="1600" dirty="0"/>
              <a:t>, Dan. </a:t>
            </a:r>
            <a:r>
              <a:rPr lang="de-DE" sz="1600" dirty="0" err="1"/>
              <a:t>Multiword</a:t>
            </a:r>
            <a:r>
              <a:rPr lang="de-DE" sz="1600" dirty="0"/>
              <a:t> </a:t>
            </a:r>
            <a:r>
              <a:rPr lang="de-DE" sz="1600" dirty="0" err="1"/>
              <a:t>expressions</a:t>
            </a:r>
            <a:r>
              <a:rPr lang="de-DE" sz="1600" dirty="0"/>
              <a:t>: A </a:t>
            </a:r>
            <a:r>
              <a:rPr lang="de-DE" sz="1600" dirty="0" err="1"/>
              <a:t>pain</a:t>
            </a:r>
            <a:r>
              <a:rPr lang="de-DE" sz="1600" dirty="0"/>
              <a:t> in </a:t>
            </a:r>
            <a:r>
              <a:rPr lang="de-DE" sz="1600" dirty="0" err="1"/>
              <a:t>the</a:t>
            </a:r>
            <a:r>
              <a:rPr lang="de-DE" sz="1600" dirty="0"/>
              <a:t> neck </a:t>
            </a:r>
            <a:r>
              <a:rPr lang="de-DE" sz="1600" dirty="0" err="1"/>
              <a:t>for</a:t>
            </a:r>
            <a:r>
              <a:rPr lang="de-DE" sz="1600" dirty="0"/>
              <a:t> NLP. In </a:t>
            </a:r>
            <a:r>
              <a:rPr lang="de-DE" sz="1600" dirty="0" err="1"/>
              <a:t>Proceedings</a:t>
            </a:r>
            <a:r>
              <a:rPr lang="de-DE" sz="1600" dirty="0"/>
              <a:t> </a:t>
            </a:r>
            <a:r>
              <a:rPr lang="de-DE" sz="1600" dirty="0" err="1"/>
              <a:t>of</a:t>
            </a:r>
            <a:r>
              <a:rPr lang="de-DE" sz="1600" dirty="0"/>
              <a:t> </a:t>
            </a:r>
            <a:r>
              <a:rPr lang="de-DE" sz="1600" dirty="0" err="1"/>
              <a:t>the</a:t>
            </a:r>
            <a:r>
              <a:rPr lang="de-DE" sz="1600" dirty="0"/>
              <a:t> Third International Conference on Intelligent Text Processing </a:t>
            </a:r>
            <a:r>
              <a:rPr lang="de-DE" sz="1600" dirty="0" err="1"/>
              <a:t>and</a:t>
            </a:r>
            <a:r>
              <a:rPr lang="de-DE" sz="1600" dirty="0"/>
              <a:t> </a:t>
            </a:r>
            <a:r>
              <a:rPr lang="de-DE" sz="1600" dirty="0" err="1"/>
              <a:t>Computational</a:t>
            </a:r>
            <a:r>
              <a:rPr lang="de-DE" sz="1600" dirty="0"/>
              <a:t> </a:t>
            </a:r>
            <a:r>
              <a:rPr lang="de-DE" sz="1600" dirty="0" err="1"/>
              <a:t>Linguistics</a:t>
            </a:r>
            <a:r>
              <a:rPr lang="de-DE" sz="1600" dirty="0"/>
              <a:t> (</a:t>
            </a:r>
            <a:r>
              <a:rPr lang="de-DE" sz="1600" dirty="0" err="1"/>
              <a:t>CICLing</a:t>
            </a:r>
            <a:r>
              <a:rPr lang="de-DE" sz="1600" dirty="0"/>
              <a:t> 2002), </a:t>
            </a:r>
            <a:r>
              <a:rPr lang="de-DE" sz="1600" dirty="0" err="1"/>
              <a:t>pages</a:t>
            </a:r>
            <a:r>
              <a:rPr lang="de-DE" sz="1600" dirty="0"/>
              <a:t> 1–15, Mexico City, Mexico</a:t>
            </a:r>
            <a:r>
              <a:rPr lang="de-DE" sz="1600" dirty="0" smtClean="0"/>
              <a:t>.</a:t>
            </a:r>
            <a:endParaRPr lang="de-DE" sz="1600" dirty="0"/>
          </a:p>
        </p:txBody>
      </p:sp>
    </p:spTree>
    <p:extLst>
      <p:ext uri="{BB962C8B-B14F-4D97-AF65-F5344CB8AC3E}">
        <p14:creationId xmlns:p14="http://schemas.microsoft.com/office/powerpoint/2010/main" val="1301936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en-US" dirty="0" smtClean="0">
                <a:latin typeface="Roboto Slab" pitchFamily="2" charset="0"/>
                <a:ea typeface="Roboto Slab" pitchFamily="2" charset="0"/>
              </a:rPr>
              <a:t>Thank you for attention!</a:t>
            </a:r>
            <a:endParaRPr lang="ru-RU" dirty="0">
              <a:latin typeface="Roboto Slab" pitchFamily="2" charset="0"/>
              <a:ea typeface="Roboto Slab" pitchFamily="2"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246795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34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MWE extraction (discovery) task</a:t>
            </a:r>
            <a:endParaRPr lang="ru-RU" sz="4000" dirty="0">
              <a:latin typeface="Roboto Slab" pitchFamily="2" charset="0"/>
              <a:ea typeface="Roboto Slab" pitchFamily="2" charset="0"/>
            </a:endParaRPr>
          </a:p>
        </p:txBody>
      </p:sp>
      <p:sp>
        <p:nvSpPr>
          <p:cNvPr id="3" name="Объект 2"/>
          <p:cNvSpPr>
            <a:spLocks noGrp="1"/>
          </p:cNvSpPr>
          <p:nvPr>
            <p:ph idx="1"/>
          </p:nvPr>
        </p:nvSpPr>
        <p:spPr>
          <a:xfrm>
            <a:off x="457200" y="1600200"/>
            <a:ext cx="8229600" cy="5141168"/>
          </a:xfrm>
        </p:spPr>
        <p:txBody>
          <a:bodyPr>
            <a:normAutofit/>
          </a:bodyPr>
          <a:lstStyle/>
          <a:p>
            <a:r>
              <a:rPr lang="en-US" sz="2800" dirty="0"/>
              <a:t>Multiword </a:t>
            </a:r>
            <a:r>
              <a:rPr lang="en-US" sz="2800" dirty="0" smtClean="0"/>
              <a:t>expressions are</a:t>
            </a:r>
          </a:p>
          <a:p>
            <a:pPr marL="0" indent="0" defTabSz="720000">
              <a:buNone/>
            </a:pPr>
            <a:r>
              <a:rPr lang="en-US" sz="2800" dirty="0"/>
              <a:t>	</a:t>
            </a:r>
            <a:r>
              <a:rPr lang="en-US" sz="2800" dirty="0" smtClean="0"/>
              <a:t>“lexical </a:t>
            </a:r>
            <a:r>
              <a:rPr lang="en-US" sz="2800" dirty="0"/>
              <a:t>items that</a:t>
            </a:r>
            <a:r>
              <a:rPr lang="en-US" sz="2800" dirty="0" smtClean="0"/>
              <a:t>:</a:t>
            </a:r>
          </a:p>
          <a:p>
            <a:pPr marL="0" indent="0" defTabSz="720000">
              <a:buNone/>
            </a:pPr>
            <a:r>
              <a:rPr lang="en-US" sz="2800" dirty="0" smtClean="0"/>
              <a:t>	(</a:t>
            </a:r>
            <a:r>
              <a:rPr lang="en-US" sz="2800" dirty="0"/>
              <a:t>a) can be decomposed into </a:t>
            </a:r>
            <a:r>
              <a:rPr lang="en-US" sz="2800" dirty="0" smtClean="0"/>
              <a:t>multiple </a:t>
            </a:r>
            <a:r>
              <a:rPr lang="en-US" sz="2800" dirty="0"/>
              <a:t>lexemes; </a:t>
            </a:r>
            <a:r>
              <a:rPr lang="en-US" sz="2800" dirty="0" smtClean="0"/>
              <a:t>and</a:t>
            </a:r>
          </a:p>
          <a:p>
            <a:pPr marL="0" indent="0" defTabSz="720000">
              <a:buNone/>
            </a:pPr>
            <a:r>
              <a:rPr lang="en-US" sz="2800" dirty="0"/>
              <a:t>	</a:t>
            </a:r>
            <a:r>
              <a:rPr lang="en-US" sz="2800" dirty="0" smtClean="0"/>
              <a:t>(b</a:t>
            </a:r>
            <a:r>
              <a:rPr lang="en-US" sz="2800" dirty="0"/>
              <a:t>) display lexical, </a:t>
            </a:r>
            <a:r>
              <a:rPr lang="en-US" sz="2800" dirty="0" smtClean="0"/>
              <a:t>syntactic, semantic</a:t>
            </a:r>
            <a:r>
              <a:rPr lang="en-US" sz="2800" dirty="0"/>
              <a:t>, pragmatic </a:t>
            </a:r>
            <a:r>
              <a:rPr lang="en-US" sz="2800" dirty="0" smtClean="0"/>
              <a:t>	and/or </a:t>
            </a:r>
            <a:r>
              <a:rPr lang="en-US" sz="2800" dirty="0"/>
              <a:t>statistical </a:t>
            </a:r>
            <a:r>
              <a:rPr lang="en-US" sz="2800" dirty="0" err="1"/>
              <a:t>idiomaticity</a:t>
            </a:r>
            <a:r>
              <a:rPr lang="en-US" sz="2800" dirty="0" smtClean="0"/>
              <a:t>”</a:t>
            </a:r>
          </a:p>
          <a:p>
            <a:pPr marL="0" indent="0" defTabSz="720000">
              <a:buNone/>
            </a:pPr>
            <a:r>
              <a:rPr lang="en-US" sz="2800" dirty="0"/>
              <a:t>	</a:t>
            </a:r>
            <a:r>
              <a:rPr lang="en-US" sz="2800" dirty="0" smtClean="0"/>
              <a:t>(</a:t>
            </a:r>
            <a:r>
              <a:rPr lang="en-US" sz="2800" dirty="0"/>
              <a:t>Baldwin &amp; Kim 2010</a:t>
            </a:r>
            <a:r>
              <a:rPr lang="en-US" sz="2800" dirty="0" smtClean="0"/>
              <a:t>)</a:t>
            </a:r>
          </a:p>
          <a:p>
            <a:endParaRPr lang="en-US" sz="2800" dirty="0" smtClean="0"/>
          </a:p>
          <a:p>
            <a:r>
              <a:rPr lang="en-US" sz="2800" dirty="0" smtClean="0"/>
              <a:t>Examples: idioms (</a:t>
            </a:r>
            <a:r>
              <a:rPr lang="en-US" sz="2800" i="1" dirty="0" smtClean="0"/>
              <a:t>to spill the beans</a:t>
            </a:r>
            <a:r>
              <a:rPr lang="en-US" sz="2800" dirty="0"/>
              <a:t>), terms </a:t>
            </a:r>
            <a:r>
              <a:rPr lang="en-US" sz="2800" dirty="0" smtClean="0"/>
              <a:t>(</a:t>
            </a:r>
            <a:r>
              <a:rPr lang="en-US" sz="2800" i="1" dirty="0" smtClean="0"/>
              <a:t>vowel harmony</a:t>
            </a:r>
            <a:r>
              <a:rPr lang="en-US" sz="2800" dirty="0" smtClean="0"/>
              <a:t>), </a:t>
            </a:r>
            <a:r>
              <a:rPr lang="en-US" sz="2800" dirty="0"/>
              <a:t>proper names (</a:t>
            </a:r>
            <a:r>
              <a:rPr lang="en-US" sz="2800" i="1" dirty="0" err="1"/>
              <a:t>Swabian</a:t>
            </a:r>
            <a:r>
              <a:rPr lang="en-US" sz="2800" i="1" dirty="0"/>
              <a:t> Jura</a:t>
            </a:r>
            <a:r>
              <a:rPr lang="en-US" sz="2800" dirty="0" smtClean="0"/>
              <a:t>), </a:t>
            </a:r>
            <a:r>
              <a:rPr lang="en-US" sz="2800" dirty="0"/>
              <a:t>lexicalized expressions (</a:t>
            </a:r>
            <a:r>
              <a:rPr lang="en-US" sz="2800" i="1" dirty="0"/>
              <a:t>coat of arms</a:t>
            </a:r>
            <a:r>
              <a:rPr lang="en-US" sz="2800" dirty="0" smtClean="0"/>
              <a:t>), etc.</a:t>
            </a:r>
            <a:endParaRPr lang="en-US" sz="2800" dirty="0"/>
          </a:p>
        </p:txBody>
      </p:sp>
    </p:spTree>
    <p:extLst>
      <p:ext uri="{BB962C8B-B14F-4D97-AF65-F5344CB8AC3E}">
        <p14:creationId xmlns:p14="http://schemas.microsoft.com/office/powerpoint/2010/main" val="3928236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ast_dot_plot"/>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755576" y="-4370"/>
            <a:ext cx="7304155" cy="6862370"/>
          </a:xfrm>
        </p:spPr>
      </p:pic>
    </p:spTree>
    <p:extLst>
      <p:ext uri="{BB962C8B-B14F-4D97-AF65-F5344CB8AC3E}">
        <p14:creationId xmlns:p14="http://schemas.microsoft.com/office/powerpoint/2010/main" val="758543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latin typeface="Roboto Slab" pitchFamily="2" charset="0"/>
                <a:ea typeface="Roboto Slab" pitchFamily="2" charset="0"/>
              </a:rPr>
              <a:t>MWE extraction (discovery) task</a:t>
            </a:r>
            <a:endParaRPr lang="ru-RU" sz="4000" dirty="0"/>
          </a:p>
        </p:txBody>
      </p:sp>
      <p:sp>
        <p:nvSpPr>
          <p:cNvPr id="3" name="Объект 2"/>
          <p:cNvSpPr>
            <a:spLocks noGrp="1"/>
          </p:cNvSpPr>
          <p:nvPr>
            <p:ph idx="1"/>
          </p:nvPr>
        </p:nvSpPr>
        <p:spPr>
          <a:xfrm>
            <a:off x="4572000" y="2869779"/>
            <a:ext cx="4419065" cy="3799581"/>
          </a:xfrm>
        </p:spPr>
        <p:txBody>
          <a:bodyPr>
            <a:normAutofit/>
          </a:bodyPr>
          <a:lstStyle/>
          <a:p>
            <a:pPr marL="514350" indent="-514350">
              <a:buFont typeface="+mj-lt"/>
              <a:buAutoNum type="arabicPeriod"/>
            </a:pPr>
            <a:r>
              <a:rPr lang="en-US" sz="2800" i="1" dirty="0"/>
              <a:t>kick the </a:t>
            </a:r>
            <a:r>
              <a:rPr lang="en-US" sz="2800" i="1" dirty="0" smtClean="0"/>
              <a:t>bucket</a:t>
            </a:r>
          </a:p>
          <a:p>
            <a:pPr marL="514350" indent="-514350">
              <a:buFont typeface="+mj-lt"/>
              <a:buAutoNum type="arabicPeriod"/>
            </a:pPr>
            <a:r>
              <a:rPr lang="en-US" sz="2800" i="1" dirty="0" smtClean="0"/>
              <a:t>spill the beans</a:t>
            </a:r>
          </a:p>
          <a:p>
            <a:pPr marL="514350" indent="-514350">
              <a:buFont typeface="+mj-lt"/>
              <a:buAutoNum type="arabicPeriod"/>
            </a:pPr>
            <a:r>
              <a:rPr lang="en-US" sz="2800" i="1" dirty="0" smtClean="0"/>
              <a:t>strong tea</a:t>
            </a:r>
          </a:p>
          <a:p>
            <a:pPr marL="514350" indent="-514350">
              <a:buFont typeface="+mj-lt"/>
              <a:buAutoNum type="arabicPeriod"/>
            </a:pPr>
            <a:r>
              <a:rPr lang="en-US" sz="2800" i="1" dirty="0"/>
              <a:t>g</a:t>
            </a:r>
            <a:r>
              <a:rPr lang="en-US" sz="2800" i="1" dirty="0" smtClean="0"/>
              <a:t>ive up</a:t>
            </a:r>
          </a:p>
          <a:p>
            <a:pPr marL="514350" indent="-514350">
              <a:buFont typeface="+mj-lt"/>
              <a:buAutoNum type="arabicPeriod"/>
            </a:pPr>
            <a:r>
              <a:rPr lang="en-US" sz="2800" i="1" dirty="0"/>
              <a:t>make a presentation</a:t>
            </a:r>
          </a:p>
          <a:p>
            <a:pPr marL="514350" indent="-514350">
              <a:buFont typeface="+mj-lt"/>
              <a:buAutoNum type="arabicPeriod"/>
            </a:pPr>
            <a:r>
              <a:rPr lang="en-US" sz="2800" i="1" dirty="0" smtClean="0"/>
              <a:t>…</a:t>
            </a:r>
          </a:p>
          <a:p>
            <a:pPr marL="0" indent="0" defTabSz="468000">
              <a:buNone/>
            </a:pPr>
            <a:r>
              <a:rPr lang="en-US" sz="2800" i="1" dirty="0" smtClean="0"/>
              <a:t>n.	red flowers</a:t>
            </a:r>
          </a:p>
          <a:p>
            <a:endParaRPr lang="ru-RU" dirty="0"/>
          </a:p>
        </p:txBody>
      </p:sp>
      <p:sp>
        <p:nvSpPr>
          <p:cNvPr id="4" name="TextBox 3"/>
          <p:cNvSpPr txBox="1"/>
          <p:nvPr/>
        </p:nvSpPr>
        <p:spPr>
          <a:xfrm>
            <a:off x="611560" y="3727919"/>
            <a:ext cx="2376264" cy="1569660"/>
          </a:xfrm>
          <a:prstGeom prst="rect">
            <a:avLst/>
          </a:prstGeom>
          <a:noFill/>
        </p:spPr>
        <p:txBody>
          <a:bodyPr wrap="square" rtlCol="0">
            <a:spAutoFit/>
          </a:bodyPr>
          <a:lstStyle/>
          <a:p>
            <a:r>
              <a:rPr lang="en-US" sz="4800" dirty="0" smtClean="0"/>
              <a:t>text</a:t>
            </a:r>
          </a:p>
          <a:p>
            <a:r>
              <a:rPr lang="en-US" sz="4800" dirty="0" smtClean="0"/>
              <a:t>corpora</a:t>
            </a:r>
            <a:endParaRPr lang="ru-RU" sz="4800" dirty="0"/>
          </a:p>
        </p:txBody>
      </p:sp>
      <p:sp>
        <p:nvSpPr>
          <p:cNvPr id="7" name="Стрелка вправо 6"/>
          <p:cNvSpPr/>
          <p:nvPr/>
        </p:nvSpPr>
        <p:spPr>
          <a:xfrm>
            <a:off x="3137756" y="4077072"/>
            <a:ext cx="1080120" cy="871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95536" y="1484784"/>
            <a:ext cx="8352928"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MWE extraction is finding new MWEs in text corpora</a:t>
            </a:r>
          </a:p>
          <a:p>
            <a:pPr marL="285750" indent="-285750">
              <a:buFont typeface="Arial" panose="020B0604020202020204" pitchFamily="34" charset="0"/>
              <a:buChar char="•"/>
            </a:pPr>
            <a:r>
              <a:rPr lang="en-US" sz="2800" dirty="0"/>
              <a:t>More precisely: making a ranked list of candidate </a:t>
            </a:r>
            <a:r>
              <a:rPr lang="en-US" sz="2800" dirty="0" smtClean="0"/>
              <a:t>expressions</a:t>
            </a:r>
            <a:endParaRPr lang="en-US" sz="2800" dirty="0"/>
          </a:p>
        </p:txBody>
      </p:sp>
    </p:spTree>
    <p:extLst>
      <p:ext uri="{BB962C8B-B14F-4D97-AF65-F5344CB8AC3E}">
        <p14:creationId xmlns:p14="http://schemas.microsoft.com/office/powerpoint/2010/main" val="1627989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Roboto Slab" pitchFamily="2" charset="0"/>
                <a:ea typeface="Roboto Slab" pitchFamily="2" charset="0"/>
              </a:rPr>
              <a:t>MWE extraction (discovery) task</a:t>
            </a:r>
            <a:endParaRPr lang="ru-RU" dirty="0"/>
          </a:p>
        </p:txBody>
      </p:sp>
      <p:pic>
        <p:nvPicPr>
          <p:cNvPr id="4" name="Объект 3" descr="coli_a_00302.pdf - Adobe Acrobat Reader DC"/>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2" y="1700808"/>
            <a:ext cx="8804417" cy="3975844"/>
          </a:xfrm>
        </p:spPr>
      </p:pic>
      <p:sp>
        <p:nvSpPr>
          <p:cNvPr id="3" name="TextBox 2"/>
          <p:cNvSpPr txBox="1"/>
          <p:nvPr/>
        </p:nvSpPr>
        <p:spPr>
          <a:xfrm>
            <a:off x="919808" y="5959706"/>
            <a:ext cx="7056784" cy="523220"/>
          </a:xfrm>
          <a:prstGeom prst="rect">
            <a:avLst/>
          </a:prstGeom>
          <a:noFill/>
        </p:spPr>
        <p:txBody>
          <a:bodyPr wrap="square" rtlCol="0">
            <a:spAutoFit/>
          </a:bodyPr>
          <a:lstStyle/>
          <a:p>
            <a:pPr algn="ctr"/>
            <a:r>
              <a:rPr lang="en-US" sz="2800" dirty="0" smtClean="0"/>
              <a:t>MWE-aware NLP</a:t>
            </a:r>
            <a:endParaRPr lang="ru-RU" sz="2800" dirty="0"/>
          </a:p>
        </p:txBody>
      </p:sp>
      <p:sp>
        <p:nvSpPr>
          <p:cNvPr id="5" name="TextBox 4"/>
          <p:cNvSpPr txBox="1"/>
          <p:nvPr/>
        </p:nvSpPr>
        <p:spPr>
          <a:xfrm>
            <a:off x="5940152" y="5590374"/>
            <a:ext cx="2952328" cy="369332"/>
          </a:xfrm>
          <a:prstGeom prst="rect">
            <a:avLst/>
          </a:prstGeom>
          <a:noFill/>
        </p:spPr>
        <p:txBody>
          <a:bodyPr wrap="square" rtlCol="0">
            <a:spAutoFit/>
          </a:bodyPr>
          <a:lstStyle/>
          <a:p>
            <a:r>
              <a:rPr lang="en-US" dirty="0" smtClean="0"/>
              <a:t>Source: Constant et al. 2017</a:t>
            </a:r>
            <a:endParaRPr lang="ru-RU" dirty="0"/>
          </a:p>
        </p:txBody>
      </p:sp>
    </p:spTree>
    <p:extLst>
      <p:ext uri="{BB962C8B-B14F-4D97-AF65-F5344CB8AC3E}">
        <p14:creationId xmlns:p14="http://schemas.microsoft.com/office/powerpoint/2010/main" val="680718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smtClean="0">
                <a:latin typeface="Roboto Slab" pitchFamily="2" charset="0"/>
                <a:ea typeface="Roboto Slab" pitchFamily="2" charset="0"/>
              </a:rPr>
              <a:t>Properties of MWEs</a:t>
            </a:r>
            <a:endParaRPr lang="ru-RU" sz="4000" dirty="0"/>
          </a:p>
        </p:txBody>
      </p:sp>
      <p:sp>
        <p:nvSpPr>
          <p:cNvPr id="3" name="Объект 2"/>
          <p:cNvSpPr>
            <a:spLocks noGrp="1"/>
          </p:cNvSpPr>
          <p:nvPr>
            <p:ph idx="1"/>
          </p:nvPr>
        </p:nvSpPr>
        <p:spPr/>
        <p:txBody>
          <a:bodyPr>
            <a:normAutofit/>
          </a:bodyPr>
          <a:lstStyle/>
          <a:p>
            <a:pPr marL="0" indent="0">
              <a:buNone/>
            </a:pPr>
            <a:r>
              <a:rPr lang="en-US" sz="2800" dirty="0" smtClean="0"/>
              <a:t>Non-compositionality (e.g. </a:t>
            </a:r>
            <a:r>
              <a:rPr lang="en-US" sz="2800" i="1" dirty="0" smtClean="0"/>
              <a:t>blue devils</a:t>
            </a:r>
            <a:r>
              <a:rPr lang="en-US" sz="2800" dirty="0" smtClean="0"/>
              <a:t>)</a:t>
            </a:r>
          </a:p>
          <a:p>
            <a:r>
              <a:rPr lang="en-US" sz="2800" dirty="0" smtClean="0"/>
              <a:t>Problems: direct translation is impossible, components are not substitutable (</a:t>
            </a:r>
            <a:r>
              <a:rPr lang="en-US" sz="2800" baseline="30000" dirty="0" smtClean="0"/>
              <a:t>#</a:t>
            </a:r>
            <a:r>
              <a:rPr lang="en-US" sz="2800" i="1" dirty="0" smtClean="0"/>
              <a:t>blue demons</a:t>
            </a:r>
            <a:r>
              <a:rPr lang="en-US" sz="2800" dirty="0" smtClean="0"/>
              <a:t>)</a:t>
            </a:r>
          </a:p>
          <a:p>
            <a:r>
              <a:rPr lang="en-US" sz="2800" dirty="0" smtClean="0"/>
              <a:t>Usage: generation of paraphrases, automatic translation (</a:t>
            </a:r>
            <a:r>
              <a:rPr lang="en-US" sz="2800" dirty="0" smtClean="0"/>
              <a:t>require</a:t>
            </a:r>
            <a:r>
              <a:rPr lang="en-US" sz="2800" dirty="0"/>
              <a:t>s</a:t>
            </a:r>
            <a:r>
              <a:rPr lang="en-US" sz="2800" dirty="0" smtClean="0"/>
              <a:t> </a:t>
            </a:r>
            <a:r>
              <a:rPr lang="en-US" sz="2800" dirty="0" smtClean="0"/>
              <a:t>parallel corpora, dictionaries, WordNet, etc.); </a:t>
            </a:r>
            <a:r>
              <a:rPr lang="en-US" sz="2800" dirty="0"/>
              <a:t>vector representations of </a:t>
            </a:r>
            <a:r>
              <a:rPr lang="en-US" sz="2800" dirty="0" smtClean="0"/>
              <a:t>words</a:t>
            </a:r>
          </a:p>
          <a:p>
            <a:endParaRPr lang="en-US" sz="2800" dirty="0"/>
          </a:p>
          <a:p>
            <a:pPr marL="0" indent="0">
              <a:buNone/>
            </a:pPr>
            <a:r>
              <a:rPr lang="en-US" sz="2800" dirty="0" smtClean="0"/>
              <a:t>+ pragmatic </a:t>
            </a:r>
            <a:r>
              <a:rPr lang="en-US" sz="2800" dirty="0" err="1" smtClean="0"/>
              <a:t>idiomaticity</a:t>
            </a:r>
            <a:r>
              <a:rPr lang="en-US" sz="2800" dirty="0" smtClean="0"/>
              <a:t> (e. g. </a:t>
            </a:r>
            <a:r>
              <a:rPr lang="en-US" sz="2800" i="1" dirty="0" smtClean="0"/>
              <a:t>good morning</a:t>
            </a:r>
            <a:r>
              <a:rPr lang="en-US" sz="2800" dirty="0" smtClean="0"/>
              <a:t>)</a:t>
            </a:r>
            <a:endParaRPr lang="ru-RU" sz="2800" dirty="0"/>
          </a:p>
        </p:txBody>
      </p:sp>
    </p:spTree>
    <p:extLst>
      <p:ext uri="{BB962C8B-B14F-4D97-AF65-F5344CB8AC3E}">
        <p14:creationId xmlns:p14="http://schemas.microsoft.com/office/powerpoint/2010/main" val="379774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latin typeface="Roboto Slab" pitchFamily="2" charset="0"/>
                <a:ea typeface="Roboto Slab" pitchFamily="2" charset="0"/>
              </a:rPr>
              <a:t>Properties of </a:t>
            </a:r>
            <a:r>
              <a:rPr lang="en-US" sz="4000" dirty="0" smtClean="0">
                <a:latin typeface="Roboto Slab" pitchFamily="2" charset="0"/>
                <a:ea typeface="Roboto Slab" pitchFamily="2" charset="0"/>
              </a:rPr>
              <a:t>MWEs</a:t>
            </a:r>
            <a:endParaRPr lang="ru-RU" sz="4000" dirty="0"/>
          </a:p>
        </p:txBody>
      </p:sp>
      <p:sp>
        <p:nvSpPr>
          <p:cNvPr id="3" name="Объект 2"/>
          <p:cNvSpPr>
            <a:spLocks noGrp="1"/>
          </p:cNvSpPr>
          <p:nvPr>
            <p:ph idx="1"/>
          </p:nvPr>
        </p:nvSpPr>
        <p:spPr/>
        <p:txBody>
          <a:bodyPr>
            <a:normAutofit/>
          </a:bodyPr>
          <a:lstStyle/>
          <a:p>
            <a:pPr marL="0" indent="0">
              <a:buNone/>
            </a:pPr>
            <a:r>
              <a:rPr lang="en-US" sz="2800" dirty="0" smtClean="0"/>
              <a:t>Statistical idiosyncrasy (e.g. </a:t>
            </a:r>
            <a:r>
              <a:rPr lang="en-US" sz="2800" i="1" dirty="0" smtClean="0"/>
              <a:t>law and order</a:t>
            </a:r>
            <a:r>
              <a:rPr lang="en-US" sz="2800" dirty="0" smtClean="0"/>
              <a:t> vs </a:t>
            </a:r>
            <a:r>
              <a:rPr lang="en-US" sz="2800" i="1" dirty="0" smtClean="0"/>
              <a:t>order and law</a:t>
            </a:r>
            <a:r>
              <a:rPr lang="en-US" sz="2800" dirty="0" smtClean="0"/>
              <a:t>)</a:t>
            </a:r>
          </a:p>
          <a:p>
            <a:r>
              <a:rPr lang="en-US" sz="2800" dirty="0" smtClean="0"/>
              <a:t>Usage: frequency distribution of MWE and its components in text =&gt; statistical association measures (PMI, t-score, log-likelihood ratio, etc</a:t>
            </a:r>
            <a:r>
              <a:rPr lang="en-US" sz="2800" dirty="0"/>
              <a:t>.</a:t>
            </a:r>
            <a:r>
              <a:rPr lang="en-US" sz="2800" dirty="0" smtClean="0"/>
              <a:t>)</a:t>
            </a:r>
            <a:endParaRPr lang="ru-RU" sz="2800" dirty="0"/>
          </a:p>
        </p:txBody>
      </p:sp>
    </p:spTree>
    <p:extLst>
      <p:ext uri="{BB962C8B-B14F-4D97-AF65-F5344CB8AC3E}">
        <p14:creationId xmlns:p14="http://schemas.microsoft.com/office/powerpoint/2010/main" val="366857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latin typeface="Roboto Slab" pitchFamily="2" charset="0"/>
                <a:ea typeface="Roboto Slab" pitchFamily="2" charset="0"/>
              </a:rPr>
              <a:t>Properties of </a:t>
            </a:r>
            <a:r>
              <a:rPr lang="en-US" sz="4000" dirty="0" smtClean="0">
                <a:latin typeface="Roboto Slab" pitchFamily="2" charset="0"/>
                <a:ea typeface="Roboto Slab" pitchFamily="2" charset="0"/>
              </a:rPr>
              <a:t>MWEs</a:t>
            </a:r>
            <a:endParaRPr lang="ru-RU" sz="4000" dirty="0"/>
          </a:p>
        </p:txBody>
      </p:sp>
      <p:sp>
        <p:nvSpPr>
          <p:cNvPr id="3" name="Объект 2"/>
          <p:cNvSpPr>
            <a:spLocks noGrp="1"/>
          </p:cNvSpPr>
          <p:nvPr>
            <p:ph idx="1"/>
          </p:nvPr>
        </p:nvSpPr>
        <p:spPr/>
        <p:txBody>
          <a:bodyPr>
            <a:normAutofit/>
          </a:bodyPr>
          <a:lstStyle/>
          <a:p>
            <a:pPr marL="0" indent="0">
              <a:buNone/>
            </a:pPr>
            <a:r>
              <a:rPr lang="en-US" sz="2800" dirty="0" smtClean="0"/>
              <a:t>Morphological/syntactic idiosyncrasy (e. g. </a:t>
            </a:r>
            <a:r>
              <a:rPr lang="en-US" sz="2800" i="1" dirty="0" smtClean="0"/>
              <a:t>by and large</a:t>
            </a:r>
            <a:r>
              <a:rPr lang="en-US" sz="2800" dirty="0" smtClean="0"/>
              <a:t>) and rigidity (</a:t>
            </a:r>
            <a:r>
              <a:rPr lang="en-US" sz="2800" i="1" dirty="0"/>
              <a:t>John kicked the </a:t>
            </a:r>
            <a:r>
              <a:rPr lang="en-US" sz="2800" i="1" dirty="0" smtClean="0"/>
              <a:t>bucket </a:t>
            </a:r>
            <a:r>
              <a:rPr lang="en-US" sz="2800" dirty="0" smtClean="0"/>
              <a:t>vs</a:t>
            </a:r>
            <a:r>
              <a:rPr lang="en-US" sz="2800" i="1" dirty="0" smtClean="0"/>
              <a:t> </a:t>
            </a:r>
            <a:r>
              <a:rPr lang="en-US" sz="2800" i="1" baseline="30000" dirty="0" smtClean="0"/>
              <a:t>#</a:t>
            </a:r>
            <a:r>
              <a:rPr lang="en-US" sz="2800" i="1" dirty="0" smtClean="0"/>
              <a:t>John </a:t>
            </a:r>
            <a:r>
              <a:rPr lang="en-US" sz="2800" i="1" dirty="0"/>
              <a:t>kicked a </a:t>
            </a:r>
            <a:r>
              <a:rPr lang="en-US" sz="2800" i="1" dirty="0" smtClean="0"/>
              <a:t>bucket </a:t>
            </a:r>
            <a:r>
              <a:rPr lang="en-US" sz="2800" dirty="0" smtClean="0"/>
              <a:t>vs</a:t>
            </a:r>
            <a:r>
              <a:rPr lang="en-US" sz="2800" i="1" dirty="0" smtClean="0"/>
              <a:t> </a:t>
            </a:r>
            <a:r>
              <a:rPr lang="en-US" sz="2800" i="1" baseline="30000" dirty="0"/>
              <a:t>#</a:t>
            </a:r>
            <a:r>
              <a:rPr lang="en-US" sz="2800" i="1" dirty="0"/>
              <a:t>The bucket was kicked by John</a:t>
            </a:r>
            <a:r>
              <a:rPr lang="en-US" sz="2800" dirty="0" smtClean="0"/>
              <a:t>)</a:t>
            </a:r>
          </a:p>
          <a:p>
            <a:r>
              <a:rPr lang="en-US" sz="2800" dirty="0" smtClean="0"/>
              <a:t>Problem: change of morphological form, syntactic transformations and modification with adjectives/adverbs are marginally grammatical</a:t>
            </a:r>
          </a:p>
          <a:p>
            <a:r>
              <a:rPr lang="en-US" sz="2800" dirty="0" smtClean="0"/>
              <a:t>Usage: distribution of (automatically generated) morphological/syntactic variants in corpora</a:t>
            </a:r>
            <a:endParaRPr lang="ru-RU" sz="2800" dirty="0"/>
          </a:p>
        </p:txBody>
      </p:sp>
    </p:spTree>
    <p:extLst>
      <p:ext uri="{BB962C8B-B14F-4D97-AF65-F5344CB8AC3E}">
        <p14:creationId xmlns:p14="http://schemas.microsoft.com/office/powerpoint/2010/main" val="3448713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2313</Words>
  <Application>Microsoft Office PowerPoint</Application>
  <PresentationFormat>Экран (4:3)</PresentationFormat>
  <Paragraphs>699</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Using context information for Russian MWE extraction</vt:lpstr>
      <vt:lpstr>Outline</vt:lpstr>
      <vt:lpstr>Outline</vt:lpstr>
      <vt:lpstr>MWE extraction (discovery) task</vt:lpstr>
      <vt:lpstr>MWE extraction (discovery) task</vt:lpstr>
      <vt:lpstr>MWE extraction (discovery) task</vt:lpstr>
      <vt:lpstr>Properties of MWEs</vt:lpstr>
      <vt:lpstr>Properties of MWEs</vt:lpstr>
      <vt:lpstr>Properties of MWEs</vt:lpstr>
      <vt:lpstr>Overview of methods</vt:lpstr>
      <vt:lpstr>Experiment</vt:lpstr>
      <vt:lpstr>Task</vt:lpstr>
      <vt:lpstr>Data</vt:lpstr>
      <vt:lpstr>Example of corpus data</vt:lpstr>
      <vt:lpstr>Initial candidate expressions</vt:lpstr>
      <vt:lpstr>20 most frequent expressions</vt:lpstr>
      <vt:lpstr>20 most frequent expressions</vt:lpstr>
      <vt:lpstr>Statistical association measures</vt:lpstr>
      <vt:lpstr>Frequency distribution</vt:lpstr>
      <vt:lpstr>Frequency distribution</vt:lpstr>
      <vt:lpstr>Context measures</vt:lpstr>
      <vt:lpstr>type-LR</vt:lpstr>
      <vt:lpstr>type-LR – example</vt:lpstr>
      <vt:lpstr>Context intersection</vt:lpstr>
      <vt:lpstr>Context intersection – example</vt:lpstr>
      <vt:lpstr>Context intersection – example</vt:lpstr>
      <vt:lpstr>Combinations with frequency</vt:lpstr>
      <vt:lpstr>Results</vt:lpstr>
      <vt:lpstr>Results</vt:lpstr>
      <vt:lpstr>Extracted lists – cubic PMI</vt:lpstr>
      <vt:lpstr>Extracted lists – cubic PMI</vt:lpstr>
      <vt:lpstr>Extracted lists - ICI</vt:lpstr>
      <vt:lpstr>Extracted lists - ICI</vt:lpstr>
      <vt:lpstr>Similarity of extracted lists (top 100)</vt:lpstr>
      <vt:lpstr>Combinations (PMI3 and ICI)</vt:lpstr>
      <vt:lpstr>Combinations (PMI3 and type-LR)</vt:lpstr>
      <vt:lpstr>References</vt:lpstr>
      <vt:lpstr>Thank you for attention!</vt:lpstr>
      <vt:lpstr>Презентация PowerPoint</vt:lpstr>
      <vt:lpstr>Презентация PowerPoint</vt:lpstr>
    </vt:vector>
  </TitlesOfParts>
  <Company>DG Win&amp;Soft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context information for Russian MWE extraction</dc:title>
  <dc:creator>Petr</dc:creator>
  <cp:lastModifiedBy>Petr</cp:lastModifiedBy>
  <cp:revision>83</cp:revision>
  <dcterms:created xsi:type="dcterms:W3CDTF">2018-11-28T04:08:51Z</dcterms:created>
  <dcterms:modified xsi:type="dcterms:W3CDTF">2019-02-12T17:54:16Z</dcterms:modified>
</cp:coreProperties>
</file>