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UnifrakturMaguntia" panose="020B0604020202020204" charset="0"/>
      <p:regular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174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14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f251721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f251721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48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2f251721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2f251721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83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f251721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2f251721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99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f251721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2f251721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625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2e69faf8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2e69faf82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52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f25172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2f25172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92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f251721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f251721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40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f251721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f251721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11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f251721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2f251721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17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2d26866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2d26866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65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f25171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f25171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864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f251721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2f251721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770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2f251721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2f251721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48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e69faf8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e69faf8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09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2e69faf82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2e69faf82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03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2f25172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2f251721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47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f251721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f251721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13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f251721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f251721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80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2f251721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2f251721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57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f251721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f251721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05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einwochen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septimanalatina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Georgia"/>
                <a:ea typeface="Georgia"/>
                <a:cs typeface="Georgia"/>
                <a:sym typeface="Georgia"/>
              </a:rPr>
              <a:t>Septimana Latina Amoeneburgensis</a:t>
            </a:r>
            <a:endParaRPr sz="7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А. И. Горшков,</a:t>
            </a:r>
            <a:endParaRPr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Т. Г. Давыдов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Третья группа (Доротея Гарборт, Штаде)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600"/>
              <a:t>Я возьму вас в путешествие по далёкой стране… по стране Утопии, о которой мы будем читать у Томаса Мора. Конечно, измышления Мора мы попробуем представить сами, а вот наши мысли попробуем предать бумаге. Курс рекомендуется всем, у кого аллергия на скуку!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Четвёртая группа (Ганс-Кристоф Шрётер, Минден)</a:t>
            </a:r>
            <a:endParaRPr sz="270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/>
              <a:t>В нашей группе мы прочтём жизнеописание Карла Великого, написанное Эйнгардом (не всё). Это уникальное биографическое сочинение для того времени. Прежде всего мы будем читать и комментировать те главы, в которых описывается смерть Карла Великого. Представляют большой интерес также и те главы, в которых речь идёт об изучении наук и возрождении образования: знаменитое письмо Бонифацию, где Карл жалуется на порчу латинского языка, выдержки из «Всеобщего предостережения» Карла, опубликованное в 789 г., письмо об изучении словесности, приписываемое Алкуину.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Пятая группа (Генрих Флиднер, Бремен)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100" i="1"/>
              <a:t>Овидиевы лакомства</a:t>
            </a:r>
            <a:r>
              <a:rPr lang="ru" sz="2100"/>
              <a:t/>
            </a:r>
            <a:br>
              <a:rPr lang="ru" sz="2100"/>
            </a:br>
            <a:r>
              <a:rPr lang="ru" sz="2100"/>
              <a:t>В этой группе участникам будет предложено читать отдельные стихотворения Овидия или выдержки из его более объёмных произведений. В процессе чтения его стихов мы увидим, какое многообразие и сколько изящества присуще его поэзии. Мы обсудим то, что Овидий описывает, поговорим об этой эпохе, о жизни Овидия, которая  так ярко светится в его стихах. Наша группа подходит для тех участников, которые изучали латинский язык не менее трёх лет и сведущи в элегических дистихах.</a:t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Georgia"/>
                <a:ea typeface="Georgia"/>
                <a:cs typeface="Georgia"/>
                <a:sym typeface="Georgia"/>
              </a:rPr>
              <a:t>OBLECTAMENTA</a:t>
            </a:r>
            <a:endParaRPr sz="7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развлечения и всё остальное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Программа</a:t>
            </a:r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1 авг. (сб): 16:00</a:t>
            </a:r>
            <a:r>
              <a:rPr lang="ru" sz="2000"/>
              <a:t> — встреча гостей и первые беседы, кофе; </a:t>
            </a:r>
            <a:r>
              <a:rPr lang="ru" sz="2000" b="1"/>
              <a:t>18:00</a:t>
            </a:r>
            <a:r>
              <a:rPr lang="ru" sz="2000"/>
              <a:t> — обед; </a:t>
            </a:r>
            <a:r>
              <a:rPr lang="ru" sz="2000" b="1"/>
              <a:t>20:00</a:t>
            </a:r>
            <a:r>
              <a:rPr lang="ru" sz="2000"/>
              <a:t> — торжественное приветствие; </a:t>
            </a:r>
            <a:r>
              <a:rPr lang="ru" sz="2000" b="1"/>
              <a:t>21:00</a:t>
            </a:r>
            <a:r>
              <a:rPr lang="ru" sz="2000"/>
              <a:t> — delectamentum Latinum / Latein mit Spaß</a:t>
            </a:r>
            <a:endParaRPr sz="200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 b="1"/>
              <a:t>2 авг. (вс): 8:00</a:t>
            </a:r>
            <a:r>
              <a:rPr lang="ru" sz="2000"/>
              <a:t> — молитва (по желанию); </a:t>
            </a:r>
            <a:r>
              <a:rPr lang="ru" sz="2000" b="1"/>
              <a:t>8:30</a:t>
            </a:r>
            <a:r>
              <a:rPr lang="ru" sz="2000"/>
              <a:t> — завтрак; </a:t>
            </a:r>
            <a:r>
              <a:rPr lang="ru" sz="2000" b="1"/>
              <a:t>9:15–10:45</a:t>
            </a:r>
            <a:r>
              <a:rPr lang="ru" sz="2000"/>
              <a:t> — разделение по группам, беседы и упражнения; </a:t>
            </a:r>
            <a:r>
              <a:rPr lang="ru" sz="2000" b="1"/>
              <a:t>11:15</a:t>
            </a:r>
            <a:r>
              <a:rPr lang="ru" sz="2000"/>
              <a:t> — беседы и упражнения; </a:t>
            </a:r>
            <a:r>
              <a:rPr lang="ru" sz="2000" b="1"/>
              <a:t>12:30</a:t>
            </a:r>
            <a:r>
              <a:rPr lang="ru" sz="2000"/>
              <a:t> — обед; </a:t>
            </a:r>
            <a:r>
              <a:rPr lang="ru" sz="2000" b="1"/>
              <a:t>15:00</a:t>
            </a:r>
            <a:r>
              <a:rPr lang="ru" sz="2000"/>
              <a:t> — прогулка или фотографирование; </a:t>
            </a:r>
            <a:r>
              <a:rPr lang="ru" sz="2000" b="1"/>
              <a:t>16:30</a:t>
            </a:r>
            <a:r>
              <a:rPr lang="ru" sz="2000"/>
              <a:t> — беседы и упражнения; </a:t>
            </a:r>
            <a:r>
              <a:rPr lang="ru" sz="2000" b="1"/>
              <a:t>18:30</a:t>
            </a:r>
            <a:r>
              <a:rPr lang="ru" sz="2000"/>
              <a:t> — ужин; </a:t>
            </a:r>
            <a:r>
              <a:rPr lang="ru" sz="2000" b="1"/>
              <a:t>20:00</a:t>
            </a:r>
            <a:r>
              <a:rPr lang="ru" sz="2000"/>
              <a:t> — группы по интересам; </a:t>
            </a:r>
            <a:r>
              <a:rPr lang="ru" sz="2000" b="1"/>
              <a:t>21:30</a:t>
            </a:r>
            <a:r>
              <a:rPr lang="ru" sz="2000"/>
              <a:t> — delectamentum Latinum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489375"/>
            <a:ext cx="8520600" cy="4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/>
              <a:t>3 авг. (пн): 8:30</a:t>
            </a:r>
            <a:r>
              <a:rPr lang="ru" sz="1700"/>
              <a:t> — завтрак; </a:t>
            </a:r>
            <a:r>
              <a:rPr lang="ru" sz="1700" b="1"/>
              <a:t>9:15–10:45</a:t>
            </a:r>
            <a:r>
              <a:rPr lang="ru" sz="1700"/>
              <a:t> — беседы и упражнения; </a:t>
            </a:r>
            <a:r>
              <a:rPr lang="ru" sz="1700" b="1"/>
              <a:t>11:15</a:t>
            </a:r>
            <a:r>
              <a:rPr lang="ru" sz="1700"/>
              <a:t> — беседы и упражнения; </a:t>
            </a:r>
            <a:r>
              <a:rPr lang="ru" sz="1700" b="1"/>
              <a:t>12:30</a:t>
            </a:r>
            <a:r>
              <a:rPr lang="ru" sz="1700"/>
              <a:t> — обед; </a:t>
            </a:r>
            <a:r>
              <a:rPr lang="ru" sz="1700" b="1"/>
              <a:t>15:00</a:t>
            </a:r>
            <a:r>
              <a:rPr lang="ru" sz="1700"/>
              <a:t> — лекция «О Лоршском монастыре» (М. Гофман): </a:t>
            </a:r>
            <a:r>
              <a:rPr lang="ru" sz="1700" b="1"/>
              <a:t>16:00</a:t>
            </a:r>
            <a:r>
              <a:rPr lang="ru" sz="1700"/>
              <a:t> — обсуждение на тему «О необходимости нахождения гармонии между людьми разных возрастов в Амёнебурге»; </a:t>
            </a:r>
            <a:r>
              <a:rPr lang="ru" sz="1700" b="1"/>
              <a:t>17:00</a:t>
            </a:r>
            <a:r>
              <a:rPr lang="ru" sz="1700"/>
              <a:t> — беседы и упражнения; </a:t>
            </a:r>
            <a:r>
              <a:rPr lang="ru" sz="1700" b="1"/>
              <a:t>18:30</a:t>
            </a:r>
            <a:r>
              <a:rPr lang="ru" sz="1700"/>
              <a:t> — ужин; </a:t>
            </a:r>
            <a:r>
              <a:rPr lang="ru" sz="1700" b="1"/>
              <a:t>20:00</a:t>
            </a:r>
            <a:r>
              <a:rPr lang="ru" sz="1700"/>
              <a:t> — группы по интересам; </a:t>
            </a:r>
            <a:r>
              <a:rPr lang="ru" sz="1700" b="1"/>
              <a:t>21:30</a:t>
            </a:r>
            <a:r>
              <a:rPr lang="ru" sz="1700"/>
              <a:t> — delectamentum Latinum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 b="1"/>
              <a:t>4 авг. (вт):</a:t>
            </a:r>
            <a:r>
              <a:rPr lang="ru" sz="1700"/>
              <a:t> </a:t>
            </a:r>
            <a:r>
              <a:rPr lang="ru" sz="1700" b="1"/>
              <a:t>8:30</a:t>
            </a:r>
            <a:r>
              <a:rPr lang="ru" sz="1700"/>
              <a:t> — завтрак; </a:t>
            </a:r>
            <a:r>
              <a:rPr lang="ru" sz="1700" b="1"/>
              <a:t>10:00</a:t>
            </a:r>
            <a:r>
              <a:rPr lang="ru" sz="1700"/>
              <a:t> — поездка в Лорш (обед с собой); </a:t>
            </a:r>
            <a:r>
              <a:rPr lang="ru" sz="1700" b="1"/>
              <a:t>20:00</a:t>
            </a:r>
            <a:r>
              <a:rPr lang="ru" sz="1700"/>
              <a:t> — ужин (после возвращения); </a:t>
            </a:r>
            <a:r>
              <a:rPr lang="ru" sz="1700" b="1"/>
              <a:t>21:30</a:t>
            </a:r>
            <a:r>
              <a:rPr lang="ru" sz="1700"/>
              <a:t> — delectamentum Latinum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700" b="1"/>
              <a:t>5 авг. (ср):</a:t>
            </a:r>
            <a:r>
              <a:rPr lang="ru" sz="1700"/>
              <a:t> </a:t>
            </a:r>
            <a:r>
              <a:rPr lang="ru" sz="1700" b="1"/>
              <a:t>8:30</a:t>
            </a:r>
            <a:r>
              <a:rPr lang="ru" sz="1700"/>
              <a:t> — завтрак; </a:t>
            </a:r>
            <a:r>
              <a:rPr lang="ru" sz="1700" b="1"/>
              <a:t>9:15–10:45</a:t>
            </a:r>
            <a:r>
              <a:rPr lang="ru" sz="1700"/>
              <a:t> — беседы и упражнения; </a:t>
            </a:r>
            <a:r>
              <a:rPr lang="ru" sz="1700" b="1"/>
              <a:t>11:15</a:t>
            </a:r>
            <a:r>
              <a:rPr lang="ru" sz="1700"/>
              <a:t> — беседы и упражнения; </a:t>
            </a:r>
            <a:r>
              <a:rPr lang="ru" sz="1700" b="1"/>
              <a:t>12:30</a:t>
            </a:r>
            <a:r>
              <a:rPr lang="ru" sz="1700"/>
              <a:t> — обед; </a:t>
            </a:r>
            <a:r>
              <a:rPr lang="ru" sz="1700" b="1"/>
              <a:t>14:30</a:t>
            </a:r>
            <a:r>
              <a:rPr lang="ru" sz="1700"/>
              <a:t> — лекция «Изменение климата наступает!» (Г. Флиднер); </a:t>
            </a:r>
            <a:r>
              <a:rPr lang="ru" sz="1700" b="1"/>
              <a:t>15:30</a:t>
            </a:r>
            <a:r>
              <a:rPr lang="ru" sz="1700"/>
              <a:t> — греческие танцы (Э. Геккель); </a:t>
            </a:r>
            <a:r>
              <a:rPr lang="ru" sz="1700" b="1"/>
              <a:t>17:00</a:t>
            </a:r>
            <a:r>
              <a:rPr lang="ru" sz="1700"/>
              <a:t> — беседы и упражнения; </a:t>
            </a:r>
            <a:r>
              <a:rPr lang="ru" sz="1700" b="1"/>
              <a:t>18:30</a:t>
            </a:r>
            <a:r>
              <a:rPr lang="ru" sz="1700"/>
              <a:t> — ужин; </a:t>
            </a:r>
            <a:r>
              <a:rPr lang="ru" sz="1700" b="1"/>
              <a:t>20:00</a:t>
            </a:r>
            <a:r>
              <a:rPr lang="ru" sz="1700"/>
              <a:t> — группы по интересам; </a:t>
            </a:r>
            <a:r>
              <a:rPr lang="ru" sz="1700" b="1"/>
              <a:t>21:30</a:t>
            </a:r>
            <a:r>
              <a:rPr lang="ru" sz="1700"/>
              <a:t> — delectamentum Latinum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19301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monasterium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Loreshamense</a:t>
            </a:r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875" y="145200"/>
            <a:ext cx="6049426" cy="46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311700" y="379525"/>
            <a:ext cx="8520600" cy="4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6 авг. (чт):</a:t>
            </a:r>
            <a:r>
              <a:rPr lang="ru"/>
              <a:t> </a:t>
            </a:r>
            <a:r>
              <a:rPr lang="ru" b="1"/>
              <a:t>8:30</a:t>
            </a:r>
            <a:r>
              <a:rPr lang="ru"/>
              <a:t> — завтрак; </a:t>
            </a:r>
            <a:r>
              <a:rPr lang="ru" b="1"/>
              <a:t>9:15–10:45</a:t>
            </a:r>
            <a:r>
              <a:rPr lang="ru"/>
              <a:t> — беседы и упражнения; </a:t>
            </a:r>
            <a:r>
              <a:rPr lang="ru" b="1"/>
              <a:t>11:15</a:t>
            </a:r>
            <a:r>
              <a:rPr lang="ru"/>
              <a:t> — беседы и упражнения или приготовление римского обеда (по желанию); </a:t>
            </a:r>
            <a:r>
              <a:rPr lang="ru" b="1"/>
              <a:t>13:15</a:t>
            </a:r>
            <a:r>
              <a:rPr lang="ru"/>
              <a:t> — римский обед; </a:t>
            </a:r>
            <a:r>
              <a:rPr lang="ru" b="1"/>
              <a:t>16:30</a:t>
            </a:r>
            <a:r>
              <a:rPr lang="ru"/>
              <a:t> — беседы и упражнения; </a:t>
            </a:r>
            <a:r>
              <a:rPr lang="ru" b="1"/>
              <a:t>18:30</a:t>
            </a:r>
            <a:r>
              <a:rPr lang="ru"/>
              <a:t> — ужин; </a:t>
            </a:r>
            <a:r>
              <a:rPr lang="ru" b="1"/>
              <a:t>20:00</a:t>
            </a:r>
            <a:r>
              <a:rPr lang="ru"/>
              <a:t> — группы по интересам; </a:t>
            </a:r>
            <a:r>
              <a:rPr lang="ru" b="1"/>
              <a:t>21:30</a:t>
            </a:r>
            <a:r>
              <a:rPr lang="ru"/>
              <a:t> — delectamentum Latinum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/>
              <a:t>7 авг. (пт):</a:t>
            </a:r>
            <a:r>
              <a:rPr lang="ru"/>
              <a:t> </a:t>
            </a:r>
            <a:r>
              <a:rPr lang="ru" b="1"/>
              <a:t>8:30</a:t>
            </a:r>
            <a:r>
              <a:rPr lang="ru"/>
              <a:t> — завтрак; </a:t>
            </a:r>
            <a:r>
              <a:rPr lang="ru" b="1"/>
              <a:t>9:15–10:45</a:t>
            </a:r>
            <a:r>
              <a:rPr lang="ru"/>
              <a:t> — беседы и упражнения; </a:t>
            </a:r>
            <a:r>
              <a:rPr lang="ru" b="1"/>
              <a:t>11:15</a:t>
            </a:r>
            <a:r>
              <a:rPr lang="ru"/>
              <a:t> — беседы и упражнения; </a:t>
            </a:r>
            <a:r>
              <a:rPr lang="ru" b="1"/>
              <a:t>12:30</a:t>
            </a:r>
            <a:r>
              <a:rPr lang="ru"/>
              <a:t> — обед; </a:t>
            </a:r>
            <a:r>
              <a:rPr lang="ru" b="1"/>
              <a:t>15:00</a:t>
            </a:r>
            <a:r>
              <a:rPr lang="ru"/>
              <a:t> — беседы и упражнения; </a:t>
            </a:r>
            <a:r>
              <a:rPr lang="ru" b="1"/>
              <a:t>16:00</a:t>
            </a:r>
            <a:r>
              <a:rPr lang="ru"/>
              <a:t> — группы по интересам; </a:t>
            </a:r>
            <a:r>
              <a:rPr lang="ru" b="1"/>
              <a:t>18:00</a:t>
            </a:r>
            <a:r>
              <a:rPr lang="ru"/>
              <a:t> — театральные представления; </a:t>
            </a:r>
            <a:r>
              <a:rPr lang="ru" b="1"/>
              <a:t>20:00</a:t>
            </a:r>
            <a:r>
              <a:rPr lang="ru"/>
              <a:t> — торжественный ужин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/>
              <a:t>8 авг. (сб): 8:30</a:t>
            </a:r>
            <a:r>
              <a:rPr lang="ru"/>
              <a:t> — завтрак; </a:t>
            </a:r>
            <a:r>
              <a:rPr lang="ru" b="1"/>
              <a:t>9:15–10:00</a:t>
            </a:r>
            <a:r>
              <a:rPr lang="ru"/>
              <a:t> — богослужение (по желанию); </a:t>
            </a:r>
            <a:r>
              <a:rPr lang="ru" b="1"/>
              <a:t>10:15</a:t>
            </a:r>
            <a:r>
              <a:rPr lang="ru"/>
              <a:t> — концерт с комментариями: музыка Карла Марии фон Вебера (Г.-К. Шрётер); </a:t>
            </a:r>
            <a:r>
              <a:rPr lang="ru" b="1"/>
              <a:t>11:30</a:t>
            </a:r>
            <a:r>
              <a:rPr lang="ru"/>
              <a:t> — общее собрание; </a:t>
            </a:r>
            <a:r>
              <a:rPr lang="ru" b="1"/>
              <a:t>12:30</a:t>
            </a:r>
            <a:r>
              <a:rPr lang="ru"/>
              <a:t> — обед; </a:t>
            </a:r>
            <a:r>
              <a:rPr lang="ru" b="1"/>
              <a:t>с</a:t>
            </a:r>
            <a:r>
              <a:rPr lang="ru"/>
              <a:t> </a:t>
            </a:r>
            <a:r>
              <a:rPr lang="ru" b="1"/>
              <a:t>14:00</a:t>
            </a:r>
            <a:r>
              <a:rPr lang="ru"/>
              <a:t> — прощание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1042850" y="1636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prandium</a:t>
            </a:r>
            <a:br>
              <a:rPr lang="ru" sz="4800"/>
            </a:br>
            <a:r>
              <a:rPr lang="ru" sz="4800"/>
              <a:t>Romanum</a:t>
            </a:r>
            <a:endParaRPr sz="4800"/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l="11542" t="16627" r="7169" b="13802"/>
          <a:stretch/>
        </p:blipFill>
        <p:spPr>
          <a:xfrm>
            <a:off x="4504300" y="336126"/>
            <a:ext cx="2976225" cy="457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19613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Рекомендательное письмо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00" y="988750"/>
            <a:ext cx="7909600" cy="38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11700" y="255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Acroasis musica cum explanationibus: musica Caroli Mariae von Weber (H.-C. Schröter)</a:t>
            </a:r>
            <a:endParaRPr sz="3000"/>
          </a:p>
        </p:txBody>
      </p:sp>
      <p:pic>
        <p:nvPicPr>
          <p:cNvPr id="2" name="11883714_443213495886993_1534462915_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1389" y="1287895"/>
            <a:ext cx="3761221" cy="376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0000">
                <a:solidFill>
                  <a:srgbClr val="000000"/>
                </a:solidFill>
                <a:latin typeface="UnifrakturMaguntia"/>
                <a:ea typeface="UnifrakturMaguntia"/>
                <a:cs typeface="UnifrakturMaguntia"/>
                <a:sym typeface="UnifrakturMaguntia"/>
              </a:rPr>
              <a:t>Valete optime!</a:t>
            </a:r>
            <a:endParaRPr sz="10000">
              <a:solidFill>
                <a:srgbClr val="000000"/>
              </a:solidFill>
              <a:latin typeface="UnifrakturMaguntia"/>
              <a:ea typeface="UnifrakturMaguntia"/>
              <a:cs typeface="UnifrakturMaguntia"/>
              <a:sym typeface="UnifrakturMagu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3"/>
              </a:rPr>
              <a:t>lateinwochen.de</a:t>
            </a:r>
            <a:r>
              <a:rPr lang="ru" sz="3000"/>
              <a:t/>
            </a:r>
            <a:br>
              <a:rPr lang="ru" sz="3000"/>
            </a:b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u="sng">
                <a:solidFill>
                  <a:schemeClr val="hlink"/>
                </a:solidFill>
                <a:hlinkClick r:id="rId4"/>
              </a:rPr>
              <a:t>septimanalatina.org</a:t>
            </a:r>
            <a:endParaRPr sz="30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4150" y="597947"/>
            <a:ext cx="3795200" cy="37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825" y="131325"/>
            <a:ext cx="4122350" cy="488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6"/>
          <p:cNvCxnSpPr/>
          <p:nvPr/>
        </p:nvCxnSpPr>
        <p:spPr>
          <a:xfrm flipH="1">
            <a:off x="3984875" y="1188500"/>
            <a:ext cx="1668000" cy="147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9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Амёнебург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лат. </a:t>
            </a:r>
            <a:r>
              <a:rPr lang="ru" i="1"/>
              <a:t>amoenus </a:t>
            </a:r>
            <a:r>
              <a:rPr lang="ru"/>
              <a:t>— красивый</a:t>
            </a:r>
            <a:br>
              <a:rPr lang="ru"/>
            </a:br>
            <a:r>
              <a:rPr lang="ru"/>
              <a:t>(о месте)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земля Гессен,</a:t>
            </a:r>
            <a:br>
              <a:rPr lang="ru"/>
            </a:br>
            <a:r>
              <a:rPr lang="ru"/>
              <a:t>неподалёку от Марбурга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население: ок. 5000 чел.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25" y="332275"/>
            <a:ext cx="5526476" cy="45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825" y="1307925"/>
            <a:ext cx="2343126" cy="25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Georgia"/>
                <a:ea typeface="Georgia"/>
                <a:cs typeface="Georgia"/>
                <a:sym typeface="Georgia"/>
              </a:rPr>
              <a:t>Ars Latine loquendi</a:t>
            </a:r>
            <a:endParaRPr sz="7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oбучение устной речи на латыни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Первая группа (Курт Гилле, Бремен)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Приглашаем всех, кто до сих пор никогда (или совсем мало) не говорил по-латыни.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Прочтём некоторые главы из книги «SEPTIMANA LATINA»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Поупражняемся в разговоре на латыни: рассказы о себе, игры, сочинение небольших текстов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Увеличим свой словарный запас для повседневного использования: цвета, увлечения, спорт, супермаркет, магазин…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Потренируем числительные, время, римский календарь, счёт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513" y="428625"/>
            <a:ext cx="39909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Вторая группа (Вольфрам Бомгаммель, Берлин)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500"/>
              <a:t>В нашей группе будет множество поводов поговорить — как о повседневных вещах, так и о научной жизни. Кроме бесед, мы также попробуем рассказать небольшие истории. Запас слов, а также полезных для разговора фраз увеличится. Условия участия: достаточно уверенное знание грамматики и распространённых слов.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Экран (16:9)</PresentationFormat>
  <Paragraphs>42</Paragraphs>
  <Slides>21</Slides>
  <Notes>21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UnifrakturMaguntia</vt:lpstr>
      <vt:lpstr>Georgia</vt:lpstr>
      <vt:lpstr>Arial</vt:lpstr>
      <vt:lpstr>Simple Light</vt:lpstr>
      <vt:lpstr>Septimana Latina Amoeneburgensis</vt:lpstr>
      <vt:lpstr>Презентация PowerPoint</vt:lpstr>
      <vt:lpstr>lateinwochen.de  septimanalatina.org</vt:lpstr>
      <vt:lpstr>Презентация PowerPoint</vt:lpstr>
      <vt:lpstr>Презентация PowerPoint</vt:lpstr>
      <vt:lpstr>Ars Latine loquendi</vt:lpstr>
      <vt:lpstr>Первая группа (Курт Гилле, Бремен)</vt:lpstr>
      <vt:lpstr>Презентация PowerPoint</vt:lpstr>
      <vt:lpstr>Вторая группа (Вольфрам Бомгаммель, Берлин)</vt:lpstr>
      <vt:lpstr>Третья группа (Доротея Гарборт, Штаде)</vt:lpstr>
      <vt:lpstr>Четвёртая группа (Ганс-Кристоф Шрётер, Минден)</vt:lpstr>
      <vt:lpstr>Презентация PowerPoint</vt:lpstr>
      <vt:lpstr>Пятая группа (Генрих Флиднер, Бремен)</vt:lpstr>
      <vt:lpstr>OBLECTAMENTA</vt:lpstr>
      <vt:lpstr>Программа</vt:lpstr>
      <vt:lpstr>Презентация PowerPoint</vt:lpstr>
      <vt:lpstr>monasterium Loreshamense</vt:lpstr>
      <vt:lpstr>Презентация PowerPoint</vt:lpstr>
      <vt:lpstr>prandium Romanum</vt:lpstr>
      <vt:lpstr>Acroasis musica cum explanationibus: musica Caroli Mariae von Weber (H.-C. Schröter)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Septimana Latina Amoeneburgensis</dc:title>
  <cp:lastModifiedBy>Tycho Dauidianus</cp:lastModifiedBy>
  <cp:revision>1</cp:revision>
  <dcterms:modified xsi:type="dcterms:W3CDTF">2019-10-07T11:32:40Z</dcterms:modified>
</cp:coreProperties>
</file>