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72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5E0B4"/>
    <a:srgbClr val="A5A5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0343-6BD0-4B3F-B9BE-7EA07575AB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4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-3"/>
          <a:stretch/>
        </p:blipFill>
        <p:spPr>
          <a:xfrm>
            <a:off x="0" y="0"/>
            <a:ext cx="1219138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1999" cy="818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научно-техническая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«Системы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управления, стабилизации, навигации, ориентации и их базовые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элементы»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–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Раменское, 24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- 25 апреля 2019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30" y="2750742"/>
            <a:ext cx="11544915" cy="1860379"/>
          </a:xfrm>
        </p:spPr>
        <p:txBody>
          <a:bodyPr anchor="ctr">
            <a:noAutofit/>
          </a:bodyPr>
          <a:lstStyle/>
          <a:p>
            <a:pPr algn="l"/>
            <a:r>
              <a:rPr lang="ru-RU" sz="2700" b="1" cap="all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Методика динамической стендовой калибровки</a:t>
            </a:r>
            <a:r>
              <a:rPr lang="ru-RU" sz="2700" b="1" cap="all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700" b="1" cap="all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700" b="1" cap="all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бескарданных</a:t>
            </a:r>
            <a:r>
              <a:rPr lang="ru-RU" sz="27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инерциальных </a:t>
            </a:r>
            <a:r>
              <a:rPr lang="en-US" sz="2700" b="1" cap="all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700" b="1" cap="all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700" b="1" cap="all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навигационных </a:t>
            </a:r>
            <a:r>
              <a:rPr lang="ru-RU" sz="27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 в сборе</a:t>
            </a:r>
            <a:r>
              <a:rPr lang="ru-RU" sz="2700" b="1" cap="all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700" b="1" cap="all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700" b="1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результаты экспериментов с </a:t>
            </a:r>
            <a:r>
              <a:rPr lang="ru-RU" sz="2700" b="1" cap="all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БИНС-РТ</a:t>
            </a:r>
            <a:endParaRPr lang="en-US" sz="2700" b="1" cap="all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230" y="4611121"/>
            <a:ext cx="11544914" cy="1276350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</a:t>
            </a:r>
            <a:r>
              <a:rPr lang="ru-RU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И.Х.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Шаймарданов</a:t>
            </a:r>
            <a:r>
              <a:rPr lang="ru-R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Н.А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Парусников</a:t>
            </a:r>
            <a:r>
              <a:rPr lang="ru-R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Н.Б.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Вавилова</a:t>
            </a:r>
            <a:r>
              <a:rPr lang="ru-R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А.А.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Голован</a:t>
            </a:r>
            <a:r>
              <a:rPr lang="ru-R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</a:p>
          <a:p>
            <a:pPr algn="l"/>
            <a:r>
              <a:rPr lang="ru-RU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ИТТ, отдел разработки алгоритмов и программного обеспечения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6173"/>
          <a:stretch/>
        </p:blipFill>
        <p:spPr>
          <a:xfrm>
            <a:off x="2571948" y="1521323"/>
            <a:ext cx="1900584" cy="9277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32683" y="1595022"/>
            <a:ext cx="2077272" cy="792088"/>
            <a:chOff x="2508874" y="6003919"/>
            <a:chExt cx="2077272" cy="792088"/>
          </a:xfrm>
        </p:grpSpPr>
        <p:pic>
          <p:nvPicPr>
            <p:cNvPr id="14" name="Изображение 9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74" y="6003919"/>
              <a:ext cx="645693" cy="792051"/>
            </a:xfrm>
            <a:prstGeom prst="rect">
              <a:avLst/>
            </a:prstGeom>
          </p:spPr>
        </p:pic>
        <p:pic>
          <p:nvPicPr>
            <p:cNvPr id="15" name="Изображение 10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567" y="6320323"/>
              <a:ext cx="1431579" cy="475684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22405" cy="8189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428" y="2"/>
            <a:ext cx="687954" cy="8189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flipV="1">
            <a:off x="432683" y="2750705"/>
            <a:ext cx="119520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430107" y="1444289"/>
            <a:ext cx="4395207" cy="3551445"/>
          </a:xfrm>
          <a:prstGeom prst="rect">
            <a:avLst/>
          </a:prstGeom>
          <a:solidFill>
            <a:srgbClr val="FFFF00">
              <a:alpha val="49804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1403349" y="2226061"/>
            <a:ext cx="9405135" cy="1736339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Группа 20"/>
          <p:cNvGrpSpPr/>
          <p:nvPr/>
        </p:nvGrpSpPr>
        <p:grpSpPr>
          <a:xfrm>
            <a:off x="335391" y="1079624"/>
            <a:ext cx="11206995" cy="4290000"/>
            <a:chOff x="327642" y="1079623"/>
            <a:chExt cx="11219116" cy="4588415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5635602" y="1079623"/>
              <a:ext cx="0" cy="38120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327642" y="3252413"/>
              <a:ext cx="9428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1513237" y="1580109"/>
              <a:ext cx="8242481" cy="3311608"/>
              <a:chOff x="1414135" y="1575895"/>
              <a:chExt cx="7553507" cy="328372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414135" y="1575895"/>
                <a:ext cx="722185" cy="594287"/>
              </a:xfrm>
              <a:prstGeom prst="rect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27</a:t>
                </a:r>
                <a:endParaRPr lang="en-US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279638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309604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34</a:t>
                </a:r>
                <a:endParaRPr lang="en-US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75107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414135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36</a:t>
                </a:r>
                <a:endParaRPr lang="en-US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2279638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309604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43</a:t>
                </a:r>
                <a:endParaRPr lang="en-US" dirty="0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175107" y="2399751"/>
                <a:ext cx="722185" cy="594287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1414135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48</a:t>
                </a:r>
                <a:endParaRPr lang="en-US" dirty="0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2279638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3309604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55</a:t>
                </a:r>
                <a:endParaRPr lang="en-US" dirty="0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175107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1414135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2279638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309604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46</a:t>
                </a:r>
                <a:endParaRPr lang="en-US" dirty="0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175107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5484485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46</a:t>
                </a:r>
                <a:endParaRPr lang="en-US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349988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7379954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8245457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484485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55</a:t>
                </a:r>
                <a:endParaRPr lang="en-US" dirty="0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6349988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7379954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48</a:t>
                </a:r>
                <a:endParaRPr lang="en-US" dirty="0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8245457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5484485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73</a:t>
                </a:r>
                <a:endParaRPr lang="en-US" dirty="0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349988" y="3441480"/>
                <a:ext cx="722185" cy="59428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79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7379954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66</a:t>
                </a:r>
                <a:endParaRPr lang="en-US" dirty="0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8245457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484485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64</a:t>
                </a:r>
                <a:endParaRPr lang="en-US" dirty="0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6349988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70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7379954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57</a:t>
                </a:r>
                <a:endParaRPr lang="en-US" dirty="0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8245457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391745" y="2290691"/>
              <a:ext cx="9435005" cy="1887894"/>
              <a:chOff x="1302799" y="2280495"/>
              <a:chExt cx="8646350" cy="1872000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1309149" y="2284966"/>
                <a:ext cx="86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V="1">
                <a:off x="1302799" y="4139166"/>
                <a:ext cx="86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1302799" y="2280495"/>
                <a:ext cx="0" cy="187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9942799" y="2280495"/>
                <a:ext cx="0" cy="187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3"/>
            <p:cNvGrpSpPr/>
            <p:nvPr/>
          </p:nvGrpSpPr>
          <p:grpSpPr>
            <a:xfrm>
              <a:off x="3418258" y="1459048"/>
              <a:ext cx="4439052" cy="3812094"/>
              <a:chOff x="3159919" y="1455854"/>
              <a:chExt cx="4068000" cy="3780000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3163888" y="1455854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7217569" y="1455854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V="1">
                <a:off x="3159919" y="1455854"/>
                <a:ext cx="40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3159919" y="5235854"/>
                <a:ext cx="40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1391745" y="4948038"/>
              <a:ext cx="8473857" cy="720000"/>
              <a:chOff x="1391745" y="4948038"/>
              <a:chExt cx="8473857" cy="720000"/>
            </a:xfrm>
          </p:grpSpPr>
          <p:cxnSp>
            <p:nvCxnSpPr>
              <p:cNvPr id="144" name="Прямая соединительная линия 143"/>
              <p:cNvCxnSpPr/>
              <p:nvPr/>
            </p:nvCxnSpPr>
            <p:spPr>
              <a:xfrm flipV="1">
                <a:off x="1405602" y="5668038"/>
                <a:ext cx="84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>
                <a:off x="9865602" y="5056038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1391745" y="494803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9914637" y="1455853"/>
              <a:ext cx="1632121" cy="3600185"/>
              <a:chOff x="9914637" y="1455853"/>
              <a:chExt cx="1632121" cy="3600185"/>
            </a:xfrm>
          </p:grpSpPr>
          <p:cxnSp>
            <p:nvCxnSpPr>
              <p:cNvPr id="148" name="Прямая соединительная линия 147"/>
              <p:cNvCxnSpPr/>
              <p:nvPr/>
            </p:nvCxnSpPr>
            <p:spPr>
              <a:xfrm>
                <a:off x="11546758" y="1456038"/>
                <a:ext cx="0" cy="360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10106758" y="5044288"/>
                <a:ext cx="14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9914637" y="1455853"/>
                <a:ext cx="16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 rot="16200000">
            <a:off x="70165" y="1960001"/>
            <a:ext cx="156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</a:t>
            </a:r>
            <a:r>
              <a:rPr lang="ru-RU" sz="1400" b="1" dirty="0" smtClean="0"/>
              <a:t>ез оценки температурных коэффициентов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54854" y="1074957"/>
            <a:ext cx="38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  <a:r>
              <a:rPr lang="ru-RU" b="1" dirty="0" smtClean="0"/>
              <a:t> акселерометров</a:t>
            </a:r>
            <a:endParaRPr lang="en-US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513237" y="1086522"/>
            <a:ext cx="380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акселерометра</a:t>
            </a:r>
            <a:endParaRPr lang="en-US" b="1" dirty="0"/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89081" y="3504626"/>
            <a:ext cx="1525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 оценкой температурных коэффициентов</a:t>
            </a:r>
            <a:endParaRPr lang="en-US" sz="1400" b="1" dirty="0"/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9468508" y="2718867"/>
            <a:ext cx="1752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 оценкой динамических </a:t>
            </a:r>
          </a:p>
          <a:p>
            <a:pPr algn="ctr"/>
            <a:r>
              <a:rPr lang="ru-RU" sz="1400" dirty="0"/>
              <a:t>д</a:t>
            </a:r>
            <a:r>
              <a:rPr lang="ru-RU" sz="1400" dirty="0" smtClean="0"/>
              <a:t>рейфов ДУС</a:t>
            </a: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430107" y="4657180"/>
            <a:ext cx="441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 оценкой динамических перекосов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390595" y="5024782"/>
            <a:ext cx="845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 оценки динамических перекосов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9571175" y="2853753"/>
            <a:ext cx="334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 оценки </a:t>
            </a:r>
            <a:br>
              <a:rPr lang="ru-RU" sz="1400" dirty="0" smtClean="0"/>
            </a:br>
            <a:r>
              <a:rPr lang="ru-RU" sz="1400" dirty="0" smtClean="0"/>
              <a:t>динамических дрейфов ДУС</a:t>
            </a:r>
            <a:endParaRPr lang="en-US" sz="14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1511956" y="5512882"/>
            <a:ext cx="787206" cy="217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299163" y="5469218"/>
            <a:ext cx="333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использования измерений от стенда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948774" y="5513576"/>
            <a:ext cx="787206" cy="217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6735981" y="5469912"/>
            <a:ext cx="333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использованием измерений от стенда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05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107" name="Прямая соединительная линия 106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112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113" name="Прямоугольник 112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116" name="Прямая соединительная линия 115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Варианты калибровки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40082" y="1926024"/>
            <a:ext cx="9939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БИНС-РТ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26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418243" y="1268117"/>
            <a:ext cx="6449905" cy="4598707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Профиль вращения показан слева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(переменная скорость, статика)</a:t>
            </a:r>
          </a:p>
          <a:p>
            <a:r>
              <a:rPr lang="ru-RU" dirty="0" smtClean="0"/>
              <a:t>Температурные точки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(постоянная температура)</a:t>
            </a:r>
          </a:p>
          <a:p>
            <a:r>
              <a:rPr lang="ru-RU" dirty="0" smtClean="0"/>
              <a:t>Использование измерений стенда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(только в статике)</a:t>
            </a:r>
          </a:p>
          <a:p>
            <a:r>
              <a:rPr lang="ru-RU" dirty="0" smtClean="0"/>
              <a:t>Оцениваемые параметры: </a:t>
            </a:r>
            <a:r>
              <a:rPr lang="en-US" dirty="0" smtClean="0"/>
              <a:t>40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(стандартная модель, упругие перекосы,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юстировочные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углы, отнесения от оси)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5957" y="1115790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1" y="1285192"/>
            <a:ext cx="4729297" cy="4351338"/>
          </a:xfrm>
        </p:spPr>
      </p:pic>
      <p:grpSp>
        <p:nvGrpSpPr>
          <p:cNvPr id="15" name="Группа 1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8" name="Изображение 4"/>
            <p:cNvPicPr>
              <a:picLocks noChangeAspect="1"/>
            </p:cNvPicPr>
            <p:nvPr/>
          </p:nvPicPr>
          <p:blipFill rotWithShape="1">
            <a:blip r:embed="rId3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0" name="Изображение 4"/>
            <p:cNvPicPr>
              <a:picLocks noChangeAspect="1"/>
            </p:cNvPicPr>
            <p:nvPr/>
          </p:nvPicPr>
          <p:blipFill rotWithShape="1">
            <a:blip r:embed="rId3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Изображение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Калибровка БИНС-РТ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5321"/>
            <a:ext cx="6336563" cy="3286394"/>
          </a:xfrm>
        </p:spPr>
      </p:pic>
      <p:sp>
        <p:nvSpPr>
          <p:cNvPr id="11" name="Прямоугольник 10"/>
          <p:cNvSpPr/>
          <p:nvPr/>
        </p:nvSpPr>
        <p:spPr>
          <a:xfrm>
            <a:off x="695957" y="1115790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61" y="1765321"/>
            <a:ext cx="6336562" cy="3286393"/>
          </a:xfrm>
        </p:spPr>
      </p:pic>
      <p:grpSp>
        <p:nvGrpSpPr>
          <p:cNvPr id="15" name="Группа 1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8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0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Изображение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калибровки БИНС-РТ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78" y="1759574"/>
            <a:ext cx="6347645" cy="329214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574"/>
            <a:ext cx="6347643" cy="3292140"/>
          </a:xfrm>
        </p:spPr>
      </p:pic>
      <p:sp>
        <p:nvSpPr>
          <p:cNvPr id="11" name="Прямоугольник 10"/>
          <p:cNvSpPr/>
          <p:nvPr/>
        </p:nvSpPr>
        <p:spPr>
          <a:xfrm>
            <a:off x="695957" y="1115790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8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0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Изображение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калибровки БИНС-РТ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5957" y="1115790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4156"/>
            <a:ext cx="6338807" cy="3287558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15" y="1764156"/>
            <a:ext cx="6338808" cy="328755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20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2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Изображение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калибровки БИНС-РТ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1" y="1191714"/>
            <a:ext cx="5089805" cy="4683034"/>
          </a:xfrm>
        </p:spPr>
      </p:pic>
      <p:sp>
        <p:nvSpPr>
          <p:cNvPr id="11" name="Прямоугольник 10"/>
          <p:cNvSpPr/>
          <p:nvPr/>
        </p:nvSpPr>
        <p:spPr>
          <a:xfrm>
            <a:off x="712063" y="1166204"/>
            <a:ext cx="5089804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 компенсации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15" y="1191713"/>
            <a:ext cx="5068325" cy="4663271"/>
          </a:xfrm>
        </p:spPr>
      </p:pic>
      <p:sp>
        <p:nvSpPr>
          <p:cNvPr id="20" name="Прямоугольник 19"/>
          <p:cNvSpPr/>
          <p:nvPr/>
        </p:nvSpPr>
        <p:spPr>
          <a:xfrm>
            <a:off x="6432675" y="1185966"/>
            <a:ext cx="5089804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компенсацией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9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2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Изображение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Компенсация упругих перекосов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~1–2″/g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263255" y="1586476"/>
            <a:ext cx="643180" cy="1027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17496521">
            <a:off x="2128511" y="3262144"/>
            <a:ext cx="3240000" cy="1027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6435" y="1451876"/>
            <a:ext cx="914400" cy="3719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7 </a:t>
            </a:r>
            <a:r>
              <a:rPr lang="ru-RU" dirty="0" smtClean="0">
                <a:solidFill>
                  <a:srgbClr val="FFFF00"/>
                </a:solidFill>
              </a:rPr>
              <a:t>м/с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 flipH="1">
            <a:off x="8170368" y="1567039"/>
            <a:ext cx="643180" cy="102758"/>
          </a:xfrm>
          <a:prstGeom prst="lef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61241" y="1451876"/>
            <a:ext cx="913666" cy="37195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1.4</a:t>
            </a:r>
            <a:r>
              <a:rPr lang="en-US" dirty="0" smtClean="0"/>
              <a:t> </a:t>
            </a:r>
            <a:r>
              <a:rPr lang="ru-RU" dirty="0" smtClean="0"/>
              <a:t>м/с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111048" y="1409770"/>
            <a:ext cx="1909645" cy="41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уменьшение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ошибки в 5 раз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2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046" y="1"/>
            <a:ext cx="10981954" cy="809596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История сотрудничества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бъект 13"/>
          <p:cNvSpPr txBox="1">
            <a:spLocks/>
          </p:cNvSpPr>
          <p:nvPr/>
        </p:nvSpPr>
        <p:spPr>
          <a:xfrm>
            <a:off x="323235" y="1261949"/>
            <a:ext cx="11544913" cy="46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Лаборатория управления и навигации МГУ работает с РПКБ с 2002 г. </a:t>
            </a:r>
            <a:br>
              <a:rPr lang="ru-RU" dirty="0" smtClean="0"/>
            </a:br>
            <a:r>
              <a:rPr lang="ru-RU" dirty="0" smtClean="0"/>
              <a:t>и с ИТТ с момента образования.</a:t>
            </a:r>
          </a:p>
          <a:p>
            <a:r>
              <a:rPr lang="ru-RU" dirty="0" smtClean="0"/>
              <a:t>Совместные работы ведутся в области математического и алгоритмического обеспечения:</a:t>
            </a:r>
          </a:p>
          <a:p>
            <a:pPr lvl="1"/>
            <a:r>
              <a:rPr lang="ru-RU" dirty="0" smtClean="0"/>
              <a:t>интегрированной </a:t>
            </a:r>
            <a:r>
              <a:rPr lang="ru-RU" dirty="0" err="1" smtClean="0"/>
              <a:t>инерциально</a:t>
            </a:r>
            <a:r>
              <a:rPr lang="ru-RU" dirty="0" smtClean="0"/>
              <a:t>-спутниковой навигации;</a:t>
            </a:r>
          </a:p>
          <a:p>
            <a:pPr lvl="1"/>
            <a:r>
              <a:rPr lang="ru-RU" dirty="0" smtClean="0"/>
              <a:t>задачи начальной выставки;</a:t>
            </a:r>
          </a:p>
          <a:p>
            <a:pPr lvl="1"/>
            <a:r>
              <a:rPr lang="ru-RU" dirty="0" smtClean="0"/>
              <a:t>калибровки инерциальных датчиков и систем в сборе.</a:t>
            </a:r>
          </a:p>
          <a:p>
            <a:r>
              <a:rPr lang="ru-RU" dirty="0" smtClean="0"/>
              <a:t>Работа включает:</a:t>
            </a:r>
          </a:p>
          <a:p>
            <a:pPr lvl="1"/>
            <a:r>
              <a:rPr lang="ru-RU" dirty="0" smtClean="0"/>
              <a:t>разработку методических материалов и описаний, передачу исходного кода;</a:t>
            </a:r>
          </a:p>
          <a:p>
            <a:pPr lvl="1"/>
            <a:r>
              <a:rPr lang="ru-RU" dirty="0" smtClean="0"/>
              <a:t>моделирование, исследование алгоритмов;</a:t>
            </a:r>
          </a:p>
          <a:p>
            <a:pPr lvl="1"/>
            <a:r>
              <a:rPr lang="ru-RU" dirty="0" smtClean="0"/>
              <a:t>отработку алгоритмов на реальных экспериментальных данных;</a:t>
            </a:r>
          </a:p>
          <a:p>
            <a:pPr lvl="1"/>
            <a:r>
              <a:rPr lang="ru-RU" dirty="0" smtClean="0"/>
              <a:t>руководство аспирантами, лекционные курсы 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2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046" y="1"/>
            <a:ext cx="10981954" cy="809596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Задача калибровки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бъект 13"/>
          <p:cNvSpPr txBox="1">
            <a:spLocks/>
          </p:cNvSpPr>
          <p:nvPr/>
        </p:nvSpPr>
        <p:spPr>
          <a:xfrm>
            <a:off x="323235" y="1261949"/>
            <a:ext cx="11544913" cy="46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Калибровка — необходимый технологический этап производства БИНС.</a:t>
            </a:r>
          </a:p>
          <a:p>
            <a:endParaRPr lang="ru-RU" dirty="0" smtClean="0"/>
          </a:p>
          <a:p>
            <a:r>
              <a:rPr lang="ru-RU" dirty="0" smtClean="0"/>
              <a:t>Состоит в оценке параметров априорно введённой модели погрешностей инерциальных датчиков (и других величин).</a:t>
            </a:r>
          </a:p>
          <a:p>
            <a:endParaRPr lang="ru-RU" dirty="0" smtClean="0"/>
          </a:p>
          <a:p>
            <a:r>
              <a:rPr lang="ru-RU" dirty="0" smtClean="0"/>
              <a:t>Включает проведение калибровочных экспериментов на стендах и обработку зарегистрированных в них данных.</a:t>
            </a:r>
          </a:p>
          <a:p>
            <a:endParaRPr lang="ru-RU" dirty="0"/>
          </a:p>
          <a:p>
            <a:r>
              <a:rPr lang="ru-RU" dirty="0" smtClean="0"/>
              <a:t>Является примером совместной разработки программно-математического обеспечения.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r="49190" b="26173"/>
          <a:stretch/>
        </p:blipFill>
        <p:spPr>
          <a:xfrm>
            <a:off x="1" y="6221243"/>
            <a:ext cx="653774" cy="628114"/>
          </a:xfrm>
          <a:prstGeom prst="rect">
            <a:avLst/>
          </a:prstGeom>
        </p:spPr>
      </p:pic>
      <p:pic>
        <p:nvPicPr>
          <p:cNvPr id="25" name="Изображение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748" y="97425"/>
            <a:ext cx="499628" cy="61446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381"/>
            <a:ext cx="5418244" cy="5083652"/>
          </a:xfrm>
          <a:effectLst>
            <a:softEdge rad="63500"/>
          </a:effectLst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418243" y="1261949"/>
            <a:ext cx="6449905" cy="4604875"/>
          </a:xfrm>
        </p:spPr>
        <p:txBody>
          <a:bodyPr anchor="ctr"/>
          <a:lstStyle/>
          <a:p>
            <a:r>
              <a:rPr lang="ru-RU" dirty="0" smtClean="0"/>
              <a:t>3 датчика угловой скорости</a:t>
            </a:r>
          </a:p>
          <a:p>
            <a:pPr marL="0" indent="0" algn="r">
              <a:buNone/>
            </a:pPr>
            <a:r>
              <a:rPr lang="ru-RU" dirty="0" smtClean="0"/>
              <a:t>		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(ДУС)</a:t>
            </a:r>
          </a:p>
          <a:p>
            <a:r>
              <a:rPr lang="ru-RU" dirty="0" smtClean="0"/>
              <a:t>3 измерителя удельной силы</a:t>
            </a:r>
          </a:p>
          <a:p>
            <a:pPr marL="0" indent="0" algn="r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(акселерометры)</a:t>
            </a:r>
          </a:p>
          <a:p>
            <a:r>
              <a:rPr lang="ru-RU" dirty="0" smtClean="0"/>
              <a:t>Корпус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(имеет нежёсткие элементы)</a:t>
            </a:r>
          </a:p>
          <a:p>
            <a:r>
              <a:rPr lang="ru-RU" dirty="0" smtClean="0"/>
              <a:t>Вычислитель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(интегрирование уравнений движения)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026031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1" y="6050439"/>
            <a:ext cx="12191999" cy="412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Методика динамической стендовой </a:t>
            </a:r>
            <a:r>
              <a:rPr lang="ru-RU" sz="1200" cap="all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калибровки </a:t>
            </a:r>
            <a:r>
              <a:rPr lang="ru-RU" sz="1200" cap="all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бескарданных</a:t>
            </a:r>
            <a:r>
              <a:rPr lang="ru-RU" sz="1200" cap="all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инерциальных </a:t>
            </a:r>
          </a:p>
          <a:p>
            <a:pPr algn="ctr"/>
            <a:r>
              <a:rPr lang="ru-RU" sz="1200" cap="all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навигационных </a:t>
            </a:r>
            <a:r>
              <a:rPr lang="ru-RU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 в </a:t>
            </a:r>
            <a:r>
              <a:rPr lang="ru-RU" sz="1200" cap="all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сборе и </a:t>
            </a:r>
            <a:r>
              <a:rPr lang="ru-RU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результаты экспериментов с БИНС-РТ</a:t>
            </a:r>
            <a:endParaRPr lang="en-US" sz="1200" cap="all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И.Х.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Шаймарданов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Н.А.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Парусников,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Н.Б.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Вавилова,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А.А.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Голован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навигации; АО ИТТ, отдел разработки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алгоритмов и программного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1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Инерциальный измерительный блок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381"/>
            <a:ext cx="5418244" cy="50836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418243" y="1268117"/>
            <a:ext cx="6449905" cy="4598707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Типовая модель включает:</a:t>
            </a:r>
          </a:p>
          <a:p>
            <a:r>
              <a:rPr lang="ru-RU" dirty="0"/>
              <a:t>н</a:t>
            </a:r>
            <a:r>
              <a:rPr lang="ru-RU" dirty="0" smtClean="0"/>
              <a:t>улевые сигналы</a:t>
            </a:r>
          </a:p>
          <a:p>
            <a:pPr marL="0" indent="0" algn="r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i="1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/>
              <a:t>масштабные коэффициенты</a:t>
            </a:r>
          </a:p>
          <a:p>
            <a:pPr marL="0" indent="0" algn="r">
              <a:buNone/>
            </a:pPr>
            <a:r>
              <a:rPr lang="ru-RU" dirty="0" smtClean="0"/>
              <a:t>		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перекосы осей чувствительности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/>
              <a:t>случайные шумы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flipH="1">
            <a:off x="11776074" y="1584779"/>
            <a:ext cx="184150" cy="3135679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9" name="Изображение 4"/>
            <p:cNvPicPr>
              <a:picLocks noChangeAspect="1"/>
            </p:cNvPicPr>
            <p:nvPr/>
          </p:nvPicPr>
          <p:blipFill rotWithShape="1">
            <a:blip r:embed="rId3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1" name="Изображение 4"/>
            <p:cNvPicPr>
              <a:picLocks noChangeAspect="1"/>
            </p:cNvPicPr>
            <p:nvPr/>
          </p:nvPicPr>
          <p:blipFill rotWithShape="1">
            <a:blip r:embed="rId3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Изображение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Погрешности инерциальных датчиков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Левая фигурная скобка 27"/>
          <p:cNvSpPr/>
          <p:nvPr/>
        </p:nvSpPr>
        <p:spPr>
          <a:xfrm rot="5400000" flipV="1">
            <a:off x="1839294" y="1636093"/>
            <a:ext cx="220316" cy="698503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Левая фигурная скобка 28"/>
          <p:cNvSpPr/>
          <p:nvPr/>
        </p:nvSpPr>
        <p:spPr>
          <a:xfrm rot="5400000" flipV="1">
            <a:off x="2924429" y="1629026"/>
            <a:ext cx="233837" cy="699116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Левая фигурная скобка 29"/>
          <p:cNvSpPr/>
          <p:nvPr/>
        </p:nvSpPr>
        <p:spPr>
          <a:xfrm rot="5400000" flipV="1">
            <a:off x="7794880" y="1621855"/>
            <a:ext cx="233837" cy="699116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Левая фигурная скобка 26"/>
          <p:cNvSpPr/>
          <p:nvPr/>
        </p:nvSpPr>
        <p:spPr>
          <a:xfrm rot="5400000" flipV="1">
            <a:off x="654712" y="1588162"/>
            <a:ext cx="220316" cy="79436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Левая фигурная скобка 25"/>
          <p:cNvSpPr/>
          <p:nvPr/>
        </p:nvSpPr>
        <p:spPr>
          <a:xfrm rot="5400000" flipV="1">
            <a:off x="7627076" y="3918681"/>
            <a:ext cx="213007" cy="877739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Левая фигурная скобка 24"/>
          <p:cNvSpPr/>
          <p:nvPr/>
        </p:nvSpPr>
        <p:spPr>
          <a:xfrm rot="5400000" flipV="1">
            <a:off x="611995" y="4046687"/>
            <a:ext cx="220314" cy="625488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Левая фигурная скобка 14"/>
          <p:cNvSpPr/>
          <p:nvPr/>
        </p:nvSpPr>
        <p:spPr>
          <a:xfrm rot="5400000" flipV="1">
            <a:off x="1669657" y="4041155"/>
            <a:ext cx="220314" cy="625488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Левая фигурная скобка 12"/>
          <p:cNvSpPr/>
          <p:nvPr/>
        </p:nvSpPr>
        <p:spPr>
          <a:xfrm rot="5400000" flipV="1">
            <a:off x="4903245" y="3137945"/>
            <a:ext cx="220313" cy="2431904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Левая фигурная скобка 11"/>
          <p:cNvSpPr/>
          <p:nvPr/>
        </p:nvSpPr>
        <p:spPr>
          <a:xfrm rot="5400000" flipV="1">
            <a:off x="4979445" y="629692"/>
            <a:ext cx="233012" cy="269860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Левая фигурная скобка 13"/>
          <p:cNvSpPr/>
          <p:nvPr/>
        </p:nvSpPr>
        <p:spPr>
          <a:xfrm rot="5400000" flipV="1">
            <a:off x="2840238" y="3915304"/>
            <a:ext cx="209529" cy="891801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12250" y="1263848"/>
            <a:ext cx="2755899" cy="4617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234" y="1270001"/>
                <a:ext cx="8662323" cy="4596824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            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+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+            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234" y="1270001"/>
                <a:ext cx="8662323" cy="4596824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34" name="Изображение 4"/>
            <p:cNvPicPr>
              <a:picLocks noChangeAspect="1"/>
            </p:cNvPicPr>
            <p:nvPr/>
          </p:nvPicPr>
          <p:blipFill rotWithShape="1">
            <a:blip r:embed="rId6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38" name="Прямая соединительная линия 37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43" name="Изображение 4"/>
            <p:cNvPicPr>
              <a:picLocks noChangeAspect="1"/>
            </p:cNvPicPr>
            <p:nvPr/>
          </p:nvPicPr>
          <p:blipFill rotWithShape="1">
            <a:blip r:embed="rId6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Изображение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Модель погрешностей и её калибровка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235" y="1276350"/>
            <a:ext cx="11544914" cy="4604145"/>
          </a:xfrm>
        </p:spPr>
        <p:txBody>
          <a:bodyPr/>
          <a:lstStyle/>
          <a:p>
            <a:r>
              <a:rPr lang="ru-RU" dirty="0" err="1" smtClean="0"/>
              <a:t>Поэтапность</a:t>
            </a:r>
            <a:r>
              <a:rPr lang="ru-RU" dirty="0" smtClean="0"/>
              <a:t>, определённый план экспериментов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(могут быть особые требования к стендам)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Отдельные методики для различных параметров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(технологические трудности при переносе методики)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/>
              <a:t>Режим </a:t>
            </a:r>
            <a:r>
              <a:rPr lang="ru-RU" dirty="0" smtClean="0"/>
              <a:t>движения не соответствует режимам движения в эксплуатации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(возможно, проявляются не все погрешности)</a:t>
            </a:r>
            <a:endParaRPr lang="ru-RU" dirty="0" smtClean="0"/>
          </a:p>
          <a:p>
            <a:r>
              <a:rPr lang="ru-RU" dirty="0"/>
              <a:t>Трудность расширения модели </a:t>
            </a:r>
            <a:r>
              <a:rPr lang="ru-RU" dirty="0" smtClean="0"/>
              <a:t>погрешностей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(дополнительные этапы эксперимента, новые алгоритмы обработки)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14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27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статической калибровки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73119" y="4165477"/>
            <a:ext cx="4114800" cy="515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42020" y="4715736"/>
            <a:ext cx="371959" cy="4233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2928" y="3732707"/>
            <a:ext cx="371959" cy="4233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51567" y="4197324"/>
            <a:ext cx="371959" cy="4233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234" y="1270001"/>
                <a:ext cx="9773266" cy="4596824"/>
              </a:xfrm>
            </p:spPr>
            <p:txBody>
              <a:bodyPr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dirty="0" smtClean="0"/>
                  <a:t>Вращение, в котором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проявляются и разделяются </a:t>
                </a:r>
              </a:p>
              <a:p>
                <a:pPr marL="0" indent="2667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 smtClean="0"/>
                  <a:t>все составляющие модели погрешностей</a:t>
                </a:r>
                <a:endParaRPr lang="en-US" dirty="0" smtClean="0"/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Н.Б. Вавилова, Н.А. </a:t>
                </a:r>
                <a:r>
                  <a:rPr lang="ru-RU" sz="1400" i="1" dirty="0">
                    <a:solidFill>
                      <a:schemeClr val="bg1">
                        <a:lumMod val="50000"/>
                      </a:schemeClr>
                    </a:solidFill>
                  </a:rPr>
                  <a:t>Парусников, И.Ю. </a:t>
                </a:r>
                <a:r>
                  <a:rPr lang="ru-RU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Сазонов</a:t>
                </a:r>
                <a:endParaRPr lang="en-US" sz="1400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Калибровка </a:t>
                </a:r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</a:rPr>
                  <a:t>бескарданных инерциальных навигационных систем при помощи грубых одностепенных </a:t>
                </a: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стендов</a:t>
                </a: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Современные </a:t>
                </a:r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</a:rPr>
                  <a:t>проблемы математики и механики, Том I. – М.: МГУ, 2009. – С. 212-222</a:t>
                </a:r>
                <a:endParaRPr lang="ru-RU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dirty="0" smtClean="0"/>
                  <a:t>Линейная динамическая система с измерениями: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7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ν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∆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Γ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Θ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...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/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ν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Θω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 ...+ </m:t>
                                  </m:r>
                                  <m:sSup>
                                    <m:sSup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𝐻𝑥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l-G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el-G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l-G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ν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=0,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...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+...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u="sng" dirty="0" smtClean="0"/>
                  <a:t>Единый алгоритм оценивания</a:t>
                </a:r>
                <a:r>
                  <a:rPr lang="ru-RU" dirty="0" smtClean="0"/>
                  <a:t> – фильтр Калмана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234" y="1270001"/>
                <a:ext cx="9773266" cy="4596824"/>
              </a:xfrm>
              <a:blipFill rotWithShape="0">
                <a:blip r:embed="rId2"/>
                <a:stretch>
                  <a:fillRect l="-1123" r="-1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96500" y="1285191"/>
            <a:ext cx="1771649" cy="45962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73214" y="3237916"/>
            <a:ext cx="6399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/>
                </a:solidFill>
              </a:rPr>
              <a:t>24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V="1">
            <a:off x="3083181" y="1949419"/>
            <a:ext cx="129354" cy="3437221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Группа 24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30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32" name="Прямая соединительная линия 31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7" name="Изображение 4"/>
            <p:cNvPicPr>
              <a:picLocks noChangeAspect="1"/>
            </p:cNvPicPr>
            <p:nvPr/>
          </p:nvPicPr>
          <p:blipFill rotWithShape="1">
            <a:blip r:embed="rId4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Изображение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Динамическая калибровка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233" y="1270001"/>
            <a:ext cx="11544915" cy="459682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 smtClean="0"/>
              <a:t>Отработаны на практике</a:t>
            </a:r>
            <a:r>
              <a:rPr lang="ru-RU" dirty="0" smtClean="0"/>
              <a:t> варианты расширения модели: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отнесения чувствительных масс акселерометров от оси вращения +3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динамические </a:t>
            </a:r>
            <a:r>
              <a:rPr lang="ru-RU" dirty="0"/>
              <a:t>дрейфы ДУС (MEMS, ТВГ, ДНГ) +9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БИНС </a:t>
            </a:r>
            <a:r>
              <a:rPr lang="ru-RU" dirty="0"/>
              <a:t>с 6 акселерометрами (резервирование, </a:t>
            </a:r>
            <a:r>
              <a:rPr lang="ru-RU" dirty="0" err="1"/>
              <a:t>двухдиапазонность</a:t>
            </a:r>
            <a:r>
              <a:rPr lang="ru-RU" dirty="0"/>
              <a:t>) +12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температурные </a:t>
            </a:r>
            <a:r>
              <a:rPr lang="ru-RU" dirty="0"/>
              <a:t>зависимости нулевых сигналов и масштабных </a:t>
            </a:r>
            <a:r>
              <a:rPr lang="ru-RU" dirty="0" smtClean="0"/>
              <a:t>коэффициентов +12</a:t>
            </a:r>
            <a:endParaRPr lang="ru-RU" dirty="0"/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рассинхронизация </a:t>
            </a:r>
            <a:r>
              <a:rPr lang="ru-RU" dirty="0"/>
              <a:t>показаний акселерометров и ДУС </a:t>
            </a:r>
            <a:r>
              <a:rPr lang="ru-RU" dirty="0" smtClean="0"/>
              <a:t>+5</a:t>
            </a:r>
            <a:endParaRPr lang="ru-RU" dirty="0"/>
          </a:p>
          <a:p>
            <a:pPr marL="1301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	при использовании </a:t>
            </a:r>
            <a:r>
              <a:rPr lang="ru-RU" b="1" dirty="0"/>
              <a:t>измерений датчиков углов поворота </a:t>
            </a:r>
            <a:r>
              <a:rPr lang="ru-RU" b="1" dirty="0" smtClean="0"/>
              <a:t>стенда</a:t>
            </a:r>
            <a:r>
              <a:rPr lang="ru-RU" dirty="0" smtClean="0"/>
              <a:t>: </a:t>
            </a:r>
            <a:endParaRPr lang="ru-RU" dirty="0"/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динамические </a:t>
            </a:r>
            <a:r>
              <a:rPr lang="ru-RU" dirty="0"/>
              <a:t>перекосы </a:t>
            </a:r>
            <a:r>
              <a:rPr lang="ru-RU" dirty="0" smtClean="0"/>
              <a:t>БЧЭ (амортизаторы) +6</a:t>
            </a:r>
            <a:endParaRPr lang="ru-RU" dirty="0"/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юстировочные</a:t>
            </a:r>
            <a:r>
              <a:rPr lang="ru-RU" dirty="0" smtClean="0"/>
              <a:t> углы </a:t>
            </a:r>
            <a:r>
              <a:rPr lang="ru-RU" dirty="0"/>
              <a:t>сведения приборной и стендовой систем координат +</a:t>
            </a:r>
            <a:r>
              <a:rPr lang="ru-RU" dirty="0" smtClean="0"/>
              <a:t>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процессе исследования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61950" lvl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температурные зависимости перекосов осей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чувствительности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гистерезис)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динамические перекосы ДУС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виброподвесы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КЛГ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нелинейность масштабов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flipH="1">
            <a:off x="11634230" y="1654437"/>
            <a:ext cx="163197" cy="285834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04295" y="3139980"/>
            <a:ext cx="14224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</a:rPr>
              <a:t>до +50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6026031"/>
            <a:ext cx="12192000" cy="841543"/>
            <a:chOff x="0" y="6026031"/>
            <a:chExt cx="12192000" cy="841543"/>
          </a:xfrm>
        </p:grpSpPr>
        <p:pic>
          <p:nvPicPr>
            <p:cNvPr id="24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618" y="6038899"/>
              <a:ext cx="12191382" cy="82867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-20000"/>
            </a:blip>
            <a:srcRect r="49190" b="26173"/>
            <a:stretch/>
          </p:blipFill>
          <p:spPr>
            <a:xfrm>
              <a:off x="1" y="6221243"/>
              <a:ext cx="653774" cy="628114"/>
            </a:xfrm>
            <a:prstGeom prst="rect">
              <a:avLst/>
            </a:prstGeom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0" y="6026031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" y="6050439"/>
              <a:ext cx="12191999" cy="4120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Методика динамической стендовой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калибровки </a:t>
              </a:r>
              <a:r>
                <a:rPr lang="ru-RU" sz="1200" cap="all" dirty="0" err="1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бескарданных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инерциальных </a:t>
              </a:r>
            </a:p>
            <a:p>
              <a:pPr algn="ctr"/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навигационных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систем в </a:t>
              </a:r>
              <a:r>
                <a:rPr lang="ru-RU" sz="1200" cap="all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сборе и </a:t>
              </a:r>
              <a:r>
                <a:rPr lang="ru-RU" sz="1200" cap="all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результаты экспериментов с БИНС-РТ</a:t>
              </a:r>
              <a:endParaRPr lang="en-US" sz="1200" cap="all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323235" y="6476178"/>
              <a:ext cx="11544914" cy="368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000" u="sng" dirty="0">
                  <a:latin typeface="Arial" panose="020B0604020202020204" pitchFamily="34" charset="0"/>
                  <a:cs typeface="Arial" panose="020B0604020202020204" pitchFamily="34" charset="0"/>
                </a:rPr>
                <a:t>А.В. </a:t>
              </a:r>
              <a:r>
                <a:rPr lang="ru-RU" sz="1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И.Х. </a:t>
              </a:r>
              <a:r>
                <a:rPr lang="ru-RU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Шаймарданов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Парусников,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Н.Б.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Вавилова,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А.А.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Голован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МГУ им. М.В. Ломоносова, лаборатория управления и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навигации; АО ИТТ, отдел разработки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алгоритмов и программного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72427" y="6267409"/>
              <a:ext cx="16195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МГТУ им. Баумана, </a:t>
              </a:r>
            </a:p>
            <a:p>
              <a:pPr algn="r"/>
              <a:endPara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апреля 2019 г.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-9681"/>
            <a:ext cx="12192000" cy="838781"/>
            <a:chOff x="0" y="-9681"/>
            <a:chExt cx="12192000" cy="838781"/>
          </a:xfrm>
        </p:grpSpPr>
        <p:pic>
          <p:nvPicPr>
            <p:cNvPr id="31" name="Изображение 4"/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87917" r="-3"/>
            <a:stretch/>
          </p:blipFill>
          <p:spPr>
            <a:xfrm>
              <a:off x="0" y="-9681"/>
              <a:ext cx="12191382" cy="82867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1290515" y="0"/>
              <a:ext cx="901484" cy="8224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Изображение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748" y="97425"/>
              <a:ext cx="499628" cy="61446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0045" cy="809598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>
              <a:off x="0" y="829100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1210046" y="1"/>
            <a:ext cx="10981954" cy="80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Расширение модели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1439</Words>
  <Application>Microsoft Office PowerPoint</Application>
  <PresentationFormat>Широкоэкранный</PresentationFormat>
  <Paragraphs>256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Методика динамической стендовой калибровки бескарданных инерциальных  навигационных систем в сборе и результаты экспериментов с БИНС-РТ</vt:lpstr>
      <vt:lpstr>История сотрудничества</vt:lpstr>
      <vt:lpstr>Задача калибровки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</dc:creator>
  <cp:lastModifiedBy>AK</cp:lastModifiedBy>
  <cp:revision>142</cp:revision>
  <cp:lastPrinted>2019-04-22T16:38:27Z</cp:lastPrinted>
  <dcterms:created xsi:type="dcterms:W3CDTF">2018-04-01T08:27:34Z</dcterms:created>
  <dcterms:modified xsi:type="dcterms:W3CDTF">2019-04-24T08:19:05Z</dcterms:modified>
</cp:coreProperties>
</file>