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9" r:id="rId3"/>
    <p:sldId id="292" r:id="rId4"/>
    <p:sldId id="263" r:id="rId5"/>
    <p:sldId id="265" r:id="rId6"/>
    <p:sldId id="271" r:id="rId7"/>
    <p:sldId id="281" r:id="rId8"/>
    <p:sldId id="272" r:id="rId9"/>
    <p:sldId id="284" r:id="rId10"/>
    <p:sldId id="268" r:id="rId11"/>
    <p:sldId id="28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ophisticated Business" id="{58BEDF31-0425-40C4-87B2-EBC1798A92EE}">
          <p14:sldIdLst>
            <p14:sldId id="258"/>
            <p14:sldId id="259"/>
            <p14:sldId id="292"/>
            <p14:sldId id="263"/>
            <p14:sldId id="265"/>
            <p14:sldId id="271"/>
            <p14:sldId id="281"/>
            <p14:sldId id="272"/>
            <p14:sldId id="284"/>
            <p14:sldId id="268"/>
            <p14:sldId id="28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A2A0"/>
    <a:srgbClr val="7648C0"/>
    <a:srgbClr val="955CEE"/>
    <a:srgbClr val="0F3351"/>
    <a:srgbClr val="CEC9B5"/>
    <a:srgbClr val="69685B"/>
    <a:srgbClr val="FE12ED"/>
    <a:srgbClr val="66AF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02" autoAdjust="0"/>
    <p:restoredTop sz="94692" autoAdjust="0"/>
  </p:normalViewPr>
  <p:slideViewPr>
    <p:cSldViewPr snapToGrid="0" snapToObjects="1">
      <p:cViewPr varScale="1">
        <p:scale>
          <a:sx n="117" d="100"/>
          <a:sy n="117" d="100"/>
        </p:scale>
        <p:origin x="-1620" y="-102"/>
      </p:cViewPr>
      <p:guideLst>
        <p:guide orient="horz" pos="933"/>
        <p:guide orient="horz" pos="2961"/>
        <p:guide pos="31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121" d="100"/>
          <a:sy n="121" d="100"/>
        </p:scale>
        <p:origin x="-498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emenkov-av\&#1056;&#1072;&#1073;&#1086;&#1095;&#1080;&#1081;%20&#1089;&#1090;&#1086;&#1083;\&#1091;&#1085;&#1080;&#1074;&#1077;&#1088;\&#1052;&#1040;&#1058;&#1045;&#1056;&#1048;&#1040;&#1051;&#1067;%20&#1044;&#1051;&#1071;%20&#1057;&#1058;&#1040;&#1058;&#1068;&#1048;\&#1050;&#1086;&#1087;&#1080;&#1103;%20&#1050;&#1085;&#1080;&#1075;&#1072;1%20(5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emenkov-av\&#1056;&#1072;&#1073;&#1086;&#1095;&#1080;&#1081;%20&#1089;&#1090;&#1086;&#1083;\&#1091;&#1085;&#1080;&#1074;&#1077;&#1088;\&#1052;&#1040;&#1058;&#1045;&#1056;&#1048;&#1040;&#1051;&#1067;%20&#1044;&#1051;&#1071;%20&#1057;&#1058;&#1040;&#1058;&#1068;&#1048;\&#1050;&#1086;&#1087;&#1080;&#1103;%20&#1050;&#1085;&#1080;&#1075;&#1072;1%20(4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emenkov-av\&#1056;&#1072;&#1073;&#1086;&#1095;&#1080;&#1081;%20&#1089;&#1090;&#1086;&#1083;\&#1091;&#1085;&#1080;&#1074;&#1077;&#1088;\&#1052;&#1040;&#1058;&#1045;&#1056;&#1048;&#1040;&#1051;&#1067;%20&#1044;&#1051;&#1071;%20&#1057;&#1058;&#1040;&#1058;&#1068;&#1048;\&#1050;&#1086;&#1087;&#1080;&#1103;%20&#1050;&#1085;&#1080;&#1075;&#1072;1%20(4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emenkov-av\&#1056;&#1072;&#1073;&#1086;&#1095;&#1080;&#1081;%20&#1089;&#1090;&#1086;&#1083;\&#1091;&#1085;&#1080;&#1074;&#1077;&#1088;\&#1052;&#1040;&#1058;&#1045;&#1056;&#1048;&#1040;&#1051;&#1067;%20&#1044;&#1051;&#1071;%20&#1057;&#1058;&#1040;&#1058;&#1068;&#1048;\&#1050;&#1086;&#1087;&#1080;&#1103;%20&#1050;&#1085;&#1080;&#1075;&#1072;1%20(4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Cargo turnover of transport, billions of ton-kilometers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invertIfNegative val="0"/>
          <c:cat>
            <c:numRef>
              <c:f>Лист1!$A$2:$A$98</c:f>
              <c:numCache>
                <c:formatCode>mm/yyyy</c:formatCode>
                <c:ptCount val="97"/>
                <c:pt idx="0">
                  <c:v>38657</c:v>
                </c:pt>
                <c:pt idx="1">
                  <c:v>38687</c:v>
                </c:pt>
                <c:pt idx="2">
                  <c:v>38718</c:v>
                </c:pt>
                <c:pt idx="3">
                  <c:v>38749</c:v>
                </c:pt>
                <c:pt idx="4">
                  <c:v>38777</c:v>
                </c:pt>
                <c:pt idx="5">
                  <c:v>38808</c:v>
                </c:pt>
                <c:pt idx="6">
                  <c:v>38838</c:v>
                </c:pt>
                <c:pt idx="7">
                  <c:v>38869</c:v>
                </c:pt>
                <c:pt idx="8">
                  <c:v>38899</c:v>
                </c:pt>
                <c:pt idx="9">
                  <c:v>38930</c:v>
                </c:pt>
                <c:pt idx="10">
                  <c:v>38961</c:v>
                </c:pt>
                <c:pt idx="11">
                  <c:v>38991</c:v>
                </c:pt>
                <c:pt idx="12">
                  <c:v>39022</c:v>
                </c:pt>
                <c:pt idx="13">
                  <c:v>39052</c:v>
                </c:pt>
                <c:pt idx="14">
                  <c:v>39083</c:v>
                </c:pt>
                <c:pt idx="15">
                  <c:v>39114</c:v>
                </c:pt>
                <c:pt idx="16">
                  <c:v>39142</c:v>
                </c:pt>
                <c:pt idx="17">
                  <c:v>39173</c:v>
                </c:pt>
                <c:pt idx="18">
                  <c:v>39203</c:v>
                </c:pt>
                <c:pt idx="19">
                  <c:v>39234</c:v>
                </c:pt>
                <c:pt idx="20">
                  <c:v>39264</c:v>
                </c:pt>
                <c:pt idx="21">
                  <c:v>39295</c:v>
                </c:pt>
                <c:pt idx="22">
                  <c:v>39326</c:v>
                </c:pt>
                <c:pt idx="23">
                  <c:v>39356</c:v>
                </c:pt>
                <c:pt idx="24">
                  <c:v>39387</c:v>
                </c:pt>
                <c:pt idx="25">
                  <c:v>39417</c:v>
                </c:pt>
                <c:pt idx="26">
                  <c:v>39448</c:v>
                </c:pt>
                <c:pt idx="27">
                  <c:v>39479</c:v>
                </c:pt>
                <c:pt idx="28">
                  <c:v>39508</c:v>
                </c:pt>
                <c:pt idx="29">
                  <c:v>39539</c:v>
                </c:pt>
                <c:pt idx="30">
                  <c:v>39569</c:v>
                </c:pt>
                <c:pt idx="31">
                  <c:v>39600</c:v>
                </c:pt>
                <c:pt idx="32">
                  <c:v>39630</c:v>
                </c:pt>
                <c:pt idx="33">
                  <c:v>39661</c:v>
                </c:pt>
                <c:pt idx="34">
                  <c:v>39706</c:v>
                </c:pt>
                <c:pt idx="35">
                  <c:v>39737</c:v>
                </c:pt>
                <c:pt idx="36">
                  <c:v>39768</c:v>
                </c:pt>
                <c:pt idx="37">
                  <c:v>39799</c:v>
                </c:pt>
                <c:pt idx="38">
                  <c:v>39830</c:v>
                </c:pt>
                <c:pt idx="39">
                  <c:v>39861</c:v>
                </c:pt>
                <c:pt idx="40">
                  <c:v>39892</c:v>
                </c:pt>
                <c:pt idx="41">
                  <c:v>39923</c:v>
                </c:pt>
                <c:pt idx="42">
                  <c:v>39954</c:v>
                </c:pt>
                <c:pt idx="43">
                  <c:v>39985</c:v>
                </c:pt>
                <c:pt idx="44">
                  <c:v>40016</c:v>
                </c:pt>
                <c:pt idx="45">
                  <c:v>40047</c:v>
                </c:pt>
                <c:pt idx="46">
                  <c:v>40071</c:v>
                </c:pt>
                <c:pt idx="47">
                  <c:v>40102</c:v>
                </c:pt>
                <c:pt idx="48">
                  <c:v>40133</c:v>
                </c:pt>
                <c:pt idx="49">
                  <c:v>40164</c:v>
                </c:pt>
                <c:pt idx="50">
                  <c:v>40195</c:v>
                </c:pt>
                <c:pt idx="51">
                  <c:v>40226</c:v>
                </c:pt>
                <c:pt idx="52">
                  <c:v>40257</c:v>
                </c:pt>
                <c:pt idx="53">
                  <c:v>40288</c:v>
                </c:pt>
                <c:pt idx="54">
                  <c:v>40319</c:v>
                </c:pt>
                <c:pt idx="55">
                  <c:v>40350</c:v>
                </c:pt>
                <c:pt idx="56">
                  <c:v>40381</c:v>
                </c:pt>
                <c:pt idx="57">
                  <c:v>40412</c:v>
                </c:pt>
                <c:pt idx="58">
                  <c:v>40443</c:v>
                </c:pt>
                <c:pt idx="59">
                  <c:v>40474</c:v>
                </c:pt>
                <c:pt idx="60">
                  <c:v>40505</c:v>
                </c:pt>
                <c:pt idx="61">
                  <c:v>40536</c:v>
                </c:pt>
                <c:pt idx="62">
                  <c:v>40567</c:v>
                </c:pt>
                <c:pt idx="63">
                  <c:v>40598</c:v>
                </c:pt>
                <c:pt idx="64">
                  <c:v>40629</c:v>
                </c:pt>
                <c:pt idx="65">
                  <c:v>40660</c:v>
                </c:pt>
                <c:pt idx="66">
                  <c:v>40690</c:v>
                </c:pt>
                <c:pt idx="67">
                  <c:v>40721</c:v>
                </c:pt>
                <c:pt idx="68">
                  <c:v>40751</c:v>
                </c:pt>
                <c:pt idx="69">
                  <c:v>40782</c:v>
                </c:pt>
                <c:pt idx="70">
                  <c:v>40813</c:v>
                </c:pt>
                <c:pt idx="71">
                  <c:v>40843</c:v>
                </c:pt>
                <c:pt idx="72">
                  <c:v>40874</c:v>
                </c:pt>
                <c:pt idx="73">
                  <c:v>40904</c:v>
                </c:pt>
                <c:pt idx="74">
                  <c:v>40935</c:v>
                </c:pt>
                <c:pt idx="75">
                  <c:v>40966</c:v>
                </c:pt>
                <c:pt idx="76">
                  <c:v>40995</c:v>
                </c:pt>
                <c:pt idx="77">
                  <c:v>41026</c:v>
                </c:pt>
                <c:pt idx="78">
                  <c:v>41056</c:v>
                </c:pt>
                <c:pt idx="79">
                  <c:v>41087</c:v>
                </c:pt>
                <c:pt idx="80">
                  <c:v>41117</c:v>
                </c:pt>
                <c:pt idx="81">
                  <c:v>41148</c:v>
                </c:pt>
                <c:pt idx="82">
                  <c:v>41179</c:v>
                </c:pt>
                <c:pt idx="83">
                  <c:v>41209</c:v>
                </c:pt>
                <c:pt idx="84">
                  <c:v>41240</c:v>
                </c:pt>
                <c:pt idx="85">
                  <c:v>41270</c:v>
                </c:pt>
                <c:pt idx="86">
                  <c:v>41301</c:v>
                </c:pt>
                <c:pt idx="87">
                  <c:v>41332</c:v>
                </c:pt>
                <c:pt idx="88">
                  <c:v>41360</c:v>
                </c:pt>
                <c:pt idx="89">
                  <c:v>41391</c:v>
                </c:pt>
                <c:pt idx="90">
                  <c:v>41421</c:v>
                </c:pt>
                <c:pt idx="91">
                  <c:v>41452</c:v>
                </c:pt>
                <c:pt idx="92">
                  <c:v>41482</c:v>
                </c:pt>
                <c:pt idx="93">
                  <c:v>41513</c:v>
                </c:pt>
                <c:pt idx="94">
                  <c:v>41544</c:v>
                </c:pt>
                <c:pt idx="95">
                  <c:v>41574</c:v>
                </c:pt>
                <c:pt idx="96">
                  <c:v>41605</c:v>
                </c:pt>
              </c:numCache>
            </c:numRef>
          </c:cat>
          <c:val>
            <c:numRef>
              <c:f>Лист1!$B$2:$B$98</c:f>
              <c:numCache>
                <c:formatCode>General</c:formatCode>
                <c:ptCount val="97"/>
                <c:pt idx="0">
                  <c:v>395.3</c:v>
                </c:pt>
                <c:pt idx="1">
                  <c:v>409.4</c:v>
                </c:pt>
                <c:pt idx="2">
                  <c:v>383.2</c:v>
                </c:pt>
                <c:pt idx="3">
                  <c:v>368.5</c:v>
                </c:pt>
                <c:pt idx="4">
                  <c:v>410.4</c:v>
                </c:pt>
                <c:pt idx="5">
                  <c:v>391.7</c:v>
                </c:pt>
                <c:pt idx="6">
                  <c:v>410.1</c:v>
                </c:pt>
                <c:pt idx="7">
                  <c:v>391.9</c:v>
                </c:pt>
                <c:pt idx="8">
                  <c:v>405</c:v>
                </c:pt>
                <c:pt idx="9">
                  <c:v>407.8</c:v>
                </c:pt>
                <c:pt idx="10">
                  <c:v>396.5</c:v>
                </c:pt>
                <c:pt idx="11">
                  <c:v>408.8</c:v>
                </c:pt>
                <c:pt idx="12">
                  <c:v>402.1</c:v>
                </c:pt>
                <c:pt idx="13">
                  <c:v>423.7</c:v>
                </c:pt>
                <c:pt idx="14">
                  <c:v>408.1</c:v>
                </c:pt>
                <c:pt idx="15">
                  <c:v>378</c:v>
                </c:pt>
                <c:pt idx="16">
                  <c:v>415</c:v>
                </c:pt>
                <c:pt idx="17">
                  <c:v>400.3</c:v>
                </c:pt>
                <c:pt idx="18">
                  <c:v>426.9</c:v>
                </c:pt>
                <c:pt idx="19">
                  <c:v>397.9</c:v>
                </c:pt>
                <c:pt idx="20">
                  <c:v>409.7</c:v>
                </c:pt>
                <c:pt idx="21">
                  <c:v>405.1</c:v>
                </c:pt>
                <c:pt idx="22">
                  <c:v>401.5</c:v>
                </c:pt>
                <c:pt idx="23">
                  <c:v>417</c:v>
                </c:pt>
                <c:pt idx="24">
                  <c:v>416.3</c:v>
                </c:pt>
                <c:pt idx="25">
                  <c:v>439.4</c:v>
                </c:pt>
                <c:pt idx="26">
                  <c:v>422.4</c:v>
                </c:pt>
                <c:pt idx="27">
                  <c:v>405</c:v>
                </c:pt>
                <c:pt idx="28">
                  <c:v>434.8</c:v>
                </c:pt>
                <c:pt idx="29">
                  <c:v>421.1</c:v>
                </c:pt>
                <c:pt idx="30">
                  <c:v>430.8</c:v>
                </c:pt>
                <c:pt idx="31">
                  <c:v>409.1</c:v>
                </c:pt>
                <c:pt idx="32">
                  <c:v>416.5</c:v>
                </c:pt>
                <c:pt idx="33">
                  <c:v>411.8</c:v>
                </c:pt>
                <c:pt idx="34">
                  <c:v>405</c:v>
                </c:pt>
                <c:pt idx="35">
                  <c:v>421.9</c:v>
                </c:pt>
                <c:pt idx="36">
                  <c:v>380.9</c:v>
                </c:pt>
                <c:pt idx="37">
                  <c:v>389.1</c:v>
                </c:pt>
                <c:pt idx="38">
                  <c:v>348.9</c:v>
                </c:pt>
                <c:pt idx="39">
                  <c:v>331.6</c:v>
                </c:pt>
                <c:pt idx="40">
                  <c:v>364.5</c:v>
                </c:pt>
                <c:pt idx="41">
                  <c:v>342.8</c:v>
                </c:pt>
                <c:pt idx="42">
                  <c:v>349.6</c:v>
                </c:pt>
                <c:pt idx="43">
                  <c:v>344.2</c:v>
                </c:pt>
                <c:pt idx="44">
                  <c:v>383.2</c:v>
                </c:pt>
                <c:pt idx="45">
                  <c:v>384.8</c:v>
                </c:pt>
                <c:pt idx="46">
                  <c:v>379.9</c:v>
                </c:pt>
                <c:pt idx="47">
                  <c:v>401.5</c:v>
                </c:pt>
                <c:pt idx="48">
                  <c:v>400.1</c:v>
                </c:pt>
                <c:pt idx="49">
                  <c:v>415</c:v>
                </c:pt>
                <c:pt idx="50">
                  <c:v>391.7</c:v>
                </c:pt>
                <c:pt idx="51">
                  <c:v>366.1</c:v>
                </c:pt>
                <c:pt idx="52">
                  <c:v>409</c:v>
                </c:pt>
                <c:pt idx="53">
                  <c:v>396.2</c:v>
                </c:pt>
                <c:pt idx="54">
                  <c:v>399.1</c:v>
                </c:pt>
                <c:pt idx="55">
                  <c:v>375.8</c:v>
                </c:pt>
                <c:pt idx="56">
                  <c:v>387.9</c:v>
                </c:pt>
                <c:pt idx="57">
                  <c:v>390.2</c:v>
                </c:pt>
                <c:pt idx="58">
                  <c:v>389.6</c:v>
                </c:pt>
                <c:pt idx="59">
                  <c:v>416.8</c:v>
                </c:pt>
                <c:pt idx="60">
                  <c:v>414.9</c:v>
                </c:pt>
                <c:pt idx="61">
                  <c:v>414.5</c:v>
                </c:pt>
                <c:pt idx="62">
                  <c:v>411.6</c:v>
                </c:pt>
                <c:pt idx="63">
                  <c:v>384.5</c:v>
                </c:pt>
                <c:pt idx="64">
                  <c:v>415.9</c:v>
                </c:pt>
                <c:pt idx="65">
                  <c:v>405</c:v>
                </c:pt>
                <c:pt idx="66">
                  <c:v>423</c:v>
                </c:pt>
                <c:pt idx="67">
                  <c:v>404</c:v>
                </c:pt>
                <c:pt idx="68">
                  <c:v>405.3</c:v>
                </c:pt>
                <c:pt idx="69">
                  <c:v>397.8</c:v>
                </c:pt>
                <c:pt idx="70">
                  <c:v>392.7</c:v>
                </c:pt>
                <c:pt idx="71">
                  <c:v>420.4</c:v>
                </c:pt>
                <c:pt idx="72">
                  <c:v>419.6</c:v>
                </c:pt>
                <c:pt idx="73">
                  <c:v>434.7</c:v>
                </c:pt>
                <c:pt idx="74">
                  <c:v>434.2</c:v>
                </c:pt>
                <c:pt idx="75">
                  <c:v>401.8</c:v>
                </c:pt>
                <c:pt idx="76">
                  <c:v>434.8</c:v>
                </c:pt>
                <c:pt idx="77">
                  <c:v>416</c:v>
                </c:pt>
                <c:pt idx="78">
                  <c:v>423.5</c:v>
                </c:pt>
                <c:pt idx="79">
                  <c:v>402.4</c:v>
                </c:pt>
                <c:pt idx="80">
                  <c:v>412.5</c:v>
                </c:pt>
                <c:pt idx="81">
                  <c:v>414.8</c:v>
                </c:pt>
                <c:pt idx="82">
                  <c:v>416.1</c:v>
                </c:pt>
                <c:pt idx="83">
                  <c:v>426.8</c:v>
                </c:pt>
                <c:pt idx="84">
                  <c:v>427</c:v>
                </c:pt>
                <c:pt idx="85">
                  <c:v>445.8</c:v>
                </c:pt>
                <c:pt idx="86">
                  <c:v>427.3</c:v>
                </c:pt>
                <c:pt idx="87">
                  <c:v>391.9</c:v>
                </c:pt>
                <c:pt idx="88">
                  <c:v>429.3</c:v>
                </c:pt>
                <c:pt idx="89">
                  <c:v>417.1</c:v>
                </c:pt>
                <c:pt idx="90">
                  <c:v>425.1</c:v>
                </c:pt>
                <c:pt idx="91">
                  <c:v>400.2</c:v>
                </c:pt>
                <c:pt idx="92">
                  <c:v>411.2</c:v>
                </c:pt>
                <c:pt idx="93">
                  <c:v>416.7</c:v>
                </c:pt>
                <c:pt idx="94">
                  <c:v>424.2</c:v>
                </c:pt>
                <c:pt idx="95">
                  <c:v>453.8</c:v>
                </c:pt>
                <c:pt idx="96">
                  <c:v>430.3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98042368"/>
        <c:axId val="81817536"/>
      </c:barChart>
      <c:lineChart>
        <c:grouping val="standard"/>
        <c:varyColors val="0"/>
        <c:ser>
          <c:idx val="1"/>
          <c:order val="1"/>
          <c:tx>
            <c:strRef>
              <c:f>Лист1!$D$1</c:f>
              <c:strCache>
                <c:ptCount val="1"/>
                <c:pt idx="0">
                  <c:v>GDP in fixed prices of 2008, billions of rubles</c:v>
                </c:pt>
              </c:strCache>
            </c:strRef>
          </c:tx>
          <c:spPr>
            <a:ln>
              <a:solidFill>
                <a:srgbClr val="800000"/>
              </a:solidFill>
            </a:ln>
          </c:spPr>
          <c:marker>
            <c:spPr>
              <a:solidFill>
                <a:srgbClr val="800000"/>
              </a:solidFill>
              <a:ln>
                <a:solidFill>
                  <a:srgbClr val="800000"/>
                </a:solidFill>
              </a:ln>
            </c:spPr>
          </c:marker>
          <c:trendline>
            <c:trendlineType val="movingAvg"/>
            <c:period val="2"/>
            <c:dispRSqr val="0"/>
            <c:dispEq val="0"/>
          </c:trendline>
          <c:cat>
            <c:numRef>
              <c:f>Лист1!$A$2:$A$98</c:f>
              <c:numCache>
                <c:formatCode>mm/yyyy</c:formatCode>
                <c:ptCount val="97"/>
                <c:pt idx="0">
                  <c:v>38657</c:v>
                </c:pt>
                <c:pt idx="1">
                  <c:v>38687</c:v>
                </c:pt>
                <c:pt idx="2">
                  <c:v>38718</c:v>
                </c:pt>
                <c:pt idx="3">
                  <c:v>38749</c:v>
                </c:pt>
                <c:pt idx="4">
                  <c:v>38777</c:v>
                </c:pt>
                <c:pt idx="5">
                  <c:v>38808</c:v>
                </c:pt>
                <c:pt idx="6">
                  <c:v>38838</c:v>
                </c:pt>
                <c:pt idx="7">
                  <c:v>38869</c:v>
                </c:pt>
                <c:pt idx="8">
                  <c:v>38899</c:v>
                </c:pt>
                <c:pt idx="9">
                  <c:v>38930</c:v>
                </c:pt>
                <c:pt idx="10">
                  <c:v>38961</c:v>
                </c:pt>
                <c:pt idx="11">
                  <c:v>38991</c:v>
                </c:pt>
                <c:pt idx="12">
                  <c:v>39022</c:v>
                </c:pt>
                <c:pt idx="13">
                  <c:v>39052</c:v>
                </c:pt>
                <c:pt idx="14">
                  <c:v>39083</c:v>
                </c:pt>
                <c:pt idx="15">
                  <c:v>39114</c:v>
                </c:pt>
                <c:pt idx="16">
                  <c:v>39142</c:v>
                </c:pt>
                <c:pt idx="17">
                  <c:v>39173</c:v>
                </c:pt>
                <c:pt idx="18">
                  <c:v>39203</c:v>
                </c:pt>
                <c:pt idx="19">
                  <c:v>39234</c:v>
                </c:pt>
                <c:pt idx="20">
                  <c:v>39264</c:v>
                </c:pt>
                <c:pt idx="21">
                  <c:v>39295</c:v>
                </c:pt>
                <c:pt idx="22">
                  <c:v>39326</c:v>
                </c:pt>
                <c:pt idx="23">
                  <c:v>39356</c:v>
                </c:pt>
                <c:pt idx="24">
                  <c:v>39387</c:v>
                </c:pt>
                <c:pt idx="25">
                  <c:v>39417</c:v>
                </c:pt>
                <c:pt idx="26">
                  <c:v>39448</c:v>
                </c:pt>
                <c:pt idx="27">
                  <c:v>39479</c:v>
                </c:pt>
                <c:pt idx="28">
                  <c:v>39508</c:v>
                </c:pt>
                <c:pt idx="29">
                  <c:v>39539</c:v>
                </c:pt>
                <c:pt idx="30">
                  <c:v>39569</c:v>
                </c:pt>
                <c:pt idx="31">
                  <c:v>39600</c:v>
                </c:pt>
                <c:pt idx="32">
                  <c:v>39630</c:v>
                </c:pt>
                <c:pt idx="33">
                  <c:v>39661</c:v>
                </c:pt>
                <c:pt idx="34">
                  <c:v>39706</c:v>
                </c:pt>
                <c:pt idx="35">
                  <c:v>39737</c:v>
                </c:pt>
                <c:pt idx="36">
                  <c:v>39768</c:v>
                </c:pt>
                <c:pt idx="37">
                  <c:v>39799</c:v>
                </c:pt>
                <c:pt idx="38">
                  <c:v>39830</c:v>
                </c:pt>
                <c:pt idx="39">
                  <c:v>39861</c:v>
                </c:pt>
                <c:pt idx="40">
                  <c:v>39892</c:v>
                </c:pt>
                <c:pt idx="41">
                  <c:v>39923</c:v>
                </c:pt>
                <c:pt idx="42">
                  <c:v>39954</c:v>
                </c:pt>
                <c:pt idx="43">
                  <c:v>39985</c:v>
                </c:pt>
                <c:pt idx="44">
                  <c:v>40016</c:v>
                </c:pt>
                <c:pt idx="45">
                  <c:v>40047</c:v>
                </c:pt>
                <c:pt idx="46">
                  <c:v>40071</c:v>
                </c:pt>
                <c:pt idx="47">
                  <c:v>40102</c:v>
                </c:pt>
                <c:pt idx="48">
                  <c:v>40133</c:v>
                </c:pt>
                <c:pt idx="49">
                  <c:v>40164</c:v>
                </c:pt>
                <c:pt idx="50">
                  <c:v>40195</c:v>
                </c:pt>
                <c:pt idx="51">
                  <c:v>40226</c:v>
                </c:pt>
                <c:pt idx="52">
                  <c:v>40257</c:v>
                </c:pt>
                <c:pt idx="53">
                  <c:v>40288</c:v>
                </c:pt>
                <c:pt idx="54">
                  <c:v>40319</c:v>
                </c:pt>
                <c:pt idx="55">
                  <c:v>40350</c:v>
                </c:pt>
                <c:pt idx="56">
                  <c:v>40381</c:v>
                </c:pt>
                <c:pt idx="57">
                  <c:v>40412</c:v>
                </c:pt>
                <c:pt idx="58">
                  <c:v>40443</c:v>
                </c:pt>
                <c:pt idx="59">
                  <c:v>40474</c:v>
                </c:pt>
                <c:pt idx="60">
                  <c:v>40505</c:v>
                </c:pt>
                <c:pt idx="61">
                  <c:v>40536</c:v>
                </c:pt>
                <c:pt idx="62">
                  <c:v>40567</c:v>
                </c:pt>
                <c:pt idx="63">
                  <c:v>40598</c:v>
                </c:pt>
                <c:pt idx="64">
                  <c:v>40629</c:v>
                </c:pt>
                <c:pt idx="65">
                  <c:v>40660</c:v>
                </c:pt>
                <c:pt idx="66">
                  <c:v>40690</c:v>
                </c:pt>
                <c:pt idx="67">
                  <c:v>40721</c:v>
                </c:pt>
                <c:pt idx="68">
                  <c:v>40751</c:v>
                </c:pt>
                <c:pt idx="69">
                  <c:v>40782</c:v>
                </c:pt>
                <c:pt idx="70">
                  <c:v>40813</c:v>
                </c:pt>
                <c:pt idx="71">
                  <c:v>40843</c:v>
                </c:pt>
                <c:pt idx="72">
                  <c:v>40874</c:v>
                </c:pt>
                <c:pt idx="73">
                  <c:v>40904</c:v>
                </c:pt>
                <c:pt idx="74">
                  <c:v>40935</c:v>
                </c:pt>
                <c:pt idx="75">
                  <c:v>40966</c:v>
                </c:pt>
                <c:pt idx="76">
                  <c:v>40995</c:v>
                </c:pt>
                <c:pt idx="77">
                  <c:v>41026</c:v>
                </c:pt>
                <c:pt idx="78">
                  <c:v>41056</c:v>
                </c:pt>
                <c:pt idx="79">
                  <c:v>41087</c:v>
                </c:pt>
                <c:pt idx="80">
                  <c:v>41117</c:v>
                </c:pt>
                <c:pt idx="81">
                  <c:v>41148</c:v>
                </c:pt>
                <c:pt idx="82">
                  <c:v>41179</c:v>
                </c:pt>
                <c:pt idx="83">
                  <c:v>41209</c:v>
                </c:pt>
                <c:pt idx="84">
                  <c:v>41240</c:v>
                </c:pt>
                <c:pt idx="85">
                  <c:v>41270</c:v>
                </c:pt>
                <c:pt idx="86">
                  <c:v>41301</c:v>
                </c:pt>
                <c:pt idx="87">
                  <c:v>41332</c:v>
                </c:pt>
                <c:pt idx="88">
                  <c:v>41360</c:v>
                </c:pt>
                <c:pt idx="89">
                  <c:v>41391</c:v>
                </c:pt>
                <c:pt idx="90">
                  <c:v>41421</c:v>
                </c:pt>
                <c:pt idx="91">
                  <c:v>41452</c:v>
                </c:pt>
                <c:pt idx="92">
                  <c:v>41482</c:v>
                </c:pt>
                <c:pt idx="93">
                  <c:v>41513</c:v>
                </c:pt>
                <c:pt idx="94">
                  <c:v>41544</c:v>
                </c:pt>
                <c:pt idx="95">
                  <c:v>41574</c:v>
                </c:pt>
                <c:pt idx="96">
                  <c:v>41605</c:v>
                </c:pt>
              </c:numCache>
            </c:numRef>
          </c:cat>
          <c:val>
            <c:numRef>
              <c:f>Лист1!$D$2:$D$98</c:f>
              <c:numCache>
                <c:formatCode>General</c:formatCode>
                <c:ptCount val="97"/>
                <c:pt idx="0" formatCode="#,##0.0">
                  <c:v>9092.9867447186043</c:v>
                </c:pt>
                <c:pt idx="3" formatCode="#,##0.0">
                  <c:v>7978.2535630730581</c:v>
                </c:pt>
                <c:pt idx="6" formatCode="#,##0.0">
                  <c:v>8729.4674338245113</c:v>
                </c:pt>
                <c:pt idx="9" formatCode="#,##0.0">
                  <c:v>9526.3311347010822</c:v>
                </c:pt>
                <c:pt idx="12" formatCode="#,##0.0">
                  <c:v>9900.5058875128798</c:v>
                </c:pt>
                <c:pt idx="15" formatCode="#,##0.0">
                  <c:v>8622.0882524558747</c:v>
                </c:pt>
                <c:pt idx="18" formatCode="#,##0.0">
                  <c:v>9481.7873938464363</c:v>
                </c:pt>
                <c:pt idx="21" formatCode="#,##0.0">
                  <c:v>10304.8747866016</c:v>
                </c:pt>
                <c:pt idx="24" formatCode="#,##0.0">
                  <c:v>10809.921096334419</c:v>
                </c:pt>
                <c:pt idx="27" formatCode="#,##0.0">
                  <c:v>9413.2327802753989</c:v>
                </c:pt>
                <c:pt idx="30" formatCode="#,##0.0">
                  <c:v>10230.97603133956</c:v>
                </c:pt>
                <c:pt idx="33" formatCode="#,##0.0">
                  <c:v>10965.628624133749</c:v>
                </c:pt>
                <c:pt idx="36" formatCode="#,##0.0">
                  <c:v>10667.011751193821</c:v>
                </c:pt>
                <c:pt idx="39" formatCode="#,##0.0">
                  <c:v>8547.0499469516144</c:v>
                </c:pt>
                <c:pt idx="42" formatCode="#,##0.0">
                  <c:v>9090.0907593426164</c:v>
                </c:pt>
                <c:pt idx="45" formatCode="#,##0.0">
                  <c:v>10020.534892038429</c:v>
                </c:pt>
                <c:pt idx="48" formatCode="#,##0.0">
                  <c:v>10390.958671273709</c:v>
                </c:pt>
                <c:pt idx="51" formatCode="#,##0.0">
                  <c:v>8894.8535246266892</c:v>
                </c:pt>
                <c:pt idx="54" formatCode="#,##0.0">
                  <c:v>9544.6148652066477</c:v>
                </c:pt>
                <c:pt idx="57" formatCode="#,##0.0">
                  <c:v>10403.947084886549</c:v>
                </c:pt>
                <c:pt idx="60" formatCode="#,##0.0">
                  <c:v>10918.82488647072</c:v>
                </c:pt>
                <c:pt idx="63" formatCode="#,##0.0">
                  <c:v>9186.0769529696881</c:v>
                </c:pt>
                <c:pt idx="66" formatCode="#,##0.0">
                  <c:v>9858.9845532351246</c:v>
                </c:pt>
                <c:pt idx="69" formatCode="#,##0.0">
                  <c:v>10930.47589085546</c:v>
                </c:pt>
                <c:pt idx="72" formatCode="#,##0.0">
                  <c:v>11482.23509932926</c:v>
                </c:pt>
                <c:pt idx="75" formatCode="#,##0.0">
                  <c:v>9633.7336311913168</c:v>
                </c:pt>
                <c:pt idx="78" formatCode="#,##0.0">
                  <c:v>10278.150954405201</c:v>
                </c:pt>
                <c:pt idx="81" formatCode="#,##0.0">
                  <c:v>11260.176892787569</c:v>
                </c:pt>
                <c:pt idx="84" formatCode="#,##0.0">
                  <c:v>11710.012596173799</c:v>
                </c:pt>
                <c:pt idx="87" formatCode="#,##0.0">
                  <c:v>9714.5583460284124</c:v>
                </c:pt>
                <c:pt idx="90" formatCode="#,##0.0">
                  <c:v>10376.42802332057</c:v>
                </c:pt>
                <c:pt idx="93" formatCode="#,##0.0">
                  <c:v>11410.33809691046</c:v>
                </c:pt>
                <c:pt idx="96" formatCode="#,##0.0">
                  <c:v>11946.22967829289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043392"/>
        <c:axId val="81818112"/>
      </c:lineChart>
      <c:dateAx>
        <c:axId val="98042368"/>
        <c:scaling>
          <c:orientation val="minMax"/>
        </c:scaling>
        <c:delete val="0"/>
        <c:axPos val="b"/>
        <c:numFmt formatCode="mm/yyyy" sourceLinked="1"/>
        <c:majorTickMark val="none"/>
        <c:minorTickMark val="none"/>
        <c:tickLblPos val="nextTo"/>
        <c:crossAx val="81817536"/>
        <c:crosses val="autoZero"/>
        <c:auto val="1"/>
        <c:lblOffset val="100"/>
        <c:baseTimeUnit val="days"/>
      </c:dateAx>
      <c:valAx>
        <c:axId val="81817536"/>
        <c:scaling>
          <c:orientation val="minMax"/>
          <c:max val="500"/>
          <c:min val="2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98042368"/>
        <c:crosses val="autoZero"/>
        <c:crossBetween val="between"/>
        <c:majorUnit val="50"/>
      </c:valAx>
      <c:valAx>
        <c:axId val="81818112"/>
        <c:scaling>
          <c:orientation val="minMax"/>
          <c:min val="4000"/>
        </c:scaling>
        <c:delete val="0"/>
        <c:axPos val="r"/>
        <c:numFmt formatCode="#,##0.0" sourceLinked="1"/>
        <c:majorTickMark val="out"/>
        <c:minorTickMark val="none"/>
        <c:tickLblPos val="nextTo"/>
        <c:crossAx val="98043392"/>
        <c:crosses val="max"/>
        <c:crossBetween val="between"/>
        <c:majorUnit val="2000"/>
      </c:valAx>
      <c:dateAx>
        <c:axId val="98043392"/>
        <c:scaling>
          <c:orientation val="minMax"/>
        </c:scaling>
        <c:delete val="1"/>
        <c:axPos val="b"/>
        <c:numFmt formatCode="mm/yyyy" sourceLinked="1"/>
        <c:majorTickMark val="out"/>
        <c:minorTickMark val="none"/>
        <c:tickLblPos val="none"/>
        <c:crossAx val="81818112"/>
        <c:crosses val="autoZero"/>
        <c:auto val="1"/>
        <c:lblOffset val="100"/>
        <c:baseTimeUnit val="days"/>
      </c:dateAx>
    </c:plotArea>
    <c:legend>
      <c:legendPos val="b"/>
      <c:legendEntry>
        <c:idx val="2"/>
        <c:delete val="1"/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Лист2!$C$1</c:f>
              <c:strCache>
                <c:ptCount val="1"/>
                <c:pt idx="0">
                  <c:v>Cargo turnover of transport, billions of ton-kilometers</c:v>
                </c:pt>
              </c:strCache>
            </c:strRef>
          </c:tx>
          <c:spPr>
            <a:ln w="57150">
              <a:solidFill>
                <a:srgbClr val="008000"/>
              </a:solidFill>
            </a:ln>
          </c:spPr>
          <c:invertIfNegative val="0"/>
          <c:cat>
            <c:numRef>
              <c:f>Лист2!$A$2:$A$53</c:f>
              <c:numCache>
                <c:formatCode>mm/yyyy</c:formatCode>
                <c:ptCount val="52"/>
                <c:pt idx="0">
                  <c:v>40047</c:v>
                </c:pt>
                <c:pt idx="1">
                  <c:v>40071</c:v>
                </c:pt>
                <c:pt idx="2">
                  <c:v>40102</c:v>
                </c:pt>
                <c:pt idx="3">
                  <c:v>40133</c:v>
                </c:pt>
                <c:pt idx="4">
                  <c:v>40164</c:v>
                </c:pt>
                <c:pt idx="5">
                  <c:v>40195</c:v>
                </c:pt>
                <c:pt idx="6">
                  <c:v>40226</c:v>
                </c:pt>
                <c:pt idx="7">
                  <c:v>40257</c:v>
                </c:pt>
                <c:pt idx="8">
                  <c:v>40288</c:v>
                </c:pt>
                <c:pt idx="9">
                  <c:v>40319</c:v>
                </c:pt>
                <c:pt idx="10">
                  <c:v>40350</c:v>
                </c:pt>
                <c:pt idx="11">
                  <c:v>40381</c:v>
                </c:pt>
                <c:pt idx="12">
                  <c:v>40412</c:v>
                </c:pt>
                <c:pt idx="13">
                  <c:v>40443</c:v>
                </c:pt>
                <c:pt idx="14">
                  <c:v>40474</c:v>
                </c:pt>
                <c:pt idx="15">
                  <c:v>40505</c:v>
                </c:pt>
                <c:pt idx="16">
                  <c:v>40536</c:v>
                </c:pt>
                <c:pt idx="17">
                  <c:v>40567</c:v>
                </c:pt>
                <c:pt idx="18">
                  <c:v>40598</c:v>
                </c:pt>
                <c:pt idx="19">
                  <c:v>40629</c:v>
                </c:pt>
                <c:pt idx="20">
                  <c:v>40660</c:v>
                </c:pt>
                <c:pt idx="21">
                  <c:v>40690</c:v>
                </c:pt>
                <c:pt idx="22">
                  <c:v>40721</c:v>
                </c:pt>
                <c:pt idx="23">
                  <c:v>40751</c:v>
                </c:pt>
                <c:pt idx="24">
                  <c:v>40782</c:v>
                </c:pt>
                <c:pt idx="25">
                  <c:v>40813</c:v>
                </c:pt>
                <c:pt idx="26">
                  <c:v>40843</c:v>
                </c:pt>
                <c:pt idx="27">
                  <c:v>40874</c:v>
                </c:pt>
                <c:pt idx="28">
                  <c:v>40904</c:v>
                </c:pt>
                <c:pt idx="29">
                  <c:v>40935</c:v>
                </c:pt>
                <c:pt idx="30">
                  <c:v>40966</c:v>
                </c:pt>
                <c:pt idx="31">
                  <c:v>40995</c:v>
                </c:pt>
                <c:pt idx="32">
                  <c:v>41026</c:v>
                </c:pt>
                <c:pt idx="33">
                  <c:v>41056</c:v>
                </c:pt>
                <c:pt idx="34">
                  <c:v>41087</c:v>
                </c:pt>
                <c:pt idx="35">
                  <c:v>41117</c:v>
                </c:pt>
                <c:pt idx="36">
                  <c:v>41148</c:v>
                </c:pt>
                <c:pt idx="37">
                  <c:v>41179</c:v>
                </c:pt>
                <c:pt idx="38">
                  <c:v>41209</c:v>
                </c:pt>
                <c:pt idx="39">
                  <c:v>41240</c:v>
                </c:pt>
                <c:pt idx="40">
                  <c:v>41270</c:v>
                </c:pt>
                <c:pt idx="41">
                  <c:v>41301</c:v>
                </c:pt>
                <c:pt idx="42">
                  <c:v>41332</c:v>
                </c:pt>
                <c:pt idx="43">
                  <c:v>41360</c:v>
                </c:pt>
                <c:pt idx="44">
                  <c:v>41391</c:v>
                </c:pt>
                <c:pt idx="45">
                  <c:v>41421</c:v>
                </c:pt>
                <c:pt idx="46">
                  <c:v>41452</c:v>
                </c:pt>
                <c:pt idx="47">
                  <c:v>41482</c:v>
                </c:pt>
                <c:pt idx="48">
                  <c:v>41513</c:v>
                </c:pt>
                <c:pt idx="49">
                  <c:v>41544</c:v>
                </c:pt>
                <c:pt idx="50">
                  <c:v>41574</c:v>
                </c:pt>
                <c:pt idx="51">
                  <c:v>41605</c:v>
                </c:pt>
              </c:numCache>
            </c:numRef>
          </c:cat>
          <c:val>
            <c:numRef>
              <c:f>Лист2!$C$2:$C$53</c:f>
              <c:numCache>
                <c:formatCode>General</c:formatCode>
                <c:ptCount val="52"/>
                <c:pt idx="0">
                  <c:v>384.8</c:v>
                </c:pt>
                <c:pt idx="1">
                  <c:v>379.9</c:v>
                </c:pt>
                <c:pt idx="2">
                  <c:v>401.5</c:v>
                </c:pt>
                <c:pt idx="3">
                  <c:v>400.1</c:v>
                </c:pt>
                <c:pt idx="4">
                  <c:v>415</c:v>
                </c:pt>
                <c:pt idx="5">
                  <c:v>391.7</c:v>
                </c:pt>
                <c:pt idx="6">
                  <c:v>366.1</c:v>
                </c:pt>
                <c:pt idx="7">
                  <c:v>409</c:v>
                </c:pt>
                <c:pt idx="8">
                  <c:v>396.2</c:v>
                </c:pt>
                <c:pt idx="9">
                  <c:v>399.1</c:v>
                </c:pt>
                <c:pt idx="10">
                  <c:v>375.8</c:v>
                </c:pt>
                <c:pt idx="11">
                  <c:v>387.9</c:v>
                </c:pt>
                <c:pt idx="12">
                  <c:v>390.2</c:v>
                </c:pt>
                <c:pt idx="13">
                  <c:v>389.6</c:v>
                </c:pt>
                <c:pt idx="14">
                  <c:v>416.8</c:v>
                </c:pt>
                <c:pt idx="15">
                  <c:v>414.9</c:v>
                </c:pt>
                <c:pt idx="16">
                  <c:v>414.5</c:v>
                </c:pt>
                <c:pt idx="17">
                  <c:v>411.6</c:v>
                </c:pt>
                <c:pt idx="18">
                  <c:v>384.5</c:v>
                </c:pt>
                <c:pt idx="19">
                  <c:v>415.9</c:v>
                </c:pt>
                <c:pt idx="20">
                  <c:v>405</c:v>
                </c:pt>
                <c:pt idx="21">
                  <c:v>423</c:v>
                </c:pt>
                <c:pt idx="22">
                  <c:v>404</c:v>
                </c:pt>
                <c:pt idx="23">
                  <c:v>405.3</c:v>
                </c:pt>
                <c:pt idx="24">
                  <c:v>397.8</c:v>
                </c:pt>
                <c:pt idx="25">
                  <c:v>392.7</c:v>
                </c:pt>
                <c:pt idx="26">
                  <c:v>420.4</c:v>
                </c:pt>
                <c:pt idx="27">
                  <c:v>419.6</c:v>
                </c:pt>
                <c:pt idx="28">
                  <c:v>434.7</c:v>
                </c:pt>
                <c:pt idx="29">
                  <c:v>434.2</c:v>
                </c:pt>
                <c:pt idx="30">
                  <c:v>401.8</c:v>
                </c:pt>
                <c:pt idx="31">
                  <c:v>434.8</c:v>
                </c:pt>
                <c:pt idx="32">
                  <c:v>416</c:v>
                </c:pt>
                <c:pt idx="33">
                  <c:v>423.5</c:v>
                </c:pt>
                <c:pt idx="34">
                  <c:v>402.4</c:v>
                </c:pt>
                <c:pt idx="35">
                  <c:v>412.5</c:v>
                </c:pt>
                <c:pt idx="36">
                  <c:v>414.8</c:v>
                </c:pt>
                <c:pt idx="37">
                  <c:v>416.1</c:v>
                </c:pt>
                <c:pt idx="38">
                  <c:v>426.8</c:v>
                </c:pt>
                <c:pt idx="39">
                  <c:v>427</c:v>
                </c:pt>
                <c:pt idx="40">
                  <c:v>445.8</c:v>
                </c:pt>
                <c:pt idx="41">
                  <c:v>427.3</c:v>
                </c:pt>
                <c:pt idx="42">
                  <c:v>391.9</c:v>
                </c:pt>
                <c:pt idx="43">
                  <c:v>429.3</c:v>
                </c:pt>
                <c:pt idx="44">
                  <c:v>417.1</c:v>
                </c:pt>
                <c:pt idx="45">
                  <c:v>425.1</c:v>
                </c:pt>
                <c:pt idx="46">
                  <c:v>400.2</c:v>
                </c:pt>
                <c:pt idx="47">
                  <c:v>411.2</c:v>
                </c:pt>
                <c:pt idx="48">
                  <c:v>416.7</c:v>
                </c:pt>
                <c:pt idx="49">
                  <c:v>424.2</c:v>
                </c:pt>
                <c:pt idx="50">
                  <c:v>453.8</c:v>
                </c:pt>
                <c:pt idx="51">
                  <c:v>430.3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98045440"/>
        <c:axId val="81820992"/>
      </c:barChart>
      <c:lineChart>
        <c:grouping val="standard"/>
        <c:varyColors val="0"/>
        <c:ser>
          <c:idx val="1"/>
          <c:order val="1"/>
          <c:tx>
            <c:strRef>
              <c:f>Лист2!$D$1</c:f>
              <c:strCache>
                <c:ptCount val="1"/>
                <c:pt idx="0">
                  <c:v>Rate of employment %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Лист2!$A$2:$A$53</c:f>
              <c:numCache>
                <c:formatCode>mm/yyyy</c:formatCode>
                <c:ptCount val="52"/>
                <c:pt idx="0">
                  <c:v>40047</c:v>
                </c:pt>
                <c:pt idx="1">
                  <c:v>40071</c:v>
                </c:pt>
                <c:pt idx="2">
                  <c:v>40102</c:v>
                </c:pt>
                <c:pt idx="3">
                  <c:v>40133</c:v>
                </c:pt>
                <c:pt idx="4">
                  <c:v>40164</c:v>
                </c:pt>
                <c:pt idx="5">
                  <c:v>40195</c:v>
                </c:pt>
                <c:pt idx="6">
                  <c:v>40226</c:v>
                </c:pt>
                <c:pt idx="7">
                  <c:v>40257</c:v>
                </c:pt>
                <c:pt idx="8">
                  <c:v>40288</c:v>
                </c:pt>
                <c:pt idx="9">
                  <c:v>40319</c:v>
                </c:pt>
                <c:pt idx="10">
                  <c:v>40350</c:v>
                </c:pt>
                <c:pt idx="11">
                  <c:v>40381</c:v>
                </c:pt>
                <c:pt idx="12">
                  <c:v>40412</c:v>
                </c:pt>
                <c:pt idx="13">
                  <c:v>40443</c:v>
                </c:pt>
                <c:pt idx="14">
                  <c:v>40474</c:v>
                </c:pt>
                <c:pt idx="15">
                  <c:v>40505</c:v>
                </c:pt>
                <c:pt idx="16">
                  <c:v>40536</c:v>
                </c:pt>
                <c:pt idx="17">
                  <c:v>40567</c:v>
                </c:pt>
                <c:pt idx="18">
                  <c:v>40598</c:v>
                </c:pt>
                <c:pt idx="19">
                  <c:v>40629</c:v>
                </c:pt>
                <c:pt idx="20">
                  <c:v>40660</c:v>
                </c:pt>
                <c:pt idx="21">
                  <c:v>40690</c:v>
                </c:pt>
                <c:pt idx="22">
                  <c:v>40721</c:v>
                </c:pt>
                <c:pt idx="23">
                  <c:v>40751</c:v>
                </c:pt>
                <c:pt idx="24">
                  <c:v>40782</c:v>
                </c:pt>
                <c:pt idx="25">
                  <c:v>40813</c:v>
                </c:pt>
                <c:pt idx="26">
                  <c:v>40843</c:v>
                </c:pt>
                <c:pt idx="27">
                  <c:v>40874</c:v>
                </c:pt>
                <c:pt idx="28">
                  <c:v>40904</c:v>
                </c:pt>
                <c:pt idx="29">
                  <c:v>40935</c:v>
                </c:pt>
                <c:pt idx="30">
                  <c:v>40966</c:v>
                </c:pt>
                <c:pt idx="31">
                  <c:v>40995</c:v>
                </c:pt>
                <c:pt idx="32">
                  <c:v>41026</c:v>
                </c:pt>
                <c:pt idx="33">
                  <c:v>41056</c:v>
                </c:pt>
                <c:pt idx="34">
                  <c:v>41087</c:v>
                </c:pt>
                <c:pt idx="35">
                  <c:v>41117</c:v>
                </c:pt>
                <c:pt idx="36">
                  <c:v>41148</c:v>
                </c:pt>
                <c:pt idx="37">
                  <c:v>41179</c:v>
                </c:pt>
                <c:pt idx="38">
                  <c:v>41209</c:v>
                </c:pt>
                <c:pt idx="39">
                  <c:v>41240</c:v>
                </c:pt>
                <c:pt idx="40">
                  <c:v>41270</c:v>
                </c:pt>
                <c:pt idx="41">
                  <c:v>41301</c:v>
                </c:pt>
                <c:pt idx="42">
                  <c:v>41332</c:v>
                </c:pt>
                <c:pt idx="43">
                  <c:v>41360</c:v>
                </c:pt>
                <c:pt idx="44">
                  <c:v>41391</c:v>
                </c:pt>
                <c:pt idx="45">
                  <c:v>41421</c:v>
                </c:pt>
                <c:pt idx="46">
                  <c:v>41452</c:v>
                </c:pt>
                <c:pt idx="47">
                  <c:v>41482</c:v>
                </c:pt>
                <c:pt idx="48">
                  <c:v>41513</c:v>
                </c:pt>
                <c:pt idx="49">
                  <c:v>41544</c:v>
                </c:pt>
                <c:pt idx="50">
                  <c:v>41574</c:v>
                </c:pt>
                <c:pt idx="51">
                  <c:v>41605</c:v>
                </c:pt>
              </c:numCache>
            </c:numRef>
          </c:cat>
          <c:val>
            <c:numRef>
              <c:f>Лист2!$D$2:$D$53</c:f>
              <c:numCache>
                <c:formatCode>General</c:formatCode>
                <c:ptCount val="52"/>
                <c:pt idx="0">
                  <c:v>63</c:v>
                </c:pt>
                <c:pt idx="1">
                  <c:v>62.9</c:v>
                </c:pt>
                <c:pt idx="2">
                  <c:v>62.5</c:v>
                </c:pt>
                <c:pt idx="3">
                  <c:v>61.9</c:v>
                </c:pt>
                <c:pt idx="4">
                  <c:v>61.9</c:v>
                </c:pt>
                <c:pt idx="5">
                  <c:v>60.9</c:v>
                </c:pt>
                <c:pt idx="6">
                  <c:v>61.1</c:v>
                </c:pt>
                <c:pt idx="7">
                  <c:v>61.3</c:v>
                </c:pt>
                <c:pt idx="8">
                  <c:v>61.8</c:v>
                </c:pt>
                <c:pt idx="9">
                  <c:v>63</c:v>
                </c:pt>
                <c:pt idx="10">
                  <c:v>63.8</c:v>
                </c:pt>
                <c:pt idx="11">
                  <c:v>63.7</c:v>
                </c:pt>
                <c:pt idx="12">
                  <c:v>63.9</c:v>
                </c:pt>
                <c:pt idx="13">
                  <c:v>63.9</c:v>
                </c:pt>
                <c:pt idx="14">
                  <c:v>63.3</c:v>
                </c:pt>
                <c:pt idx="15">
                  <c:v>63.1</c:v>
                </c:pt>
                <c:pt idx="16">
                  <c:v>62.5</c:v>
                </c:pt>
                <c:pt idx="17">
                  <c:v>62.4</c:v>
                </c:pt>
                <c:pt idx="18">
                  <c:v>62.7</c:v>
                </c:pt>
                <c:pt idx="19">
                  <c:v>62.9</c:v>
                </c:pt>
                <c:pt idx="20">
                  <c:v>63</c:v>
                </c:pt>
                <c:pt idx="21">
                  <c:v>64.2</c:v>
                </c:pt>
                <c:pt idx="22">
                  <c:v>64.5</c:v>
                </c:pt>
                <c:pt idx="23">
                  <c:v>64.7</c:v>
                </c:pt>
                <c:pt idx="24">
                  <c:v>65</c:v>
                </c:pt>
                <c:pt idx="25">
                  <c:v>65</c:v>
                </c:pt>
                <c:pt idx="26">
                  <c:v>64.099999999999994</c:v>
                </c:pt>
                <c:pt idx="27">
                  <c:v>64.099999999999994</c:v>
                </c:pt>
                <c:pt idx="28">
                  <c:v>64.099999999999994</c:v>
                </c:pt>
                <c:pt idx="29">
                  <c:v>63.6</c:v>
                </c:pt>
                <c:pt idx="30">
                  <c:v>63.6</c:v>
                </c:pt>
                <c:pt idx="31">
                  <c:v>63.5</c:v>
                </c:pt>
                <c:pt idx="32">
                  <c:v>64.400000000000006</c:v>
                </c:pt>
                <c:pt idx="33">
                  <c:v>65.5</c:v>
                </c:pt>
                <c:pt idx="34">
                  <c:v>65.7</c:v>
                </c:pt>
                <c:pt idx="35">
                  <c:v>65.7</c:v>
                </c:pt>
                <c:pt idx="36">
                  <c:v>65.900000000000006</c:v>
                </c:pt>
                <c:pt idx="37">
                  <c:v>65.7</c:v>
                </c:pt>
                <c:pt idx="38">
                  <c:v>65</c:v>
                </c:pt>
                <c:pt idx="39">
                  <c:v>65</c:v>
                </c:pt>
                <c:pt idx="40">
                  <c:v>64.900000000000006</c:v>
                </c:pt>
                <c:pt idx="41">
                  <c:v>64.2</c:v>
                </c:pt>
                <c:pt idx="42">
                  <c:v>64.400000000000006</c:v>
                </c:pt>
                <c:pt idx="43">
                  <c:v>64.400000000000006</c:v>
                </c:pt>
                <c:pt idx="44">
                  <c:v>64.5</c:v>
                </c:pt>
                <c:pt idx="45">
                  <c:v>65</c:v>
                </c:pt>
                <c:pt idx="46">
                  <c:v>64.8</c:v>
                </c:pt>
                <c:pt idx="47">
                  <c:v>65.2</c:v>
                </c:pt>
                <c:pt idx="48">
                  <c:v>65.7</c:v>
                </c:pt>
                <c:pt idx="49">
                  <c:v>65.099999999999994</c:v>
                </c:pt>
                <c:pt idx="50">
                  <c:v>64.900000000000006</c:v>
                </c:pt>
                <c:pt idx="51">
                  <c:v>64.8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092032"/>
        <c:axId val="95657984"/>
      </c:lineChart>
      <c:dateAx>
        <c:axId val="98045440"/>
        <c:scaling>
          <c:orientation val="minMax"/>
        </c:scaling>
        <c:delete val="0"/>
        <c:axPos val="b"/>
        <c:numFmt formatCode="mm/yyyy" sourceLinked="1"/>
        <c:majorTickMark val="none"/>
        <c:minorTickMark val="none"/>
        <c:tickLblPos val="nextTo"/>
        <c:crossAx val="81820992"/>
        <c:crosses val="autoZero"/>
        <c:auto val="1"/>
        <c:lblOffset val="100"/>
        <c:baseTimeUnit val="days"/>
      </c:dateAx>
      <c:valAx>
        <c:axId val="81820992"/>
        <c:scaling>
          <c:orientation val="minMax"/>
          <c:max val="480"/>
          <c:min val="34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98045440"/>
        <c:crosses val="autoZero"/>
        <c:crossBetween val="between"/>
      </c:valAx>
      <c:valAx>
        <c:axId val="95657984"/>
        <c:scaling>
          <c:orientation val="minMax"/>
          <c:min val="60"/>
        </c:scaling>
        <c:delete val="0"/>
        <c:axPos val="r"/>
        <c:numFmt formatCode="General" sourceLinked="1"/>
        <c:majorTickMark val="out"/>
        <c:minorTickMark val="none"/>
        <c:tickLblPos val="nextTo"/>
        <c:crossAx val="98092032"/>
        <c:crosses val="max"/>
        <c:crossBetween val="between"/>
      </c:valAx>
      <c:dateAx>
        <c:axId val="98092032"/>
        <c:scaling>
          <c:orientation val="minMax"/>
        </c:scaling>
        <c:delete val="1"/>
        <c:axPos val="b"/>
        <c:numFmt formatCode="mm/yyyy" sourceLinked="1"/>
        <c:majorTickMark val="out"/>
        <c:minorTickMark val="none"/>
        <c:tickLblPos val="none"/>
        <c:crossAx val="95657984"/>
        <c:crosses val="autoZero"/>
        <c:auto val="1"/>
        <c:lblOffset val="100"/>
        <c:baseTimeUnit val="days"/>
      </c:date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Лист2!$C$1</c:f>
              <c:strCache>
                <c:ptCount val="1"/>
                <c:pt idx="0">
                  <c:v>Cargo turnover of transport, billions of ton-kilometers</c:v>
                </c:pt>
              </c:strCache>
            </c:strRef>
          </c:tx>
          <c:spPr>
            <a:solidFill>
              <a:srgbClr val="333399"/>
            </a:solidFill>
            <a:ln w="57150">
              <a:solidFill>
                <a:srgbClr val="0070C0"/>
              </a:solidFill>
            </a:ln>
          </c:spPr>
          <c:invertIfNegative val="0"/>
          <c:cat>
            <c:numRef>
              <c:f>Лист2!$A$2:$A$53</c:f>
              <c:numCache>
                <c:formatCode>mm/yyyy</c:formatCode>
                <c:ptCount val="52"/>
                <c:pt idx="0">
                  <c:v>40047</c:v>
                </c:pt>
                <c:pt idx="1">
                  <c:v>40071</c:v>
                </c:pt>
                <c:pt idx="2">
                  <c:v>40102</c:v>
                </c:pt>
                <c:pt idx="3">
                  <c:v>40133</c:v>
                </c:pt>
                <c:pt idx="4">
                  <c:v>40164</c:v>
                </c:pt>
                <c:pt idx="5">
                  <c:v>40195</c:v>
                </c:pt>
                <c:pt idx="6">
                  <c:v>40226</c:v>
                </c:pt>
                <c:pt idx="7">
                  <c:v>40257</c:v>
                </c:pt>
                <c:pt idx="8">
                  <c:v>40288</c:v>
                </c:pt>
                <c:pt idx="9">
                  <c:v>40319</c:v>
                </c:pt>
                <c:pt idx="10">
                  <c:v>40350</c:v>
                </c:pt>
                <c:pt idx="11">
                  <c:v>40381</c:v>
                </c:pt>
                <c:pt idx="12">
                  <c:v>40412</c:v>
                </c:pt>
                <c:pt idx="13">
                  <c:v>40443</c:v>
                </c:pt>
                <c:pt idx="14">
                  <c:v>40474</c:v>
                </c:pt>
                <c:pt idx="15">
                  <c:v>40505</c:v>
                </c:pt>
                <c:pt idx="16">
                  <c:v>40536</c:v>
                </c:pt>
                <c:pt idx="17">
                  <c:v>40567</c:v>
                </c:pt>
                <c:pt idx="18">
                  <c:v>40598</c:v>
                </c:pt>
                <c:pt idx="19">
                  <c:v>40629</c:v>
                </c:pt>
                <c:pt idx="20">
                  <c:v>40660</c:v>
                </c:pt>
                <c:pt idx="21">
                  <c:v>40690</c:v>
                </c:pt>
                <c:pt idx="22">
                  <c:v>40721</c:v>
                </c:pt>
                <c:pt idx="23">
                  <c:v>40751</c:v>
                </c:pt>
                <c:pt idx="24">
                  <c:v>40782</c:v>
                </c:pt>
                <c:pt idx="25">
                  <c:v>40813</c:v>
                </c:pt>
                <c:pt idx="26">
                  <c:v>40843</c:v>
                </c:pt>
                <c:pt idx="27">
                  <c:v>40874</c:v>
                </c:pt>
                <c:pt idx="28">
                  <c:v>40904</c:v>
                </c:pt>
                <c:pt idx="29">
                  <c:v>40935</c:v>
                </c:pt>
                <c:pt idx="30">
                  <c:v>40966</c:v>
                </c:pt>
                <c:pt idx="31">
                  <c:v>40995</c:v>
                </c:pt>
                <c:pt idx="32">
                  <c:v>41026</c:v>
                </c:pt>
                <c:pt idx="33">
                  <c:v>41056</c:v>
                </c:pt>
                <c:pt idx="34">
                  <c:v>41087</c:v>
                </c:pt>
                <c:pt idx="35">
                  <c:v>41117</c:v>
                </c:pt>
                <c:pt idx="36">
                  <c:v>41148</c:v>
                </c:pt>
                <c:pt idx="37">
                  <c:v>41179</c:v>
                </c:pt>
                <c:pt idx="38">
                  <c:v>41209</c:v>
                </c:pt>
                <c:pt idx="39">
                  <c:v>41240</c:v>
                </c:pt>
                <c:pt idx="40">
                  <c:v>41270</c:v>
                </c:pt>
                <c:pt idx="41">
                  <c:v>41301</c:v>
                </c:pt>
                <c:pt idx="42">
                  <c:v>41332</c:v>
                </c:pt>
                <c:pt idx="43">
                  <c:v>41360</c:v>
                </c:pt>
                <c:pt idx="44">
                  <c:v>41391</c:v>
                </c:pt>
                <c:pt idx="45">
                  <c:v>41421</c:v>
                </c:pt>
                <c:pt idx="46">
                  <c:v>41452</c:v>
                </c:pt>
                <c:pt idx="47">
                  <c:v>41482</c:v>
                </c:pt>
                <c:pt idx="48">
                  <c:v>41513</c:v>
                </c:pt>
                <c:pt idx="49">
                  <c:v>41544</c:v>
                </c:pt>
                <c:pt idx="50">
                  <c:v>41574</c:v>
                </c:pt>
                <c:pt idx="51">
                  <c:v>41605</c:v>
                </c:pt>
              </c:numCache>
            </c:numRef>
          </c:cat>
          <c:val>
            <c:numRef>
              <c:f>Лист2!$C$2:$C$53</c:f>
              <c:numCache>
                <c:formatCode>General</c:formatCode>
                <c:ptCount val="52"/>
                <c:pt idx="0">
                  <c:v>384.8</c:v>
                </c:pt>
                <c:pt idx="1">
                  <c:v>379.9</c:v>
                </c:pt>
                <c:pt idx="2">
                  <c:v>401.5</c:v>
                </c:pt>
                <c:pt idx="3">
                  <c:v>400.1</c:v>
                </c:pt>
                <c:pt idx="4">
                  <c:v>415</c:v>
                </c:pt>
                <c:pt idx="5">
                  <c:v>391.7</c:v>
                </c:pt>
                <c:pt idx="6">
                  <c:v>366.1</c:v>
                </c:pt>
                <c:pt idx="7">
                  <c:v>409</c:v>
                </c:pt>
                <c:pt idx="8">
                  <c:v>396.2</c:v>
                </c:pt>
                <c:pt idx="9">
                  <c:v>399.1</c:v>
                </c:pt>
                <c:pt idx="10">
                  <c:v>375.8</c:v>
                </c:pt>
                <c:pt idx="11">
                  <c:v>387.9</c:v>
                </c:pt>
                <c:pt idx="12">
                  <c:v>390.2</c:v>
                </c:pt>
                <c:pt idx="13">
                  <c:v>389.6</c:v>
                </c:pt>
                <c:pt idx="14">
                  <c:v>416.8</c:v>
                </c:pt>
                <c:pt idx="15">
                  <c:v>414.9</c:v>
                </c:pt>
                <c:pt idx="16">
                  <c:v>414.5</c:v>
                </c:pt>
                <c:pt idx="17">
                  <c:v>411.6</c:v>
                </c:pt>
                <c:pt idx="18">
                  <c:v>384.5</c:v>
                </c:pt>
                <c:pt idx="19">
                  <c:v>415.9</c:v>
                </c:pt>
                <c:pt idx="20">
                  <c:v>405</c:v>
                </c:pt>
                <c:pt idx="21">
                  <c:v>423</c:v>
                </c:pt>
                <c:pt idx="22">
                  <c:v>404</c:v>
                </c:pt>
                <c:pt idx="23">
                  <c:v>405.3</c:v>
                </c:pt>
                <c:pt idx="24">
                  <c:v>397.8</c:v>
                </c:pt>
                <c:pt idx="25">
                  <c:v>392.7</c:v>
                </c:pt>
                <c:pt idx="26">
                  <c:v>420.4</c:v>
                </c:pt>
                <c:pt idx="27">
                  <c:v>419.6</c:v>
                </c:pt>
                <c:pt idx="28">
                  <c:v>434.7</c:v>
                </c:pt>
                <c:pt idx="29">
                  <c:v>434.2</c:v>
                </c:pt>
                <c:pt idx="30">
                  <c:v>401.8</c:v>
                </c:pt>
                <c:pt idx="31">
                  <c:v>434.8</c:v>
                </c:pt>
                <c:pt idx="32">
                  <c:v>416</c:v>
                </c:pt>
                <c:pt idx="33">
                  <c:v>423.5</c:v>
                </c:pt>
                <c:pt idx="34">
                  <c:v>402.4</c:v>
                </c:pt>
                <c:pt idx="35">
                  <c:v>412.5</c:v>
                </c:pt>
                <c:pt idx="36">
                  <c:v>414.8</c:v>
                </c:pt>
                <c:pt idx="37">
                  <c:v>416.1</c:v>
                </c:pt>
                <c:pt idx="38">
                  <c:v>426.8</c:v>
                </c:pt>
                <c:pt idx="39">
                  <c:v>427</c:v>
                </c:pt>
                <c:pt idx="40">
                  <c:v>445.8</c:v>
                </c:pt>
                <c:pt idx="41">
                  <c:v>427.3</c:v>
                </c:pt>
                <c:pt idx="42">
                  <c:v>391.9</c:v>
                </c:pt>
                <c:pt idx="43">
                  <c:v>429.3</c:v>
                </c:pt>
                <c:pt idx="44">
                  <c:v>417.1</c:v>
                </c:pt>
                <c:pt idx="45">
                  <c:v>425.1</c:v>
                </c:pt>
                <c:pt idx="46">
                  <c:v>400.2</c:v>
                </c:pt>
                <c:pt idx="47">
                  <c:v>411.2</c:v>
                </c:pt>
                <c:pt idx="48">
                  <c:v>416.7</c:v>
                </c:pt>
                <c:pt idx="49">
                  <c:v>424.2</c:v>
                </c:pt>
                <c:pt idx="50">
                  <c:v>453.8</c:v>
                </c:pt>
                <c:pt idx="51">
                  <c:v>430.3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98094592"/>
        <c:axId val="95660288"/>
      </c:barChart>
      <c:lineChart>
        <c:grouping val="standard"/>
        <c:varyColors val="0"/>
        <c:ser>
          <c:idx val="1"/>
          <c:order val="1"/>
          <c:tx>
            <c:strRef>
              <c:f>Лист2!$I$1</c:f>
              <c:strCache>
                <c:ptCount val="1"/>
                <c:pt idx="0">
                  <c:v>Rate of employment %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Лист2!$A$2:$A$53</c:f>
              <c:numCache>
                <c:formatCode>mm/yyyy</c:formatCode>
                <c:ptCount val="52"/>
                <c:pt idx="0">
                  <c:v>40047</c:v>
                </c:pt>
                <c:pt idx="1">
                  <c:v>40071</c:v>
                </c:pt>
                <c:pt idx="2">
                  <c:v>40102</c:v>
                </c:pt>
                <c:pt idx="3">
                  <c:v>40133</c:v>
                </c:pt>
                <c:pt idx="4">
                  <c:v>40164</c:v>
                </c:pt>
                <c:pt idx="5">
                  <c:v>40195</c:v>
                </c:pt>
                <c:pt idx="6">
                  <c:v>40226</c:v>
                </c:pt>
                <c:pt idx="7">
                  <c:v>40257</c:v>
                </c:pt>
                <c:pt idx="8">
                  <c:v>40288</c:v>
                </c:pt>
                <c:pt idx="9">
                  <c:v>40319</c:v>
                </c:pt>
                <c:pt idx="10">
                  <c:v>40350</c:v>
                </c:pt>
                <c:pt idx="11">
                  <c:v>40381</c:v>
                </c:pt>
                <c:pt idx="12">
                  <c:v>40412</c:v>
                </c:pt>
                <c:pt idx="13">
                  <c:v>40443</c:v>
                </c:pt>
                <c:pt idx="14">
                  <c:v>40474</c:v>
                </c:pt>
                <c:pt idx="15">
                  <c:v>40505</c:v>
                </c:pt>
                <c:pt idx="16">
                  <c:v>40536</c:v>
                </c:pt>
                <c:pt idx="17">
                  <c:v>40567</c:v>
                </c:pt>
                <c:pt idx="18">
                  <c:v>40598</c:v>
                </c:pt>
                <c:pt idx="19">
                  <c:v>40629</c:v>
                </c:pt>
                <c:pt idx="20">
                  <c:v>40660</c:v>
                </c:pt>
                <c:pt idx="21">
                  <c:v>40690</c:v>
                </c:pt>
                <c:pt idx="22">
                  <c:v>40721</c:v>
                </c:pt>
                <c:pt idx="23">
                  <c:v>40751</c:v>
                </c:pt>
                <c:pt idx="24">
                  <c:v>40782</c:v>
                </c:pt>
                <c:pt idx="25">
                  <c:v>40813</c:v>
                </c:pt>
                <c:pt idx="26">
                  <c:v>40843</c:v>
                </c:pt>
                <c:pt idx="27">
                  <c:v>40874</c:v>
                </c:pt>
                <c:pt idx="28">
                  <c:v>40904</c:v>
                </c:pt>
                <c:pt idx="29">
                  <c:v>40935</c:v>
                </c:pt>
                <c:pt idx="30">
                  <c:v>40966</c:v>
                </c:pt>
                <c:pt idx="31">
                  <c:v>40995</c:v>
                </c:pt>
                <c:pt idx="32">
                  <c:v>41026</c:v>
                </c:pt>
                <c:pt idx="33">
                  <c:v>41056</c:v>
                </c:pt>
                <c:pt idx="34">
                  <c:v>41087</c:v>
                </c:pt>
                <c:pt idx="35">
                  <c:v>41117</c:v>
                </c:pt>
                <c:pt idx="36">
                  <c:v>41148</c:v>
                </c:pt>
                <c:pt idx="37">
                  <c:v>41179</c:v>
                </c:pt>
                <c:pt idx="38">
                  <c:v>41209</c:v>
                </c:pt>
                <c:pt idx="39">
                  <c:v>41240</c:v>
                </c:pt>
                <c:pt idx="40">
                  <c:v>41270</c:v>
                </c:pt>
                <c:pt idx="41">
                  <c:v>41301</c:v>
                </c:pt>
                <c:pt idx="42">
                  <c:v>41332</c:v>
                </c:pt>
                <c:pt idx="43">
                  <c:v>41360</c:v>
                </c:pt>
                <c:pt idx="44">
                  <c:v>41391</c:v>
                </c:pt>
                <c:pt idx="45">
                  <c:v>41421</c:v>
                </c:pt>
                <c:pt idx="46">
                  <c:v>41452</c:v>
                </c:pt>
                <c:pt idx="47">
                  <c:v>41482</c:v>
                </c:pt>
                <c:pt idx="48">
                  <c:v>41513</c:v>
                </c:pt>
                <c:pt idx="49">
                  <c:v>41544</c:v>
                </c:pt>
                <c:pt idx="50">
                  <c:v>41574</c:v>
                </c:pt>
                <c:pt idx="51">
                  <c:v>41605</c:v>
                </c:pt>
              </c:numCache>
            </c:numRef>
          </c:cat>
          <c:val>
            <c:numRef>
              <c:f>Лист2!$I$2:$I$53</c:f>
              <c:numCache>
                <c:formatCode>General</c:formatCode>
                <c:ptCount val="52"/>
                <c:pt idx="0">
                  <c:v>61.3</c:v>
                </c:pt>
                <c:pt idx="1">
                  <c:v>61.8</c:v>
                </c:pt>
                <c:pt idx="2">
                  <c:v>63</c:v>
                </c:pt>
                <c:pt idx="3">
                  <c:v>63.8</c:v>
                </c:pt>
                <c:pt idx="4">
                  <c:v>63.7</c:v>
                </c:pt>
                <c:pt idx="5">
                  <c:v>63.9</c:v>
                </c:pt>
                <c:pt idx="6">
                  <c:v>63.9</c:v>
                </c:pt>
                <c:pt idx="7">
                  <c:v>63.3</c:v>
                </c:pt>
                <c:pt idx="8">
                  <c:v>63.1</c:v>
                </c:pt>
                <c:pt idx="9">
                  <c:v>62.5</c:v>
                </c:pt>
                <c:pt idx="10">
                  <c:v>62.4</c:v>
                </c:pt>
                <c:pt idx="11">
                  <c:v>62.7</c:v>
                </c:pt>
                <c:pt idx="12">
                  <c:v>62.9</c:v>
                </c:pt>
                <c:pt idx="13">
                  <c:v>63</c:v>
                </c:pt>
                <c:pt idx="14">
                  <c:v>64.2</c:v>
                </c:pt>
                <c:pt idx="15">
                  <c:v>64.5</c:v>
                </c:pt>
                <c:pt idx="16">
                  <c:v>64.7</c:v>
                </c:pt>
                <c:pt idx="17">
                  <c:v>65</c:v>
                </c:pt>
                <c:pt idx="18">
                  <c:v>65</c:v>
                </c:pt>
                <c:pt idx="19">
                  <c:v>64.099999999999994</c:v>
                </c:pt>
                <c:pt idx="20">
                  <c:v>64.099999999999994</c:v>
                </c:pt>
                <c:pt idx="21">
                  <c:v>64.099999999999994</c:v>
                </c:pt>
                <c:pt idx="22">
                  <c:v>63.6</c:v>
                </c:pt>
                <c:pt idx="23">
                  <c:v>63.6</c:v>
                </c:pt>
                <c:pt idx="24">
                  <c:v>63.5</c:v>
                </c:pt>
                <c:pt idx="25">
                  <c:v>64.400000000000006</c:v>
                </c:pt>
                <c:pt idx="26">
                  <c:v>65.5</c:v>
                </c:pt>
                <c:pt idx="27">
                  <c:v>65.7</c:v>
                </c:pt>
                <c:pt idx="28">
                  <c:v>65.7</c:v>
                </c:pt>
                <c:pt idx="29">
                  <c:v>65.900000000000006</c:v>
                </c:pt>
                <c:pt idx="30">
                  <c:v>65.7</c:v>
                </c:pt>
                <c:pt idx="31">
                  <c:v>65</c:v>
                </c:pt>
                <c:pt idx="32">
                  <c:v>65</c:v>
                </c:pt>
                <c:pt idx="33">
                  <c:v>64.900000000000006</c:v>
                </c:pt>
                <c:pt idx="34">
                  <c:v>64.2</c:v>
                </c:pt>
                <c:pt idx="35">
                  <c:v>64.400000000000006</c:v>
                </c:pt>
                <c:pt idx="36">
                  <c:v>64.400000000000006</c:v>
                </c:pt>
                <c:pt idx="37">
                  <c:v>64.5</c:v>
                </c:pt>
                <c:pt idx="38">
                  <c:v>65</c:v>
                </c:pt>
                <c:pt idx="39">
                  <c:v>64.8</c:v>
                </c:pt>
                <c:pt idx="40">
                  <c:v>65.2</c:v>
                </c:pt>
                <c:pt idx="41">
                  <c:v>65.7</c:v>
                </c:pt>
                <c:pt idx="42">
                  <c:v>65.099999999999994</c:v>
                </c:pt>
                <c:pt idx="43">
                  <c:v>64.900000000000006</c:v>
                </c:pt>
                <c:pt idx="44">
                  <c:v>64.8</c:v>
                </c:pt>
                <c:pt idx="45">
                  <c:v>64.3</c:v>
                </c:pt>
                <c:pt idx="46">
                  <c:v>64.3</c:v>
                </c:pt>
                <c:pt idx="47">
                  <c:v>64.8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871488"/>
        <c:axId val="95660864"/>
      </c:lineChart>
      <c:dateAx>
        <c:axId val="98094592"/>
        <c:scaling>
          <c:orientation val="minMax"/>
        </c:scaling>
        <c:delete val="0"/>
        <c:axPos val="b"/>
        <c:numFmt formatCode="mm/yyyy" sourceLinked="1"/>
        <c:majorTickMark val="none"/>
        <c:minorTickMark val="none"/>
        <c:tickLblPos val="nextTo"/>
        <c:crossAx val="95660288"/>
        <c:crosses val="autoZero"/>
        <c:auto val="1"/>
        <c:lblOffset val="100"/>
        <c:baseTimeUnit val="days"/>
      </c:dateAx>
      <c:valAx>
        <c:axId val="95660288"/>
        <c:scaling>
          <c:orientation val="minMax"/>
          <c:min val="32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98094592"/>
        <c:crosses val="autoZero"/>
        <c:crossBetween val="between"/>
      </c:valAx>
      <c:valAx>
        <c:axId val="95660864"/>
        <c:scaling>
          <c:orientation val="minMax"/>
          <c:min val="60"/>
        </c:scaling>
        <c:delete val="0"/>
        <c:axPos val="r"/>
        <c:numFmt formatCode="General" sourceLinked="1"/>
        <c:majorTickMark val="out"/>
        <c:minorTickMark val="none"/>
        <c:tickLblPos val="nextTo"/>
        <c:crossAx val="103871488"/>
        <c:crosses val="max"/>
        <c:crossBetween val="between"/>
      </c:valAx>
      <c:dateAx>
        <c:axId val="103871488"/>
        <c:scaling>
          <c:orientation val="minMax"/>
        </c:scaling>
        <c:delete val="1"/>
        <c:axPos val="b"/>
        <c:numFmt formatCode="mm/yyyy" sourceLinked="1"/>
        <c:majorTickMark val="out"/>
        <c:minorTickMark val="none"/>
        <c:tickLblPos val="none"/>
        <c:crossAx val="95660864"/>
        <c:crosses val="autoZero"/>
        <c:auto val="1"/>
        <c:lblOffset val="100"/>
        <c:baseTimeUnit val="days"/>
      </c:date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v>Cargo turnover of transport, billions of ton-kilometers</c:v>
          </c:tx>
          <c:spPr>
            <a:solidFill>
              <a:srgbClr val="955CEE"/>
            </a:solidFill>
            <a:ln w="57150" cmpd="sng">
              <a:solidFill>
                <a:srgbClr val="7648C0"/>
              </a:solidFill>
              <a:prstDash val="solid"/>
            </a:ln>
          </c:spPr>
          <c:invertIfNegative val="1"/>
          <c:cat>
            <c:numRef>
              <c:f>Лист4!$G$2:$G$53</c:f>
              <c:numCache>
                <c:formatCode>mm/yyyy</c:formatCode>
                <c:ptCount val="52"/>
                <c:pt idx="0">
                  <c:v>40047</c:v>
                </c:pt>
                <c:pt idx="1">
                  <c:v>40071</c:v>
                </c:pt>
                <c:pt idx="2">
                  <c:v>40102</c:v>
                </c:pt>
                <c:pt idx="3">
                  <c:v>40133</c:v>
                </c:pt>
                <c:pt idx="4">
                  <c:v>40164</c:v>
                </c:pt>
                <c:pt idx="5">
                  <c:v>40195</c:v>
                </c:pt>
                <c:pt idx="6">
                  <c:v>40226</c:v>
                </c:pt>
                <c:pt idx="7">
                  <c:v>40257</c:v>
                </c:pt>
                <c:pt idx="8">
                  <c:v>40288</c:v>
                </c:pt>
                <c:pt idx="9">
                  <c:v>40319</c:v>
                </c:pt>
                <c:pt idx="10">
                  <c:v>40350</c:v>
                </c:pt>
                <c:pt idx="11">
                  <c:v>40381</c:v>
                </c:pt>
                <c:pt idx="12">
                  <c:v>40412</c:v>
                </c:pt>
                <c:pt idx="13">
                  <c:v>40443</c:v>
                </c:pt>
                <c:pt idx="14">
                  <c:v>40474</c:v>
                </c:pt>
                <c:pt idx="15">
                  <c:v>40505</c:v>
                </c:pt>
                <c:pt idx="16">
                  <c:v>40536</c:v>
                </c:pt>
                <c:pt idx="17">
                  <c:v>40567</c:v>
                </c:pt>
                <c:pt idx="18">
                  <c:v>40598</c:v>
                </c:pt>
                <c:pt idx="19">
                  <c:v>40629</c:v>
                </c:pt>
                <c:pt idx="20">
                  <c:v>40660</c:v>
                </c:pt>
                <c:pt idx="21">
                  <c:v>40690</c:v>
                </c:pt>
                <c:pt idx="22">
                  <c:v>40721</c:v>
                </c:pt>
                <c:pt idx="23">
                  <c:v>40751</c:v>
                </c:pt>
                <c:pt idx="24">
                  <c:v>40782</c:v>
                </c:pt>
                <c:pt idx="25">
                  <c:v>40813</c:v>
                </c:pt>
                <c:pt idx="26">
                  <c:v>40843</c:v>
                </c:pt>
                <c:pt idx="27">
                  <c:v>40874</c:v>
                </c:pt>
                <c:pt idx="28">
                  <c:v>40904</c:v>
                </c:pt>
                <c:pt idx="29">
                  <c:v>40935</c:v>
                </c:pt>
                <c:pt idx="30">
                  <c:v>40966</c:v>
                </c:pt>
                <c:pt idx="31">
                  <c:v>40995</c:v>
                </c:pt>
                <c:pt idx="32">
                  <c:v>41026</c:v>
                </c:pt>
                <c:pt idx="33">
                  <c:v>41056</c:v>
                </c:pt>
                <c:pt idx="34">
                  <c:v>41087</c:v>
                </c:pt>
                <c:pt idx="35">
                  <c:v>41117</c:v>
                </c:pt>
                <c:pt idx="36">
                  <c:v>41148</c:v>
                </c:pt>
                <c:pt idx="37">
                  <c:v>41179</c:v>
                </c:pt>
                <c:pt idx="38">
                  <c:v>41209</c:v>
                </c:pt>
                <c:pt idx="39">
                  <c:v>41240</c:v>
                </c:pt>
                <c:pt idx="40">
                  <c:v>41270</c:v>
                </c:pt>
                <c:pt idx="41">
                  <c:v>41301</c:v>
                </c:pt>
                <c:pt idx="42">
                  <c:v>41332</c:v>
                </c:pt>
                <c:pt idx="43">
                  <c:v>41360</c:v>
                </c:pt>
                <c:pt idx="44">
                  <c:v>41391</c:v>
                </c:pt>
                <c:pt idx="45">
                  <c:v>41421</c:v>
                </c:pt>
                <c:pt idx="46">
                  <c:v>41452</c:v>
                </c:pt>
                <c:pt idx="47">
                  <c:v>41482</c:v>
                </c:pt>
                <c:pt idx="48">
                  <c:v>41513</c:v>
                </c:pt>
                <c:pt idx="49">
                  <c:v>41544</c:v>
                </c:pt>
                <c:pt idx="50">
                  <c:v>41574</c:v>
                </c:pt>
                <c:pt idx="51">
                  <c:v>41605</c:v>
                </c:pt>
              </c:numCache>
            </c:numRef>
          </c:cat>
          <c:val>
            <c:numRef>
              <c:f>Лист4!$H$2:$H$53</c:f>
              <c:numCache>
                <c:formatCode>General</c:formatCode>
                <c:ptCount val="52"/>
                <c:pt idx="0">
                  <c:v>384.8</c:v>
                </c:pt>
                <c:pt idx="1">
                  <c:v>379.9</c:v>
                </c:pt>
                <c:pt idx="2">
                  <c:v>401.5</c:v>
                </c:pt>
                <c:pt idx="3">
                  <c:v>400.1</c:v>
                </c:pt>
                <c:pt idx="4">
                  <c:v>415</c:v>
                </c:pt>
                <c:pt idx="5">
                  <c:v>391.7</c:v>
                </c:pt>
                <c:pt idx="6">
                  <c:v>366.1</c:v>
                </c:pt>
                <c:pt idx="7">
                  <c:v>409</c:v>
                </c:pt>
                <c:pt idx="8">
                  <c:v>396.2</c:v>
                </c:pt>
                <c:pt idx="9">
                  <c:v>399.1</c:v>
                </c:pt>
                <c:pt idx="10">
                  <c:v>375.8</c:v>
                </c:pt>
                <c:pt idx="11">
                  <c:v>387.9</c:v>
                </c:pt>
                <c:pt idx="12">
                  <c:v>390.2</c:v>
                </c:pt>
                <c:pt idx="13">
                  <c:v>389.6</c:v>
                </c:pt>
                <c:pt idx="14">
                  <c:v>416.8</c:v>
                </c:pt>
                <c:pt idx="15">
                  <c:v>414.9</c:v>
                </c:pt>
                <c:pt idx="16">
                  <c:v>414.5</c:v>
                </c:pt>
                <c:pt idx="17">
                  <c:v>411.6</c:v>
                </c:pt>
                <c:pt idx="18">
                  <c:v>384.5</c:v>
                </c:pt>
                <c:pt idx="19">
                  <c:v>415.9</c:v>
                </c:pt>
                <c:pt idx="20">
                  <c:v>405</c:v>
                </c:pt>
                <c:pt idx="21">
                  <c:v>423</c:v>
                </c:pt>
                <c:pt idx="22">
                  <c:v>404</c:v>
                </c:pt>
                <c:pt idx="23">
                  <c:v>405.3</c:v>
                </c:pt>
                <c:pt idx="24">
                  <c:v>397.8</c:v>
                </c:pt>
                <c:pt idx="25">
                  <c:v>392.7</c:v>
                </c:pt>
                <c:pt idx="26">
                  <c:v>420.4</c:v>
                </c:pt>
                <c:pt idx="27">
                  <c:v>419.6</c:v>
                </c:pt>
                <c:pt idx="28">
                  <c:v>434.7</c:v>
                </c:pt>
                <c:pt idx="29">
                  <c:v>434.2</c:v>
                </c:pt>
                <c:pt idx="30">
                  <c:v>401.8</c:v>
                </c:pt>
                <c:pt idx="31">
                  <c:v>434.8</c:v>
                </c:pt>
                <c:pt idx="32">
                  <c:v>416</c:v>
                </c:pt>
                <c:pt idx="33">
                  <c:v>423.5</c:v>
                </c:pt>
                <c:pt idx="34">
                  <c:v>402.4</c:v>
                </c:pt>
                <c:pt idx="35">
                  <c:v>412.5</c:v>
                </c:pt>
                <c:pt idx="36">
                  <c:v>414.8</c:v>
                </c:pt>
                <c:pt idx="37">
                  <c:v>416.1</c:v>
                </c:pt>
                <c:pt idx="38">
                  <c:v>426.8</c:v>
                </c:pt>
                <c:pt idx="39">
                  <c:v>427</c:v>
                </c:pt>
                <c:pt idx="40">
                  <c:v>445.8</c:v>
                </c:pt>
                <c:pt idx="41">
                  <c:v>427.3</c:v>
                </c:pt>
                <c:pt idx="42">
                  <c:v>391.9</c:v>
                </c:pt>
                <c:pt idx="43">
                  <c:v>429.3</c:v>
                </c:pt>
                <c:pt idx="44">
                  <c:v>417.1</c:v>
                </c:pt>
                <c:pt idx="45">
                  <c:v>425.1</c:v>
                </c:pt>
                <c:pt idx="46">
                  <c:v>400.2</c:v>
                </c:pt>
                <c:pt idx="47">
                  <c:v>411.2</c:v>
                </c:pt>
                <c:pt idx="48">
                  <c:v>416.7</c:v>
                </c:pt>
                <c:pt idx="49">
                  <c:v>424.2</c:v>
                </c:pt>
                <c:pt idx="50">
                  <c:v>453.8</c:v>
                </c:pt>
                <c:pt idx="51">
                  <c:v>430.3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57150" cmpd="sng">
                    <a:solidFill>
                      <a:srgbClr val="7648C0"/>
                    </a:solidFill>
                    <a:prstDash val="solid"/>
                  </a:ln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03873024"/>
        <c:axId val="95663168"/>
      </c:barChart>
      <c:lineChart>
        <c:grouping val="standard"/>
        <c:varyColors val="0"/>
        <c:ser>
          <c:idx val="0"/>
          <c:order val="0"/>
          <c:tx>
            <c:v>Indicator of real wages, %</c:v>
          </c:tx>
          <c:spPr>
            <a:ln>
              <a:solidFill>
                <a:schemeClr val="tx1"/>
              </a:solidFill>
            </a:ln>
          </c:spPr>
          <c:marker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Лист4!$G$2:$G$53</c:f>
              <c:numCache>
                <c:formatCode>mm/yyyy</c:formatCode>
                <c:ptCount val="52"/>
                <c:pt idx="0">
                  <c:v>40047</c:v>
                </c:pt>
                <c:pt idx="1">
                  <c:v>40071</c:v>
                </c:pt>
                <c:pt idx="2">
                  <c:v>40102</c:v>
                </c:pt>
                <c:pt idx="3">
                  <c:v>40133</c:v>
                </c:pt>
                <c:pt idx="4">
                  <c:v>40164</c:v>
                </c:pt>
                <c:pt idx="5">
                  <c:v>40195</c:v>
                </c:pt>
                <c:pt idx="6">
                  <c:v>40226</c:v>
                </c:pt>
                <c:pt idx="7">
                  <c:v>40257</c:v>
                </c:pt>
                <c:pt idx="8">
                  <c:v>40288</c:v>
                </c:pt>
                <c:pt idx="9">
                  <c:v>40319</c:v>
                </c:pt>
                <c:pt idx="10">
                  <c:v>40350</c:v>
                </c:pt>
                <c:pt idx="11">
                  <c:v>40381</c:v>
                </c:pt>
                <c:pt idx="12">
                  <c:v>40412</c:v>
                </c:pt>
                <c:pt idx="13">
                  <c:v>40443</c:v>
                </c:pt>
                <c:pt idx="14">
                  <c:v>40474</c:v>
                </c:pt>
                <c:pt idx="15">
                  <c:v>40505</c:v>
                </c:pt>
                <c:pt idx="16">
                  <c:v>40536</c:v>
                </c:pt>
                <c:pt idx="17">
                  <c:v>40567</c:v>
                </c:pt>
                <c:pt idx="18">
                  <c:v>40598</c:v>
                </c:pt>
                <c:pt idx="19">
                  <c:v>40629</c:v>
                </c:pt>
                <c:pt idx="20">
                  <c:v>40660</c:v>
                </c:pt>
                <c:pt idx="21">
                  <c:v>40690</c:v>
                </c:pt>
                <c:pt idx="22">
                  <c:v>40721</c:v>
                </c:pt>
                <c:pt idx="23">
                  <c:v>40751</c:v>
                </c:pt>
                <c:pt idx="24">
                  <c:v>40782</c:v>
                </c:pt>
                <c:pt idx="25">
                  <c:v>40813</c:v>
                </c:pt>
                <c:pt idx="26">
                  <c:v>40843</c:v>
                </c:pt>
                <c:pt idx="27">
                  <c:v>40874</c:v>
                </c:pt>
                <c:pt idx="28">
                  <c:v>40904</c:v>
                </c:pt>
                <c:pt idx="29">
                  <c:v>40935</c:v>
                </c:pt>
                <c:pt idx="30">
                  <c:v>40966</c:v>
                </c:pt>
                <c:pt idx="31">
                  <c:v>40995</c:v>
                </c:pt>
                <c:pt idx="32">
                  <c:v>41026</c:v>
                </c:pt>
                <c:pt idx="33">
                  <c:v>41056</c:v>
                </c:pt>
                <c:pt idx="34">
                  <c:v>41087</c:v>
                </c:pt>
                <c:pt idx="35">
                  <c:v>41117</c:v>
                </c:pt>
                <c:pt idx="36">
                  <c:v>41148</c:v>
                </c:pt>
                <c:pt idx="37">
                  <c:v>41179</c:v>
                </c:pt>
                <c:pt idx="38">
                  <c:v>41209</c:v>
                </c:pt>
                <c:pt idx="39">
                  <c:v>41240</c:v>
                </c:pt>
                <c:pt idx="40">
                  <c:v>41270</c:v>
                </c:pt>
                <c:pt idx="41">
                  <c:v>41301</c:v>
                </c:pt>
                <c:pt idx="42">
                  <c:v>41332</c:v>
                </c:pt>
                <c:pt idx="43">
                  <c:v>41360</c:v>
                </c:pt>
                <c:pt idx="44">
                  <c:v>41391</c:v>
                </c:pt>
                <c:pt idx="45">
                  <c:v>41421</c:v>
                </c:pt>
                <c:pt idx="46">
                  <c:v>41452</c:v>
                </c:pt>
                <c:pt idx="47">
                  <c:v>41482</c:v>
                </c:pt>
                <c:pt idx="48">
                  <c:v>41513</c:v>
                </c:pt>
                <c:pt idx="49">
                  <c:v>41544</c:v>
                </c:pt>
                <c:pt idx="50">
                  <c:v>41574</c:v>
                </c:pt>
                <c:pt idx="51">
                  <c:v>41605</c:v>
                </c:pt>
              </c:numCache>
            </c:numRef>
          </c:cat>
          <c:val>
            <c:numRef>
              <c:f>Лист4!$C$2:$C$53</c:f>
              <c:numCache>
                <c:formatCode>General</c:formatCode>
                <c:ptCount val="52"/>
                <c:pt idx="0">
                  <c:v>97.4</c:v>
                </c:pt>
                <c:pt idx="1">
                  <c:v>102.7</c:v>
                </c:pt>
                <c:pt idx="2">
                  <c:v>99.7</c:v>
                </c:pt>
                <c:pt idx="3">
                  <c:v>101.9</c:v>
                </c:pt>
                <c:pt idx="4">
                  <c:v>124.3</c:v>
                </c:pt>
                <c:pt idx="5">
                  <c:v>76.7</c:v>
                </c:pt>
                <c:pt idx="6">
                  <c:v>100.1</c:v>
                </c:pt>
                <c:pt idx="7">
                  <c:v>107.5</c:v>
                </c:pt>
                <c:pt idx="8">
                  <c:v>98.7</c:v>
                </c:pt>
                <c:pt idx="9">
                  <c:v>99.2</c:v>
                </c:pt>
                <c:pt idx="10">
                  <c:v>107.1</c:v>
                </c:pt>
                <c:pt idx="11">
                  <c:v>97.5</c:v>
                </c:pt>
                <c:pt idx="12">
                  <c:v>96.8</c:v>
                </c:pt>
                <c:pt idx="13">
                  <c:v>100.4</c:v>
                </c:pt>
                <c:pt idx="14">
                  <c:v>99.3</c:v>
                </c:pt>
                <c:pt idx="15">
                  <c:v>101.7</c:v>
                </c:pt>
                <c:pt idx="16">
                  <c:v>129</c:v>
                </c:pt>
                <c:pt idx="17">
                  <c:v>72.8</c:v>
                </c:pt>
                <c:pt idx="18">
                  <c:v>99.1</c:v>
                </c:pt>
                <c:pt idx="19">
                  <c:v>108.9</c:v>
                </c:pt>
                <c:pt idx="20">
                  <c:v>98.9</c:v>
                </c:pt>
                <c:pt idx="21">
                  <c:v>100.5</c:v>
                </c:pt>
                <c:pt idx="22">
                  <c:v>105.7</c:v>
                </c:pt>
                <c:pt idx="23">
                  <c:v>97.8</c:v>
                </c:pt>
                <c:pt idx="24">
                  <c:v>98.1</c:v>
                </c:pt>
                <c:pt idx="25">
                  <c:v>101.8</c:v>
                </c:pt>
                <c:pt idx="26">
                  <c:v>100.1</c:v>
                </c:pt>
                <c:pt idx="27">
                  <c:v>102.5</c:v>
                </c:pt>
                <c:pt idx="28">
                  <c:v>134.4</c:v>
                </c:pt>
                <c:pt idx="29">
                  <c:v>72.2</c:v>
                </c:pt>
                <c:pt idx="30">
                  <c:v>100.8</c:v>
                </c:pt>
                <c:pt idx="31">
                  <c:v>105.7</c:v>
                </c:pt>
                <c:pt idx="32">
                  <c:v>100.9</c:v>
                </c:pt>
                <c:pt idx="33">
                  <c:v>101.9</c:v>
                </c:pt>
                <c:pt idx="34">
                  <c:v>103.3</c:v>
                </c:pt>
                <c:pt idx="35">
                  <c:v>96</c:v>
                </c:pt>
                <c:pt idx="36">
                  <c:v>96.3</c:v>
                </c:pt>
                <c:pt idx="37">
                  <c:v>100.5</c:v>
                </c:pt>
                <c:pt idx="38">
                  <c:v>102.6</c:v>
                </c:pt>
                <c:pt idx="39">
                  <c:v>102.1</c:v>
                </c:pt>
                <c:pt idx="40">
                  <c:v>132.1</c:v>
                </c:pt>
                <c:pt idx="41">
                  <c:v>72.7</c:v>
                </c:pt>
                <c:pt idx="42">
                  <c:v>99</c:v>
                </c:pt>
                <c:pt idx="43">
                  <c:v>106.6</c:v>
                </c:pt>
                <c:pt idx="44">
                  <c:v>104.2</c:v>
                </c:pt>
                <c:pt idx="45">
                  <c:v>98.3</c:v>
                </c:pt>
                <c:pt idx="46">
                  <c:v>103.9</c:v>
                </c:pt>
                <c:pt idx="47">
                  <c:v>96.8</c:v>
                </c:pt>
                <c:pt idx="48">
                  <c:v>96.800000000000011</c:v>
                </c:pt>
                <c:pt idx="49">
                  <c:v>100.2</c:v>
                </c:pt>
                <c:pt idx="50">
                  <c:v>101.9</c:v>
                </c:pt>
                <c:pt idx="51">
                  <c:v>100.8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14592"/>
        <c:axId val="95663744"/>
      </c:lineChart>
      <c:dateAx>
        <c:axId val="103873024"/>
        <c:scaling>
          <c:orientation val="minMax"/>
        </c:scaling>
        <c:delete val="0"/>
        <c:axPos val="b"/>
        <c:numFmt formatCode="mm/yyyy" sourceLinked="1"/>
        <c:majorTickMark val="none"/>
        <c:minorTickMark val="none"/>
        <c:tickLblPos val="nextTo"/>
        <c:crossAx val="95663168"/>
        <c:crosses val="autoZero"/>
        <c:auto val="1"/>
        <c:lblOffset val="100"/>
        <c:baseTimeUnit val="days"/>
      </c:dateAx>
      <c:valAx>
        <c:axId val="95663168"/>
        <c:scaling>
          <c:orientation val="minMax"/>
          <c:min val="25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03873024"/>
        <c:crosses val="autoZero"/>
        <c:crossBetween val="between"/>
      </c:valAx>
      <c:valAx>
        <c:axId val="95663744"/>
        <c:scaling>
          <c:orientation val="minMax"/>
          <c:min val="40"/>
        </c:scaling>
        <c:delete val="0"/>
        <c:axPos val="r"/>
        <c:numFmt formatCode="General" sourceLinked="1"/>
        <c:majorTickMark val="out"/>
        <c:minorTickMark val="none"/>
        <c:tickLblPos val="nextTo"/>
        <c:crossAx val="98414592"/>
        <c:crosses val="max"/>
        <c:crossBetween val="between"/>
      </c:valAx>
      <c:dateAx>
        <c:axId val="98414592"/>
        <c:scaling>
          <c:orientation val="minMax"/>
        </c:scaling>
        <c:delete val="1"/>
        <c:axPos val="b"/>
        <c:numFmt formatCode="mm/yyyy" sourceLinked="1"/>
        <c:majorTickMark val="out"/>
        <c:minorTickMark val="none"/>
        <c:tickLblPos val="none"/>
        <c:crossAx val="95663744"/>
        <c:crosses val="autoZero"/>
        <c:auto val="1"/>
        <c:lblOffset val="100"/>
        <c:baseTimeUnit val="days"/>
      </c:date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89EDB-3FDD-4915-A3CE-62FA29C01A32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42649-1860-4D03-9360-22C2D8836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61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499FB-0CC7-453D-9493-CBDCD6D233E2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6A24B-926E-40EB-9E1B-5321DC3775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94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7475" indent="-117475" algn="l" defTabSz="914400" rtl="0" eaLnBrk="1" latinLnBrk="0" hangingPunct="1">
      <a:lnSpc>
        <a:spcPct val="110000"/>
      </a:lnSpc>
      <a:buFont typeface="Arial" panose="020B0604020202020204" pitchFamily="34" charset="0"/>
      <a:buChar char="•"/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228600" indent="-111125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346075" indent="-117475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457200" indent="-111125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457200" indent="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>
          <a:gsLst>
            <a:gs pos="0">
              <a:schemeClr val="accent1"/>
            </a:gs>
            <a:gs pos="77000">
              <a:schemeClr val="accent1">
                <a:lumMod val="3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 bwMode="ltGray">
          <a:xfrm>
            <a:off x="-6350" y="12700"/>
            <a:ext cx="5994400" cy="6840538"/>
          </a:xfrm>
          <a:custGeom>
            <a:avLst/>
            <a:gdLst>
              <a:gd name="connsiteX0" fmla="*/ 0 w 6057900"/>
              <a:gd name="connsiteY0" fmla="*/ 1117600 h 6851650"/>
              <a:gd name="connsiteX1" fmla="*/ 0 w 6057900"/>
              <a:gd name="connsiteY1" fmla="*/ 6851650 h 6851650"/>
              <a:gd name="connsiteX2" fmla="*/ 6057900 w 6057900"/>
              <a:gd name="connsiteY2" fmla="*/ 0 h 6851650"/>
              <a:gd name="connsiteX3" fmla="*/ 1911350 w 6057900"/>
              <a:gd name="connsiteY3" fmla="*/ 0 h 6851650"/>
              <a:gd name="connsiteX0" fmla="*/ 0 w 6057900"/>
              <a:gd name="connsiteY0" fmla="*/ 1117600 h 6851650"/>
              <a:gd name="connsiteX1" fmla="*/ 0 w 6057900"/>
              <a:gd name="connsiteY1" fmla="*/ 6851650 h 6851650"/>
              <a:gd name="connsiteX2" fmla="*/ 84931 w 6057900"/>
              <a:gd name="connsiteY2" fmla="*/ 6840538 h 6851650"/>
              <a:gd name="connsiteX3" fmla="*/ 6057900 w 6057900"/>
              <a:gd name="connsiteY3" fmla="*/ 0 h 6851650"/>
              <a:gd name="connsiteX4" fmla="*/ 1911350 w 6057900"/>
              <a:gd name="connsiteY4" fmla="*/ 0 h 6851650"/>
              <a:gd name="connsiteX0" fmla="*/ 0 w 6057900"/>
              <a:gd name="connsiteY0" fmla="*/ 1117600 h 6851650"/>
              <a:gd name="connsiteX1" fmla="*/ 0 w 6057900"/>
              <a:gd name="connsiteY1" fmla="*/ 6851650 h 6851650"/>
              <a:gd name="connsiteX2" fmla="*/ 84931 w 6057900"/>
              <a:gd name="connsiteY2" fmla="*/ 6840538 h 6851650"/>
              <a:gd name="connsiteX3" fmla="*/ 6057900 w 6057900"/>
              <a:gd name="connsiteY3" fmla="*/ 0 h 6851650"/>
              <a:gd name="connsiteX4" fmla="*/ 1911350 w 6057900"/>
              <a:gd name="connsiteY4" fmla="*/ 0 h 6851650"/>
              <a:gd name="connsiteX0" fmla="*/ 0 w 6057900"/>
              <a:gd name="connsiteY0" fmla="*/ 1117600 h 6851650"/>
              <a:gd name="connsiteX1" fmla="*/ 0 w 6057900"/>
              <a:gd name="connsiteY1" fmla="*/ 6851650 h 6851650"/>
              <a:gd name="connsiteX2" fmla="*/ 84931 w 6057900"/>
              <a:gd name="connsiteY2" fmla="*/ 6840538 h 6851650"/>
              <a:gd name="connsiteX3" fmla="*/ 6057900 w 6057900"/>
              <a:gd name="connsiteY3" fmla="*/ 0 h 6851650"/>
              <a:gd name="connsiteX4" fmla="*/ 1911350 w 6057900"/>
              <a:gd name="connsiteY4" fmla="*/ 0 h 6851650"/>
              <a:gd name="connsiteX0" fmla="*/ 0 w 6057900"/>
              <a:gd name="connsiteY0" fmla="*/ 1117600 h 6840538"/>
              <a:gd name="connsiteX1" fmla="*/ 2381 w 6057900"/>
              <a:gd name="connsiteY1" fmla="*/ 6839744 h 6840538"/>
              <a:gd name="connsiteX2" fmla="*/ 84931 w 6057900"/>
              <a:gd name="connsiteY2" fmla="*/ 6840538 h 6840538"/>
              <a:gd name="connsiteX3" fmla="*/ 6057900 w 6057900"/>
              <a:gd name="connsiteY3" fmla="*/ 0 h 6840538"/>
              <a:gd name="connsiteX4" fmla="*/ 1911350 w 6057900"/>
              <a:gd name="connsiteY4" fmla="*/ 0 h 6840538"/>
              <a:gd name="connsiteX0" fmla="*/ 0 w 5994400"/>
              <a:gd name="connsiteY0" fmla="*/ 1117600 h 6840538"/>
              <a:gd name="connsiteX1" fmla="*/ 2381 w 5994400"/>
              <a:gd name="connsiteY1" fmla="*/ 6839744 h 6840538"/>
              <a:gd name="connsiteX2" fmla="*/ 84931 w 5994400"/>
              <a:gd name="connsiteY2" fmla="*/ 6840538 h 6840538"/>
              <a:gd name="connsiteX3" fmla="*/ 5994400 w 5994400"/>
              <a:gd name="connsiteY3" fmla="*/ 0 h 6840538"/>
              <a:gd name="connsiteX4" fmla="*/ 1911350 w 5994400"/>
              <a:gd name="connsiteY4" fmla="*/ 0 h 684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4400" h="6840538">
                <a:moveTo>
                  <a:pt x="0" y="1117600"/>
                </a:moveTo>
                <a:cubicBezTo>
                  <a:pt x="794" y="3024981"/>
                  <a:pt x="1587" y="4932363"/>
                  <a:pt x="2381" y="6839744"/>
                </a:cubicBezTo>
                <a:lnTo>
                  <a:pt x="84931" y="6840538"/>
                </a:lnTo>
                <a:lnTo>
                  <a:pt x="5994400" y="0"/>
                </a:lnTo>
                <a:lnTo>
                  <a:pt x="1911350" y="0"/>
                </a:lnTo>
              </a:path>
            </a:pathLst>
          </a:custGeom>
          <a:gradFill flip="none" rotWithShape="1">
            <a:gsLst>
              <a:gs pos="100000">
                <a:schemeClr val="accent1">
                  <a:alpha val="0"/>
                </a:schemeClr>
              </a:gs>
              <a:gs pos="0">
                <a:schemeClr val="accent1">
                  <a:alpha val="35000"/>
                </a:schemeClr>
              </a:gs>
            </a:gsLst>
            <a:lin ang="17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755" y="1905001"/>
            <a:ext cx="7781756" cy="2225262"/>
          </a:xfrm>
        </p:spPr>
        <p:txBody>
          <a:bodyPr anchor="ctr"/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74703" y="4620890"/>
            <a:ext cx="7783445" cy="1415772"/>
          </a:xfrm>
        </p:spPr>
        <p:txBody>
          <a:bodyPr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2100" b="0">
                <a:solidFill>
                  <a:schemeClr val="accent1"/>
                </a:solidFill>
                <a:latin typeface="Franklin Gothic Demi Cond" panose="020B0706030402020204" pitchFamily="34" charset="0"/>
              </a:defRPr>
            </a:lvl1pPr>
            <a:lvl2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2pPr>
            <a:lvl3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3pPr>
            <a:lvl4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4pPr>
            <a:lvl5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678035" y="1732950"/>
            <a:ext cx="7780165" cy="2672550"/>
            <a:chOff x="914400" y="1732950"/>
            <a:chExt cx="7316788" cy="2672550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914400" y="1732950"/>
              <a:ext cx="73152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915988" y="4302313"/>
              <a:ext cx="7315200" cy="103187"/>
            </a:xfrm>
            <a:custGeom>
              <a:avLst/>
              <a:gdLst>
                <a:gd name="T0" fmla="*/ 0 w 4608"/>
                <a:gd name="T1" fmla="*/ 0 h 65"/>
                <a:gd name="T2" fmla="*/ 224 w 4608"/>
                <a:gd name="T3" fmla="*/ 0 h 65"/>
                <a:gd name="T4" fmla="*/ 286 w 4608"/>
                <a:gd name="T5" fmla="*/ 65 h 65"/>
                <a:gd name="T6" fmla="*/ 349 w 4608"/>
                <a:gd name="T7" fmla="*/ 0 h 65"/>
                <a:gd name="T8" fmla="*/ 4608 w 4608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08" h="65">
                  <a:moveTo>
                    <a:pt x="0" y="0"/>
                  </a:moveTo>
                  <a:lnTo>
                    <a:pt x="224" y="0"/>
                  </a:lnTo>
                  <a:lnTo>
                    <a:pt x="286" y="65"/>
                  </a:lnTo>
                  <a:lnTo>
                    <a:pt x="349" y="0"/>
                  </a:lnTo>
                  <a:lnTo>
                    <a:pt x="4608" y="0"/>
                  </a:lnTo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8910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Dark">
    <p:bg>
      <p:bgPr>
        <a:gradFill>
          <a:gsLst>
            <a:gs pos="0">
              <a:schemeClr val="accent1"/>
            </a:gs>
            <a:gs pos="77000">
              <a:schemeClr val="accent1">
                <a:lumMod val="3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 bwMode="ltGray">
          <a:xfrm>
            <a:off x="-6350" y="12700"/>
            <a:ext cx="5994400" cy="6840538"/>
          </a:xfrm>
          <a:custGeom>
            <a:avLst/>
            <a:gdLst>
              <a:gd name="connsiteX0" fmla="*/ 0 w 6057900"/>
              <a:gd name="connsiteY0" fmla="*/ 1117600 h 6851650"/>
              <a:gd name="connsiteX1" fmla="*/ 0 w 6057900"/>
              <a:gd name="connsiteY1" fmla="*/ 6851650 h 6851650"/>
              <a:gd name="connsiteX2" fmla="*/ 6057900 w 6057900"/>
              <a:gd name="connsiteY2" fmla="*/ 0 h 6851650"/>
              <a:gd name="connsiteX3" fmla="*/ 1911350 w 6057900"/>
              <a:gd name="connsiteY3" fmla="*/ 0 h 6851650"/>
              <a:gd name="connsiteX0" fmla="*/ 0 w 6057900"/>
              <a:gd name="connsiteY0" fmla="*/ 1117600 h 6851650"/>
              <a:gd name="connsiteX1" fmla="*/ 0 w 6057900"/>
              <a:gd name="connsiteY1" fmla="*/ 6851650 h 6851650"/>
              <a:gd name="connsiteX2" fmla="*/ 84931 w 6057900"/>
              <a:gd name="connsiteY2" fmla="*/ 6840538 h 6851650"/>
              <a:gd name="connsiteX3" fmla="*/ 6057900 w 6057900"/>
              <a:gd name="connsiteY3" fmla="*/ 0 h 6851650"/>
              <a:gd name="connsiteX4" fmla="*/ 1911350 w 6057900"/>
              <a:gd name="connsiteY4" fmla="*/ 0 h 6851650"/>
              <a:gd name="connsiteX0" fmla="*/ 0 w 6057900"/>
              <a:gd name="connsiteY0" fmla="*/ 1117600 h 6851650"/>
              <a:gd name="connsiteX1" fmla="*/ 0 w 6057900"/>
              <a:gd name="connsiteY1" fmla="*/ 6851650 h 6851650"/>
              <a:gd name="connsiteX2" fmla="*/ 84931 w 6057900"/>
              <a:gd name="connsiteY2" fmla="*/ 6840538 h 6851650"/>
              <a:gd name="connsiteX3" fmla="*/ 6057900 w 6057900"/>
              <a:gd name="connsiteY3" fmla="*/ 0 h 6851650"/>
              <a:gd name="connsiteX4" fmla="*/ 1911350 w 6057900"/>
              <a:gd name="connsiteY4" fmla="*/ 0 h 6851650"/>
              <a:gd name="connsiteX0" fmla="*/ 0 w 6057900"/>
              <a:gd name="connsiteY0" fmla="*/ 1117600 h 6851650"/>
              <a:gd name="connsiteX1" fmla="*/ 0 w 6057900"/>
              <a:gd name="connsiteY1" fmla="*/ 6851650 h 6851650"/>
              <a:gd name="connsiteX2" fmla="*/ 84931 w 6057900"/>
              <a:gd name="connsiteY2" fmla="*/ 6840538 h 6851650"/>
              <a:gd name="connsiteX3" fmla="*/ 6057900 w 6057900"/>
              <a:gd name="connsiteY3" fmla="*/ 0 h 6851650"/>
              <a:gd name="connsiteX4" fmla="*/ 1911350 w 6057900"/>
              <a:gd name="connsiteY4" fmla="*/ 0 h 6851650"/>
              <a:gd name="connsiteX0" fmla="*/ 0 w 6057900"/>
              <a:gd name="connsiteY0" fmla="*/ 1117600 h 6840538"/>
              <a:gd name="connsiteX1" fmla="*/ 2381 w 6057900"/>
              <a:gd name="connsiteY1" fmla="*/ 6839744 h 6840538"/>
              <a:gd name="connsiteX2" fmla="*/ 84931 w 6057900"/>
              <a:gd name="connsiteY2" fmla="*/ 6840538 h 6840538"/>
              <a:gd name="connsiteX3" fmla="*/ 6057900 w 6057900"/>
              <a:gd name="connsiteY3" fmla="*/ 0 h 6840538"/>
              <a:gd name="connsiteX4" fmla="*/ 1911350 w 6057900"/>
              <a:gd name="connsiteY4" fmla="*/ 0 h 6840538"/>
              <a:gd name="connsiteX0" fmla="*/ 0 w 5994400"/>
              <a:gd name="connsiteY0" fmla="*/ 1117600 h 6840538"/>
              <a:gd name="connsiteX1" fmla="*/ 2381 w 5994400"/>
              <a:gd name="connsiteY1" fmla="*/ 6839744 h 6840538"/>
              <a:gd name="connsiteX2" fmla="*/ 84931 w 5994400"/>
              <a:gd name="connsiteY2" fmla="*/ 6840538 h 6840538"/>
              <a:gd name="connsiteX3" fmla="*/ 5994400 w 5994400"/>
              <a:gd name="connsiteY3" fmla="*/ 0 h 6840538"/>
              <a:gd name="connsiteX4" fmla="*/ 1911350 w 5994400"/>
              <a:gd name="connsiteY4" fmla="*/ 0 h 684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4400" h="6840538">
                <a:moveTo>
                  <a:pt x="0" y="1117600"/>
                </a:moveTo>
                <a:cubicBezTo>
                  <a:pt x="794" y="3024981"/>
                  <a:pt x="1587" y="4932363"/>
                  <a:pt x="2381" y="6839744"/>
                </a:cubicBezTo>
                <a:lnTo>
                  <a:pt x="84931" y="6840538"/>
                </a:lnTo>
                <a:lnTo>
                  <a:pt x="5994400" y="0"/>
                </a:lnTo>
                <a:lnTo>
                  <a:pt x="1911350" y="0"/>
                </a:lnTo>
              </a:path>
            </a:pathLst>
          </a:custGeom>
          <a:gradFill flip="none" rotWithShape="1">
            <a:gsLst>
              <a:gs pos="100000">
                <a:schemeClr val="accent1">
                  <a:alpha val="0"/>
                </a:schemeClr>
              </a:gs>
              <a:gs pos="0">
                <a:schemeClr val="accent1">
                  <a:alpha val="35000"/>
                </a:schemeClr>
              </a:gs>
            </a:gsLst>
            <a:lin ang="17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19" y="1905001"/>
            <a:ext cx="7773412" cy="2225262"/>
          </a:xfrm>
        </p:spPr>
        <p:txBody>
          <a:bodyPr anchor="ctr"/>
          <a:lstStyle>
            <a:lvl1pPr>
              <a:lnSpc>
                <a:spcPct val="950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85269" y="4620890"/>
            <a:ext cx="7775100" cy="1415772"/>
          </a:xfrm>
        </p:spPr>
        <p:txBody>
          <a:bodyPr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2100">
                <a:solidFill>
                  <a:schemeClr val="accent1"/>
                </a:solidFill>
                <a:latin typeface="Franklin Gothic Demi Cond" panose="020B0706030402020204" pitchFamily="34" charset="0"/>
              </a:defRPr>
            </a:lvl1pPr>
            <a:lvl2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2pPr>
            <a:lvl3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3pPr>
            <a:lvl4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4pPr>
            <a:lvl5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683581" y="1732950"/>
            <a:ext cx="7776838" cy="2672550"/>
            <a:chOff x="914400" y="1732950"/>
            <a:chExt cx="7316788" cy="2672550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914400" y="1732950"/>
              <a:ext cx="7315200" cy="0"/>
            </a:xfrm>
            <a:prstGeom prst="line">
              <a:avLst/>
            </a:prstGeom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915988" y="4302313"/>
              <a:ext cx="7315200" cy="103187"/>
            </a:xfrm>
            <a:custGeom>
              <a:avLst/>
              <a:gdLst>
                <a:gd name="T0" fmla="*/ 0 w 4608"/>
                <a:gd name="T1" fmla="*/ 0 h 65"/>
                <a:gd name="T2" fmla="*/ 224 w 4608"/>
                <a:gd name="T3" fmla="*/ 0 h 65"/>
                <a:gd name="T4" fmla="*/ 286 w 4608"/>
                <a:gd name="T5" fmla="*/ 65 h 65"/>
                <a:gd name="T6" fmla="*/ 349 w 4608"/>
                <a:gd name="T7" fmla="*/ 0 h 65"/>
                <a:gd name="T8" fmla="*/ 4608 w 4608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08" h="65">
                  <a:moveTo>
                    <a:pt x="0" y="0"/>
                  </a:moveTo>
                  <a:lnTo>
                    <a:pt x="224" y="0"/>
                  </a:lnTo>
                  <a:lnTo>
                    <a:pt x="286" y="65"/>
                  </a:lnTo>
                  <a:lnTo>
                    <a:pt x="349" y="0"/>
                  </a:lnTo>
                  <a:lnTo>
                    <a:pt x="4608" y="0"/>
                  </a:lnTo>
                </a:path>
              </a:pathLst>
            </a:custGeom>
            <a:noFill/>
            <a:ln w="9525" cap="flat">
              <a:solidFill>
                <a:schemeClr val="tx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999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631" y="1905001"/>
            <a:ext cx="7775100" cy="2225262"/>
          </a:xfrm>
        </p:spPr>
        <p:txBody>
          <a:bodyPr anchor="ctr"/>
          <a:lstStyle>
            <a:lvl1pPr>
              <a:lnSpc>
                <a:spcPct val="95000"/>
              </a:lnSpc>
              <a:defRPr sz="4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83581" y="4620890"/>
            <a:ext cx="7776788" cy="1415772"/>
          </a:xfrm>
        </p:spPr>
        <p:txBody>
          <a:bodyPr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2100">
                <a:solidFill>
                  <a:schemeClr val="accent1"/>
                </a:solidFill>
                <a:latin typeface="Franklin Gothic Demi Cond" panose="020B0706030402020204" pitchFamily="34" charset="0"/>
              </a:defRPr>
            </a:lvl1pPr>
            <a:lvl2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  <a:lvl4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tx2">
                    <a:lumMod val="60000"/>
                    <a:lumOff val="40000"/>
                  </a:schemeClr>
                </a:solidFill>
              </a:defRPr>
            </a:lvl4pPr>
            <a:lvl5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tx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683631" y="1732950"/>
            <a:ext cx="7776788" cy="2672550"/>
            <a:chOff x="914400" y="1732950"/>
            <a:chExt cx="7316788" cy="2672550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914400" y="1732950"/>
              <a:ext cx="7315200" cy="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915988" y="4302313"/>
              <a:ext cx="7315200" cy="103187"/>
            </a:xfrm>
            <a:custGeom>
              <a:avLst/>
              <a:gdLst>
                <a:gd name="T0" fmla="*/ 0 w 4608"/>
                <a:gd name="T1" fmla="*/ 0 h 65"/>
                <a:gd name="T2" fmla="*/ 224 w 4608"/>
                <a:gd name="T3" fmla="*/ 0 h 65"/>
                <a:gd name="T4" fmla="*/ 286 w 4608"/>
                <a:gd name="T5" fmla="*/ 65 h 65"/>
                <a:gd name="T6" fmla="*/ 349 w 4608"/>
                <a:gd name="T7" fmla="*/ 0 h 65"/>
                <a:gd name="T8" fmla="*/ 4608 w 4608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08" h="65">
                  <a:moveTo>
                    <a:pt x="0" y="0"/>
                  </a:moveTo>
                  <a:lnTo>
                    <a:pt x="224" y="0"/>
                  </a:lnTo>
                  <a:lnTo>
                    <a:pt x="286" y="65"/>
                  </a:lnTo>
                  <a:lnTo>
                    <a:pt x="349" y="0"/>
                  </a:lnTo>
                  <a:lnTo>
                    <a:pt x="4608" y="0"/>
                  </a:lnTo>
                </a:path>
              </a:pathLst>
            </a:custGeom>
            <a:noFill/>
            <a:ln w="9525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3999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 userDrawn="1"/>
        </p:nvSpPr>
        <p:spPr>
          <a:xfrm>
            <a:off x="-952500" y="2959100"/>
            <a:ext cx="65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7" name="Text Placeholder 31"/>
          <p:cNvSpPr>
            <a:spLocks noGrp="1"/>
          </p:cNvSpPr>
          <p:nvPr>
            <p:ph type="body" sz="quarter" idx="10"/>
          </p:nvPr>
        </p:nvSpPr>
        <p:spPr>
          <a:xfrm>
            <a:off x="6167762" y="2904236"/>
            <a:ext cx="2301535" cy="274675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lang="en-US" sz="1700" dirty="0" smtClean="0">
                <a:solidFill>
                  <a:schemeClr val="accent1"/>
                </a:solidFill>
                <a:latin typeface="Franklin Gothic Demi Cond" panose="020B0706030402020204" pitchFamily="34" charset="0"/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500">
                <a:solidFill>
                  <a:schemeClr val="tx2"/>
                </a:solidFill>
              </a:defRPr>
            </a:lvl2pPr>
            <a:lvl3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500">
                <a:solidFill>
                  <a:schemeClr val="tx2"/>
                </a:solidFill>
              </a:defRPr>
            </a:lvl3pPr>
            <a:lvl4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500">
                <a:solidFill>
                  <a:schemeClr val="tx2"/>
                </a:solidFill>
              </a:defRPr>
            </a:lvl4pPr>
            <a:lvl5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76656" y="2940812"/>
            <a:ext cx="4587802" cy="2946231"/>
          </a:xfrm>
        </p:spPr>
        <p:txBody>
          <a:bodyPr/>
          <a:lstStyle>
            <a:lvl1pPr marL="0" algn="r" defTabSz="914400" rtl="0" eaLnBrk="1" latinLnBrk="0" hangingPunct="1">
              <a:lnSpc>
                <a:spcPct val="70000"/>
              </a:lnSpc>
              <a:buNone/>
              <a:defRPr lang="en-US" sz="80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Edit text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717219" y="2769833"/>
            <a:ext cx="0" cy="2881159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53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 userDrawn="1"/>
        </p:nvSpPr>
        <p:spPr>
          <a:xfrm>
            <a:off x="8165123" y="6589187"/>
            <a:ext cx="293077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8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8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6564565"/>
            <a:ext cx="5029200" cy="147733"/>
          </a:xfrm>
        </p:spPr>
        <p:txBody>
          <a:bodyPr wrap="square" anchor="b">
            <a:spAutoFit/>
          </a:bodyPr>
          <a:lstStyle>
            <a:lvl1pPr>
              <a:defRPr sz="800" baseline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insert source</a:t>
            </a:r>
            <a:endParaRPr lang="en-US"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0" y="0"/>
            <a:ext cx="9144000" cy="6908105"/>
            <a:chOff x="0" y="0"/>
            <a:chExt cx="9144000" cy="6908105"/>
          </a:xfrm>
        </p:grpSpPr>
        <p:grpSp>
          <p:nvGrpSpPr>
            <p:cNvPr id="30" name="Group 29"/>
            <p:cNvGrpSpPr/>
            <p:nvPr userDrawn="1"/>
          </p:nvGrpSpPr>
          <p:grpSpPr>
            <a:xfrm>
              <a:off x="0" y="0"/>
              <a:ext cx="9144000" cy="6858000"/>
              <a:chOff x="0" y="0"/>
              <a:chExt cx="9144000" cy="6858000"/>
            </a:xfrm>
            <a:solidFill>
              <a:schemeClr val="bg1">
                <a:lumMod val="95000"/>
              </a:schemeClr>
            </a:solidFill>
          </p:grpSpPr>
          <p:sp>
            <p:nvSpPr>
              <p:cNvPr id="46" name="Rectangle 45"/>
              <p:cNvSpPr>
                <a:spLocks noChangeAspect="1"/>
              </p:cNvSpPr>
              <p:nvPr/>
            </p:nvSpPr>
            <p:spPr>
              <a:xfrm>
                <a:off x="0" y="0"/>
                <a:ext cx="6858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26531"/>
                  </a:solidFill>
                </a:endParaRPr>
              </a:p>
            </p:txBody>
          </p:sp>
          <p:sp>
            <p:nvSpPr>
              <p:cNvPr id="47" name="Rectangle 46"/>
              <p:cNvSpPr>
                <a:spLocks noChangeAspect="1"/>
              </p:cNvSpPr>
              <p:nvPr/>
            </p:nvSpPr>
            <p:spPr>
              <a:xfrm>
                <a:off x="8458200" y="0"/>
                <a:ext cx="6858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26531"/>
                  </a:solidFill>
                </a:endParaRPr>
              </a:p>
            </p:txBody>
          </p:sp>
          <p:sp>
            <p:nvSpPr>
              <p:cNvPr id="48" name="Rectangle 47"/>
              <p:cNvSpPr>
                <a:spLocks noChangeAspect="1"/>
              </p:cNvSpPr>
              <p:nvPr/>
            </p:nvSpPr>
            <p:spPr>
              <a:xfrm>
                <a:off x="0" y="0"/>
                <a:ext cx="8458200" cy="6858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26531"/>
                  </a:solidFill>
                </a:endParaRPr>
              </a:p>
            </p:txBody>
          </p:sp>
          <p:sp>
            <p:nvSpPr>
              <p:cNvPr id="49" name="Rectangle 48"/>
              <p:cNvSpPr>
                <a:spLocks noChangeAspect="1"/>
              </p:cNvSpPr>
              <p:nvPr/>
            </p:nvSpPr>
            <p:spPr>
              <a:xfrm>
                <a:off x="0" y="6172200"/>
                <a:ext cx="9144000" cy="6858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26531"/>
                  </a:solidFill>
                </a:endParaRPr>
              </a:p>
            </p:txBody>
          </p:sp>
        </p:grpSp>
        <p:cxnSp>
          <p:nvCxnSpPr>
            <p:cNvPr id="31" name="Straight Connector 30"/>
            <p:cNvCxnSpPr/>
            <p:nvPr userDrawn="1"/>
          </p:nvCxnSpPr>
          <p:spPr>
            <a:xfrm flipV="1">
              <a:off x="685800" y="0"/>
              <a:ext cx="0" cy="6858001"/>
            </a:xfrm>
            <a:prstGeom prst="line">
              <a:avLst/>
            </a:prstGeom>
            <a:ln w="3175">
              <a:solidFill>
                <a:srgbClr val="FF006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 flipV="1">
              <a:off x="8458200" y="0"/>
              <a:ext cx="0" cy="6858001"/>
            </a:xfrm>
            <a:prstGeom prst="line">
              <a:avLst/>
            </a:prstGeom>
            <a:ln w="3175">
              <a:solidFill>
                <a:srgbClr val="FF006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/>
            <p:cNvGrpSpPr/>
            <p:nvPr userDrawn="1"/>
          </p:nvGrpSpPr>
          <p:grpSpPr>
            <a:xfrm>
              <a:off x="5715000" y="0"/>
              <a:ext cx="457200" cy="6908105"/>
              <a:chOff x="2956470" y="50104"/>
              <a:chExt cx="457200" cy="6858001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flipV="1">
                <a:off x="2956470" y="50104"/>
                <a:ext cx="0" cy="6858001"/>
              </a:xfrm>
              <a:prstGeom prst="line">
                <a:avLst/>
              </a:prstGeom>
              <a:ln w="3175">
                <a:solidFill>
                  <a:srgbClr val="FF0066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V="1">
                <a:off x="3413670" y="50104"/>
                <a:ext cx="0" cy="6858001"/>
              </a:xfrm>
              <a:prstGeom prst="line">
                <a:avLst/>
              </a:prstGeom>
              <a:ln w="3175">
                <a:solidFill>
                  <a:srgbClr val="FF0066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" name="Straight Connector 33"/>
            <p:cNvCxnSpPr/>
            <p:nvPr userDrawn="1"/>
          </p:nvCxnSpPr>
          <p:spPr>
            <a:xfrm rot="5400000" flipV="1">
              <a:off x="4572000" y="-3886200"/>
              <a:ext cx="0" cy="9144000"/>
            </a:xfrm>
            <a:prstGeom prst="line">
              <a:avLst/>
            </a:prstGeom>
            <a:ln w="3175">
              <a:solidFill>
                <a:srgbClr val="FF006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Group 34"/>
            <p:cNvGrpSpPr/>
            <p:nvPr userDrawn="1"/>
          </p:nvGrpSpPr>
          <p:grpSpPr>
            <a:xfrm>
              <a:off x="0" y="1143000"/>
              <a:ext cx="9144000" cy="914400"/>
              <a:chOff x="0" y="1143000"/>
              <a:chExt cx="9144000" cy="91440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 rot="5400000" flipV="1">
                <a:off x="4572000" y="-2514600"/>
                <a:ext cx="0" cy="9144000"/>
              </a:xfrm>
              <a:prstGeom prst="line">
                <a:avLst/>
              </a:prstGeom>
              <a:ln w="3175">
                <a:solidFill>
                  <a:srgbClr val="FF0066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V="1">
                <a:off x="4572000" y="-3429000"/>
                <a:ext cx="0" cy="9144000"/>
              </a:xfrm>
              <a:prstGeom prst="line">
                <a:avLst/>
              </a:prstGeom>
              <a:ln w="3175">
                <a:solidFill>
                  <a:srgbClr val="FF0066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/>
            <p:cNvGrpSpPr/>
            <p:nvPr userDrawn="1"/>
          </p:nvGrpSpPr>
          <p:grpSpPr>
            <a:xfrm>
              <a:off x="0" y="2971800"/>
              <a:ext cx="9144000" cy="914400"/>
              <a:chOff x="0" y="1143000"/>
              <a:chExt cx="9144000" cy="914400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rot="5400000" flipV="1">
                <a:off x="4572000" y="-2514600"/>
                <a:ext cx="0" cy="9144000"/>
              </a:xfrm>
              <a:prstGeom prst="line">
                <a:avLst/>
              </a:prstGeom>
              <a:ln w="3175">
                <a:solidFill>
                  <a:srgbClr val="FF0066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V="1">
                <a:off x="4572000" y="-3429000"/>
                <a:ext cx="0" cy="9144000"/>
              </a:xfrm>
              <a:prstGeom prst="line">
                <a:avLst/>
              </a:prstGeom>
              <a:ln w="3175">
                <a:solidFill>
                  <a:srgbClr val="FF0066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 userDrawn="1"/>
          </p:nvGrpSpPr>
          <p:grpSpPr>
            <a:xfrm>
              <a:off x="0" y="4800602"/>
              <a:ext cx="9144000" cy="914400"/>
              <a:chOff x="0" y="1143000"/>
              <a:chExt cx="9144000" cy="914400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 rot="5400000" flipV="1">
                <a:off x="4572000" y="-2514600"/>
                <a:ext cx="0" cy="9144000"/>
              </a:xfrm>
              <a:prstGeom prst="line">
                <a:avLst/>
              </a:prstGeom>
              <a:ln w="3175">
                <a:solidFill>
                  <a:srgbClr val="FF0066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 flipV="1">
                <a:off x="4572000" y="-3429000"/>
                <a:ext cx="0" cy="9144000"/>
              </a:xfrm>
              <a:prstGeom prst="line">
                <a:avLst/>
              </a:prstGeom>
              <a:ln w="3175">
                <a:solidFill>
                  <a:srgbClr val="FF0066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49"/>
            <p:cNvGrpSpPr/>
            <p:nvPr userDrawn="1"/>
          </p:nvGrpSpPr>
          <p:grpSpPr>
            <a:xfrm>
              <a:off x="2971800" y="0"/>
              <a:ext cx="457200" cy="6908105"/>
              <a:chOff x="2956470" y="50104"/>
              <a:chExt cx="457200" cy="6858001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 flipV="1">
                <a:off x="2956470" y="50104"/>
                <a:ext cx="0" cy="6858001"/>
              </a:xfrm>
              <a:prstGeom prst="line">
                <a:avLst/>
              </a:prstGeom>
              <a:ln w="3175">
                <a:solidFill>
                  <a:srgbClr val="FF0066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flipV="1">
                <a:off x="3413670" y="50104"/>
                <a:ext cx="0" cy="6858001"/>
              </a:xfrm>
              <a:prstGeom prst="line">
                <a:avLst/>
              </a:prstGeom>
              <a:ln w="3175">
                <a:solidFill>
                  <a:srgbClr val="FF0066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88860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618130" y="2971800"/>
            <a:ext cx="2725270" cy="914399"/>
          </a:xfrm>
        </p:spPr>
        <p:txBody>
          <a:bodyPr anchor="t" anchorCtr="0">
            <a:noAutofit/>
          </a:bodyPr>
          <a:lstStyle>
            <a:lvl1pPr marL="0" indent="0">
              <a:lnSpc>
                <a:spcPts val="1700"/>
              </a:lnSpc>
              <a:buNone/>
              <a:defRPr sz="15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section title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2948353"/>
            <a:ext cx="932330" cy="937839"/>
          </a:xfrm>
        </p:spPr>
        <p:txBody>
          <a:bodyPr anchor="t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>
                <a:solidFill>
                  <a:schemeClr val="accent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##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idx="28" hasCustomPrompt="1"/>
          </p:nvPr>
        </p:nvSpPr>
        <p:spPr>
          <a:xfrm>
            <a:off x="685800" y="691051"/>
            <a:ext cx="7772400" cy="451948"/>
          </a:xfrm>
        </p:spPr>
        <p:txBody>
          <a:bodyPr anchor="t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700" b="0">
                <a:solidFill>
                  <a:schemeClr val="accent3"/>
                </a:solidFill>
                <a:latin typeface="Franklin Gothic Demi Cond" panose="020B07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4" name="Text Placeholder 3"/>
          <p:cNvSpPr>
            <a:spLocks noGrp="1"/>
          </p:cNvSpPr>
          <p:nvPr>
            <p:ph type="body" sz="half" idx="29" hasCustomPrompt="1"/>
          </p:nvPr>
        </p:nvSpPr>
        <p:spPr>
          <a:xfrm>
            <a:off x="1618130" y="3886205"/>
            <a:ext cx="2725270" cy="914399"/>
          </a:xfrm>
        </p:spPr>
        <p:txBody>
          <a:bodyPr anchor="t" anchorCtr="0">
            <a:noAutofit/>
          </a:bodyPr>
          <a:lstStyle>
            <a:lvl1pPr marL="0" indent="0">
              <a:lnSpc>
                <a:spcPts val="1700"/>
              </a:lnSpc>
              <a:buNone/>
              <a:defRPr sz="15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section title</a:t>
            </a:r>
          </a:p>
        </p:txBody>
      </p:sp>
      <p:sp>
        <p:nvSpPr>
          <p:cNvPr id="95" name="Text Placeholder 29"/>
          <p:cNvSpPr>
            <a:spLocks noGrp="1"/>
          </p:cNvSpPr>
          <p:nvPr>
            <p:ph type="body" sz="quarter" idx="30" hasCustomPrompt="1"/>
          </p:nvPr>
        </p:nvSpPr>
        <p:spPr>
          <a:xfrm>
            <a:off x="685800" y="3862758"/>
            <a:ext cx="932330" cy="937839"/>
          </a:xfrm>
        </p:spPr>
        <p:txBody>
          <a:bodyPr anchor="t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>
                <a:solidFill>
                  <a:schemeClr val="accent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##</a:t>
            </a:r>
          </a:p>
        </p:txBody>
      </p:sp>
      <p:sp>
        <p:nvSpPr>
          <p:cNvPr id="96" name="Text Placeholder 3"/>
          <p:cNvSpPr>
            <a:spLocks noGrp="1"/>
          </p:cNvSpPr>
          <p:nvPr>
            <p:ph type="body" sz="half" idx="31" hasCustomPrompt="1"/>
          </p:nvPr>
        </p:nvSpPr>
        <p:spPr>
          <a:xfrm>
            <a:off x="1618130" y="4800610"/>
            <a:ext cx="2725270" cy="914399"/>
          </a:xfrm>
        </p:spPr>
        <p:txBody>
          <a:bodyPr anchor="t" anchorCtr="0">
            <a:noAutofit/>
          </a:bodyPr>
          <a:lstStyle>
            <a:lvl1pPr marL="0" indent="0">
              <a:lnSpc>
                <a:spcPts val="1700"/>
              </a:lnSpc>
              <a:buNone/>
              <a:defRPr sz="15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section title</a:t>
            </a:r>
          </a:p>
        </p:txBody>
      </p:sp>
      <p:sp>
        <p:nvSpPr>
          <p:cNvPr id="97" name="Text Placeholder 29"/>
          <p:cNvSpPr>
            <a:spLocks noGrp="1"/>
          </p:cNvSpPr>
          <p:nvPr>
            <p:ph type="body" sz="quarter" idx="32" hasCustomPrompt="1"/>
          </p:nvPr>
        </p:nvSpPr>
        <p:spPr>
          <a:xfrm>
            <a:off x="685800" y="4777163"/>
            <a:ext cx="932330" cy="937839"/>
          </a:xfrm>
        </p:spPr>
        <p:txBody>
          <a:bodyPr anchor="t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>
                <a:solidFill>
                  <a:schemeClr val="accent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##</a:t>
            </a:r>
          </a:p>
        </p:txBody>
      </p:sp>
      <p:sp>
        <p:nvSpPr>
          <p:cNvPr id="98" name="Text Placeholder 3"/>
          <p:cNvSpPr>
            <a:spLocks noGrp="1"/>
          </p:cNvSpPr>
          <p:nvPr>
            <p:ph type="body" sz="half" idx="33" hasCustomPrompt="1"/>
          </p:nvPr>
        </p:nvSpPr>
        <p:spPr>
          <a:xfrm>
            <a:off x="5732930" y="2971800"/>
            <a:ext cx="2725270" cy="914399"/>
          </a:xfrm>
        </p:spPr>
        <p:txBody>
          <a:bodyPr anchor="t" anchorCtr="0">
            <a:noAutofit/>
          </a:bodyPr>
          <a:lstStyle>
            <a:lvl1pPr marL="0" indent="0">
              <a:lnSpc>
                <a:spcPts val="1700"/>
              </a:lnSpc>
              <a:buNone/>
              <a:defRPr sz="15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section title</a:t>
            </a:r>
          </a:p>
        </p:txBody>
      </p:sp>
      <p:sp>
        <p:nvSpPr>
          <p:cNvPr id="99" name="Text Placeholder 29"/>
          <p:cNvSpPr>
            <a:spLocks noGrp="1"/>
          </p:cNvSpPr>
          <p:nvPr>
            <p:ph type="body" sz="quarter" idx="34" hasCustomPrompt="1"/>
          </p:nvPr>
        </p:nvSpPr>
        <p:spPr>
          <a:xfrm>
            <a:off x="4800600" y="2948353"/>
            <a:ext cx="932330" cy="937839"/>
          </a:xfrm>
        </p:spPr>
        <p:txBody>
          <a:bodyPr anchor="t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>
                <a:solidFill>
                  <a:schemeClr val="accent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##</a:t>
            </a:r>
          </a:p>
        </p:txBody>
      </p:sp>
      <p:sp>
        <p:nvSpPr>
          <p:cNvPr id="100" name="Text Placeholder 3"/>
          <p:cNvSpPr>
            <a:spLocks noGrp="1"/>
          </p:cNvSpPr>
          <p:nvPr>
            <p:ph type="body" sz="half" idx="35" hasCustomPrompt="1"/>
          </p:nvPr>
        </p:nvSpPr>
        <p:spPr>
          <a:xfrm>
            <a:off x="5732930" y="3886205"/>
            <a:ext cx="2725270" cy="914399"/>
          </a:xfrm>
        </p:spPr>
        <p:txBody>
          <a:bodyPr anchor="t" anchorCtr="0">
            <a:noAutofit/>
          </a:bodyPr>
          <a:lstStyle>
            <a:lvl1pPr marL="0" indent="0">
              <a:lnSpc>
                <a:spcPts val="1700"/>
              </a:lnSpc>
              <a:buNone/>
              <a:defRPr sz="15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section title</a:t>
            </a:r>
          </a:p>
        </p:txBody>
      </p:sp>
      <p:sp>
        <p:nvSpPr>
          <p:cNvPr id="101" name="Text Placeholder 29"/>
          <p:cNvSpPr>
            <a:spLocks noGrp="1"/>
          </p:cNvSpPr>
          <p:nvPr>
            <p:ph type="body" sz="quarter" idx="36" hasCustomPrompt="1"/>
          </p:nvPr>
        </p:nvSpPr>
        <p:spPr>
          <a:xfrm>
            <a:off x="4800600" y="3862758"/>
            <a:ext cx="932330" cy="937839"/>
          </a:xfrm>
        </p:spPr>
        <p:txBody>
          <a:bodyPr anchor="t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>
                <a:solidFill>
                  <a:schemeClr val="accent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##</a:t>
            </a:r>
          </a:p>
        </p:txBody>
      </p:sp>
      <p:sp>
        <p:nvSpPr>
          <p:cNvPr id="102" name="Text Placeholder 3"/>
          <p:cNvSpPr>
            <a:spLocks noGrp="1"/>
          </p:cNvSpPr>
          <p:nvPr>
            <p:ph type="body" sz="half" idx="37" hasCustomPrompt="1"/>
          </p:nvPr>
        </p:nvSpPr>
        <p:spPr>
          <a:xfrm>
            <a:off x="5732930" y="4800610"/>
            <a:ext cx="2725270" cy="914399"/>
          </a:xfrm>
        </p:spPr>
        <p:txBody>
          <a:bodyPr anchor="t" anchorCtr="0">
            <a:noAutofit/>
          </a:bodyPr>
          <a:lstStyle>
            <a:lvl1pPr marL="0" indent="0">
              <a:lnSpc>
                <a:spcPts val="1700"/>
              </a:lnSpc>
              <a:buNone/>
              <a:defRPr sz="15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section title</a:t>
            </a:r>
          </a:p>
        </p:txBody>
      </p:sp>
      <p:sp>
        <p:nvSpPr>
          <p:cNvPr id="103" name="Text Placeholder 29"/>
          <p:cNvSpPr>
            <a:spLocks noGrp="1"/>
          </p:cNvSpPr>
          <p:nvPr>
            <p:ph type="body" sz="quarter" idx="38" hasCustomPrompt="1"/>
          </p:nvPr>
        </p:nvSpPr>
        <p:spPr>
          <a:xfrm>
            <a:off x="4800600" y="4777163"/>
            <a:ext cx="932330" cy="937839"/>
          </a:xfrm>
        </p:spPr>
        <p:txBody>
          <a:bodyPr anchor="t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>
                <a:solidFill>
                  <a:schemeClr val="accent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##</a:t>
            </a:r>
          </a:p>
        </p:txBody>
      </p:sp>
    </p:spTree>
    <p:extLst>
      <p:ext uri="{BB962C8B-B14F-4D97-AF65-F5344CB8AC3E}">
        <p14:creationId xmlns:p14="http://schemas.microsoft.com/office/powerpoint/2010/main" val="3850515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5"/>
          </p:nvPr>
        </p:nvSpPr>
        <p:spPr>
          <a:xfrm>
            <a:off x="685800" y="2971800"/>
            <a:ext cx="3657600" cy="27432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5" name="Content Placeholder 13"/>
          <p:cNvSpPr>
            <a:spLocks noGrp="1"/>
          </p:cNvSpPr>
          <p:nvPr>
            <p:ph sz="quarter" idx="16"/>
          </p:nvPr>
        </p:nvSpPr>
        <p:spPr>
          <a:xfrm>
            <a:off x="4800600" y="2971800"/>
            <a:ext cx="3657600" cy="27432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6" name="Text Placeholder 2"/>
          <p:cNvSpPr>
            <a:spLocks noGrp="1"/>
          </p:cNvSpPr>
          <p:nvPr>
            <p:ph type="body" idx="28" hasCustomPrompt="1"/>
          </p:nvPr>
        </p:nvSpPr>
        <p:spPr>
          <a:xfrm>
            <a:off x="685800" y="691051"/>
            <a:ext cx="7772400" cy="451948"/>
          </a:xfrm>
        </p:spPr>
        <p:txBody>
          <a:bodyPr anchor="t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700" b="0">
                <a:solidFill>
                  <a:schemeClr val="accent3"/>
                </a:solidFill>
                <a:latin typeface="Franklin Gothic Demi Cond" panose="020B07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9" name="TextBox 38"/>
          <p:cNvSpPr txBox="1"/>
          <p:nvPr userDrawn="1"/>
        </p:nvSpPr>
        <p:spPr>
          <a:xfrm>
            <a:off x="8165123" y="6589187"/>
            <a:ext cx="293077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8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6564565"/>
            <a:ext cx="5029200" cy="147733"/>
          </a:xfrm>
        </p:spPr>
        <p:txBody>
          <a:bodyPr wrap="square" anchor="b">
            <a:spAutoFit/>
          </a:bodyPr>
          <a:lstStyle>
            <a:lvl1pPr>
              <a:defRPr sz="800" baseline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insert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533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5"/>
          </p:nvPr>
        </p:nvSpPr>
        <p:spPr>
          <a:xfrm>
            <a:off x="685800" y="2971800"/>
            <a:ext cx="5029200" cy="2743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0" name="Content Placeholder 37"/>
          <p:cNvSpPr>
            <a:spLocks noGrp="1"/>
          </p:cNvSpPr>
          <p:nvPr>
            <p:ph sz="quarter" idx="17"/>
          </p:nvPr>
        </p:nvSpPr>
        <p:spPr>
          <a:xfrm>
            <a:off x="6172200" y="2971800"/>
            <a:ext cx="22860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Text Placeholder 2"/>
          <p:cNvSpPr>
            <a:spLocks noGrp="1"/>
          </p:cNvSpPr>
          <p:nvPr>
            <p:ph type="body" idx="28" hasCustomPrompt="1"/>
          </p:nvPr>
        </p:nvSpPr>
        <p:spPr>
          <a:xfrm>
            <a:off x="685800" y="691051"/>
            <a:ext cx="7772400" cy="451948"/>
          </a:xfrm>
        </p:spPr>
        <p:txBody>
          <a:bodyPr anchor="t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700" b="0">
                <a:solidFill>
                  <a:schemeClr val="accent3"/>
                </a:solidFill>
                <a:latin typeface="Franklin Gothic Demi Cond" panose="020B07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7" name="TextBox 36"/>
          <p:cNvSpPr txBox="1"/>
          <p:nvPr userDrawn="1"/>
        </p:nvSpPr>
        <p:spPr>
          <a:xfrm>
            <a:off x="8165123" y="6589187"/>
            <a:ext cx="293077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8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6564565"/>
            <a:ext cx="5029200" cy="147733"/>
          </a:xfrm>
        </p:spPr>
        <p:txBody>
          <a:bodyPr wrap="square" anchor="b">
            <a:spAutoFit/>
          </a:bodyPr>
          <a:lstStyle>
            <a:lvl1pPr>
              <a:defRPr sz="800" baseline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insert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096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5"/>
          </p:nvPr>
        </p:nvSpPr>
        <p:spPr>
          <a:xfrm>
            <a:off x="685800" y="2971800"/>
            <a:ext cx="2286000" cy="2743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0" name="Content Placeholder 37"/>
          <p:cNvSpPr>
            <a:spLocks noGrp="1"/>
          </p:cNvSpPr>
          <p:nvPr>
            <p:ph sz="quarter" idx="17"/>
          </p:nvPr>
        </p:nvSpPr>
        <p:spPr>
          <a:xfrm>
            <a:off x="3429000" y="2971800"/>
            <a:ext cx="5029200" cy="2743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4" name="Text Placeholder 2"/>
          <p:cNvSpPr>
            <a:spLocks noGrp="1"/>
          </p:cNvSpPr>
          <p:nvPr>
            <p:ph type="body" idx="28" hasCustomPrompt="1"/>
          </p:nvPr>
        </p:nvSpPr>
        <p:spPr>
          <a:xfrm>
            <a:off x="685800" y="691051"/>
            <a:ext cx="7772400" cy="451948"/>
          </a:xfrm>
        </p:spPr>
        <p:txBody>
          <a:bodyPr anchor="t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700" b="0">
                <a:solidFill>
                  <a:schemeClr val="accent3"/>
                </a:solidFill>
                <a:latin typeface="Franklin Gothic Demi Cond" panose="020B07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1" name="TextBox 40"/>
          <p:cNvSpPr txBox="1"/>
          <p:nvPr userDrawn="1"/>
        </p:nvSpPr>
        <p:spPr>
          <a:xfrm>
            <a:off x="8165123" y="6589187"/>
            <a:ext cx="293077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8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6564565"/>
            <a:ext cx="5029200" cy="147733"/>
          </a:xfrm>
        </p:spPr>
        <p:txBody>
          <a:bodyPr wrap="square" anchor="b">
            <a:spAutoFit/>
          </a:bodyPr>
          <a:lstStyle>
            <a:lvl1pPr>
              <a:defRPr sz="800" baseline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insert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754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5"/>
          </p:nvPr>
        </p:nvSpPr>
        <p:spPr>
          <a:xfrm>
            <a:off x="685800" y="2971800"/>
            <a:ext cx="2286000" cy="2743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9" name="Content Placeholder 37"/>
          <p:cNvSpPr>
            <a:spLocks noGrp="1"/>
          </p:cNvSpPr>
          <p:nvPr>
            <p:ph sz="quarter" idx="16"/>
          </p:nvPr>
        </p:nvSpPr>
        <p:spPr>
          <a:xfrm>
            <a:off x="3429000" y="2971800"/>
            <a:ext cx="22860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0" name="Content Placeholder 37"/>
          <p:cNvSpPr>
            <a:spLocks noGrp="1"/>
          </p:cNvSpPr>
          <p:nvPr>
            <p:ph sz="quarter" idx="17"/>
          </p:nvPr>
        </p:nvSpPr>
        <p:spPr>
          <a:xfrm>
            <a:off x="6172200" y="2971800"/>
            <a:ext cx="22860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1" name="Text Placeholder 2"/>
          <p:cNvSpPr>
            <a:spLocks noGrp="1"/>
          </p:cNvSpPr>
          <p:nvPr>
            <p:ph type="body" idx="28" hasCustomPrompt="1"/>
          </p:nvPr>
        </p:nvSpPr>
        <p:spPr>
          <a:xfrm>
            <a:off x="685800" y="691051"/>
            <a:ext cx="7772400" cy="451948"/>
          </a:xfrm>
        </p:spPr>
        <p:txBody>
          <a:bodyPr anchor="t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700" b="0">
                <a:solidFill>
                  <a:schemeClr val="accent3"/>
                </a:solidFill>
                <a:latin typeface="Franklin Gothic Demi Cond" panose="020B07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4" name="TextBox 43"/>
          <p:cNvSpPr txBox="1"/>
          <p:nvPr userDrawn="1"/>
        </p:nvSpPr>
        <p:spPr>
          <a:xfrm>
            <a:off x="8165123" y="6589187"/>
            <a:ext cx="293077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8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5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6564565"/>
            <a:ext cx="5029200" cy="147733"/>
          </a:xfrm>
        </p:spPr>
        <p:txBody>
          <a:bodyPr wrap="square" anchor="b">
            <a:spAutoFit/>
          </a:bodyPr>
          <a:lstStyle>
            <a:lvl1pPr>
              <a:defRPr sz="800" baseline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insert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76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165123" y="6589187"/>
            <a:ext cx="293077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8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6564565"/>
            <a:ext cx="5029200" cy="147733"/>
          </a:xfrm>
        </p:spPr>
        <p:txBody>
          <a:bodyPr wrap="square" anchor="b">
            <a:spAutoFit/>
          </a:bodyPr>
          <a:lstStyle>
            <a:lvl1pPr>
              <a:defRPr sz="800" baseline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insert source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28" hasCustomPrompt="1"/>
          </p:nvPr>
        </p:nvSpPr>
        <p:spPr>
          <a:xfrm>
            <a:off x="685800" y="691051"/>
            <a:ext cx="7772400" cy="451948"/>
          </a:xfrm>
        </p:spPr>
        <p:txBody>
          <a:bodyPr anchor="t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700" b="0">
                <a:solidFill>
                  <a:schemeClr val="accent3"/>
                </a:solidFill>
                <a:latin typeface="Franklin Gothic Demi Cond" panose="020B07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9678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165123" y="6589187"/>
            <a:ext cx="293077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8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6564565"/>
            <a:ext cx="5029200" cy="147733"/>
          </a:xfrm>
        </p:spPr>
        <p:txBody>
          <a:bodyPr wrap="square" anchor="b">
            <a:spAutoFit/>
          </a:bodyPr>
          <a:lstStyle>
            <a:lvl1pPr>
              <a:defRPr sz="800" baseline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insert source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28" hasCustomPrompt="1"/>
          </p:nvPr>
        </p:nvSpPr>
        <p:spPr>
          <a:xfrm>
            <a:off x="685800" y="691051"/>
            <a:ext cx="7772400" cy="451948"/>
          </a:xfrm>
        </p:spPr>
        <p:txBody>
          <a:bodyPr anchor="t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700" b="0">
                <a:solidFill>
                  <a:schemeClr val="accent3"/>
                </a:solidFill>
                <a:latin typeface="Franklin Gothic Demi Cond" panose="020B07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hart Placeholder 3"/>
          <p:cNvSpPr>
            <a:spLocks noGrp="1"/>
          </p:cNvSpPr>
          <p:nvPr userDrawn="1">
            <p:ph type="chart" sz="quarter" idx="29" hasCustomPrompt="1"/>
          </p:nvPr>
        </p:nvSpPr>
        <p:spPr>
          <a:xfrm>
            <a:off x="685800" y="2057400"/>
            <a:ext cx="7772400" cy="400050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insert chart from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301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8165123" y="6589187"/>
            <a:ext cx="293077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8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6564565"/>
            <a:ext cx="5029200" cy="147733"/>
          </a:xfrm>
        </p:spPr>
        <p:txBody>
          <a:bodyPr wrap="square" anchor="b">
            <a:spAutoFit/>
          </a:bodyPr>
          <a:lstStyle>
            <a:lvl1pPr>
              <a:defRPr sz="800" baseline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insert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820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142999"/>
            <a:ext cx="7772400" cy="91440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 smtClean="0"/>
              <a:t>click to edit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971801"/>
            <a:ext cx="7772400" cy="27432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err="1" smtClean="0"/>
              <a:t>Lkweng</a:t>
            </a:r>
            <a:endParaRPr lang="en-US" dirty="0" smtClean="0"/>
          </a:p>
          <a:p>
            <a:pPr lvl="6"/>
            <a:r>
              <a:rPr lang="en-US" dirty="0" smtClean="0"/>
              <a:t>;</a:t>
            </a:r>
            <a:r>
              <a:rPr lang="en-US" dirty="0" err="1" smtClean="0"/>
              <a:t>krweng’lk</a:t>
            </a:r>
            <a:endParaRPr lang="en-US" dirty="0" smtClean="0"/>
          </a:p>
          <a:p>
            <a:pPr lvl="7"/>
            <a:r>
              <a:rPr lang="en-US" dirty="0" err="1" smtClean="0"/>
              <a:t>Perign</a:t>
            </a:r>
            <a:endParaRPr lang="en-US" dirty="0" smtClean="0"/>
          </a:p>
          <a:p>
            <a:pPr lvl="8"/>
            <a:r>
              <a:rPr lang="en-US" dirty="0" smtClean="0"/>
              <a:t>;</a:t>
            </a:r>
            <a:r>
              <a:rPr lang="en-US" dirty="0" err="1" smtClean="0"/>
              <a:t>kwegn</a:t>
            </a:r>
            <a:r>
              <a:rPr lang="en-US" dirty="0" smtClean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777297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5" r:id="rId3"/>
    <p:sldLayoutId id="2147483652" r:id="rId4"/>
    <p:sldLayoutId id="2147483654" r:id="rId5"/>
    <p:sldLayoutId id="2147483651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56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5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600"/>
        </a:spcBef>
        <a:spcAft>
          <a:spcPts val="1200"/>
        </a:spcAft>
        <a:buFont typeface="Arial" panose="020B0604020202020204" pitchFamily="34" charset="0"/>
        <a:buChar char="​"/>
        <a:defRPr sz="1600" b="0" i="0" kern="1200">
          <a:solidFill>
            <a:schemeClr val="accent4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2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defRPr sz="1100" kern="1200">
          <a:solidFill>
            <a:schemeClr val="tx2"/>
          </a:solidFill>
          <a:latin typeface="+mn-lt"/>
          <a:ea typeface="+mn-ea"/>
          <a:cs typeface="+mn-cs"/>
        </a:defRPr>
      </a:lvl3pPr>
      <a:lvl4pPr marL="169863" indent="-169863" algn="l" defTabSz="914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Wingdings" panose="05000000000000000000" pitchFamily="2" charset="2"/>
        <a:buChar char="§"/>
        <a:defRPr sz="11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346075" indent="-176213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Wingdings" panose="05000000000000000000" pitchFamily="2" charset="2"/>
        <a:buChar char="§"/>
        <a:defRPr sz="11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​"/>
        <a:defRPr sz="1100" b="1" kern="1200">
          <a:solidFill>
            <a:schemeClr val="bg2"/>
          </a:solidFill>
          <a:latin typeface="+mj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defRPr sz="1100" kern="1200">
          <a:solidFill>
            <a:schemeClr val="bg2"/>
          </a:solidFill>
          <a:latin typeface="+mj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defRPr sz="1100" kern="1200">
          <a:solidFill>
            <a:schemeClr val="accent1"/>
          </a:solidFill>
          <a:latin typeface="+mj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defRPr sz="1100" kern="1200">
          <a:solidFill>
            <a:schemeClr val="accent3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business cycles affect Russian labor market?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Alexey </a:t>
            </a:r>
            <a:r>
              <a:rPr lang="en-US" dirty="0" err="1" smtClean="0"/>
              <a:t>Semenkov</a:t>
            </a:r>
            <a:endParaRPr lang="ru-RU" dirty="0" smtClean="0"/>
          </a:p>
          <a:p>
            <a:pPr lvl="1"/>
            <a:r>
              <a:rPr lang="en-US" dirty="0" smtClean="0"/>
              <a:t>Assistant of the Labor and Personnel Economics Department</a:t>
            </a:r>
          </a:p>
          <a:p>
            <a:pPr lvl="1"/>
            <a:r>
              <a:rPr lang="en-US" dirty="0" smtClean="0"/>
              <a:t>Faculty of Economics, MSU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75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800" y="1165968"/>
            <a:ext cx="7543800" cy="446708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Franklin Gothic Demi Cond" pitchFamily="34" charset="0"/>
              </a:rPr>
              <a:t>Observations confirm the hypothesis about the unconventional nature of the labor market adjustment in 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Franklin Gothic Demi Cond" pitchFamily="34" charset="0"/>
              </a:rPr>
              <a:t>Russia.</a:t>
            </a: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Franklin Gothic Demi Cond" pitchFamily="34" charset="0"/>
              </a:rPr>
              <a:t> 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Franklin Gothic Demi Cond" pitchFamily="34" charset="0"/>
              </a:rPr>
              <a:t>Indeed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Franklin Gothic Demi Cond" pitchFamily="34" charset="0"/>
              </a:rPr>
              <a:t>, the economic cycles affect the labor market in Russia, 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Franklin Gothic Demi Cond" pitchFamily="34" charset="0"/>
              </a:rPr>
              <a:t>however, this 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Franklin Gothic Demi Cond" pitchFamily="34" charset="0"/>
              </a:rPr>
              <a:t>impact is 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Franklin Gothic Demi Cond" pitchFamily="34" charset="0"/>
              </a:rPr>
              <a:t>non-standard.</a:t>
            </a:r>
            <a:endParaRPr lang="en-US" sz="1600" dirty="0" smtClean="0">
              <a:solidFill>
                <a:schemeClr val="accent4">
                  <a:lumMod val="75000"/>
                </a:schemeClr>
              </a:solidFill>
              <a:latin typeface="Franklin Gothic Demi Cond" pitchFamily="34" charset="0"/>
            </a:endParaRPr>
          </a:p>
          <a:p>
            <a:endParaRPr lang="en-US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Franklin Gothic Demi Cond" pitchFamily="34" charset="0"/>
              </a:rPr>
              <a:t>Some economic explanations: 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1) High firing costs and high costs of job search in Russia (for example, the average duration of job search in Russia now – 7.7 months)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2) The matching process between employees and employers about wage is faster than the dismissal process (because it’s a less regulated area)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3) Development of non-standard forms of employment (part-time, teleworking)</a:t>
            </a:r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685800" y="691051"/>
            <a:ext cx="7772400" cy="45194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Franklin Gothic Demi Cond" pitchFamily="34" charset="0"/>
              </a:rPr>
              <a:t>Conclusions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936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167762" y="2904236"/>
            <a:ext cx="2568024" cy="2746756"/>
          </a:xfrm>
        </p:spPr>
        <p:txBody>
          <a:bodyPr/>
          <a:lstStyle/>
          <a:p>
            <a:r>
              <a:rPr lang="en-US" dirty="0" smtClean="0"/>
              <a:t>contact information</a:t>
            </a:r>
          </a:p>
          <a:p>
            <a:pPr lvl="1"/>
            <a:r>
              <a:rPr lang="en-US" dirty="0" smtClean="0"/>
              <a:t>For more info, please </a:t>
            </a:r>
            <a:br>
              <a:rPr lang="en-US" dirty="0" smtClean="0"/>
            </a:br>
            <a:r>
              <a:rPr lang="en-US" dirty="0" smtClean="0"/>
              <a:t>contact me at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semenkov.alexei@gmail.com</a:t>
            </a:r>
          </a:p>
          <a:p>
            <a:pPr lvl="1"/>
            <a:r>
              <a:rPr lang="en-US" dirty="0" smtClean="0"/>
              <a:t>8-495-258-59-54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04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1600" dirty="0" smtClean="0"/>
              <a:t>Literature review</a:t>
            </a:r>
            <a:endParaRPr lang="en-US" sz="1600" dirty="0" smtClean="0">
              <a:solidFill>
                <a:schemeClr val="accent3"/>
              </a:solidFill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01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8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half" idx="29"/>
          </p:nvPr>
        </p:nvSpPr>
        <p:spPr/>
        <p:txBody>
          <a:bodyPr/>
          <a:lstStyle/>
          <a:p>
            <a:r>
              <a:rPr lang="en-US" sz="1600" dirty="0" smtClean="0"/>
              <a:t>Hypotheses</a:t>
            </a:r>
            <a:endParaRPr lang="en-US" sz="1600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smtClean="0"/>
              <a:t>02</a:t>
            </a:r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half" idx="31"/>
          </p:nvPr>
        </p:nvSpPr>
        <p:spPr/>
        <p:txBody>
          <a:bodyPr/>
          <a:lstStyle/>
          <a:p>
            <a:r>
              <a:rPr lang="en-US" sz="1600" dirty="0" smtClean="0"/>
              <a:t>Used variables and data bases</a:t>
            </a:r>
            <a:endParaRPr lang="en-US" sz="1600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smtClean="0"/>
              <a:t>03</a:t>
            </a:r>
            <a:endParaRPr lang="en-US" dirty="0"/>
          </a:p>
        </p:txBody>
      </p:sp>
      <p:sp>
        <p:nvSpPr>
          <p:cNvPr id="75" name="Text Placeholder 74"/>
          <p:cNvSpPr>
            <a:spLocks noGrp="1"/>
          </p:cNvSpPr>
          <p:nvPr>
            <p:ph type="body" sz="half" idx="33"/>
          </p:nvPr>
        </p:nvSpPr>
        <p:spPr/>
        <p:txBody>
          <a:bodyPr/>
          <a:lstStyle/>
          <a:p>
            <a:r>
              <a:rPr lang="en-US" sz="1600" dirty="0" smtClean="0"/>
              <a:t>Relationship of employment and business-cycles </a:t>
            </a:r>
          </a:p>
          <a:p>
            <a:endParaRPr lang="en-US" sz="1600" dirty="0"/>
          </a:p>
        </p:txBody>
      </p:sp>
      <p:sp>
        <p:nvSpPr>
          <p:cNvPr id="76" name="Text Placeholder 75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smtClean="0"/>
              <a:t>04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half" idx="35"/>
          </p:nvPr>
        </p:nvSpPr>
        <p:spPr/>
        <p:txBody>
          <a:bodyPr/>
          <a:lstStyle/>
          <a:p>
            <a:r>
              <a:rPr lang="en-US" sz="1600" dirty="0" smtClean="0"/>
              <a:t>Relationship of real wages and business-cycles </a:t>
            </a:r>
          </a:p>
          <a:p>
            <a:endParaRPr lang="en-US" sz="1600" dirty="0"/>
          </a:p>
        </p:txBody>
      </p:sp>
      <p:sp>
        <p:nvSpPr>
          <p:cNvPr id="78" name="Text Placeholder 77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smtClean="0"/>
              <a:t>05</a:t>
            </a:r>
            <a:endParaRPr lang="en-US" dirty="0"/>
          </a:p>
        </p:txBody>
      </p:sp>
      <p:sp>
        <p:nvSpPr>
          <p:cNvPr id="79" name="Text Placeholder 78"/>
          <p:cNvSpPr>
            <a:spLocks noGrp="1"/>
          </p:cNvSpPr>
          <p:nvPr>
            <p:ph type="body" sz="half" idx="37"/>
          </p:nvPr>
        </p:nvSpPr>
        <p:spPr/>
        <p:txBody>
          <a:bodyPr/>
          <a:lstStyle/>
          <a:p>
            <a:r>
              <a:rPr lang="en-US" sz="1600" dirty="0" smtClean="0"/>
              <a:t>Conclusions</a:t>
            </a:r>
          </a:p>
          <a:p>
            <a:endParaRPr lang="en-US" sz="1600" dirty="0"/>
          </a:p>
        </p:txBody>
      </p:sp>
      <p:sp>
        <p:nvSpPr>
          <p:cNvPr id="80" name="Text Placeholder 79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 smtClean="0"/>
              <a:t>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48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What did</a:t>
            </a:r>
            <a:r>
              <a:rPr lang="ru-RU" sz="3600" dirty="0" smtClean="0"/>
              <a:t> </a:t>
            </a:r>
            <a:r>
              <a:rPr lang="en-US" sz="3600" dirty="0" smtClean="0"/>
              <a:t>scientists research before </a:t>
            </a:r>
            <a:endParaRPr lang="en-US" sz="3600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5"/>
          </p:nvPr>
        </p:nvSpPr>
        <p:spPr>
          <a:xfrm>
            <a:off x="685800" y="2380891"/>
            <a:ext cx="3657600" cy="3334111"/>
          </a:xfrm>
        </p:spPr>
        <p:txBody>
          <a:bodyPr/>
          <a:lstStyle/>
          <a:p>
            <a:r>
              <a:rPr lang="en-US" sz="1400" dirty="0">
                <a:solidFill>
                  <a:schemeClr val="accent4">
                    <a:lumMod val="75000"/>
                  </a:schemeClr>
                </a:solidFill>
              </a:rPr>
              <a:t>T</a:t>
            </a:r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</a:rPr>
              <a:t>he adjustment mechanism of a labor market </a:t>
            </a:r>
            <a:r>
              <a:rPr lang="en-US" sz="1400" dirty="0" smtClean="0"/>
              <a:t>is a</a:t>
            </a:r>
            <a:r>
              <a:rPr lang="ru-RU" sz="1400" dirty="0" smtClean="0"/>
              <a:t> </a:t>
            </a:r>
            <a:r>
              <a:rPr lang="en-US" sz="1400" dirty="0" smtClean="0"/>
              <a:t>process of reaching a new equilibrium in the labor market in response to changes in labor demand or labor supply</a:t>
            </a:r>
          </a:p>
          <a:p>
            <a:endParaRPr lang="en-US" sz="1400" dirty="0" smtClean="0"/>
          </a:p>
          <a:p>
            <a:pPr lvl="2"/>
            <a:r>
              <a:rPr lang="en-US" sz="1400" dirty="0" smtClean="0"/>
              <a:t>Modern Russian economists</a:t>
            </a:r>
            <a:r>
              <a:rPr lang="ru-RU" sz="1400" dirty="0" smtClean="0"/>
              <a:t> </a:t>
            </a:r>
            <a:r>
              <a:rPr lang="en-US" sz="1400" dirty="0" smtClean="0"/>
              <a:t>talk about “Russian model” of a labor market</a:t>
            </a:r>
            <a:r>
              <a:rPr lang="ru-RU" sz="1400" dirty="0" smtClean="0"/>
              <a:t> </a:t>
            </a:r>
            <a:r>
              <a:rPr lang="en-US" sz="1400" dirty="0" smtClean="0"/>
              <a:t>implying that the transition to a new equilibrium in the Russian labor market differs from the classical notions of adjustment (</a:t>
            </a:r>
            <a:r>
              <a:rPr lang="en-US" sz="1400" dirty="0" err="1" smtClean="0"/>
              <a:t>Gimpelson</a:t>
            </a:r>
            <a:r>
              <a:rPr lang="en-US" sz="1400" dirty="0" smtClean="0"/>
              <a:t>, 2011</a:t>
            </a:r>
            <a:r>
              <a:rPr lang="en-US" sz="1400" dirty="0" smtClean="0"/>
              <a:t>)</a:t>
            </a:r>
            <a:endParaRPr lang="ru-RU" sz="1200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28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 smtClean="0">
              <a:solidFill>
                <a:schemeClr val="accent3"/>
              </a:solidFill>
            </a:endParaRP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1994478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303156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611834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920512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7229192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685800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685800" y="6165890"/>
            <a:ext cx="1229008" cy="119062"/>
            <a:chOff x="685800" y="6165890"/>
            <a:chExt cx="1229008" cy="119062"/>
          </a:xfrm>
        </p:grpSpPr>
        <p:sp>
          <p:nvSpPr>
            <p:cNvPr id="36" name="Rectangle 9"/>
            <p:cNvSpPr>
              <a:spLocks noChangeArrowheads="1"/>
            </p:cNvSpPr>
            <p:nvPr/>
          </p:nvSpPr>
          <p:spPr bwMode="auto">
            <a:xfrm>
              <a:off x="685800" y="6218276"/>
              <a:ext cx="1229008" cy="666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"/>
            <p:cNvSpPr>
              <a:spLocks/>
            </p:cNvSpPr>
            <p:nvPr/>
          </p:nvSpPr>
          <p:spPr bwMode="auto">
            <a:xfrm>
              <a:off x="685800" y="6165890"/>
              <a:ext cx="223907" cy="119062"/>
            </a:xfrm>
            <a:custGeom>
              <a:avLst/>
              <a:gdLst>
                <a:gd name="T0" fmla="*/ 0 w 126"/>
                <a:gd name="T1" fmla="*/ 67 h 67"/>
                <a:gd name="T2" fmla="*/ 63 w 126"/>
                <a:gd name="T3" fmla="*/ 0 h 67"/>
                <a:gd name="T4" fmla="*/ 126 w 126"/>
                <a:gd name="T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6" h="67">
                  <a:moveTo>
                    <a:pt x="0" y="67"/>
                  </a:moveTo>
                  <a:lnTo>
                    <a:pt x="63" y="0"/>
                  </a:lnTo>
                  <a:lnTo>
                    <a:pt x="126" y="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685800" y="6287390"/>
            <a:ext cx="1229008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300" dirty="0" smtClean="0">
                <a:solidFill>
                  <a:schemeClr val="accent1"/>
                </a:solidFill>
                <a:latin typeface="Franklin Gothic Demi Cond" panose="020B0706030402020204" pitchFamily="34" charset="0"/>
              </a:rPr>
              <a:t>section 01</a:t>
            </a:r>
            <a:endParaRPr lang="en-US" sz="1300" dirty="0">
              <a:solidFill>
                <a:schemeClr val="accent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8" name="Content Placeholder 15"/>
          <p:cNvSpPr>
            <a:spLocks noGrp="1"/>
          </p:cNvSpPr>
          <p:nvPr>
            <p:ph sz="quarter" idx="16"/>
          </p:nvPr>
        </p:nvSpPr>
        <p:spPr>
          <a:xfrm>
            <a:off x="4800600" y="2677886"/>
            <a:ext cx="3657600" cy="2955473"/>
          </a:xfrm>
        </p:spPr>
        <p:txBody>
          <a:bodyPr/>
          <a:lstStyle/>
          <a:p>
            <a:r>
              <a:rPr lang="en-US" sz="1800" dirty="0" smtClean="0"/>
              <a:t>If the adjustment of the labor market of Russia is non-standard, do business cycles affect the Russian labor market?</a:t>
            </a:r>
            <a:endParaRPr lang="en-US" sz="1800" dirty="0"/>
          </a:p>
        </p:txBody>
      </p:sp>
      <p:sp>
        <p:nvSpPr>
          <p:cNvPr id="27" name="Стрелка углом вверх 26"/>
          <p:cNvSpPr/>
          <p:nvPr/>
        </p:nvSpPr>
        <p:spPr>
          <a:xfrm>
            <a:off x="4496519" y="4054415"/>
            <a:ext cx="628306" cy="577350"/>
          </a:xfrm>
          <a:prstGeom prst="bentUpArrow">
            <a:avLst/>
          </a:prstGeom>
          <a:pattFill prst="dkUpDiag">
            <a:fgClr>
              <a:schemeClr val="bg2">
                <a:lumMod val="50000"/>
              </a:schemeClr>
            </a:fgClr>
            <a:bgClr>
              <a:schemeClr val="bg2">
                <a:lumMod val="6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ru-RU" sz="1400" dirty="0" smtClean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84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going to 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en-US" dirty="0" smtClean="0"/>
              <a:t>Hypotheses:</a:t>
            </a:r>
          </a:p>
          <a:p>
            <a:r>
              <a:rPr lang="ru-RU" dirty="0" smtClean="0"/>
              <a:t>1) </a:t>
            </a:r>
            <a:r>
              <a:rPr lang="en-US" dirty="0" smtClean="0"/>
              <a:t>Indicator of real wages affects rapidly to changes in the economy</a:t>
            </a:r>
            <a:endParaRPr lang="ru-RU" dirty="0" smtClean="0"/>
          </a:p>
          <a:p>
            <a:r>
              <a:rPr lang="ru-RU" dirty="0" smtClean="0"/>
              <a:t>2) </a:t>
            </a:r>
            <a:r>
              <a:rPr lang="en-US" dirty="0"/>
              <a:t>T</a:t>
            </a:r>
            <a:r>
              <a:rPr lang="en-US" dirty="0" smtClean="0"/>
              <a:t>he rate of employment reacts slowly and demonstrates the strong shift only in 2-3 months after a significant shock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idx="28"/>
          </p:nvPr>
        </p:nvSpPr>
        <p:spPr/>
        <p:txBody>
          <a:bodyPr/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3303156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4611834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5920512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7229192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85800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85799" y="2971800"/>
            <a:ext cx="2286001" cy="2743200"/>
          </a:xfrm>
          <a:prstGeom prst="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accent1"/>
                </a:solidFill>
                <a:latin typeface="Franklin Gothic Demi Cond" panose="020B0706030402020204" pitchFamily="34" charset="0"/>
              </a:rPr>
              <a:t>Premise</a:t>
            </a:r>
            <a:r>
              <a:rPr lang="ru-RU" sz="1600" dirty="0" smtClean="0">
                <a:solidFill>
                  <a:schemeClr val="accent1"/>
                </a:solidFill>
                <a:latin typeface="Franklin Gothic Demi Cond" panose="020B0706030402020204" pitchFamily="34" charset="0"/>
              </a:rPr>
              <a:t>:</a:t>
            </a:r>
            <a:r>
              <a:rPr lang="en-US" sz="1600" dirty="0" smtClean="0">
                <a:solidFill>
                  <a:schemeClr val="accent1"/>
                </a:solidFill>
                <a:latin typeface="Franklin Gothic Demi Cond" panose="020B0706030402020204" pitchFamily="34" charset="0"/>
              </a:rPr>
              <a:t> 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Franklin Gothic Demi Cond" pitchFamily="34" charset="0"/>
              </a:rPr>
              <a:t>the adjustment mechanism of Russian labor market is not standard</a:t>
            </a:r>
          </a:p>
        </p:txBody>
      </p:sp>
      <p:grpSp>
        <p:nvGrpSpPr>
          <p:cNvPr id="28" name="Group 35"/>
          <p:cNvGrpSpPr/>
          <p:nvPr/>
        </p:nvGrpSpPr>
        <p:grpSpPr>
          <a:xfrm>
            <a:off x="1994478" y="6165890"/>
            <a:ext cx="1229008" cy="119062"/>
            <a:chOff x="685800" y="6165890"/>
            <a:chExt cx="1229008" cy="119062"/>
          </a:xfrm>
        </p:grpSpPr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685800" y="6218276"/>
              <a:ext cx="1229008" cy="666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"/>
            <p:cNvSpPr>
              <a:spLocks/>
            </p:cNvSpPr>
            <p:nvPr/>
          </p:nvSpPr>
          <p:spPr bwMode="auto">
            <a:xfrm>
              <a:off x="685800" y="6165890"/>
              <a:ext cx="223907" cy="119062"/>
            </a:xfrm>
            <a:custGeom>
              <a:avLst/>
              <a:gdLst>
                <a:gd name="T0" fmla="*/ 0 w 126"/>
                <a:gd name="T1" fmla="*/ 67 h 67"/>
                <a:gd name="T2" fmla="*/ 63 w 126"/>
                <a:gd name="T3" fmla="*/ 0 h 67"/>
                <a:gd name="T4" fmla="*/ 126 w 126"/>
                <a:gd name="T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6" h="67">
                  <a:moveTo>
                    <a:pt x="0" y="67"/>
                  </a:moveTo>
                  <a:lnTo>
                    <a:pt x="63" y="0"/>
                  </a:lnTo>
                  <a:lnTo>
                    <a:pt x="126" y="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994478" y="6287390"/>
            <a:ext cx="1229008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300" dirty="0" smtClean="0">
                <a:solidFill>
                  <a:schemeClr val="accent1"/>
                </a:solidFill>
                <a:latin typeface="Franklin Gothic Demi Cond" panose="020B0706030402020204" pitchFamily="34" charset="0"/>
              </a:rPr>
              <a:t>section 02</a:t>
            </a:r>
            <a:endParaRPr lang="en-US" sz="1300" dirty="0">
              <a:solidFill>
                <a:schemeClr val="accent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33" name="Стрелка вправо 32"/>
          <p:cNvSpPr/>
          <p:nvPr/>
        </p:nvSpPr>
        <p:spPr>
          <a:xfrm>
            <a:off x="3025839" y="3983713"/>
            <a:ext cx="277317" cy="474453"/>
          </a:xfrm>
          <a:prstGeom prst="rightArrow">
            <a:avLst/>
          </a:prstGeom>
          <a:pattFill prst="dkUpDiag">
            <a:fgClr>
              <a:schemeClr val="bg2">
                <a:lumMod val="50000"/>
              </a:schemeClr>
            </a:fgClr>
            <a:bgClr>
              <a:schemeClr val="bg2">
                <a:lumMod val="6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ru-RU" sz="1400" dirty="0" smtClean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81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idx="28"/>
          </p:nvPr>
        </p:nvSpPr>
        <p:spPr/>
        <p:txBody>
          <a:bodyPr/>
          <a:lstStyle/>
          <a:p>
            <a:r>
              <a:rPr lang="en-US" dirty="0" smtClean="0"/>
              <a:t>Used variables and data bases</a:t>
            </a:r>
            <a:endParaRPr lang="en-US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559537"/>
              </p:ext>
            </p:extLst>
          </p:nvPr>
        </p:nvGraphicFramePr>
        <p:xfrm>
          <a:off x="685799" y="2057396"/>
          <a:ext cx="7772400" cy="2805091"/>
        </p:xfrm>
        <a:graphic>
          <a:graphicData uri="http://schemas.openxmlformats.org/drawingml/2006/table">
            <a:tbl>
              <a:tblPr>
                <a:tableStyleId>{68D230F3-CF80-4859-8CE7-A43EE81993B5}</a:tableStyleId>
              </a:tblPr>
              <a:tblGrid>
                <a:gridCol w="2590800"/>
                <a:gridCol w="2590800"/>
                <a:gridCol w="2590800"/>
              </a:tblGrid>
              <a:tr h="488611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2"/>
                          </a:solidFill>
                          <a:latin typeface="Franklin Gothic Demi Cond" panose="020B0706030402020204" pitchFamily="34" charset="0"/>
                        </a:rPr>
                        <a:t>What do</a:t>
                      </a:r>
                      <a:r>
                        <a:rPr lang="en-US" sz="1600" b="0" baseline="0" dirty="0" smtClean="0">
                          <a:solidFill>
                            <a:schemeClr val="tx2"/>
                          </a:solidFill>
                          <a:latin typeface="Franklin Gothic Demi Cond" panose="020B0706030402020204" pitchFamily="34" charset="0"/>
                        </a:rPr>
                        <a:t> we look at</a:t>
                      </a:r>
                      <a:endParaRPr lang="en-US" sz="1600" b="0" dirty="0">
                        <a:solidFill>
                          <a:schemeClr val="tx2"/>
                        </a:solidFill>
                        <a:latin typeface="Franklin Gothic Demi Cond" panose="020B0706030402020204" pitchFamily="34" charset="0"/>
                      </a:endParaRPr>
                    </a:p>
                  </a:txBody>
                  <a:tcPr marR="182880" marT="73152" marB="73152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2"/>
                          </a:solidFill>
                          <a:latin typeface="Franklin Gothic Demi Cond" panose="020B0706030402020204" pitchFamily="34" charset="0"/>
                        </a:rPr>
                        <a:t>Used variables</a:t>
                      </a:r>
                      <a:endParaRPr lang="en-US" sz="1600" b="0" dirty="0">
                        <a:solidFill>
                          <a:schemeClr val="tx2"/>
                        </a:solidFill>
                        <a:latin typeface="Franklin Gothic Demi Cond" panose="020B0706030402020204" pitchFamily="34" charset="0"/>
                      </a:endParaRPr>
                    </a:p>
                  </a:txBody>
                  <a:tcPr marR="182880" marT="73152" marB="73152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dkUpDiag">
                      <a:fgClr>
                        <a:schemeClr val="tx2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40000"/>
                          <a:lumOff val="6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2"/>
                          </a:solidFill>
                          <a:latin typeface="Franklin Gothic Demi Cond" panose="020B0706030402020204" pitchFamily="34" charset="0"/>
                        </a:rPr>
                        <a:t>Data</a:t>
                      </a:r>
                      <a:r>
                        <a:rPr lang="en-US" sz="1600" b="0" baseline="0" dirty="0" smtClean="0">
                          <a:solidFill>
                            <a:schemeClr val="tx2"/>
                          </a:solidFill>
                          <a:latin typeface="Franklin Gothic Demi Cond" panose="020B0706030402020204" pitchFamily="34" charset="0"/>
                        </a:rPr>
                        <a:t> bases</a:t>
                      </a:r>
                      <a:endParaRPr lang="en-US" sz="1600" b="0" dirty="0">
                        <a:solidFill>
                          <a:schemeClr val="tx2"/>
                        </a:solidFill>
                        <a:latin typeface="Franklin Gothic Demi Cond" panose="020B0706030402020204" pitchFamily="34" charset="0"/>
                      </a:endParaRPr>
                    </a:p>
                  </a:txBody>
                  <a:tcPr marR="182880" marT="73152" marB="73152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79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Labor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 market parameters</a:t>
                      </a:r>
                      <a:endParaRPr lang="en-US" sz="1400" dirty="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R="182880" marT="182880" marB="182880"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Rate of employment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,</a:t>
                      </a:r>
                      <a:endParaRPr lang="en-US" sz="1400" dirty="0" smtClean="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unemployment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 rate</a:t>
                      </a:r>
                      <a:r>
                        <a:rPr lang="ru-RU" sz="1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Franklin Gothic Book" panose="020B0503020102020204" pitchFamily="34" charset="0"/>
                        </a:rPr>
                        <a:t>,</a:t>
                      </a:r>
                      <a:endParaRPr lang="en-US" sz="14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Franklin Gothic Book" panose="020B05030201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indicator of real wages</a:t>
                      </a:r>
                      <a:endParaRPr lang="en-US" sz="14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R="182880" marT="182880" marB="182880"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UpDiag">
                      <a:fgClr>
                        <a:schemeClr val="tx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Rosstat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,</a:t>
                      </a:r>
                      <a:endParaRPr lang="en-US" sz="1400" dirty="0" smtClean="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monthly variables,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2009-2014</a:t>
                      </a:r>
                      <a:endParaRPr lang="en-US" sz="1400" dirty="0" smtClean="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R="182880" marT="182880" marB="182880"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79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Business-cycles</a:t>
                      </a:r>
                      <a:endParaRPr lang="en-US" sz="1400" dirty="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R="182880" marT="182880" marB="18288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Cargo turnover of transport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,</a:t>
                      </a:r>
                      <a:endParaRPr lang="en-US" sz="1400" baseline="0" dirty="0" smtClean="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GDP</a:t>
                      </a:r>
                      <a:endParaRPr lang="en-US" sz="1400" dirty="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R="182880" marT="182880" marB="18288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dkUpDiag">
                      <a:fgClr>
                        <a:schemeClr val="tx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Rosstat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,</a:t>
                      </a:r>
                      <a:endParaRPr lang="en-US" sz="1400" dirty="0" smtClean="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monthly variables,</a:t>
                      </a:r>
                      <a:endParaRPr lang="en-US" sz="1400" baseline="0" dirty="0" smtClean="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rPr>
                        <a:t>2009-2014</a:t>
                      </a:r>
                      <a:endParaRPr lang="en-US" sz="1400" dirty="0" smtClean="0">
                        <a:solidFill>
                          <a:schemeClr val="tx2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R="182880" marT="182880" marB="18288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1994478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3303156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611834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920512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7229192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685800" y="6218276"/>
            <a:ext cx="1229008" cy="66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3303156" y="6165890"/>
            <a:ext cx="1229008" cy="119062"/>
            <a:chOff x="685800" y="6165890"/>
            <a:chExt cx="1229008" cy="119062"/>
          </a:xfrm>
        </p:grpSpPr>
        <p:sp>
          <p:nvSpPr>
            <p:cNvPr id="40" name="Rectangle 9"/>
            <p:cNvSpPr>
              <a:spLocks noChangeArrowheads="1"/>
            </p:cNvSpPr>
            <p:nvPr/>
          </p:nvSpPr>
          <p:spPr bwMode="auto">
            <a:xfrm>
              <a:off x="685800" y="6218276"/>
              <a:ext cx="1229008" cy="666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"/>
            <p:cNvSpPr>
              <a:spLocks/>
            </p:cNvSpPr>
            <p:nvPr/>
          </p:nvSpPr>
          <p:spPr bwMode="auto">
            <a:xfrm>
              <a:off x="685800" y="6165890"/>
              <a:ext cx="223907" cy="119062"/>
            </a:xfrm>
            <a:custGeom>
              <a:avLst/>
              <a:gdLst>
                <a:gd name="T0" fmla="*/ 0 w 126"/>
                <a:gd name="T1" fmla="*/ 67 h 67"/>
                <a:gd name="T2" fmla="*/ 63 w 126"/>
                <a:gd name="T3" fmla="*/ 0 h 67"/>
                <a:gd name="T4" fmla="*/ 126 w 126"/>
                <a:gd name="T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6" h="67">
                  <a:moveTo>
                    <a:pt x="0" y="67"/>
                  </a:moveTo>
                  <a:lnTo>
                    <a:pt x="63" y="0"/>
                  </a:lnTo>
                  <a:lnTo>
                    <a:pt x="126" y="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303156" y="6287390"/>
            <a:ext cx="1229008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300" dirty="0" smtClean="0">
                <a:solidFill>
                  <a:schemeClr val="accent1"/>
                </a:solidFill>
                <a:latin typeface="Franklin Gothic Demi Cond" panose="020B0706030402020204" pitchFamily="34" charset="0"/>
              </a:rPr>
              <a:t>section 03</a:t>
            </a:r>
            <a:endParaRPr lang="en-US" sz="1300" dirty="0">
              <a:solidFill>
                <a:schemeClr val="accent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98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685800" y="6544303"/>
            <a:ext cx="5029200" cy="167995"/>
          </a:xfrm>
        </p:spPr>
        <p:txBody>
          <a:bodyPr/>
          <a:lstStyle/>
          <a:p>
            <a:r>
              <a:rPr lang="en-US" sz="1000" dirty="0" smtClean="0"/>
              <a:t>Source: </a:t>
            </a:r>
            <a:r>
              <a:rPr lang="ru-RU" sz="1000" dirty="0" smtClean="0"/>
              <a:t> </a:t>
            </a:r>
            <a:r>
              <a:rPr lang="en-US" sz="1000" dirty="0" err="1" smtClean="0"/>
              <a:t>Rosstat</a:t>
            </a:r>
            <a:endParaRPr lang="en-US" sz="10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28"/>
          </p:nvPr>
        </p:nvSpPr>
        <p:spPr/>
        <p:txBody>
          <a:bodyPr/>
          <a:lstStyle/>
          <a:p>
            <a:r>
              <a:rPr lang="en-US" dirty="0" smtClean="0"/>
              <a:t>Used variables and data bases</a:t>
            </a:r>
            <a:endParaRPr lang="en-US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51967421"/>
              </p:ext>
            </p:extLst>
          </p:nvPr>
        </p:nvGraphicFramePr>
        <p:xfrm>
          <a:off x="685800" y="1708030"/>
          <a:ext cx="7763814" cy="4715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685800" y="931653"/>
            <a:ext cx="7772400" cy="914402"/>
          </a:xfrm>
        </p:spPr>
        <p:txBody>
          <a:bodyPr/>
          <a:lstStyle/>
          <a:p>
            <a:r>
              <a:rPr lang="en-US" dirty="0" smtClean="0"/>
              <a:t>“Cargo turnover of transport” as a proxy variable for GDP</a:t>
            </a:r>
            <a:br>
              <a:rPr lang="en-US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107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42999"/>
            <a:ext cx="8458200" cy="914402"/>
          </a:xfrm>
        </p:spPr>
        <p:txBody>
          <a:bodyPr/>
          <a:lstStyle/>
          <a:p>
            <a:r>
              <a:rPr lang="en-US" dirty="0" smtClean="0"/>
              <a:t>Non-shift employment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685800" y="6544303"/>
            <a:ext cx="5029200" cy="167995"/>
          </a:xfrm>
        </p:spPr>
        <p:txBody>
          <a:bodyPr/>
          <a:lstStyle/>
          <a:p>
            <a:r>
              <a:rPr lang="en-US" sz="1000" dirty="0" smtClean="0"/>
              <a:t>Source:  </a:t>
            </a:r>
            <a:r>
              <a:rPr lang="en-US" sz="1000" dirty="0" err="1" smtClean="0"/>
              <a:t>Rosstat</a:t>
            </a:r>
            <a:endParaRPr lang="en-US" sz="1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8"/>
          </p:nvPr>
        </p:nvSpPr>
        <p:spPr/>
        <p:txBody>
          <a:bodyPr/>
          <a:lstStyle/>
          <a:p>
            <a:r>
              <a:rPr lang="en-US" dirty="0" smtClean="0"/>
              <a:t>Relationship of employment and business-cycles </a:t>
            </a:r>
          </a:p>
          <a:p>
            <a:endParaRPr lang="en-US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566428216"/>
              </p:ext>
            </p:extLst>
          </p:nvPr>
        </p:nvGraphicFramePr>
        <p:xfrm>
          <a:off x="1060881" y="1664898"/>
          <a:ext cx="6974816" cy="4557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585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42999"/>
            <a:ext cx="8164286" cy="914402"/>
          </a:xfrm>
        </p:spPr>
        <p:txBody>
          <a:bodyPr/>
          <a:lstStyle/>
          <a:p>
            <a:r>
              <a:rPr lang="en-US" dirty="0" smtClean="0"/>
              <a:t>Employment with the shift in 7 months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85800" y="6544303"/>
            <a:ext cx="5029200" cy="167995"/>
          </a:xfrm>
        </p:spPr>
        <p:txBody>
          <a:bodyPr/>
          <a:lstStyle/>
          <a:p>
            <a:r>
              <a:rPr lang="en-US" sz="1000" dirty="0" smtClean="0"/>
              <a:t>Source:  </a:t>
            </a:r>
            <a:r>
              <a:rPr lang="en-US" sz="1000" dirty="0" err="1" smtClean="0"/>
              <a:t>Rosstat</a:t>
            </a:r>
            <a:endParaRPr lang="en-US" sz="1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8"/>
          </p:nvPr>
        </p:nvSpPr>
        <p:spPr/>
        <p:txBody>
          <a:bodyPr/>
          <a:lstStyle/>
          <a:p>
            <a:r>
              <a:rPr lang="en-US" dirty="0" smtClean="0"/>
              <a:t>Relationship of employment and business-cycles </a:t>
            </a:r>
          </a:p>
          <a:p>
            <a:endParaRPr lang="en-US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457783303"/>
              </p:ext>
            </p:extLst>
          </p:nvPr>
        </p:nvGraphicFramePr>
        <p:xfrm>
          <a:off x="1142634" y="1750895"/>
          <a:ext cx="6813880" cy="4467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277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Non-shift real wages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685800" y="6544303"/>
            <a:ext cx="5029200" cy="167995"/>
          </a:xfrm>
        </p:spPr>
        <p:txBody>
          <a:bodyPr/>
          <a:lstStyle/>
          <a:p>
            <a:r>
              <a:rPr lang="en-US" sz="1000" dirty="0" smtClean="0"/>
              <a:t>Source:  </a:t>
            </a:r>
            <a:r>
              <a:rPr lang="en-US" sz="1000" dirty="0" err="1" smtClean="0"/>
              <a:t>Rosstat</a:t>
            </a:r>
            <a:endParaRPr lang="en-US" sz="1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8"/>
          </p:nvPr>
        </p:nvSpPr>
        <p:spPr/>
        <p:txBody>
          <a:bodyPr/>
          <a:lstStyle/>
          <a:p>
            <a:r>
              <a:rPr lang="en-US" dirty="0" smtClean="0"/>
              <a:t>Relationship of real wages and business-cycles </a:t>
            </a:r>
          </a:p>
          <a:p>
            <a:endParaRPr lang="en-US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910984304"/>
              </p:ext>
            </p:extLst>
          </p:nvPr>
        </p:nvGraphicFramePr>
        <p:xfrm>
          <a:off x="795544" y="1742536"/>
          <a:ext cx="7535174" cy="4433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266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phisticated Business">
  <a:themeElements>
    <a:clrScheme name="Sophisticated Business">
      <a:dk1>
        <a:sysClr val="windowText" lastClr="000000"/>
      </a:dk1>
      <a:lt1>
        <a:sysClr val="window" lastClr="FFFFFF"/>
      </a:lt1>
      <a:dk2>
        <a:srgbClr val="897C57"/>
      </a:dk2>
      <a:lt2>
        <a:srgbClr val="E2BA41"/>
      </a:lt2>
      <a:accent1>
        <a:srgbClr val="3C8689"/>
      </a:accent1>
      <a:accent2>
        <a:srgbClr val="E2BA41"/>
      </a:accent2>
      <a:accent3>
        <a:srgbClr val="C8904D"/>
      </a:accent3>
      <a:accent4>
        <a:srgbClr val="66AF9E"/>
      </a:accent4>
      <a:accent5>
        <a:srgbClr val="897C57"/>
      </a:accent5>
      <a:accent6>
        <a:srgbClr val="AF9D66"/>
      </a:accent6>
      <a:hlink>
        <a:srgbClr val="3C8689"/>
      </a:hlink>
      <a:folHlink>
        <a:srgbClr val="897C57"/>
      </a:folHlink>
    </a:clrScheme>
    <a:fontScheme name="Sophisticated Business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pattFill prst="dkUpDiag">
          <a:fgClr>
            <a:schemeClr val="bg2">
              <a:lumMod val="50000"/>
            </a:schemeClr>
          </a:fgClr>
          <a:bgClr>
            <a:schemeClr val="bg2">
              <a:lumMod val="65000"/>
            </a:schemeClr>
          </a:bgClr>
        </a:pattFill>
        <a:ln>
          <a:noFill/>
        </a:ln>
      </a:spPr>
      <a:bodyPr wrap="none" lIns="228600" tIns="228600" rIns="228600" bIns="228600" rtlCol="0" anchor="ctr">
        <a:noAutofit/>
      </a:bodyPr>
      <a:lstStyle>
        <a:defPPr algn="ctr">
          <a:defRPr sz="1400" dirty="0" smtClean="0">
            <a:solidFill>
              <a:schemeClr val="bg1"/>
            </a:solidFill>
            <a:latin typeface="Franklin Gothic Demi Cond" panose="020B07060304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20000"/>
          </a:lnSpc>
          <a:defRPr dirty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Sophisticated Business">
      <a:dk1>
        <a:sysClr val="windowText" lastClr="000000"/>
      </a:dk1>
      <a:lt1>
        <a:sysClr val="window" lastClr="FFFFFF"/>
      </a:lt1>
      <a:dk2>
        <a:srgbClr val="897C57"/>
      </a:dk2>
      <a:lt2>
        <a:srgbClr val="FFFFFF"/>
      </a:lt2>
      <a:accent1>
        <a:srgbClr val="3C8689"/>
      </a:accent1>
      <a:accent2>
        <a:srgbClr val="E2BA41"/>
      </a:accent2>
      <a:accent3>
        <a:srgbClr val="C8904D"/>
      </a:accent3>
      <a:accent4>
        <a:srgbClr val="66AF9E"/>
      </a:accent4>
      <a:accent5>
        <a:srgbClr val="897C57"/>
      </a:accent5>
      <a:accent6>
        <a:srgbClr val="AF9D66"/>
      </a:accent6>
      <a:hlink>
        <a:srgbClr val="3C8689"/>
      </a:hlink>
      <a:folHlink>
        <a:srgbClr val="897C57"/>
      </a:folHlink>
    </a:clrScheme>
    <a:fontScheme name="Sophisticated Business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ophisticated Business">
      <a:dk1>
        <a:sysClr val="windowText" lastClr="000000"/>
      </a:dk1>
      <a:lt1>
        <a:sysClr val="window" lastClr="FFFFFF"/>
      </a:lt1>
      <a:dk2>
        <a:srgbClr val="897C57"/>
      </a:dk2>
      <a:lt2>
        <a:srgbClr val="FFFFFF"/>
      </a:lt2>
      <a:accent1>
        <a:srgbClr val="3C8689"/>
      </a:accent1>
      <a:accent2>
        <a:srgbClr val="E2BA41"/>
      </a:accent2>
      <a:accent3>
        <a:srgbClr val="C8904D"/>
      </a:accent3>
      <a:accent4>
        <a:srgbClr val="66AF9E"/>
      </a:accent4>
      <a:accent5>
        <a:srgbClr val="897C57"/>
      </a:accent5>
      <a:accent6>
        <a:srgbClr val="AF9D66"/>
      </a:accent6>
      <a:hlink>
        <a:srgbClr val="3C8689"/>
      </a:hlink>
      <a:folHlink>
        <a:srgbClr val="897C57"/>
      </a:folHlink>
    </a:clrScheme>
    <a:fontScheme name="Sophisticated Business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1786</TotalTime>
  <Words>361</Words>
  <Application>Microsoft Office PowerPoint</Application>
  <PresentationFormat>Экран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Sophisticated Business</vt:lpstr>
      <vt:lpstr>How do business cycles affect Russian labor market?</vt:lpstr>
      <vt:lpstr>Презентация PowerPoint</vt:lpstr>
      <vt:lpstr>What did scientists research before </vt:lpstr>
      <vt:lpstr>What are we going to find</vt:lpstr>
      <vt:lpstr>table</vt:lpstr>
      <vt:lpstr>“Cargo turnover of transport” as a proxy variable for GDP </vt:lpstr>
      <vt:lpstr>Non-shift employment</vt:lpstr>
      <vt:lpstr>Employment with the shift in 7 months</vt:lpstr>
      <vt:lpstr>Non-shift real wages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Duarte;Inc. 2014</dc:creator>
  <cp:lastModifiedBy>Florew</cp:lastModifiedBy>
  <cp:revision>179</cp:revision>
  <dcterms:created xsi:type="dcterms:W3CDTF">2014-02-06T21:29:49Z</dcterms:created>
  <dcterms:modified xsi:type="dcterms:W3CDTF">2014-04-03T00:13:24Z</dcterms:modified>
</cp:coreProperties>
</file>