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84" r:id="rId3"/>
    <p:sldId id="293" r:id="rId4"/>
    <p:sldId id="285" r:id="rId5"/>
    <p:sldId id="286" r:id="rId6"/>
    <p:sldId id="298" r:id="rId7"/>
    <p:sldId id="299" r:id="rId8"/>
    <p:sldId id="287" r:id="rId9"/>
    <p:sldId id="300" r:id="rId10"/>
    <p:sldId id="291" r:id="rId11"/>
    <p:sldId id="294" r:id="rId12"/>
    <p:sldId id="288" r:id="rId13"/>
    <p:sldId id="295" r:id="rId14"/>
    <p:sldId id="290" r:id="rId15"/>
    <p:sldId id="292" r:id="rId16"/>
    <p:sldId id="296" r:id="rId17"/>
    <p:sldId id="297" r:id="rId18"/>
    <p:sldId id="289" r:id="rId19"/>
    <p:sldId id="269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FF"/>
    <a:srgbClr val="FFFF00"/>
    <a:srgbClr val="FFCCFF"/>
    <a:srgbClr val="FFFFCC"/>
    <a:srgbClr val="FFCC00"/>
    <a:srgbClr val="FF9900"/>
    <a:srgbClr val="00FFF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9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80F96-9F63-46DC-89B9-1EB316A4C3F1}" type="datetime1">
              <a:rPr lang="ru-RU" smtClean="0"/>
              <a:t>17.04.2019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7270-FB13-43BF-B9A8-12255E8CEF6B}" type="datetime1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36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8" name="Рисунок 7" descr="Пышные белые облака в синем небе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Рисунок 9" descr="Росток крупны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F943B5-716B-4E60-AC51-C0D60AE27CA9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721154-E9C7-4390-942A-E75CA2BFED42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11" name="Рисунок 10" descr="Зеленая трава крупным плано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2717A-72BC-4AC8-8921-DA2D072E37AE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D81B4D-E892-4FC6-934E-40A30BFB461C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333FBD-FBEF-4B57-B8DC-4234BE1A264A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4CB2CC-35F0-48D8-B42B-98E8C2903E26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B0F11E-5037-405E-8E2B-0466DD3BFAB3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13596A-5853-4CC6-8C35-05CA99C740A6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51B4E433-1349-4167-9370-08225F16CED3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AB8D065-10E6-43F2-AFDD-E7248EBA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777" y="767443"/>
            <a:ext cx="4846320" cy="3431549"/>
          </a:xfrm>
        </p:spPr>
        <p:txBody>
          <a:bodyPr>
            <a:noAutofit/>
          </a:bodyPr>
          <a:lstStyle/>
          <a:p>
            <a:r>
              <a:rPr lang="ru-RU" sz="4000" dirty="0"/>
              <a:t>СОСТАВ, СТРУКТУРА И КЛАССИФИКАЦИЯ ЭКОЛОГО- </a:t>
            </a:r>
            <a:br>
              <a:rPr lang="ru-RU" sz="4000" dirty="0"/>
            </a:br>
            <a:r>
              <a:rPr lang="ru-RU" sz="4000" dirty="0"/>
              <a:t>ГЕОЛОГИЧЕСКИХ СИСТЕМ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E1240582-FAA1-450D-B815-1D99087ED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777" y="4198992"/>
            <a:ext cx="4846320" cy="1009822"/>
          </a:xfrm>
        </p:spPr>
        <p:txBody>
          <a:bodyPr>
            <a:normAutofit/>
          </a:bodyPr>
          <a:lstStyle/>
          <a:p>
            <a:pPr algn="r"/>
            <a:r>
              <a:rPr lang="ru-RU" sz="2800" dirty="0"/>
              <a:t>Королев В.А</a:t>
            </a:r>
          </a:p>
          <a:p>
            <a:pPr algn="r"/>
            <a:r>
              <a:rPr lang="ru-RU" dirty="0"/>
              <a:t>Геологический факультет МГУ </a:t>
            </a:r>
          </a:p>
          <a:p>
            <a:pPr algn="r"/>
            <a:r>
              <a:rPr lang="ru-RU" dirty="0"/>
              <a:t>им. М.В.Ломоносова</a:t>
            </a:r>
          </a:p>
          <a:p>
            <a:pPr algn="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B4108-2D9B-4635-986E-29EE34354E8E}"/>
              </a:ext>
            </a:extLst>
          </p:cNvPr>
          <p:cNvSpPr txBox="1"/>
          <p:nvPr/>
        </p:nvSpPr>
        <p:spPr>
          <a:xfrm>
            <a:off x="6825342" y="440871"/>
            <a:ext cx="2821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</a:rPr>
              <a:t>Ломоносовские чтения- 2019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DD7BFD-6118-4BF2-B125-B7F0B289A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098" y="336115"/>
            <a:ext cx="1562250" cy="15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EB1FB-F7B0-4DD3-9777-94CF7EEE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65" y="583334"/>
            <a:ext cx="9371949" cy="633171"/>
          </a:xfrm>
        </p:spPr>
        <p:txBody>
          <a:bodyPr/>
          <a:lstStyle/>
          <a:p>
            <a:pPr algn="ctr"/>
            <a:r>
              <a:rPr lang="ru-RU" dirty="0"/>
              <a:t>Структура полной и неполной ЭГС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C5429D-8ABF-47B2-9ACB-BE29774EF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2202" y="1679182"/>
            <a:ext cx="2683439" cy="99934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В полной ЭГС представлены все подсистемы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75718-B6E6-4ACF-9C43-F07744B0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28AA1-A0AF-4928-8157-A25A8EDB0A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3" y="1671525"/>
            <a:ext cx="2573985" cy="210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имир\AppData\Local\Microsoft\Windows\INetCache\Content.MSO\FC296CB0.tmp">
            <a:extLst>
              <a:ext uri="{FF2B5EF4-FFF2-40B4-BE49-F238E27FC236}">
                <a16:creationId xmlns:a16="http://schemas.microsoft.com/office/drawing/2014/main" id="{69B1CA64-D7E4-4AE7-833E-4C2F2080D1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68" y="1465084"/>
            <a:ext cx="2489473" cy="173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C56FB7-C657-4A40-99F1-8DA033D689E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718" y="2634081"/>
            <a:ext cx="2942831" cy="207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4EA60F86-4006-4888-A888-6A662889FF48}"/>
              </a:ext>
            </a:extLst>
          </p:cNvPr>
          <p:cNvSpPr txBox="1">
            <a:spLocks/>
          </p:cNvSpPr>
          <p:nvPr/>
        </p:nvSpPr>
        <p:spPr>
          <a:xfrm>
            <a:off x="453403" y="4827488"/>
            <a:ext cx="2683439" cy="999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CC"/>
                </a:solidFill>
              </a:rPr>
              <a:t>В неполной ЭГС представлены лишь отдельные подсистемы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7C84DE6-12EF-48DB-AF98-BD084EB76E9C}"/>
              </a:ext>
            </a:extLst>
          </p:cNvPr>
          <p:cNvSpPr/>
          <p:nvPr/>
        </p:nvSpPr>
        <p:spPr>
          <a:xfrm>
            <a:off x="8812725" y="1386225"/>
            <a:ext cx="2821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 Cyr" panose="02020603050405020304" pitchFamily="18" charset="-52"/>
                <a:ea typeface="Times New Roman" panose="02020603050405020304" pitchFamily="18" charset="0"/>
                <a:cs typeface="Times New Roman Cyr" panose="02020603050405020304" pitchFamily="18" charset="-52"/>
              </a:rPr>
              <a:t>Неполные природные ЭГС: </a:t>
            </a:r>
            <a:r>
              <a:rPr lang="ru-RU" i="1" dirty="0">
                <a:latin typeface="Times New Roman Cyr" panose="02020603050405020304" pitchFamily="18" charset="-52"/>
                <a:ea typeface="Times New Roman" panose="02020603050405020304" pitchFamily="18" charset="0"/>
                <a:cs typeface="Times New Roman Cyr" panose="02020603050405020304" pitchFamily="18" charset="-52"/>
              </a:rPr>
              <a:t>а</a:t>
            </a:r>
            <a:r>
              <a:rPr lang="ru-RU" dirty="0">
                <a:latin typeface="Times New Roman Cyr" panose="02020603050405020304" pitchFamily="18" charset="-52"/>
                <a:ea typeface="Times New Roman" panose="02020603050405020304" pitchFamily="18" charset="0"/>
                <a:cs typeface="Times New Roman Cyr" panose="02020603050405020304" pitchFamily="18" charset="-52"/>
              </a:rPr>
              <a:t> - пустыни (Сахара); </a:t>
            </a:r>
            <a:r>
              <a:rPr lang="ru-RU" i="1" dirty="0">
                <a:latin typeface="Times New Roman Cyr" panose="02020603050405020304" pitchFamily="18" charset="-52"/>
                <a:ea typeface="Times New Roman" panose="02020603050405020304" pitchFamily="18" charset="0"/>
                <a:cs typeface="Times New Roman Cyr" panose="02020603050405020304" pitchFamily="18" charset="-52"/>
              </a:rPr>
              <a:t>б</a:t>
            </a:r>
            <a:r>
              <a:rPr lang="ru-RU" dirty="0">
                <a:latin typeface="Times New Roman Cyr" panose="02020603050405020304" pitchFamily="18" charset="-52"/>
                <a:ea typeface="Times New Roman" panose="02020603050405020304" pitchFamily="18" charset="0"/>
                <a:cs typeface="Times New Roman Cyr" panose="02020603050405020304" pitchFamily="18" charset="-52"/>
              </a:rPr>
              <a:t> - «лунных гор» (Туркмения)</a:t>
            </a:r>
            <a:endParaRPr lang="ru-RU" sz="2400" dirty="0">
              <a:effectLst/>
              <a:latin typeface="Times New Roman Cyr" panose="020206030504050203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836DBF-B15B-4872-A221-7F22D39D6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127" y="3537975"/>
            <a:ext cx="4367214" cy="15128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A8367C-E315-40B6-A968-AA2BB05BB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626" y="4964184"/>
            <a:ext cx="2610076" cy="15335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B28C5-E94B-4C20-98C6-7A3713F1C64B}"/>
              </a:ext>
            </a:extLst>
          </p:cNvPr>
          <p:cNvSpPr txBox="1"/>
          <p:nvPr/>
        </p:nvSpPr>
        <p:spPr>
          <a:xfrm>
            <a:off x="4534448" y="5280602"/>
            <a:ext cx="330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Соляная пустыня Салинас </a:t>
            </a:r>
            <a:r>
              <a:rPr lang="ru-RU" dirty="0" err="1"/>
              <a:t>Грандес</a:t>
            </a:r>
            <a:r>
              <a:rPr lang="ru-RU" dirty="0"/>
              <a:t> (Аргентина) – неполная ЭГС, состоящая только из литотопа</a:t>
            </a:r>
          </a:p>
        </p:txBody>
      </p:sp>
    </p:spTree>
    <p:extLst>
      <p:ext uri="{BB962C8B-B14F-4D97-AF65-F5344CB8AC3E}">
        <p14:creationId xmlns:p14="http://schemas.microsoft.com/office/powerpoint/2010/main" val="15479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3FDC79-B56A-4786-A33F-32E6C6ADA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457" y="1566001"/>
            <a:ext cx="10360404" cy="46206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/>
              <a:t>Классифицировать ЭГС можно по разным признакам:</a:t>
            </a:r>
          </a:p>
          <a:p>
            <a:pPr marL="571500" lvl="1" indent="-342900">
              <a:buFont typeface="+mj-lt"/>
              <a:buAutoNum type="arabicPeriod"/>
            </a:pPr>
            <a:r>
              <a:rPr lang="ru-RU" sz="3200" dirty="0">
                <a:solidFill>
                  <a:srgbClr val="0000CC"/>
                </a:solidFill>
              </a:rPr>
              <a:t>По иерархическим уровням организации</a:t>
            </a:r>
          </a:p>
          <a:p>
            <a:pPr marL="571500" lvl="1" indent="-342900">
              <a:buFont typeface="+mj-lt"/>
              <a:buAutoNum type="arabicPeriod"/>
            </a:pPr>
            <a:r>
              <a:rPr lang="ru-RU" sz="3200" dirty="0">
                <a:solidFill>
                  <a:srgbClr val="0000CC"/>
                </a:solidFill>
              </a:rPr>
              <a:t>По однородности параметров состояния (по Г.К.Бондарику)</a:t>
            </a:r>
          </a:p>
          <a:p>
            <a:pPr marL="571500" lvl="1" indent="-342900">
              <a:buFont typeface="+mj-lt"/>
              <a:buAutoNum type="arabicPeriod"/>
            </a:pPr>
            <a:r>
              <a:rPr lang="ru-RU" sz="3200" dirty="0">
                <a:solidFill>
                  <a:srgbClr val="0000CC"/>
                </a:solidFill>
              </a:rPr>
              <a:t>По факторам формирования (природным и техногенным)</a:t>
            </a:r>
          </a:p>
          <a:p>
            <a:pPr marL="571500" lvl="1" indent="-342900">
              <a:buFont typeface="+mj-lt"/>
              <a:buAutoNum type="arabicPeriod"/>
            </a:pPr>
            <a:r>
              <a:rPr lang="ru-RU" sz="3200" dirty="0">
                <a:solidFill>
                  <a:srgbClr val="0000CC"/>
                </a:solidFill>
              </a:rPr>
              <a:t>По полноте компонентов (набору подсистем)</a:t>
            </a:r>
          </a:p>
          <a:p>
            <a:pPr marL="571500" lvl="1" indent="-342900">
              <a:buFont typeface="+mj-lt"/>
              <a:buAutoNum type="arabicPeriod"/>
            </a:pPr>
            <a:r>
              <a:rPr lang="ru-RU" sz="3200" dirty="0">
                <a:solidFill>
                  <a:srgbClr val="0000CC"/>
                </a:solidFill>
              </a:rPr>
              <a:t>По видам компонентов (особенностям подсистем, литотопа)</a:t>
            </a:r>
          </a:p>
          <a:p>
            <a:pPr marL="571500" lvl="1" indent="-342900">
              <a:buFont typeface="+mj-lt"/>
              <a:buAutoNum type="arabicPeriod"/>
            </a:pPr>
            <a:r>
              <a:rPr lang="ru-RU" sz="3200" dirty="0">
                <a:solidFill>
                  <a:srgbClr val="0000CC"/>
                </a:solidFill>
              </a:rPr>
              <a:t>По особенностям гидротопа (водные, сухопутные) и др.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A36D0B-64D7-4DD5-92D5-4AB0E843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F293CE5-6B69-4038-8207-2C41270B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" y="661179"/>
            <a:ext cx="10916529" cy="685190"/>
          </a:xfrm>
        </p:spPr>
        <p:txBody>
          <a:bodyPr>
            <a:normAutofit/>
          </a:bodyPr>
          <a:lstStyle/>
          <a:p>
            <a:r>
              <a:rPr lang="ru-RU" sz="3600" b="1" dirty="0"/>
              <a:t>4. Классификация эколого-геологических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8372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4B212AC-AD36-478E-8B6F-433BB363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2BD2D71-7E3F-4ECC-896D-8F7B682E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59229"/>
            <a:ext cx="9372600" cy="57716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4.1. Классификация ЭГС по уровням организации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B07930-66AE-454F-90E9-31360101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3562"/>
            <a:ext cx="9753600" cy="5229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864E57-749D-4C94-A03A-1C9A419CC979}"/>
              </a:ext>
            </a:extLst>
          </p:cNvPr>
          <p:cNvSpPr txBox="1"/>
          <p:nvPr/>
        </p:nvSpPr>
        <p:spPr>
          <a:xfrm>
            <a:off x="771787" y="1037063"/>
            <a:ext cx="1059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</a:rPr>
              <a:t>Иерархические уровни организации ЭГС (составил В.А.Королев, 2019)</a:t>
            </a:r>
          </a:p>
        </p:txBody>
      </p:sp>
    </p:spTree>
    <p:extLst>
      <p:ext uri="{BB962C8B-B14F-4D97-AF65-F5344CB8AC3E}">
        <p14:creationId xmlns:p14="http://schemas.microsoft.com/office/powerpoint/2010/main" val="24515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E1B5C-425A-4222-A900-AB254441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29" y="444903"/>
            <a:ext cx="11029071" cy="11835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4.2. Классификация ЭГС по однородности параметров состояния (по Г.К.Бондарику)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BCFC8-1979-4C31-B89E-49DEE0A8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065" y="4712678"/>
            <a:ext cx="9371948" cy="75655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6400" dirty="0"/>
              <a:t>Подразделение ЭГС по однородности параметров состояния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5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600" dirty="0">
                <a:solidFill>
                  <a:srgbClr val="0000CC"/>
                </a:solidFill>
              </a:rPr>
              <a:t>Однородные ЭГС характеризуются средними значениями параметров в любой точке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C7EA4-A1DA-4F3D-8240-BC88850F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6A143E-4DEC-450E-B77D-3AEA7339C6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43" y="1937955"/>
            <a:ext cx="6992811" cy="2499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7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D7A56-A01C-48A5-9DD6-20F6F84E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326575"/>
            <a:ext cx="9726060" cy="9436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4.3.Классификация ЭГС по факторам формирования</a:t>
            </a:r>
            <a:r>
              <a:rPr lang="ru-RU" dirty="0"/>
              <a:t> (составил В.А.Королёв, 2019)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39F300-32DD-4EE7-A67C-7063BD06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1F3EABF-A9C8-4D5E-982B-F38B6DCF8C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973884"/>
              </p:ext>
            </p:extLst>
          </p:nvPr>
        </p:nvGraphicFramePr>
        <p:xfrm>
          <a:off x="855677" y="1974624"/>
          <a:ext cx="10617616" cy="3051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9856">
                  <a:extLst>
                    <a:ext uri="{9D8B030D-6E8A-4147-A177-3AD203B41FA5}">
                      <a16:colId xmlns:a16="http://schemas.microsoft.com/office/drawing/2014/main" val="317379516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45449935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145619946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1898608881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158904910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3753828465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3576235458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1451100039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533724877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3654904077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418040804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71485498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3772355038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1877515268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4181779598"/>
                    </a:ext>
                  </a:extLst>
                </a:gridCol>
              </a:tblGrid>
              <a:tr h="118140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dirty="0">
                          <a:latin typeface="Times New Roman Cyr" panose="02020603050405020304" pitchFamily="18" charset="-52"/>
                        </a:rPr>
                        <a:t>Эколого-геологические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dirty="0">
                          <a:latin typeface="Times New Roman Cyr" panose="02020603050405020304" pitchFamily="18" charset="-52"/>
                        </a:rPr>
                        <a:t>системы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2000" dirty="0">
                        <a:latin typeface="Times New Roman Cyr" panose="02020603050405020304" pitchFamily="18" charset="-52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2400" dirty="0">
                          <a:latin typeface="Times New Roman Cyr" panose="02020603050405020304" pitchFamily="18" charset="-52"/>
                        </a:rPr>
                        <a:t>Природные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800" dirty="0">
                        <a:latin typeface="Times New Roman Cyr" panose="02020603050405020304" pitchFamily="18" charset="-52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2400" dirty="0">
                          <a:latin typeface="Times New Roman Cyr" panose="02020603050405020304" pitchFamily="18" charset="-52"/>
                        </a:rPr>
                        <a:t>Техно-природные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2000" dirty="0">
                        <a:latin typeface="Times New Roman Cyr" panose="02020603050405020304" pitchFamily="18" charset="-52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2400" dirty="0">
                          <a:latin typeface="Times New Roman Cyr" panose="02020603050405020304" pitchFamily="18" charset="-52"/>
                        </a:rPr>
                        <a:t>Природно-техногенные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  <a:latin typeface="Times New Roman Cyr" panose="02020603050405020304" pitchFamily="18" charset="-52"/>
                        </a:rPr>
                        <a:t>Техногенные</a:t>
                      </a:r>
                      <a:endParaRPr lang="ru-RU" sz="2800" dirty="0">
                        <a:effectLst/>
                        <a:latin typeface="Times New Roman Cyr" panose="02020603050405020304" pitchFamily="18" charset="-52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-52"/>
                        </a:rPr>
                        <a:t>(антропогенные или искусственные)</a:t>
                      </a:r>
                      <a:endParaRPr lang="ru-RU" sz="24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lang="ru-RU" dirty="0">
                        <a:latin typeface="Times New Roman Cyr" panose="02020603050405020304" pitchFamily="18" charset="-52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298694"/>
                  </a:ext>
                </a:extLst>
              </a:tr>
              <a:tr h="91830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dirty="0">
                          <a:latin typeface="Times New Roman Cyr" panose="02020603050405020304" pitchFamily="18" charset="-52"/>
                        </a:rPr>
                        <a:t>Техногенная </a:t>
                      </a:r>
                      <a:r>
                        <a:rPr lang="ru-RU" dirty="0" err="1">
                          <a:latin typeface="Times New Roman Cyr" panose="02020603050405020304" pitchFamily="18" charset="-52"/>
                        </a:rPr>
                        <a:t>изменённость</a:t>
                      </a:r>
                      <a:endParaRPr lang="ru-RU" dirty="0">
                        <a:latin typeface="Times New Roman Cyr" panose="02020603050405020304" pitchFamily="18" charset="-52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dirty="0">
                          <a:latin typeface="Times New Roman Cyr" panose="02020603050405020304" pitchFamily="18" charset="-52"/>
                        </a:rPr>
                        <a:t>(%)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dirty="0">
                          <a:latin typeface="Times New Roman Cyr" panose="02020603050405020304" pitchFamily="18" charset="-52"/>
                        </a:rPr>
                        <a:t>0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a typeface="+mn-ea"/>
                          <a:cs typeface="+mn-cs"/>
                        </a:rPr>
                        <a:t>&lt;50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 Cyr" panose="02020603050405020304" pitchFamily="18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a typeface="+mn-ea"/>
                          <a:cs typeface="+mn-cs"/>
                        </a:rPr>
                        <a:t>&gt;50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 Cyr" panose="02020603050405020304" pitchFamily="18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a typeface="+mn-ea"/>
                          <a:cs typeface="+mn-cs"/>
                        </a:rPr>
                        <a:t>100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 Cyr" panose="02020603050405020304" pitchFamily="18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080860"/>
                  </a:ext>
                </a:extLst>
              </a:tr>
              <a:tr h="29803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Иерархический</a:t>
                      </a:r>
                    </a:p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уровень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1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2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3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4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5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1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2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3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1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2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3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1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2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 Cyr" panose="02020603050405020304" pitchFamily="18" charset="-52"/>
                        </a:rPr>
                        <a:t>3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230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A29695-5781-40FC-BC4D-E5C366917DF5}"/>
              </a:ext>
            </a:extLst>
          </p:cNvPr>
          <p:cNvSpPr/>
          <p:nvPr/>
        </p:nvSpPr>
        <p:spPr>
          <a:xfrm>
            <a:off x="2214695" y="5284929"/>
            <a:ext cx="8430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630555" algn="l"/>
              </a:tabLst>
            </a:pPr>
            <a:r>
              <a:rPr lang="ru-RU" sz="2400" dirty="0">
                <a:solidFill>
                  <a:srgbClr val="0000CC"/>
                </a:solidFill>
                <a:latin typeface="Times New Roman Cyr" panose="02020603050405020304" pitchFamily="18" charset="-52"/>
                <a:ea typeface="Times New Roman" panose="02020603050405020304" pitchFamily="18" charset="0"/>
                <a:cs typeface="Times New Roman Cyr" panose="02020603050405020304" pitchFamily="18" charset="-52"/>
              </a:rPr>
              <a:t>1 – моно-ЭГС;     2 – мезо-ЭГС;    3 – макро-ЭГС; </a:t>
            </a:r>
          </a:p>
          <a:p>
            <a:pPr>
              <a:spcAft>
                <a:spcPts val="0"/>
              </a:spcAft>
              <a:tabLst>
                <a:tab pos="630555" algn="l"/>
              </a:tabLst>
            </a:pPr>
            <a:r>
              <a:rPr lang="ru-RU" sz="2400" dirty="0">
                <a:solidFill>
                  <a:srgbClr val="0000CC"/>
                </a:solidFill>
                <a:latin typeface="Times New Roman Cyr" panose="02020603050405020304" pitchFamily="18" charset="-52"/>
                <a:ea typeface="Times New Roman" panose="02020603050405020304" pitchFamily="18" charset="0"/>
                <a:cs typeface="Times New Roman Cyr" panose="02020603050405020304" pitchFamily="18" charset="-52"/>
              </a:rPr>
              <a:t>4 – надрегиональные ЭГС;     5 - биосфера</a:t>
            </a:r>
            <a:endParaRPr lang="ru-RU" sz="3200" dirty="0">
              <a:solidFill>
                <a:srgbClr val="0000CC"/>
              </a:solidFill>
              <a:effectLst/>
              <a:latin typeface="Times New Roman Cyr" panose="020206030504050203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4CEBC-E517-4DC7-B236-88298B6B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" y="1686690"/>
            <a:ext cx="2057400" cy="283897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</a:rPr>
              <a:t>Классификация искусственных ЭГС антропогенных массивов </a:t>
            </a:r>
            <a:r>
              <a:rPr lang="ru-RU" sz="2000" dirty="0">
                <a:solidFill>
                  <a:srgbClr val="0000CC"/>
                </a:solidFill>
              </a:rPr>
              <a:t>(составил В.А.Королёв, 2019)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endParaRPr lang="ru-RU" sz="2000" dirty="0">
              <a:solidFill>
                <a:srgbClr val="0000CC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CD5627A-B0FE-4290-B015-2CEE3B2EA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821266"/>
              </p:ext>
            </p:extLst>
          </p:nvPr>
        </p:nvGraphicFramePr>
        <p:xfrm>
          <a:off x="2416629" y="352867"/>
          <a:ext cx="9093368" cy="6350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593702138"/>
                    </a:ext>
                  </a:extLst>
                </a:gridCol>
                <a:gridCol w="2449285">
                  <a:extLst>
                    <a:ext uri="{9D8B030D-6E8A-4147-A177-3AD203B41FA5}">
                      <a16:colId xmlns:a16="http://schemas.microsoft.com/office/drawing/2014/main" val="2965108110"/>
                    </a:ext>
                  </a:extLst>
                </a:gridCol>
                <a:gridCol w="2269672">
                  <a:extLst>
                    <a:ext uri="{9D8B030D-6E8A-4147-A177-3AD203B41FA5}">
                      <a16:colId xmlns:a16="http://schemas.microsoft.com/office/drawing/2014/main" val="684455431"/>
                    </a:ext>
                  </a:extLst>
                </a:gridCol>
                <a:gridCol w="2088411">
                  <a:extLst>
                    <a:ext uri="{9D8B030D-6E8A-4147-A177-3AD203B41FA5}">
                      <a16:colId xmlns:a16="http://schemas.microsoft.com/office/drawing/2014/main" val="4044674777"/>
                    </a:ext>
                  </a:extLst>
                </a:gridCol>
              </a:tblGrid>
              <a:tr h="28556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Тип массива</a:t>
                      </a:r>
                      <a:endParaRPr lang="ru-RU" sz="2800" dirty="0">
                        <a:solidFill>
                          <a:srgbClr val="0000CC"/>
                        </a:solidFill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Подтип массива</a:t>
                      </a:r>
                      <a:endParaRPr lang="ru-RU" sz="2800" dirty="0">
                        <a:solidFill>
                          <a:srgbClr val="0000CC"/>
                        </a:solidFill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ЭГС</a:t>
                      </a:r>
                      <a:endParaRPr lang="ru-RU" sz="2800" dirty="0">
                        <a:solidFill>
                          <a:srgbClr val="0000CC"/>
                        </a:solidFill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solidFill>
                            <a:srgbClr val="0000CC"/>
                          </a:solidFill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80215"/>
                  </a:ext>
                </a:extLst>
              </a:tr>
              <a:tr h="805695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Намывной</a:t>
                      </a:r>
                      <a:endParaRPr lang="ru-RU" sz="28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Песчаный</a:t>
                      </a:r>
                      <a:endParaRPr lang="ru-RU" sz="24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Глинистый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6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Намывного массива</a:t>
                      </a:r>
                      <a:endParaRPr lang="ru-RU" sz="3200" b="1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32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544143"/>
                  </a:ext>
                </a:extLst>
              </a:tr>
              <a:tr h="805695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Насыпной</a:t>
                      </a:r>
                      <a:endParaRPr lang="ru-RU" sz="28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Крупнообломочный</a:t>
                      </a:r>
                      <a:endParaRPr lang="ru-RU" sz="24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Песчаный</a:t>
                      </a:r>
                      <a:endParaRPr lang="ru-RU" sz="24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Глинистый</a:t>
                      </a:r>
                      <a:endParaRPr lang="ru-RU" sz="24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Насыпного массива</a:t>
                      </a:r>
                      <a:endParaRPr lang="ru-RU" sz="3200" b="1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32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835537"/>
                  </a:ext>
                </a:extLst>
              </a:tr>
              <a:tr h="805695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Отвальный</a:t>
                      </a:r>
                      <a:endParaRPr lang="ru-RU" sz="28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Сухой и мокрый</a:t>
                      </a:r>
                      <a:endParaRPr lang="ru-RU" sz="240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Выделяются по составу отвала</a:t>
                      </a:r>
                      <a:endParaRPr lang="ru-RU" sz="240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Отвала</a:t>
                      </a:r>
                      <a:endParaRPr lang="ru-RU" sz="3200" b="1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32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025590"/>
                  </a:ext>
                </a:extLst>
              </a:tr>
              <a:tr h="774715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Хвостохранилищный</a:t>
                      </a:r>
                      <a:endParaRPr lang="ru-RU" sz="28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Выделяются по составу «хвостов» (шлама)</a:t>
                      </a:r>
                      <a:endParaRPr lang="ru-RU" sz="24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Хвостохранилища</a:t>
                      </a:r>
                      <a:endParaRPr lang="ru-RU" sz="3200" b="1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32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1684812"/>
                  </a:ext>
                </a:extLst>
              </a:tr>
              <a:tr h="967334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Полигон ТБО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(свалочный)</a:t>
                      </a:r>
                      <a:endParaRPr lang="ru-RU" sz="28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Выделяется по возрасту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1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Свалочная</a:t>
                      </a:r>
                      <a:endParaRPr lang="ru-RU" sz="3200" b="1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32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570184"/>
                  </a:ext>
                </a:extLst>
              </a:tr>
              <a:tr h="975407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err="1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Сельскохозяйствен-ный</a:t>
                      </a:r>
                      <a:endParaRPr lang="ru-RU" sz="28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Выделяется по агротехнике</a:t>
                      </a:r>
                      <a:endParaRPr lang="ru-RU" sz="240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 err="1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Сельскохозяйст</a:t>
                      </a:r>
                      <a:r>
                        <a:rPr lang="ru-RU" sz="2000" b="1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-венная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800" b="1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32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039539"/>
                  </a:ext>
                </a:extLst>
              </a:tr>
              <a:tr h="856433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Рекреационный</a:t>
                      </a:r>
                      <a:endParaRPr lang="ru-RU" sz="28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Технозёмный</a:t>
                      </a:r>
                      <a:endParaRPr lang="ru-RU" sz="24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 Cyr" panose="02020603050405020304" pitchFamily="18" charset="-52"/>
                          <a:ea typeface="Times New Roman" panose="02020603050405020304" pitchFamily="18" charset="0"/>
                          <a:cs typeface="Times New Roman Cyr" panose="02020603050405020304" pitchFamily="18" charset="-52"/>
                        </a:rPr>
                        <a:t>Ландшафтно-дизайнерская 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50" b="1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3200" dirty="0">
                        <a:effectLst/>
                        <a:latin typeface="Times New Roman Cyr" panose="020206030504050203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680338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62DFEAA2-EB61-4973-9EC1-7DA130C8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F5FFF8-854A-49DA-8E89-6B1999882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351" y="679432"/>
            <a:ext cx="1387928" cy="7659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1A6232-135B-4FBB-824D-1AFCEFC1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499" y="1546032"/>
            <a:ext cx="1279632" cy="7130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B8C43D-4B04-49FC-AB73-7567D6AC5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332" y="2357496"/>
            <a:ext cx="1491875" cy="7130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C2AB81-B051-4FEA-874C-E99DA5478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5855" y="3185506"/>
            <a:ext cx="1339211" cy="6219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83FD7A-F603-4DD9-A08A-AA8B45744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2511" y="4088953"/>
            <a:ext cx="1445898" cy="6747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05F7A6-0DED-4EDD-9CD2-E783FE79D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5255" y="5009307"/>
            <a:ext cx="1499492" cy="6023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9D4674-38F7-45F6-BD45-47651AA21F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44" y="5879510"/>
            <a:ext cx="1548611" cy="6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BE674-3B89-44EB-B199-43C935D5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4.4. Классификация ЭГС по полноте компонентов (набору подсистем) </a:t>
            </a:r>
            <a:r>
              <a:rPr lang="ru-RU" sz="3200" dirty="0"/>
              <a:t>(составил В.А.Королев, 2019)</a:t>
            </a:r>
            <a:endParaRPr lang="ru-RU" sz="3200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26C69-8A68-4A3F-B76D-E6159D27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184A69-688E-486C-9A9B-30A586BAE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873498"/>
            <a:ext cx="78962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E8D23048-C883-4EFD-BA75-2BF166BC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38191D9-31B1-49C1-86B7-038B8DA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276225"/>
            <a:ext cx="9372600" cy="1182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4.5. Классификация ЭГС по видам компонентов (особенностям подсистем)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BFF419A-AD9D-4E76-BDE3-ADDA3E45C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58452"/>
              </p:ext>
            </p:extLst>
          </p:nvPr>
        </p:nvGraphicFramePr>
        <p:xfrm>
          <a:off x="820895" y="2344075"/>
          <a:ext cx="10723712" cy="38961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8841">
                  <a:extLst>
                    <a:ext uri="{9D8B030D-6E8A-4147-A177-3AD203B41FA5}">
                      <a16:colId xmlns:a16="http://schemas.microsoft.com/office/drawing/2014/main" val="1897807930"/>
                    </a:ext>
                  </a:extLst>
                </a:gridCol>
                <a:gridCol w="3045375">
                  <a:extLst>
                    <a:ext uri="{9D8B030D-6E8A-4147-A177-3AD203B41FA5}">
                      <a16:colId xmlns:a16="http://schemas.microsoft.com/office/drawing/2014/main" val="1721271003"/>
                    </a:ext>
                  </a:extLst>
                </a:gridCol>
                <a:gridCol w="1308511">
                  <a:extLst>
                    <a:ext uri="{9D8B030D-6E8A-4147-A177-3AD203B41FA5}">
                      <a16:colId xmlns:a16="http://schemas.microsoft.com/office/drawing/2014/main" val="1825100903"/>
                    </a:ext>
                  </a:extLst>
                </a:gridCol>
                <a:gridCol w="1728132">
                  <a:extLst>
                    <a:ext uri="{9D8B030D-6E8A-4147-A177-3AD203B41FA5}">
                      <a16:colId xmlns:a16="http://schemas.microsoft.com/office/drawing/2014/main" val="3769301331"/>
                    </a:ext>
                  </a:extLst>
                </a:gridCol>
                <a:gridCol w="1568741">
                  <a:extLst>
                    <a:ext uri="{9D8B030D-6E8A-4147-A177-3AD203B41FA5}">
                      <a16:colId xmlns:a16="http://schemas.microsoft.com/office/drawing/2014/main" val="699988577"/>
                    </a:ext>
                  </a:extLst>
                </a:gridCol>
                <a:gridCol w="2494112">
                  <a:extLst>
                    <a:ext uri="{9D8B030D-6E8A-4147-A177-3AD203B41FA5}">
                      <a16:colId xmlns:a16="http://schemas.microsoft.com/office/drawing/2014/main" val="3713391223"/>
                    </a:ext>
                  </a:extLst>
                </a:gridCol>
              </a:tblGrid>
              <a:tr h="34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Тип </a:t>
                      </a:r>
                      <a:endParaRPr lang="ru-RU" sz="2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ЭГСП</a:t>
                      </a:r>
                      <a:endParaRPr lang="ru-RU" sz="2800" b="1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Тип  </a:t>
                      </a:r>
                      <a:r>
                        <a:rPr lang="ru-RU" sz="1800" b="1" dirty="0" err="1">
                          <a:effectLst/>
                        </a:rPr>
                        <a:t>псаммолитотопа</a:t>
                      </a:r>
                      <a:endParaRPr lang="ru-RU" sz="3600" b="1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Гидротоп</a:t>
                      </a:r>
                      <a:endParaRPr lang="ru-RU" sz="3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песчаный</a:t>
                      </a:r>
                      <a:endParaRPr lang="ru-RU" sz="3200" b="1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Атмотоп песчаный</a:t>
                      </a:r>
                      <a:endParaRPr lang="ru-RU" sz="3200" b="1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Псаммоэдафо</a:t>
                      </a:r>
                      <a:r>
                        <a:rPr lang="ru-RU" sz="1600" b="1" dirty="0">
                          <a:effectLst/>
                        </a:rPr>
                        <a:t>-топ</a:t>
                      </a:r>
                      <a:endParaRPr lang="ru-RU" sz="32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Преобладающий </a:t>
                      </a:r>
                      <a:r>
                        <a:rPr lang="ru-RU" sz="1600" b="1" dirty="0" err="1">
                          <a:effectLst/>
                        </a:rPr>
                        <a:t>псаммобиоценоз</a:t>
                      </a:r>
                      <a:endParaRPr lang="ru-RU" sz="3200" b="1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44710"/>
                  </a:ext>
                </a:extLst>
              </a:tr>
              <a:tr h="170421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CC"/>
                          </a:solidFill>
                          <a:effectLst/>
                        </a:rPr>
                        <a:t>Сухопутный</a:t>
                      </a:r>
                      <a:endParaRPr lang="ru-RU" sz="3200" b="1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CC"/>
                        </a:solidFill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Речных террас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а) подземных вод;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б) зоны аэрации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Зональной тепло-</a:t>
                      </a:r>
                      <a:r>
                        <a:rPr lang="ru-RU" sz="1100" dirty="0" err="1">
                          <a:effectLst/>
                        </a:rPr>
                        <a:t>влаго</a:t>
                      </a:r>
                      <a:r>
                        <a:rPr lang="ru-RU" sz="1100" dirty="0">
                          <a:effectLst/>
                        </a:rPr>
                        <a:t>-обеспеченности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Развитый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Сухопутный псаммофитоценоз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764899"/>
                  </a:ext>
                </a:extLst>
              </a:tr>
              <a:tr h="170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Морских террас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Развитый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 же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926285"/>
                  </a:ext>
                </a:extLst>
              </a:tr>
              <a:tr h="170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Флювиогляциальных толщ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Развитый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 же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62538"/>
                  </a:ext>
                </a:extLst>
              </a:tr>
              <a:tr h="34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Эоловых толщ пустынь и полупустынь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Низкоой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влаго</a:t>
                      </a:r>
                      <a:r>
                        <a:rPr lang="ru-RU" sz="1100" dirty="0">
                          <a:effectLst/>
                        </a:rPr>
                        <a:t>- и высокой тепло- обеспеченности 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Отсутствует или слабо развитый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Сухопутный </a:t>
                      </a:r>
                      <a:r>
                        <a:rPr lang="ru-RU" sz="1100" dirty="0" err="1">
                          <a:effectLst/>
                        </a:rPr>
                        <a:t>псаммозооценоз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65483"/>
                  </a:ext>
                </a:extLst>
              </a:tr>
              <a:tr h="34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 выветривания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Зональной тепло-</a:t>
                      </a:r>
                      <a:r>
                        <a:rPr lang="ru-RU" sz="1100" dirty="0" err="1">
                          <a:effectLst/>
                        </a:rPr>
                        <a:t>влаго</a:t>
                      </a:r>
                      <a:r>
                        <a:rPr lang="ru-RU" sz="1100" dirty="0">
                          <a:effectLst/>
                        </a:rPr>
                        <a:t>-обеспеченности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Отсутствует или слабо развитый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Сухопутный псаммофитоценоз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199997"/>
                  </a:ext>
                </a:extLst>
              </a:tr>
              <a:tr h="34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Прибрежных пляжей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Отсутствует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Сухопутный </a:t>
                      </a:r>
                      <a:r>
                        <a:rPr lang="ru-RU" sz="1100" dirty="0" err="1">
                          <a:effectLst/>
                        </a:rPr>
                        <a:t>псаммомикробиоценоз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47780"/>
                  </a:ext>
                </a:extLst>
              </a:tr>
              <a:tr h="34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Вулканогенно-осадочных толщ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Отсутствует или слабо развитый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Сухопутный псаммофитоценоз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52761"/>
                  </a:ext>
                </a:extLst>
              </a:tr>
              <a:tr h="51126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CC"/>
                          </a:solidFill>
                          <a:effectLst/>
                        </a:rPr>
                        <a:t>Аквальный</a:t>
                      </a:r>
                      <a:r>
                        <a:rPr lang="ru-RU" sz="1600" b="1" dirty="0">
                          <a:effectLst/>
                        </a:rPr>
                        <a:t> (подводный)</a:t>
                      </a:r>
                      <a:endParaRPr lang="ru-RU" sz="3200" b="1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Донных аллювиальных толщ 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Полного водонасыщения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Зональной тепло-обеспеченности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Отсутствует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Пресноводный псаммомикробио-ценоз, псаммофито- и зооценозы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27175"/>
                  </a:ext>
                </a:extLst>
              </a:tr>
              <a:tr h="511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Донных озерных толщ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Пресноводный </a:t>
                      </a:r>
                      <a:r>
                        <a:rPr lang="ru-RU" sz="1100" dirty="0" err="1">
                          <a:effectLst/>
                        </a:rPr>
                        <a:t>псаммомикробио-ценоз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псаммофито</a:t>
                      </a:r>
                      <a:r>
                        <a:rPr lang="ru-RU" sz="1100" dirty="0">
                          <a:effectLst/>
                        </a:rPr>
                        <a:t>- и зооценозы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745139"/>
                  </a:ext>
                </a:extLst>
              </a:tr>
              <a:tr h="511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Донных морских толщ</a:t>
                      </a:r>
                      <a:endParaRPr lang="ru-RU" sz="200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Морской подводный </a:t>
                      </a:r>
                      <a:r>
                        <a:rPr lang="ru-RU" sz="1100" dirty="0" err="1">
                          <a:effectLst/>
                        </a:rPr>
                        <a:t>псаммомикробио-ценоз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псаммофито</a:t>
                      </a:r>
                      <a:r>
                        <a:rPr lang="ru-RU" sz="1100" dirty="0">
                          <a:effectLst/>
                        </a:rPr>
                        <a:t>- и зооценозы</a:t>
                      </a:r>
                      <a:endParaRPr lang="ru-RU" sz="2000" dirty="0">
                        <a:effectLst/>
                        <a:latin typeface="Times New Roman Cyr" panose="02020603050405020304" pitchFamily="18" charset="-52"/>
                        <a:ea typeface="Times New Roman Cyr" panose="020206030504050203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73376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D0EB31-58B8-4842-BD1E-95CF943C144F}"/>
              </a:ext>
            </a:extLst>
          </p:cNvPr>
          <p:cNvSpPr/>
          <p:nvPr/>
        </p:nvSpPr>
        <p:spPr>
          <a:xfrm>
            <a:off x="745588" y="1585525"/>
            <a:ext cx="10874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 Cyr" panose="02020603050405020304" pitchFamily="18" charset="-52"/>
                <a:cs typeface="Times New Roman" panose="02020603050405020304" pitchFamily="18" charset="0"/>
              </a:rPr>
              <a:t>Типы природных эколого-геологических систем песчаных (по </a:t>
            </a:r>
            <a:r>
              <a:rPr lang="ru-RU" b="1" dirty="0" err="1">
                <a:latin typeface="Times New Roman" panose="02020603050405020304" pitchFamily="18" charset="0"/>
                <a:ea typeface="Times New Roman Cyr" panose="02020603050405020304" pitchFamily="18" charset="-52"/>
                <a:cs typeface="Times New Roman" panose="02020603050405020304" pitchFamily="18" charset="0"/>
              </a:rPr>
              <a:t>В.Т.Трофимову</a:t>
            </a:r>
            <a:r>
              <a:rPr lang="ru-RU" b="1" dirty="0">
                <a:latin typeface="Times New Roman" panose="02020603050405020304" pitchFamily="18" charset="0"/>
                <a:ea typeface="Times New Roman Cyr" panose="02020603050405020304" pitchFamily="18" charset="-52"/>
                <a:cs typeface="Times New Roman" panose="02020603050405020304" pitchFamily="18" charset="0"/>
              </a:rPr>
              <a:t> и В.А.Королеву, 2018)</a:t>
            </a:r>
            <a:endParaRPr lang="ru-RU" sz="2800" dirty="0">
              <a:effectLst/>
              <a:latin typeface="Times New Roman Cyr" panose="02020603050405020304" pitchFamily="18" charset="-52"/>
              <a:ea typeface="Times New Roman Cyr" panose="020206030504050203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BC84B-45D2-452A-AC89-754BC381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Выводы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8646-1E89-4B64-B7A8-98627895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1486DB8-4E3C-4992-B4FA-21E523BFA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00CC"/>
                </a:solidFill>
              </a:rPr>
              <a:t>Разработаны модели вещественно-энергетического состава различных ЭГС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00CC"/>
                </a:solidFill>
              </a:rPr>
              <a:t>Разработаны модели структуры ЭГС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00CC"/>
                </a:solidFill>
              </a:rPr>
              <a:t>Проанализированы признаки классифицирования ЭГС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00CC"/>
                </a:solidFill>
              </a:rPr>
              <a:t>Составлены классификации ЭГС по иерархии, однородности, факторам формирования, полноте и видам компонентов и др. признакам</a:t>
            </a:r>
          </a:p>
        </p:txBody>
      </p:sp>
    </p:spTree>
    <p:extLst>
      <p:ext uri="{BB962C8B-B14F-4D97-AF65-F5344CB8AC3E}">
        <p14:creationId xmlns:p14="http://schemas.microsoft.com/office/powerpoint/2010/main" val="33449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21561" y="2273417"/>
            <a:ext cx="6949440" cy="91080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BE32C3-213D-497D-BDA0-0DEDD6D48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788" y="2347300"/>
            <a:ext cx="2838450" cy="16097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B643C-CD4B-4055-8E1F-7A22693D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584" y="141863"/>
            <a:ext cx="9371949" cy="1183566"/>
          </a:xfrm>
        </p:spPr>
        <p:txBody>
          <a:bodyPr>
            <a:normAutofit/>
          </a:bodyPr>
          <a:lstStyle/>
          <a:p>
            <a:r>
              <a:rPr lang="ru-RU" sz="5400" b="1" dirty="0"/>
              <a:t>Обсуждаемые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A5F94-EA9A-479F-8328-602A74624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14" y="1728131"/>
            <a:ext cx="9916561" cy="44585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Понятие об эколого-геологической системе (ЭГС)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Состав ЭГС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Структура ЭГС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Классификации ЭГС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85BE09-9C00-4096-A021-5D7629B9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402863-7606-4CA5-93B1-2FC652FA9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06" y="3173254"/>
            <a:ext cx="2712440" cy="18056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A85574-FA2A-4092-A3DA-1291E9128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25" y="3994663"/>
            <a:ext cx="2619375" cy="17430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1CB5ECC-9DB5-4D7F-BCFD-9B94F414A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25" y="466496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876190E-36B8-41DB-B18B-D4EA8F68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0E0A4-367C-40F0-A573-9ABB99DC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66001"/>
            <a:ext cx="4274278" cy="4336525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B4AB3D8D-DF1C-418D-96BC-A443EEB35AB5}"/>
              </a:ext>
            </a:extLst>
          </p:cNvPr>
          <p:cNvSpPr txBox="1">
            <a:spLocks/>
          </p:cNvSpPr>
          <p:nvPr/>
        </p:nvSpPr>
        <p:spPr>
          <a:xfrm>
            <a:off x="4748169" y="1566001"/>
            <a:ext cx="7139031" cy="28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solidFill>
                  <a:srgbClr val="0000CC"/>
                </a:solidFill>
              </a:rPr>
              <a:t>ЭГС - открытая динамичная система, состоящая из абиотической подсистемы – литотопа и эдафотопа, и биотической – биоценоза, и обладающая внутренним единством, структурой и системными свойствами.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5EB6A1F-2E14-4C0E-8B8C-94D8649A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20117"/>
            <a:ext cx="10326498" cy="65357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1. Понятие об эколого-геологической системе (ЭГС)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039D7E-5835-465F-A9B5-88C2617AE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084" y="5179756"/>
            <a:ext cx="2971825" cy="12629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Структура биогеоценоза по </a:t>
            </a:r>
            <a:r>
              <a:rPr lang="ru-RU" dirty="0" err="1"/>
              <a:t>В.Н.Сукачеву</a:t>
            </a:r>
            <a:r>
              <a:rPr lang="ru-RU" dirty="0"/>
              <a:t> (1940)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EC2AC5-3C18-4BAE-BDD6-D6BD36603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310" y="3759183"/>
            <a:ext cx="1813598" cy="2143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D569EC-38AE-4D48-9D56-5915FA88D47B}"/>
              </a:ext>
            </a:extLst>
          </p:cNvPr>
          <p:cNvSpPr txBox="1"/>
          <p:nvPr/>
        </p:nvSpPr>
        <p:spPr>
          <a:xfrm>
            <a:off x="9757310" y="6132352"/>
            <a:ext cx="197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В.Н.Сукачев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0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CAFB6-A0AE-47FE-AF68-B2DB3ACA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82" y="822121"/>
            <a:ext cx="10217790" cy="63753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1. Понятие об эколого-геологической системе (ЭГС)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D2DEA-26BB-45CD-8E6B-16D81277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9625B4-4211-4C69-AF16-F468D9BE98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884783"/>
            <a:ext cx="6977743" cy="3724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A10241-AECF-4D56-B67A-E6B4660F0011}"/>
              </a:ext>
            </a:extLst>
          </p:cNvPr>
          <p:cNvSpPr/>
          <p:nvPr/>
        </p:nvSpPr>
        <p:spPr>
          <a:xfrm>
            <a:off x="7524925" y="1798646"/>
            <a:ext cx="42181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CC"/>
                </a:solidFill>
                <a:latin typeface="Times New Roman Cyr" panose="02020603050405020304" pitchFamily="18" charset="-52"/>
                <a:ea typeface="Times New Roman Cyr" panose="02020603050405020304" pitchFamily="18" charset="-52"/>
                <a:cs typeface="Times New Roman Cyr" panose="02020603050405020304" pitchFamily="18" charset="-52"/>
              </a:rPr>
              <a:t>Схема структуры экосистемы с учетом геологической составляющей </a:t>
            </a:r>
            <a:r>
              <a:rPr lang="ru-RU" sz="2000" dirty="0">
                <a:latin typeface="Times New Roman Cyr" panose="02020603050405020304" pitchFamily="18" charset="-52"/>
                <a:ea typeface="Times New Roman Cyr" panose="02020603050405020304" pitchFamily="18" charset="-52"/>
                <a:cs typeface="Times New Roman Cyr" panose="02020603050405020304" pitchFamily="18" charset="-52"/>
              </a:rPr>
              <a:t>и классов воздействий на нее. Точками выделены границы эколого-геологической системы: 1-5 - параметры литосферы: 1 - состав, строение и рельеф; 2 - подземные воды; 3 - геохимические поля; 4 - геофизические поля; 5 - современные эндо- и экзогенные процессы (по </a:t>
            </a:r>
            <a:r>
              <a:rPr lang="ru-RU" sz="2000" dirty="0" err="1">
                <a:latin typeface="Times New Roman Cyr" panose="02020603050405020304" pitchFamily="18" charset="-52"/>
                <a:ea typeface="Times New Roman Cyr" panose="02020603050405020304" pitchFamily="18" charset="-52"/>
                <a:cs typeface="Times New Roman Cyr" panose="02020603050405020304" pitchFamily="18" charset="-52"/>
              </a:rPr>
              <a:t>В.Т.Трофимову</a:t>
            </a:r>
            <a:r>
              <a:rPr lang="ru-RU" sz="2000" dirty="0">
                <a:latin typeface="Times New Roman Cyr" panose="02020603050405020304" pitchFamily="18" charset="-52"/>
                <a:ea typeface="Times New Roman Cyr" panose="02020603050405020304" pitchFamily="18" charset="-52"/>
                <a:cs typeface="Times New Roman Cyr" panose="02020603050405020304" pitchFamily="18" charset="-52"/>
              </a:rPr>
              <a:t>, 2009)</a:t>
            </a:r>
            <a:endParaRPr lang="ru-RU" sz="3200" dirty="0">
              <a:effectLst/>
              <a:latin typeface="Times New Roman Cyr" panose="02020603050405020304" pitchFamily="18" charset="-52"/>
              <a:ea typeface="Times New Roman Cyr" panose="020206030504050203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218427-D8F2-4F88-9A3A-84018215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829" y="1566001"/>
            <a:ext cx="3336146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CC"/>
                </a:solidFill>
              </a:rPr>
              <a:t>Модель состава </a:t>
            </a:r>
            <a:r>
              <a:rPr lang="ru-RU" sz="2800" b="1" dirty="0">
                <a:solidFill>
                  <a:srgbClr val="0000CC"/>
                </a:solidFill>
              </a:rPr>
              <a:t>природной</a:t>
            </a:r>
            <a:r>
              <a:rPr lang="ru-RU" sz="2800" dirty="0">
                <a:solidFill>
                  <a:srgbClr val="0000CC"/>
                </a:solidFill>
              </a:rPr>
              <a:t> сухопутной (континентальной) эколого-геологической системы (составил В.А.Королев, 2019)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696EED-F140-4836-9F5C-D62947A1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462B1EF-5135-4267-B7F6-4FF462D9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56713"/>
            <a:ext cx="9372600" cy="720682"/>
          </a:xfrm>
        </p:spPr>
        <p:txBody>
          <a:bodyPr>
            <a:normAutofit/>
          </a:bodyPr>
          <a:lstStyle/>
          <a:p>
            <a:r>
              <a:rPr lang="ru-RU" sz="3600" b="1" dirty="0"/>
              <a:t>2. Состав эколого-геологической системы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C4589E-B640-4E48-B2C3-549BBA33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281" y="1566001"/>
            <a:ext cx="5019782" cy="47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9FC5C6-720F-4FA0-B7BB-346E9363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06" y="5550563"/>
            <a:ext cx="5508094" cy="7875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Модель состава техно-природной или природно-техногенной ЭГС без технических объектов (устройств) </a:t>
            </a:r>
            <a:r>
              <a:rPr lang="ru-RU" sz="2400" dirty="0">
                <a:solidFill>
                  <a:schemeClr val="tx2"/>
                </a:solidFill>
              </a:rPr>
              <a:t>(составил В.А.Королев, 2019)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50DA-1495-4EBC-A88B-95749E10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5350C7-455F-4375-A466-CD8B6B12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45482"/>
            <a:ext cx="9372600" cy="787596"/>
          </a:xfrm>
        </p:spPr>
        <p:txBody>
          <a:bodyPr>
            <a:normAutofit/>
          </a:bodyPr>
          <a:lstStyle/>
          <a:p>
            <a:r>
              <a:rPr lang="ru-RU" sz="3600" b="1" dirty="0"/>
              <a:t>2. Состав эколого-геологической системы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346939-D38A-4E57-B4B4-3DC7678ED7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66" y="1693809"/>
            <a:ext cx="3948739" cy="368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116E69-F84B-4830-8FAC-23EB15F265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21" y="1675318"/>
            <a:ext cx="3948739" cy="35073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7F8C16-DFFE-4A39-A06A-5FAD03757B44}"/>
              </a:ext>
            </a:extLst>
          </p:cNvPr>
          <p:cNvSpPr/>
          <p:nvPr/>
        </p:nvSpPr>
        <p:spPr>
          <a:xfrm>
            <a:off x="6937694" y="5379241"/>
            <a:ext cx="4863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CC"/>
                </a:solidFill>
              </a:rPr>
              <a:t>Модель состава техно-природной или природно-техногенной ЭГС с техническими объектами (или устройствами) </a:t>
            </a:r>
            <a:r>
              <a:rPr lang="ru-RU" dirty="0">
                <a:solidFill>
                  <a:srgbClr val="0000CC"/>
                </a:solidFill>
              </a:rPr>
              <a:t>(составил В.А.Королев, 2019)</a:t>
            </a:r>
            <a:endParaRPr lang="ru-RU" sz="2800" b="1" dirty="0">
              <a:solidFill>
                <a:srgbClr val="0000CC"/>
              </a:solidFill>
              <a:effectLst/>
              <a:latin typeface="Times New Roman Cyr" panose="02020603050405020304" pitchFamily="18" charset="-52"/>
              <a:ea typeface="Times New Roman Cyr" panose="020206030504050203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F81FB4-46FE-4978-8015-B2F2D45D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87" y="5662569"/>
            <a:ext cx="4957894" cy="52411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Модель состава искусственной ЭГС без технических объектов </a:t>
            </a:r>
            <a:r>
              <a:rPr lang="ru-RU" sz="2400" dirty="0">
                <a:solidFill>
                  <a:srgbClr val="FF0000"/>
                </a:solidFill>
              </a:rPr>
              <a:t>(составил В.А.Королев, 2019)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F4786-CCA3-4481-AD11-96DE6801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63BC0B6-BAA4-44CF-9612-772EDEA3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36895"/>
            <a:ext cx="9372600" cy="703904"/>
          </a:xfrm>
        </p:spPr>
        <p:txBody>
          <a:bodyPr>
            <a:normAutofit/>
          </a:bodyPr>
          <a:lstStyle/>
          <a:p>
            <a:r>
              <a:rPr lang="ru-RU" sz="3600" b="1" dirty="0"/>
              <a:t>2. Состав эколого-геологической системы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7CDBC2-889A-428D-8953-0035D26D5C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06" y="1425596"/>
            <a:ext cx="4334794" cy="379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7C71D5-F86C-4302-9688-1971472C03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01" y="1425596"/>
            <a:ext cx="3979563" cy="37942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9DE3DAE2-E1B9-449D-9F74-6EAC49922A7F}"/>
              </a:ext>
            </a:extLst>
          </p:cNvPr>
          <p:cNvSpPr txBox="1">
            <a:spLocks/>
          </p:cNvSpPr>
          <p:nvPr/>
        </p:nvSpPr>
        <p:spPr>
          <a:xfrm>
            <a:off x="6269023" y="5662569"/>
            <a:ext cx="4957894" cy="5241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00CC"/>
                </a:solidFill>
              </a:rPr>
              <a:t>Модель состава искусственной ЭГС с техническими объектами </a:t>
            </a:r>
            <a:r>
              <a:rPr lang="ru-RU" sz="2400" dirty="0">
                <a:solidFill>
                  <a:srgbClr val="0000CC"/>
                </a:solidFill>
              </a:rPr>
              <a:t>(составил В.А.Королев, 2019)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35E980-9A6E-4D66-8266-61BC027F9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386" y="1845595"/>
            <a:ext cx="3608614" cy="2824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CC"/>
                </a:solidFill>
              </a:rPr>
              <a:t>Модель </a:t>
            </a:r>
            <a:r>
              <a:rPr lang="ru-RU" sz="2800" b="1" dirty="0">
                <a:solidFill>
                  <a:srgbClr val="0000CC"/>
                </a:solidFill>
              </a:rPr>
              <a:t>структуры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  <a:r>
              <a:rPr lang="ru-RU" sz="2800" b="1" dirty="0">
                <a:solidFill>
                  <a:srgbClr val="0000CC"/>
                </a:solidFill>
              </a:rPr>
              <a:t>природной</a:t>
            </a:r>
            <a:r>
              <a:rPr lang="ru-RU" sz="2800" dirty="0">
                <a:solidFill>
                  <a:srgbClr val="0000CC"/>
                </a:solidFill>
              </a:rPr>
              <a:t> сухопутной (континентальной) эколого-геологической системы</a:t>
            </a:r>
          </a:p>
          <a:p>
            <a:pPr marL="0" indent="0">
              <a:buNone/>
            </a:pPr>
            <a:endParaRPr lang="ru-RU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00CC"/>
                </a:solidFill>
              </a:rPr>
              <a:t>10 взаимосвязей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30CB6-9275-4CB5-BA15-108DB9C5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74FE4F8-6A4B-45C3-A442-668C7DC4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654341"/>
            <a:ext cx="9372600" cy="804572"/>
          </a:xfrm>
        </p:spPr>
        <p:txBody>
          <a:bodyPr>
            <a:normAutofit/>
          </a:bodyPr>
          <a:lstStyle/>
          <a:p>
            <a:r>
              <a:rPr lang="ru-RU" sz="3600" b="1" dirty="0"/>
              <a:t>3. Структура эколого-геологической системы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444C6B-6C74-4E8A-9B4D-25F4347EF7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4" y="1665515"/>
            <a:ext cx="6417128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5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917863A-79AC-46D6-BA79-F407AA05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17.04.2019</a:t>
            </a:fld>
            <a:endParaRPr lang="ru-RU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AC30B22-D091-4438-B4F3-9BD56FE8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612594"/>
            <a:ext cx="9372600" cy="787596"/>
          </a:xfrm>
        </p:spPr>
        <p:txBody>
          <a:bodyPr>
            <a:normAutofit/>
          </a:bodyPr>
          <a:lstStyle/>
          <a:p>
            <a:r>
              <a:rPr lang="ru-RU" sz="3600" b="1" dirty="0"/>
              <a:t>3. Структура эколого-геологической системы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36574BF-D4C5-4B93-B5A4-8296EEFFF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363" y="1566001"/>
            <a:ext cx="3506788" cy="4621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CC"/>
                </a:solidFill>
              </a:rPr>
              <a:t>Модель </a:t>
            </a:r>
            <a:r>
              <a:rPr lang="ru-RU" sz="2800" b="1" dirty="0">
                <a:solidFill>
                  <a:srgbClr val="0000CC"/>
                </a:solidFill>
              </a:rPr>
              <a:t>структуры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  <a:r>
              <a:rPr lang="ru-RU" sz="2800" b="1" dirty="0">
                <a:solidFill>
                  <a:srgbClr val="0000CC"/>
                </a:solidFill>
              </a:rPr>
              <a:t>техно-природной или</a:t>
            </a:r>
            <a:r>
              <a:rPr lang="ru-RU" sz="2800" dirty="0">
                <a:solidFill>
                  <a:srgbClr val="0000CC"/>
                </a:solidFill>
              </a:rPr>
              <a:t> природно-техногенной сухопутной (континентальной) эколого-геологической системы (В.А.Королев, 2019)</a:t>
            </a:r>
          </a:p>
          <a:p>
            <a:pPr marL="0" indent="0">
              <a:buNone/>
            </a:pPr>
            <a:endParaRPr lang="ru-RU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15 взаимосвязей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70366B-0E1B-4E2A-AFA6-FCC3211C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842" y="1493239"/>
            <a:ext cx="6454595" cy="43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theme/theme1.xml><?xml version="1.0" encoding="utf-8"?>
<a:theme xmlns:a="http://schemas.openxmlformats.org/drawingml/2006/main" name="Экологи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8_TF03098889.potx" id="{6E782BF9-2EAE-4A35-8194-CFD4D75475FE}" vid="{18C159E4-9044-4474-91D5-8A91EED38B47}"/>
    </a:ext>
  </a:extLst>
</a:theme>
</file>

<file path=ppt/theme/theme2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презентацию на тему природы и экологии с фотографиями</Template>
  <TotalTime>331</TotalTime>
  <Words>857</Words>
  <Application>Microsoft Office PowerPoint</Application>
  <PresentationFormat>Широкоэкранный</PresentationFormat>
  <Paragraphs>207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Corbel</vt:lpstr>
      <vt:lpstr>Times New Roman</vt:lpstr>
      <vt:lpstr>Times New Roman Cyr</vt:lpstr>
      <vt:lpstr>Экология 16x9</vt:lpstr>
      <vt:lpstr>СОСТАВ, СТРУКТУРА И КЛАССИФИКАЦИЯ ЭКОЛОГО-  ГЕОЛОГИЧЕСКИХ СИСТЕМ </vt:lpstr>
      <vt:lpstr>Обсуждаемые вопросы:</vt:lpstr>
      <vt:lpstr>1. Понятие об эколого-геологической системе (ЭГС)</vt:lpstr>
      <vt:lpstr>1. Понятие об эколого-геологической системе (ЭГС)</vt:lpstr>
      <vt:lpstr>2. Состав эколого-геологической системы</vt:lpstr>
      <vt:lpstr>2. Состав эколого-геологической системы</vt:lpstr>
      <vt:lpstr>2. Состав эколого-геологической системы</vt:lpstr>
      <vt:lpstr>3. Структура эколого-геологической системы</vt:lpstr>
      <vt:lpstr>3. Структура эколого-геологической системы</vt:lpstr>
      <vt:lpstr>Структура полной и неполной ЭГС</vt:lpstr>
      <vt:lpstr>4. Классификация эколого-геологических систем</vt:lpstr>
      <vt:lpstr>4.1. Классификация ЭГС по уровням организации</vt:lpstr>
      <vt:lpstr>4.2. Классификация ЭГС по однородности параметров состояния (по Г.К.Бондарику)</vt:lpstr>
      <vt:lpstr>4.3.Классификация ЭГС по факторам формирования (составил В.А.Королёв, 2019)</vt:lpstr>
      <vt:lpstr>Классификация искусственных ЭГС антропогенных массивов (составил В.А.Королёв, 2019) </vt:lpstr>
      <vt:lpstr>4.4. Классификация ЭГС по полноте компонентов (набору подсистем) (составил В.А.Королев, 2019)</vt:lpstr>
      <vt:lpstr>4.5. Классификация ЭГС по видам компонентов (особенностям подсистем)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СОСТАВ, СТРУКТУРА И КЛАССИФИКАЦИЯ ЭКОЛОГО-  ГЕОЛОГИЧЕСКИХ СИСТЕМ</dc:title>
  <dc:creator>Владимир Королев</dc:creator>
  <cp:lastModifiedBy>Владимир Королев</cp:lastModifiedBy>
  <cp:revision>30</cp:revision>
  <dcterms:created xsi:type="dcterms:W3CDTF">2019-04-13T13:40:56Z</dcterms:created>
  <dcterms:modified xsi:type="dcterms:W3CDTF">2019-04-17T05:09:34Z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