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6" r:id="rId2"/>
    <p:sldId id="261" r:id="rId3"/>
    <p:sldId id="260" r:id="rId4"/>
    <p:sldId id="263" r:id="rId5"/>
    <p:sldId id="257" r:id="rId6"/>
    <p:sldId id="262" r:id="rId7"/>
    <p:sldId id="259" r:id="rId8"/>
    <p:sldId id="264" r:id="rId9"/>
    <p:sldId id="268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00" autoAdjust="0"/>
  </p:normalViewPr>
  <p:slideViewPr>
    <p:cSldViewPr snapToGrid="0">
      <p:cViewPr varScale="1">
        <p:scale>
          <a:sx n="58" d="100"/>
          <a:sy n="58" d="100"/>
        </p:scale>
        <p:origin x="9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5AA6-AE52-4137-AE92-C732AA4ABD8F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2B2AC-1265-4868-9598-FF547CA0A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2B2AC-1265-4868-9598-FF547CA0A2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6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2B2AC-1265-4868-9598-FF547CA0A2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5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1663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8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8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2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5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6" y="609600"/>
            <a:ext cx="240238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09600"/>
            <a:ext cx="7973291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422858"/>
            <a:ext cx="2743196" cy="365125"/>
          </a:xfrm>
        </p:spPr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8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1" y="6422858"/>
            <a:ext cx="879759" cy="365125"/>
          </a:xfrm>
        </p:spPr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28296-F1CE-4AC9-843E-F3BCA061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3CDD45-C49F-47C9-9F94-80207F91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82F079-EBD5-4671-A76C-30F39FE2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334CAA-8236-41D3-A30B-789E0FAF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0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4E82DDA-4513-4A91-8B7C-82D07181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41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984403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5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90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5" y="6422858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65F8D2-14D0-4A42-9A2E-418B044D13E8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2" y="6422858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7187" y="6422858"/>
            <a:ext cx="469263" cy="365125"/>
          </a:xfrm>
          <a:prstGeom prst="rect">
            <a:avLst/>
          </a:prstGeom>
          <a:solidFill>
            <a:schemeClr val="tx1"/>
          </a:solidFill>
        </p:spPr>
        <p:txBody>
          <a:bodyPr vert="horz" lIns="45720" tIns="45720" rIns="91440" bIns="45720" rtlCol="0" anchor="ctr"/>
          <a:lstStyle>
            <a:lvl1pPr algn="r">
              <a:defRPr sz="1800" b="0">
                <a:solidFill>
                  <a:schemeClr val="bg2"/>
                </a:solidFill>
              </a:defRPr>
            </a:lvl1pPr>
          </a:lstStyle>
          <a:p>
            <a:fld id="{CF15016A-84BA-4FB0-8924-BAAB6F4D5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68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5DD5B-E31A-43BD-A80C-45BCA19F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166368"/>
            <a:ext cx="11750040" cy="1739347"/>
          </a:xfrm>
          <a:noFill/>
        </p:spPr>
        <p:txBody>
          <a:bodyPr>
            <a:noAutofit/>
          </a:bodyPr>
          <a:lstStyle/>
          <a:p>
            <a:r>
              <a:rPr lang="ru-RU" sz="4800" b="1" dirty="0"/>
              <a:t>Роль структуры порового пространства в миграции пестицидов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793A26-9AF9-434E-86B5-784C004E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8228" y="4360639"/>
            <a:ext cx="4517572" cy="15285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Белик</a:t>
            </a:r>
            <a:r>
              <a:rPr lang="ru-RU" dirty="0"/>
              <a:t>  Александра Александровна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МГУ им. М.В. Ломоносова,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ВНИИ фитопатологии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Кокорева Анна Александровна, к.б.н., МГУ им. М.В. Ломоносова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F5DD2-F286-47CE-9AA2-9AC85838AA91}"/>
              </a:ext>
            </a:extLst>
          </p:cNvPr>
          <p:cNvSpPr/>
          <p:nvPr/>
        </p:nvSpPr>
        <p:spPr>
          <a:xfrm>
            <a:off x="1458686" y="170156"/>
            <a:ext cx="9274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Третья открытая конференция молодых ученых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Почвенного института имени В.В. Докучаева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"ПОЧВОВЕДЕНИЕ: ГОРИЗОНТЫ БУДУЩЕГО. 2019"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514D3-1A82-4118-9927-0943B6B8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151" y="0"/>
            <a:ext cx="1573849" cy="156993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253448-437F-4320-ADD6-E55F4FA73D07}"/>
              </a:ext>
            </a:extLst>
          </p:cNvPr>
          <p:cNvSpPr txBox="1"/>
          <p:nvPr/>
        </p:nvSpPr>
        <p:spPr>
          <a:xfrm>
            <a:off x="5660571" y="6488668"/>
            <a:ext cx="273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Москва 2019</a:t>
            </a:r>
          </a:p>
        </p:txBody>
      </p:sp>
    </p:spTree>
    <p:extLst>
      <p:ext uri="{BB962C8B-B14F-4D97-AF65-F5344CB8AC3E}">
        <p14:creationId xmlns:p14="http://schemas.microsoft.com/office/powerpoint/2010/main" val="41270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891EC-2176-4B74-AFAB-7144345A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2" y="284176"/>
            <a:ext cx="11721946" cy="1508760"/>
          </a:xfrm>
        </p:spPr>
        <p:txBody>
          <a:bodyPr>
            <a:normAutofit/>
          </a:bodyPr>
          <a:lstStyle/>
          <a:p>
            <a:r>
              <a:rPr lang="ru-RU" sz="4400" b="1" dirty="0"/>
              <a:t>Моделирование миграции пестицида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4EFE2-07E0-4333-AE6A-D90190A4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43" y="2244171"/>
            <a:ext cx="4716297" cy="2834796"/>
          </a:xfrm>
          <a:prstGeom prst="rect">
            <a:avLst/>
          </a:prstGeom>
        </p:spPr>
      </p:pic>
      <p:pic>
        <p:nvPicPr>
          <p:cNvPr id="4" name="Picture 2" descr="C:\Users\смит\Downloads\DSC_0008.JPG">
            <a:extLst>
              <a:ext uri="{FF2B5EF4-FFF2-40B4-BE49-F238E27FC236}">
                <a16:creationId xmlns:a16="http://schemas.microsoft.com/office/drawing/2014/main" id="{8D7F5F01-5C44-40BF-BC3F-91765BCF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t="24762" r="39140" b="28189"/>
          <a:stretch>
            <a:fillRect/>
          </a:stretch>
        </p:blipFill>
        <p:spPr bwMode="auto">
          <a:xfrm>
            <a:off x="466204" y="2897436"/>
            <a:ext cx="2612966" cy="150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5">
            <a:extLst>
              <a:ext uri="{FF2B5EF4-FFF2-40B4-BE49-F238E27FC236}">
                <a16:creationId xmlns:a16="http://schemas.microsoft.com/office/drawing/2014/main" id="{E99CAAE5-7136-42B9-99F9-18DA89C620DF}"/>
              </a:ext>
            </a:extLst>
          </p:cNvPr>
          <p:cNvSpPr txBox="1">
            <a:spLocks/>
          </p:cNvSpPr>
          <p:nvPr/>
        </p:nvSpPr>
        <p:spPr bwMode="auto">
          <a:xfrm>
            <a:off x="0" y="1947977"/>
            <a:ext cx="39512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Пестицид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циантрантранилипрол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 доза 0,7417 кг/га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+mn-lt"/>
              </a:rPr>
              <a:t>К</a:t>
            </a:r>
            <a:r>
              <a:rPr lang="ru-RU" altLang="ru-RU" baseline="-25000" dirty="0">
                <a:solidFill>
                  <a:schemeClr val="bg1"/>
                </a:solidFill>
                <a:latin typeface="+mn-lt"/>
              </a:rPr>
              <a:t>ос 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=241 см</a:t>
            </a:r>
            <a:r>
              <a:rPr lang="ru-RU" altLang="ru-RU" baseline="30000" dirty="0">
                <a:solidFill>
                  <a:schemeClr val="bg1"/>
                </a:solidFill>
                <a:latin typeface="+mn-lt"/>
              </a:rPr>
              <a:t>3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/г </a:t>
            </a:r>
            <a:r>
              <a:rPr lang="en-US" altLang="ru-RU" dirty="0">
                <a:solidFill>
                  <a:schemeClr val="bg1"/>
                </a:solidFill>
                <a:latin typeface="+mn-lt"/>
              </a:rPr>
              <a:t>DT</a:t>
            </a:r>
            <a:r>
              <a:rPr lang="ru-RU" altLang="ru-RU" baseline="-25000" dirty="0">
                <a:solidFill>
                  <a:schemeClr val="bg1"/>
                </a:solidFill>
                <a:latin typeface="+mn-lt"/>
              </a:rPr>
              <a:t>50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=49 </a:t>
            </a:r>
            <a:r>
              <a:rPr lang="ru-RU" altLang="ru-RU" dirty="0" err="1">
                <a:solidFill>
                  <a:schemeClr val="bg1"/>
                </a:solidFill>
                <a:latin typeface="+mn-lt"/>
              </a:rPr>
              <a:t>сут</a:t>
            </a:r>
            <a:r>
              <a:rPr lang="ru-RU" altLang="ru-RU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ru-RU" sz="21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100" dirty="0"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8E90BF-9E7D-4819-9891-6FCFF1FF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507" y="2632189"/>
            <a:ext cx="2792210" cy="396274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FBE7373-3A25-4106-81FC-51E43B0F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52771"/>
              </p:ext>
            </p:extLst>
          </p:nvPr>
        </p:nvGraphicFramePr>
        <p:xfrm>
          <a:off x="1805332" y="5065065"/>
          <a:ext cx="6501384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128">
                  <a:extLst>
                    <a:ext uri="{9D8B030D-6E8A-4147-A177-3AD203B41FA5}">
                      <a16:colId xmlns:a16="http://schemas.microsoft.com/office/drawing/2014/main" val="3816668086"/>
                    </a:ext>
                  </a:extLst>
                </a:gridCol>
                <a:gridCol w="2167128">
                  <a:extLst>
                    <a:ext uri="{9D8B030D-6E8A-4147-A177-3AD203B41FA5}">
                      <a16:colId xmlns:a16="http://schemas.microsoft.com/office/drawing/2014/main" val="2850783"/>
                    </a:ext>
                  </a:extLst>
                </a:gridCol>
                <a:gridCol w="2167128">
                  <a:extLst>
                    <a:ext uri="{9D8B030D-6E8A-4147-A177-3AD203B41FA5}">
                      <a16:colId xmlns:a16="http://schemas.microsoft.com/office/drawing/2014/main" val="1330712529"/>
                    </a:ext>
                  </a:extLst>
                </a:gridCol>
              </a:tblGrid>
              <a:tr h="2448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Горизонт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bg2"/>
                          </a:solidFill>
                        </a:rPr>
                        <a:t>Макропорозность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, %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98952"/>
                  </a:ext>
                </a:extLst>
              </a:tr>
              <a:tr h="244807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Томография 2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D / 3D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MACRO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ПТФ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1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7,3 / 6,5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r>
                        <a:rPr lang="ru-RU" sz="1600" dirty="0"/>
                        <a:t>,4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14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3,9 / 2,5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2,86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0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ELB</a:t>
                      </a:r>
                      <a:endParaRPr lang="ru-RU" sz="1600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3,23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5675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0AF959-33A1-432D-B78A-B90CAE5B98AE}"/>
              </a:ext>
            </a:extLst>
          </p:cNvPr>
          <p:cNvSpPr txBox="1"/>
          <p:nvPr/>
        </p:nvSpPr>
        <p:spPr>
          <a:xfrm>
            <a:off x="4551791" y="1874839"/>
            <a:ext cx="3951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Динамика разложения пестицида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B7B03-C4ED-4BF7-8860-0C667C7D060B}"/>
              </a:ext>
            </a:extLst>
          </p:cNvPr>
          <p:cNvSpPr txBox="1"/>
          <p:nvPr/>
        </p:nvSpPr>
        <p:spPr>
          <a:xfrm>
            <a:off x="8651634" y="1912918"/>
            <a:ext cx="395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Миграция пестицида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профилю почвы</a:t>
            </a:r>
          </a:p>
        </p:txBody>
      </p:sp>
    </p:spTree>
    <p:extLst>
      <p:ext uri="{BB962C8B-B14F-4D97-AF65-F5344CB8AC3E}">
        <p14:creationId xmlns:p14="http://schemas.microsoft.com/office/powerpoint/2010/main" val="110869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96B2E4A-F171-4659-B2C3-3B3834857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02DA9A4-31B5-4921-9BA6-2F32BBAD1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9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C653A-C10D-4CB4-BCF8-E7A2BB42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Миграция пестицидов в почве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03DDC52E-B7A8-44C7-85C4-C01215591199}"/>
              </a:ext>
            </a:extLst>
          </p:cNvPr>
          <p:cNvSpPr txBox="1">
            <a:spLocks/>
          </p:cNvSpPr>
          <p:nvPr/>
        </p:nvSpPr>
        <p:spPr>
          <a:xfrm>
            <a:off x="1352663" y="5097243"/>
            <a:ext cx="8640762" cy="32073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dirty="0"/>
              <a:t>Модель </a:t>
            </a:r>
            <a:r>
              <a:rPr lang="en-US" altLang="ru-RU" sz="2400" dirty="0"/>
              <a:t>PEARL 4</a:t>
            </a:r>
            <a:r>
              <a:rPr lang="ru-RU" altLang="ru-RU" sz="2400" dirty="0"/>
              <a:t>                           Модель </a:t>
            </a:r>
            <a:r>
              <a:rPr lang="en-US" altLang="ru-RU" sz="2400" dirty="0"/>
              <a:t>MACRO</a:t>
            </a:r>
            <a:endParaRPr lang="ru-RU" altLang="ru-RU" sz="24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1CE3196-93BE-4334-829F-48D70E8710AD}"/>
              </a:ext>
            </a:extLst>
          </p:cNvPr>
          <p:cNvGrpSpPr/>
          <p:nvPr/>
        </p:nvGrpSpPr>
        <p:grpSpPr>
          <a:xfrm>
            <a:off x="215752" y="2216507"/>
            <a:ext cx="8186313" cy="1993899"/>
            <a:chOff x="432283" y="2085752"/>
            <a:chExt cx="8186313" cy="1993899"/>
          </a:xfrm>
        </p:grpSpPr>
        <p:pic>
          <p:nvPicPr>
            <p:cNvPr id="6" name="Picture 3" descr="C:\Users\смит\Desktop\whyfig2.jpg">
              <a:extLst>
                <a:ext uri="{FF2B5EF4-FFF2-40B4-BE49-F238E27FC236}">
                  <a16:creationId xmlns:a16="http://schemas.microsoft.com/office/drawing/2014/main" id="{8F391C42-A05D-4FE1-B148-3F1B23960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9" t="10629" r="10365" b="18503"/>
            <a:stretch>
              <a:fillRect/>
            </a:stretch>
          </p:blipFill>
          <p:spPr bwMode="auto">
            <a:xfrm>
              <a:off x="432283" y="2215927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Users\смит\Desktop\whyfig1.jpg">
              <a:extLst>
                <a:ext uri="{FF2B5EF4-FFF2-40B4-BE49-F238E27FC236}">
                  <a16:creationId xmlns:a16="http://schemas.microsoft.com/office/drawing/2014/main" id="{6AD64D97-AA38-425E-A117-011B65BE5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86" t="8989" r="7471" b="16853"/>
            <a:stretch>
              <a:fillRect/>
            </a:stretch>
          </p:blipFill>
          <p:spPr bwMode="auto">
            <a:xfrm>
              <a:off x="6718783" y="2085752"/>
              <a:ext cx="1899813" cy="189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2C7A68-279C-4AA1-8529-8ED13C18F530}"/>
                </a:ext>
              </a:extLst>
            </p:cNvPr>
            <p:cNvSpPr txBox="1"/>
            <p:nvPr/>
          </p:nvSpPr>
          <p:spPr>
            <a:xfrm>
              <a:off x="2218221" y="2657252"/>
              <a:ext cx="500062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+</a:t>
              </a:r>
              <a:endPara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Группа 21">
              <a:extLst>
                <a:ext uri="{FF2B5EF4-FFF2-40B4-BE49-F238E27FC236}">
                  <a16:creationId xmlns:a16="http://schemas.microsoft.com/office/drawing/2014/main" id="{FA4C9D69-D2D8-406C-97C4-399218C92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721" y="2085752"/>
              <a:ext cx="3643312" cy="1930400"/>
              <a:chOff x="2071670" y="2214554"/>
              <a:chExt cx="3643348" cy="1928826"/>
            </a:xfrm>
          </p:grpSpPr>
          <p:pic>
            <p:nvPicPr>
              <p:cNvPr id="10" name="Picture 2" descr="http://www.pearl.pesticidemodels.eu/graphics/macro01.jpg">
                <a:extLst>
                  <a:ext uri="{FF2B5EF4-FFF2-40B4-BE49-F238E27FC236}">
                    <a16:creationId xmlns:a16="http://schemas.microsoft.com/office/drawing/2014/main" id="{862684F0-2492-416E-8F88-57D9D97ED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36" r="46948" b="-2"/>
              <a:stretch>
                <a:fillRect/>
              </a:stretch>
            </p:blipFill>
            <p:spPr bwMode="auto">
              <a:xfrm>
                <a:off x="2071670" y="2285992"/>
                <a:ext cx="1713151" cy="185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B694E1-AC69-4482-8589-F4A967D76A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6187" y="2214554"/>
                <a:ext cx="1928831" cy="829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ru-RU" altLang="ru-RU" sz="16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Внутреннее </a:t>
                </a:r>
                <a:r>
                  <a:rPr lang="ru-RU" altLang="ru-RU" sz="1600" dirty="0" err="1">
                    <a:solidFill>
                      <a:schemeClr val="bg1"/>
                    </a:solidFill>
                    <a:latin typeface="+mn-lt"/>
                    <a:cs typeface="Arial" charset="0"/>
                  </a:rPr>
                  <a:t>водонакопление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 и боковой отток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569AD-0789-4D47-8153-3B3B88879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368" y="3001739"/>
              <a:ext cx="1571625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altLang="ru-RU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Быстрая фильтрация осадков через профиль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8D8E24-4A76-4A41-99EC-8A7C0FAB7C9E}"/>
                </a:ext>
              </a:extLst>
            </p:cNvPr>
            <p:cNvSpPr txBox="1"/>
            <p:nvPr/>
          </p:nvSpPr>
          <p:spPr>
            <a:xfrm>
              <a:off x="6075846" y="2585815"/>
              <a:ext cx="500062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=</a:t>
              </a:r>
              <a:endPara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" name="Прямоугольник 15">
            <a:extLst>
              <a:ext uri="{FF2B5EF4-FFF2-40B4-BE49-F238E27FC236}">
                <a16:creationId xmlns:a16="http://schemas.microsoft.com/office/drawing/2014/main" id="{C0B108BB-1A0B-4BFB-A1B7-F6644887A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933" y="5482184"/>
            <a:ext cx="442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/>
                </a:solidFill>
              </a:rPr>
              <a:t>Пользователь может задавать в препроцессоре количество макропор и микропор в процентом содержании</a:t>
            </a:r>
            <a:endParaRPr lang="en-US" altLang="ru-RU" dirty="0">
              <a:solidFill>
                <a:schemeClr val="bg1"/>
              </a:solidFill>
            </a:endParaRPr>
          </a:p>
          <a:p>
            <a:pPr algn="just"/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4C5C5161-8166-4F53-B487-131B8AA09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5481475"/>
            <a:ext cx="4429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chemeClr val="bg1"/>
                </a:solidFill>
              </a:rPr>
              <a:t>Пользователь не может корректировать параметры ответственные за разделение порового пространства на домены</a:t>
            </a:r>
            <a:endParaRPr lang="en-US" altLang="ru-RU" dirty="0">
              <a:solidFill>
                <a:schemeClr val="bg1"/>
              </a:solidFill>
            </a:endParaRPr>
          </a:p>
          <a:p>
            <a:pPr algn="just"/>
            <a:endParaRPr lang="en-US" alt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1B44AF-3DFB-4BBE-A86E-040A64680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467" y="2438400"/>
            <a:ext cx="3317533" cy="669538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8B578878-1CD7-41CD-9B5A-D2FB1ECBA6B6}"/>
              </a:ext>
            </a:extLst>
          </p:cNvPr>
          <p:cNvSpPr/>
          <p:nvPr/>
        </p:nvSpPr>
        <p:spPr>
          <a:xfrm>
            <a:off x="9570756" y="2570693"/>
            <a:ext cx="403023" cy="4796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DF73D1-0F80-4E2C-954F-0F0AD359A9D1}"/>
              </a:ext>
            </a:extLst>
          </p:cNvPr>
          <p:cNvSpPr txBox="1"/>
          <p:nvPr/>
        </p:nvSpPr>
        <p:spPr>
          <a:xfrm>
            <a:off x="10257256" y="3228537"/>
            <a:ext cx="1858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Коэффициент гидродинамической дисперсии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63225-6A83-4AFB-B981-86B1B1941688}"/>
              </a:ext>
            </a:extLst>
          </p:cNvPr>
          <p:cNvSpPr txBox="1"/>
          <p:nvPr/>
        </p:nvSpPr>
        <p:spPr>
          <a:xfrm>
            <a:off x="9380847" y="1835028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Уравнение конвективно-диффузионного переноса</a:t>
            </a:r>
          </a:p>
        </p:txBody>
      </p:sp>
      <p:pic>
        <p:nvPicPr>
          <p:cNvPr id="23" name="Picture 48" descr="Рисун1">
            <a:extLst>
              <a:ext uri="{FF2B5EF4-FFF2-40B4-BE49-F238E27FC236}">
                <a16:creationId xmlns:a16="http://schemas.microsoft.com/office/drawing/2014/main" id="{FF48715D-15A7-4ACA-BED7-61C4C59E4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7" t="24744" r="39819" b="46553"/>
          <a:stretch/>
        </p:blipFill>
        <p:spPr bwMode="auto">
          <a:xfrm>
            <a:off x="10091938" y="4171635"/>
            <a:ext cx="1440807" cy="25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35C2279-BC84-44FC-A8DC-F8A1F84B3BF0}"/>
              </a:ext>
            </a:extLst>
          </p:cNvPr>
          <p:cNvCxnSpPr>
            <a:cxnSpLocks/>
          </p:cNvCxnSpPr>
          <p:nvPr/>
        </p:nvCxnSpPr>
        <p:spPr>
          <a:xfrm>
            <a:off x="9854341" y="3194089"/>
            <a:ext cx="548334" cy="973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70D8C93-D3DD-4126-8760-DF256424BECC}"/>
              </a:ext>
            </a:extLst>
          </p:cNvPr>
          <p:cNvSpPr txBox="1"/>
          <p:nvPr/>
        </p:nvSpPr>
        <p:spPr>
          <a:xfrm>
            <a:off x="1469349" y="4543627"/>
            <a:ext cx="77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Модель «двойной» пористости: обходная и сквозная система пор</a:t>
            </a:r>
          </a:p>
        </p:txBody>
      </p:sp>
    </p:spTree>
    <p:extLst>
      <p:ext uri="{BB962C8B-B14F-4D97-AF65-F5344CB8AC3E}">
        <p14:creationId xmlns:p14="http://schemas.microsoft.com/office/powerpoint/2010/main" val="26594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2505B-0A7C-44B6-9E8B-A3329C3D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96" y="296478"/>
            <a:ext cx="10875870" cy="1508760"/>
          </a:xfrm>
        </p:spPr>
        <p:txBody>
          <a:bodyPr>
            <a:normAutofit/>
          </a:bodyPr>
          <a:lstStyle/>
          <a:p>
            <a:r>
              <a:rPr lang="ru-RU" sz="4400" b="1" dirty="0"/>
              <a:t>Метод </a:t>
            </a:r>
            <a:r>
              <a:rPr lang="ru-RU" sz="4400" b="1" dirty="0" err="1"/>
              <a:t>томографического</a:t>
            </a:r>
            <a:r>
              <a:rPr lang="ru-RU" sz="4400" b="1" dirty="0"/>
              <a:t> анализа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7101B0F-D7F4-44C0-A95F-74CD491781A8}"/>
              </a:ext>
            </a:extLst>
          </p:cNvPr>
          <p:cNvGrpSpPr/>
          <p:nvPr/>
        </p:nvGrpSpPr>
        <p:grpSpPr>
          <a:xfrm>
            <a:off x="5926910" y="2757035"/>
            <a:ext cx="5440816" cy="3993546"/>
            <a:chOff x="603796" y="2746149"/>
            <a:chExt cx="5440816" cy="399354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A99E1C68-DC7F-49C0-981D-232861F61EA9}"/>
                </a:ext>
              </a:extLst>
            </p:cNvPr>
            <p:cNvGrpSpPr/>
            <p:nvPr/>
          </p:nvGrpSpPr>
          <p:grpSpPr>
            <a:xfrm>
              <a:off x="779328" y="2746149"/>
              <a:ext cx="5265284" cy="3993546"/>
              <a:chOff x="746671" y="2898549"/>
              <a:chExt cx="5265284" cy="3993546"/>
            </a:xfrm>
          </p:grpSpPr>
          <p:sp>
            <p:nvSpPr>
              <p:cNvPr id="3" name="Цилиндр 2">
                <a:extLst>
                  <a:ext uri="{FF2B5EF4-FFF2-40B4-BE49-F238E27FC236}">
                    <a16:creationId xmlns:a16="http://schemas.microsoft.com/office/drawing/2014/main" id="{8650C42B-779F-4282-A4F3-D89D9C5C4C25}"/>
                  </a:ext>
                </a:extLst>
              </p:cNvPr>
              <p:cNvSpPr/>
              <p:nvPr/>
            </p:nvSpPr>
            <p:spPr bwMode="auto">
              <a:xfrm>
                <a:off x="746671" y="3612924"/>
                <a:ext cx="1214438" cy="278606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50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5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7643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4" name="Группа 53">
                <a:extLst>
                  <a:ext uri="{FF2B5EF4-FFF2-40B4-BE49-F238E27FC236}">
                    <a16:creationId xmlns:a16="http://schemas.microsoft.com/office/drawing/2014/main" id="{C7436CC4-E6B7-4C2B-B245-367F1DEA8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3359" y="2898549"/>
                <a:ext cx="5098596" cy="3993546"/>
                <a:chOff x="2646615" y="2254928"/>
                <a:chExt cx="5097597" cy="4078943"/>
              </a:xfrm>
            </p:grpSpPr>
            <p:sp>
              <p:nvSpPr>
                <p:cNvPr id="5" name="Полилиния 54">
                  <a:extLst>
                    <a:ext uri="{FF2B5EF4-FFF2-40B4-BE49-F238E27FC236}">
                      <a16:creationId xmlns:a16="http://schemas.microsoft.com/office/drawing/2014/main" id="{C72BCDBD-29BB-4C0C-98D6-F8CA5EB76612}"/>
                    </a:ext>
                  </a:extLst>
                </p:cNvPr>
                <p:cNvSpPr/>
                <p:nvPr/>
              </p:nvSpPr>
              <p:spPr>
                <a:xfrm>
                  <a:off x="5784487" y="2254928"/>
                  <a:ext cx="1153887" cy="3461788"/>
                </a:xfrm>
                <a:custGeom>
                  <a:avLst/>
                  <a:gdLst>
                    <a:gd name="connsiteX0" fmla="*/ 0 w 1420427"/>
                    <a:gd name="connsiteY0" fmla="*/ 0 h 3462291"/>
                    <a:gd name="connsiteX1" fmla="*/ 1411550 w 1420427"/>
                    <a:gd name="connsiteY1" fmla="*/ 914400 h 3462291"/>
                    <a:gd name="connsiteX2" fmla="*/ 1420427 w 1420427"/>
                    <a:gd name="connsiteY2" fmla="*/ 3462291 h 3462291"/>
                    <a:gd name="connsiteX3" fmla="*/ 17755 w 1420427"/>
                    <a:gd name="connsiteY3" fmla="*/ 2618912 h 3462291"/>
                    <a:gd name="connsiteX4" fmla="*/ 0 w 1420427"/>
                    <a:gd name="connsiteY4" fmla="*/ 0 h 3462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0427" h="3462291">
                      <a:moveTo>
                        <a:pt x="0" y="0"/>
                      </a:moveTo>
                      <a:lnTo>
                        <a:pt x="1411550" y="914400"/>
                      </a:lnTo>
                      <a:lnTo>
                        <a:pt x="1420427" y="3462291"/>
                      </a:lnTo>
                      <a:lnTo>
                        <a:pt x="17755" y="26189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6" name="Полилиния 55">
                  <a:extLst>
                    <a:ext uri="{FF2B5EF4-FFF2-40B4-BE49-F238E27FC236}">
                      <a16:creationId xmlns:a16="http://schemas.microsoft.com/office/drawing/2014/main" id="{6D696F62-0DE7-4353-8764-0D486DD499B3}"/>
                    </a:ext>
                  </a:extLst>
                </p:cNvPr>
                <p:cNvSpPr/>
                <p:nvPr/>
              </p:nvSpPr>
              <p:spPr>
                <a:xfrm>
                  <a:off x="4763925" y="3999604"/>
                  <a:ext cx="1507830" cy="1482002"/>
                </a:xfrm>
                <a:custGeom>
                  <a:avLst/>
                  <a:gdLst>
                    <a:gd name="connsiteX0" fmla="*/ 0 w 1509204"/>
                    <a:gd name="connsiteY0" fmla="*/ 230819 h 1482571"/>
                    <a:gd name="connsiteX1" fmla="*/ 17756 w 1509204"/>
                    <a:gd name="connsiteY1" fmla="*/ 1482571 h 1482571"/>
                    <a:gd name="connsiteX2" fmla="*/ 1509204 w 1509204"/>
                    <a:gd name="connsiteY2" fmla="*/ 1260629 h 1482571"/>
                    <a:gd name="connsiteX3" fmla="*/ 1509204 w 1509204"/>
                    <a:gd name="connsiteY3" fmla="*/ 0 h 1482571"/>
                    <a:gd name="connsiteX4" fmla="*/ 0 w 1509204"/>
                    <a:gd name="connsiteY4" fmla="*/ 230819 h 148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204" h="1482571">
                      <a:moveTo>
                        <a:pt x="0" y="230819"/>
                      </a:moveTo>
                      <a:lnTo>
                        <a:pt x="17756" y="1482571"/>
                      </a:lnTo>
                      <a:lnTo>
                        <a:pt x="1509204" y="1260629"/>
                      </a:lnTo>
                      <a:lnTo>
                        <a:pt x="1509204" y="0"/>
                      </a:lnTo>
                      <a:lnTo>
                        <a:pt x="0" y="230819"/>
                      </a:lnTo>
                      <a:close/>
                    </a:path>
                  </a:pathLst>
                </a:custGeom>
                <a:solidFill>
                  <a:schemeClr val="accent1">
                    <a:alpha val="5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7" name="Полилиния 56">
                  <a:extLst>
                    <a:ext uri="{FF2B5EF4-FFF2-40B4-BE49-F238E27FC236}">
                      <a16:creationId xmlns:a16="http://schemas.microsoft.com/office/drawing/2014/main" id="{09269658-7E43-4598-B255-FDCA08114FFB}"/>
                    </a:ext>
                  </a:extLst>
                </p:cNvPr>
                <p:cNvSpPr/>
                <p:nvPr/>
              </p:nvSpPr>
              <p:spPr>
                <a:xfrm>
                  <a:off x="4221106" y="3701258"/>
                  <a:ext cx="2717268" cy="995568"/>
                </a:xfrm>
                <a:custGeom>
                  <a:avLst/>
                  <a:gdLst>
                    <a:gd name="connsiteX0" fmla="*/ 0 w 2716567"/>
                    <a:gd name="connsiteY0" fmla="*/ 239697 h 994299"/>
                    <a:gd name="connsiteX1" fmla="*/ 1198486 w 2716567"/>
                    <a:gd name="connsiteY1" fmla="*/ 994299 h 994299"/>
                    <a:gd name="connsiteX2" fmla="*/ 2716567 w 2716567"/>
                    <a:gd name="connsiteY2" fmla="*/ 745724 h 994299"/>
                    <a:gd name="connsiteX3" fmla="*/ 1571348 w 2716567"/>
                    <a:gd name="connsiteY3" fmla="*/ 0 h 994299"/>
                    <a:gd name="connsiteX4" fmla="*/ 0 w 2716567"/>
                    <a:gd name="connsiteY4" fmla="*/ 239697 h 994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6567" h="994299">
                      <a:moveTo>
                        <a:pt x="0" y="239697"/>
                      </a:moveTo>
                      <a:lnTo>
                        <a:pt x="1198486" y="994299"/>
                      </a:lnTo>
                      <a:lnTo>
                        <a:pt x="2716567" y="745724"/>
                      </a:lnTo>
                      <a:lnTo>
                        <a:pt x="1571348" y="0"/>
                      </a:lnTo>
                      <a:lnTo>
                        <a:pt x="0" y="239697"/>
                      </a:lnTo>
                      <a:close/>
                    </a:path>
                  </a:pathLst>
                </a:custGeom>
                <a:solidFill>
                  <a:schemeClr val="accent6">
                    <a:alpha val="58000"/>
                  </a:schemeClr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8" name="Полилиния 57">
                  <a:extLst>
                    <a:ext uri="{FF2B5EF4-FFF2-40B4-BE49-F238E27FC236}">
                      <a16:creationId xmlns:a16="http://schemas.microsoft.com/office/drawing/2014/main" id="{5E8597CA-FCDD-4DCE-BCB1-93F1EDB63614}"/>
                    </a:ext>
                  </a:extLst>
                </p:cNvPr>
                <p:cNvSpPr/>
                <p:nvPr/>
              </p:nvSpPr>
              <p:spPr>
                <a:xfrm>
                  <a:off x="4746466" y="2752712"/>
                  <a:ext cx="1509417" cy="1482002"/>
                </a:xfrm>
                <a:custGeom>
                  <a:avLst/>
                  <a:gdLst>
                    <a:gd name="connsiteX0" fmla="*/ 0 w 1509204"/>
                    <a:gd name="connsiteY0" fmla="*/ 230819 h 1482571"/>
                    <a:gd name="connsiteX1" fmla="*/ 17756 w 1509204"/>
                    <a:gd name="connsiteY1" fmla="*/ 1482571 h 1482571"/>
                    <a:gd name="connsiteX2" fmla="*/ 1509204 w 1509204"/>
                    <a:gd name="connsiteY2" fmla="*/ 1260629 h 1482571"/>
                    <a:gd name="connsiteX3" fmla="*/ 1509204 w 1509204"/>
                    <a:gd name="connsiteY3" fmla="*/ 0 h 1482571"/>
                    <a:gd name="connsiteX4" fmla="*/ 0 w 1509204"/>
                    <a:gd name="connsiteY4" fmla="*/ 230819 h 148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204" h="1482571">
                      <a:moveTo>
                        <a:pt x="0" y="230819"/>
                      </a:moveTo>
                      <a:lnTo>
                        <a:pt x="17756" y="1482571"/>
                      </a:lnTo>
                      <a:lnTo>
                        <a:pt x="1509204" y="1260629"/>
                      </a:lnTo>
                      <a:lnTo>
                        <a:pt x="1509204" y="0"/>
                      </a:lnTo>
                      <a:lnTo>
                        <a:pt x="0" y="230819"/>
                      </a:lnTo>
                      <a:close/>
                    </a:path>
                  </a:pathLst>
                </a:custGeom>
                <a:solidFill>
                  <a:schemeClr val="accent1">
                    <a:alpha val="54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9" name="Стрелка вправо 59">
                  <a:extLst>
                    <a:ext uri="{FF2B5EF4-FFF2-40B4-BE49-F238E27FC236}">
                      <a16:creationId xmlns:a16="http://schemas.microsoft.com/office/drawing/2014/main" id="{865A3C5E-6E84-4722-88A1-BD2839EEA0E2}"/>
                    </a:ext>
                  </a:extLst>
                </p:cNvPr>
                <p:cNvSpPr/>
                <p:nvPr/>
              </p:nvSpPr>
              <p:spPr>
                <a:xfrm>
                  <a:off x="3792565" y="4082298"/>
                  <a:ext cx="544405" cy="531834"/>
                </a:xfrm>
                <a:prstGeom prst="rightArrow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" name="TextBox 60">
                  <a:extLst>
                    <a:ext uri="{FF2B5EF4-FFF2-40B4-BE49-F238E27FC236}">
                      <a16:creationId xmlns:a16="http://schemas.microsoft.com/office/drawing/2014/main" id="{F67F2922-5109-481A-B194-0F409BD6C2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615" y="2274802"/>
                  <a:ext cx="3190553" cy="377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1800" b="1" dirty="0">
                      <a:solidFill>
                        <a:schemeClr val="bg1"/>
                      </a:solidFill>
                    </a:rPr>
                    <a:t>Проекции анализа</a:t>
                  </a:r>
                </a:p>
              </p:txBody>
            </p:sp>
            <p:sp>
              <p:nvSpPr>
                <p:cNvPr id="11" name="TextBox 62">
                  <a:extLst>
                    <a:ext uri="{FF2B5EF4-FFF2-40B4-BE49-F238E27FC236}">
                      <a16:creationId xmlns:a16="http://schemas.microsoft.com/office/drawing/2014/main" id="{2118F702-C20C-4438-B9CC-C7A358FDFA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0898" y="3055683"/>
                  <a:ext cx="332077" cy="345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1600" b="1" dirty="0">
                      <a:solidFill>
                        <a:schemeClr val="bg1"/>
                      </a:solidFill>
                    </a:rPr>
                    <a:t>А</a:t>
                  </a:r>
                </a:p>
              </p:txBody>
            </p:sp>
            <p:sp>
              <p:nvSpPr>
                <p:cNvPr id="12" name="TextBox 63">
                  <a:extLst>
                    <a:ext uri="{FF2B5EF4-FFF2-40B4-BE49-F238E27FC236}">
                      <a16:creationId xmlns:a16="http://schemas.microsoft.com/office/drawing/2014/main" id="{524A592D-B2CB-4B65-B830-5BE8A9E6BC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64854" y="3124030"/>
                  <a:ext cx="332077" cy="345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1600" b="1">
                      <a:solidFill>
                        <a:schemeClr val="bg1"/>
                      </a:solidFill>
                    </a:rPr>
                    <a:t>В</a:t>
                  </a:r>
                </a:p>
              </p:txBody>
            </p:sp>
            <p:sp>
              <p:nvSpPr>
                <p:cNvPr id="13" name="TextBox 64">
                  <a:extLst>
                    <a:ext uri="{FF2B5EF4-FFF2-40B4-BE49-F238E27FC236}">
                      <a16:creationId xmlns:a16="http://schemas.microsoft.com/office/drawing/2014/main" id="{2DB1BBFD-BE29-4A5E-A406-357BCE4011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13031" y="4371343"/>
                  <a:ext cx="332077" cy="345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ru-RU" altLang="ru-RU" sz="1600" b="1">
                      <a:solidFill>
                        <a:schemeClr val="bg1"/>
                      </a:solidFill>
                    </a:rPr>
                    <a:t>С</a:t>
                  </a:r>
                </a:p>
              </p:txBody>
            </p:sp>
            <p:sp>
              <p:nvSpPr>
                <p:cNvPr id="14" name="TextBox 65">
                  <a:extLst>
                    <a:ext uri="{FF2B5EF4-FFF2-40B4-BE49-F238E27FC236}">
                      <a16:creationId xmlns:a16="http://schemas.microsoft.com/office/drawing/2014/main" id="{2BBEEA2C-BFC7-4523-89B7-76F85F3B6A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2089" y="5736591"/>
                  <a:ext cx="3862123" cy="597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175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600" dirty="0">
                      <a:solidFill>
                        <a:schemeClr val="bg1"/>
                      </a:solidFill>
                    </a:rPr>
                    <a:t>А – фронтальная В – профильная</a:t>
                  </a:r>
                </a:p>
                <a:p>
                  <a:r>
                    <a:rPr lang="ru-RU" altLang="ru-RU" sz="1600" dirty="0">
                      <a:solidFill>
                        <a:schemeClr val="bg1"/>
                      </a:solidFill>
                    </a:rPr>
                    <a:t>С –горизонтальная</a:t>
                  </a:r>
                </a:p>
              </p:txBody>
            </p:sp>
          </p:grpSp>
        </p:grpSp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1D21F42F-2047-4F22-AEA9-7C65DCF11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96" y="4398736"/>
              <a:ext cx="150018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175125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</a:rPr>
                <a:t>Почва </a:t>
              </a:r>
              <a:endParaRPr lang="en-US" altLang="ru-RU" sz="16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ru-RU" sz="1600" dirty="0">
                  <a:solidFill>
                    <a:schemeClr val="bg1"/>
                  </a:solidFill>
                </a:rPr>
                <a:t>h=20 </a:t>
              </a:r>
              <a:r>
                <a:rPr lang="ru-RU" altLang="ru-RU" sz="1600" dirty="0">
                  <a:solidFill>
                    <a:schemeClr val="bg1"/>
                  </a:solidFill>
                </a:rPr>
                <a:t>или</a:t>
              </a:r>
              <a:endParaRPr lang="en-US" altLang="ru-RU" sz="16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ru-RU" sz="1600" dirty="0">
                  <a:solidFill>
                    <a:schemeClr val="bg1"/>
                  </a:solidFill>
                </a:rPr>
                <a:t> 30 </a:t>
              </a:r>
              <a:r>
                <a:rPr lang="ru-RU" altLang="ru-RU" sz="1600" dirty="0">
                  <a:solidFill>
                    <a:schemeClr val="bg1"/>
                  </a:solidFill>
                </a:rPr>
                <a:t>см</a:t>
              </a:r>
              <a:endParaRPr lang="en-US" altLang="ru-RU" sz="16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ru-RU" sz="1600" dirty="0">
                  <a:solidFill>
                    <a:schemeClr val="bg1"/>
                  </a:solidFill>
                </a:rPr>
                <a:t>d=10</a:t>
              </a:r>
              <a:r>
                <a:rPr lang="ru-RU" altLang="ru-RU" sz="1600" dirty="0">
                  <a:solidFill>
                    <a:schemeClr val="bg1"/>
                  </a:solidFill>
                </a:rPr>
                <a:t>см</a:t>
              </a: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BC2FCA-F4AF-423C-BC3D-8C162EE17F35}"/>
              </a:ext>
            </a:extLst>
          </p:cNvPr>
          <p:cNvSpPr/>
          <p:nvPr/>
        </p:nvSpPr>
        <p:spPr>
          <a:xfrm>
            <a:off x="5581914" y="20424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Томограф с разрешением 200 мкм/пиксель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(Геологический факультет МГУ им. М.В. Ломоносова)</a:t>
            </a:r>
          </a:p>
        </p:txBody>
      </p:sp>
      <p:pic>
        <p:nvPicPr>
          <p:cNvPr id="20" name="Рисунок 19" descr="IMG_2261.JPG">
            <a:extLst>
              <a:ext uri="{FF2B5EF4-FFF2-40B4-BE49-F238E27FC236}">
                <a16:creationId xmlns:a16="http://schemas.microsoft.com/office/drawing/2014/main" id="{16C27C43-8BE4-48C1-AEFA-BDE43FA0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721" y="3521145"/>
            <a:ext cx="1536091" cy="205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A03256-46E3-496B-B0AA-59DB5D759B71}"/>
              </a:ext>
            </a:extLst>
          </p:cNvPr>
          <p:cNvSpPr/>
          <p:nvPr/>
        </p:nvSpPr>
        <p:spPr>
          <a:xfrm>
            <a:off x="-135901" y="24254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Агродерново</a:t>
            </a:r>
            <a:r>
              <a:rPr lang="ru-RU" b="1" dirty="0">
                <a:solidFill>
                  <a:schemeClr val="bg1"/>
                </a:solidFill>
              </a:rPr>
              <a:t>-подзолистая почва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(Опытное поле опорного пункта «Зеленоградский» Почвенного института имени В.В. Докучаева)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F903C5C-42D5-4F2C-B19D-87E70AFF4630}"/>
              </a:ext>
            </a:extLst>
          </p:cNvPr>
          <p:cNvSpPr/>
          <p:nvPr/>
        </p:nvSpPr>
        <p:spPr>
          <a:xfrm>
            <a:off x="531850" y="5743479"/>
            <a:ext cx="4155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Монолиты соответствуют горизонтам</a:t>
            </a:r>
          </a:p>
          <a:p>
            <a:pPr algn="ctr"/>
            <a:r>
              <a:rPr lang="en-US" altLang="ru-RU" dirty="0">
                <a:solidFill>
                  <a:schemeClr val="bg1"/>
                </a:solidFill>
              </a:rPr>
              <a:t>P </a:t>
            </a:r>
            <a:r>
              <a:rPr lang="ru-RU" altLang="ru-RU" dirty="0">
                <a:solidFill>
                  <a:schemeClr val="bg1"/>
                </a:solidFill>
              </a:rPr>
              <a:t>(0-30 см)</a:t>
            </a:r>
            <a:r>
              <a:rPr lang="en-US" altLang="ru-RU" dirty="0">
                <a:solidFill>
                  <a:schemeClr val="bg1"/>
                </a:solidFill>
              </a:rPr>
              <a:t> the EL-ELB </a:t>
            </a:r>
            <a:r>
              <a:rPr lang="ru-RU" altLang="ru-RU" dirty="0">
                <a:solidFill>
                  <a:schemeClr val="bg1"/>
                </a:solidFill>
              </a:rPr>
              <a:t>(30-50 см)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0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90D-438E-49F8-BD08-5A1C2A90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/>
              <a:t>Томографические</a:t>
            </a:r>
            <a:r>
              <a:rPr lang="ru-RU" sz="4400" b="1" dirty="0"/>
              <a:t> снимки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4A17F-AF9B-4A72-BAB2-22E320A4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84" y="1950337"/>
            <a:ext cx="7043057" cy="3143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4F97E-9D9B-4882-AED8-27B2BB503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6" r="-1"/>
          <a:stretch/>
        </p:blipFill>
        <p:spPr>
          <a:xfrm>
            <a:off x="8524563" y="2440016"/>
            <a:ext cx="2972373" cy="4230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ACC125-E690-4D3C-9967-E425DAFF6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91" y="4936456"/>
            <a:ext cx="2144058" cy="1842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75969-7A99-41B3-9E19-16D8B58AFCDF}"/>
              </a:ext>
            </a:extLst>
          </p:cNvPr>
          <p:cNvSpPr txBox="1"/>
          <p:nvPr/>
        </p:nvSpPr>
        <p:spPr>
          <a:xfrm>
            <a:off x="937411" y="1783044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0-30 см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BE1A8-BE37-4F19-BA3B-25FA047826B9}"/>
              </a:ext>
            </a:extLst>
          </p:cNvPr>
          <p:cNvSpPr txBox="1"/>
          <p:nvPr/>
        </p:nvSpPr>
        <p:spPr>
          <a:xfrm>
            <a:off x="4352051" y="1811837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30-50 см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A9204-7A6A-4B3E-9653-3F5A2658FADC}"/>
              </a:ext>
            </a:extLst>
          </p:cNvPr>
          <p:cNvSpPr txBox="1"/>
          <p:nvPr/>
        </p:nvSpPr>
        <p:spPr>
          <a:xfrm>
            <a:off x="2467175" y="183983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0-30 см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942E5-D598-4F4F-8828-E263A3C324D7}"/>
              </a:ext>
            </a:extLst>
          </p:cNvPr>
          <p:cNvSpPr txBox="1"/>
          <p:nvPr/>
        </p:nvSpPr>
        <p:spPr>
          <a:xfrm>
            <a:off x="6094959" y="181735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30-50 см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0F413-8D96-4302-9B45-9FE9E37ECF1B}"/>
              </a:ext>
            </a:extLst>
          </p:cNvPr>
          <p:cNvSpPr txBox="1"/>
          <p:nvPr/>
        </p:nvSpPr>
        <p:spPr>
          <a:xfrm>
            <a:off x="6029598" y="4635043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Ненасыщенные  Насыщенные</a:t>
            </a:r>
          </a:p>
          <a:p>
            <a:r>
              <a:rPr lang="ru-RU" sz="1200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7577C-D687-4FB0-A1F1-23B393BB84A6}"/>
              </a:ext>
            </a:extLst>
          </p:cNvPr>
          <p:cNvSpPr txBox="1"/>
          <p:nvPr/>
        </p:nvSpPr>
        <p:spPr>
          <a:xfrm>
            <a:off x="8856426" y="2116829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Ненасыщенные  Насыщенные</a:t>
            </a:r>
          </a:p>
          <a:p>
            <a:r>
              <a:rPr lang="ru-RU" sz="1200" dirty="0">
                <a:solidFill>
                  <a:srgbClr val="C00000"/>
                </a:solidFill>
              </a:rPr>
              <a:t>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09330-CB87-4CA4-9E1B-0F719A6C7DEC}"/>
              </a:ext>
            </a:extLst>
          </p:cNvPr>
          <p:cNvSpPr txBox="1"/>
          <p:nvPr/>
        </p:nvSpPr>
        <p:spPr>
          <a:xfrm>
            <a:off x="9724825" y="1921543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0-30 см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7CD41-FAC8-42C3-8B9A-43243B47E789}"/>
              </a:ext>
            </a:extLst>
          </p:cNvPr>
          <p:cNvSpPr txBox="1"/>
          <p:nvPr/>
        </p:nvSpPr>
        <p:spPr>
          <a:xfrm>
            <a:off x="6827610" y="4438673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</a:rPr>
              <a:t>30-50 см</a:t>
            </a:r>
          </a:p>
        </p:txBody>
      </p:sp>
    </p:spTree>
    <p:extLst>
      <p:ext uri="{BB962C8B-B14F-4D97-AF65-F5344CB8AC3E}">
        <p14:creationId xmlns:p14="http://schemas.microsoft.com/office/powerpoint/2010/main" val="17091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F83C9-6A7C-42AD-88CC-EF4AFC04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284176"/>
            <a:ext cx="12104914" cy="1508760"/>
          </a:xfrm>
        </p:spPr>
        <p:txBody>
          <a:bodyPr>
            <a:normAutofit/>
          </a:bodyPr>
          <a:lstStyle/>
          <a:p>
            <a:r>
              <a:rPr lang="ru-RU" sz="4400" b="1" dirty="0"/>
              <a:t>АНАЛИЗ ГОРИЗОНТАЛЬНЫХ ПРОЕКЦИЙ (2</a:t>
            </a:r>
            <a:r>
              <a:rPr lang="en-US" sz="4400" b="1" dirty="0"/>
              <a:t>d</a:t>
            </a:r>
            <a:r>
              <a:rPr lang="ru-RU" sz="4400" b="1" dirty="0"/>
              <a:t>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4F5A794-F708-4CBD-9EF2-9909C7467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83732"/>
              </p:ext>
            </p:extLst>
          </p:nvPr>
        </p:nvGraphicFramePr>
        <p:xfrm>
          <a:off x="1687285" y="2524399"/>
          <a:ext cx="8817429" cy="3520760"/>
        </p:xfrm>
        <a:graphic>
          <a:graphicData uri="http://schemas.openxmlformats.org/drawingml/2006/table">
            <a:tbl>
              <a:tblPr/>
              <a:tblGrid>
                <a:gridCol w="3509851">
                  <a:extLst>
                    <a:ext uri="{9D8B030D-6E8A-4147-A177-3AD203B41FA5}">
                      <a16:colId xmlns:a16="http://schemas.microsoft.com/office/drawing/2014/main" val="607109517"/>
                    </a:ext>
                  </a:extLst>
                </a:gridCol>
                <a:gridCol w="1262690">
                  <a:extLst>
                    <a:ext uri="{9D8B030D-6E8A-4147-A177-3AD203B41FA5}">
                      <a16:colId xmlns:a16="http://schemas.microsoft.com/office/drawing/2014/main" val="1682427422"/>
                    </a:ext>
                  </a:extLst>
                </a:gridCol>
                <a:gridCol w="1391100">
                  <a:extLst>
                    <a:ext uri="{9D8B030D-6E8A-4147-A177-3AD203B41FA5}">
                      <a16:colId xmlns:a16="http://schemas.microsoft.com/office/drawing/2014/main" val="3170109214"/>
                    </a:ext>
                  </a:extLst>
                </a:gridCol>
                <a:gridCol w="1348295">
                  <a:extLst>
                    <a:ext uri="{9D8B030D-6E8A-4147-A177-3AD203B41FA5}">
                      <a16:colId xmlns:a16="http://schemas.microsoft.com/office/drawing/2014/main" val="2269268814"/>
                    </a:ext>
                  </a:extLst>
                </a:gridCol>
                <a:gridCol w="1305493">
                  <a:extLst>
                    <a:ext uri="{9D8B030D-6E8A-4147-A177-3AD203B41FA5}">
                      <a16:colId xmlns:a16="http://schemas.microsoft.com/office/drawing/2014/main" val="2844331605"/>
                    </a:ext>
                  </a:extLst>
                </a:gridCol>
              </a:tblGrid>
              <a:tr h="440095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Монолиты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030635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Показатель,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 см (1)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 см (2)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30-50 см (1)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30-50 см (2)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215528"/>
                  </a:ext>
                </a:extLst>
              </a:tr>
              <a:tr h="4400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Ненасыщенные условия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25078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твердой фазы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79799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пор внутри колонки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88823"/>
                  </a:ext>
                </a:extLst>
              </a:tr>
              <a:tr h="44009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Насыщенные условия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02741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твердой фазы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2602"/>
                  </a:ext>
                </a:extLst>
              </a:tr>
              <a:tr h="440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пор внутри колонки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4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BD588-0661-462D-A16B-296758AA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Распределение макропор в почве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08F19B-506B-4FBE-98DD-1C71C73B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2" y="1914570"/>
            <a:ext cx="2879491" cy="49434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FBE23-A28A-4CCC-A104-0F3FF603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62" y="1914570"/>
            <a:ext cx="2910876" cy="4943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0B23D6-D976-4B2E-904E-A2E0AF253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739" y="1914570"/>
            <a:ext cx="2926548" cy="49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983501FC-2197-487E-A2EA-40D00CF99A66}"/>
              </a:ext>
            </a:extLst>
          </p:cNvPr>
          <p:cNvSpPr/>
          <p:nvPr/>
        </p:nvSpPr>
        <p:spPr>
          <a:xfrm>
            <a:off x="4985658" y="2982686"/>
            <a:ext cx="6400800" cy="52251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8EC0C0-FA24-40A8-A134-E5DBEC88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69931"/>
              </p:ext>
            </p:extLst>
          </p:nvPr>
        </p:nvGraphicFramePr>
        <p:xfrm>
          <a:off x="657546" y="1897211"/>
          <a:ext cx="10874825" cy="4656000"/>
        </p:xfrm>
        <a:graphic>
          <a:graphicData uri="http://schemas.openxmlformats.org/drawingml/2006/table">
            <a:tbl>
              <a:tblPr/>
              <a:tblGrid>
                <a:gridCol w="4328815">
                  <a:extLst>
                    <a:ext uri="{9D8B030D-6E8A-4147-A177-3AD203B41FA5}">
                      <a16:colId xmlns:a16="http://schemas.microsoft.com/office/drawing/2014/main" val="607109517"/>
                    </a:ext>
                  </a:extLst>
                </a:gridCol>
                <a:gridCol w="778658">
                  <a:extLst>
                    <a:ext uri="{9D8B030D-6E8A-4147-A177-3AD203B41FA5}">
                      <a16:colId xmlns:a16="http://schemas.microsoft.com/office/drawing/2014/main" val="1682427422"/>
                    </a:ext>
                  </a:extLst>
                </a:gridCol>
                <a:gridCol w="778658">
                  <a:extLst>
                    <a:ext uri="{9D8B030D-6E8A-4147-A177-3AD203B41FA5}">
                      <a16:colId xmlns:a16="http://schemas.microsoft.com/office/drawing/2014/main" val="3198666232"/>
                    </a:ext>
                  </a:extLst>
                </a:gridCol>
                <a:gridCol w="857844">
                  <a:extLst>
                    <a:ext uri="{9D8B030D-6E8A-4147-A177-3AD203B41FA5}">
                      <a16:colId xmlns:a16="http://schemas.microsoft.com/office/drawing/2014/main" val="3170109214"/>
                    </a:ext>
                  </a:extLst>
                </a:gridCol>
                <a:gridCol w="857844">
                  <a:extLst>
                    <a:ext uri="{9D8B030D-6E8A-4147-A177-3AD203B41FA5}">
                      <a16:colId xmlns:a16="http://schemas.microsoft.com/office/drawing/2014/main" val="1599135109"/>
                    </a:ext>
                  </a:extLst>
                </a:gridCol>
                <a:gridCol w="831449">
                  <a:extLst>
                    <a:ext uri="{9D8B030D-6E8A-4147-A177-3AD203B41FA5}">
                      <a16:colId xmlns:a16="http://schemas.microsoft.com/office/drawing/2014/main" val="2269268814"/>
                    </a:ext>
                  </a:extLst>
                </a:gridCol>
                <a:gridCol w="831449">
                  <a:extLst>
                    <a:ext uri="{9D8B030D-6E8A-4147-A177-3AD203B41FA5}">
                      <a16:colId xmlns:a16="http://schemas.microsoft.com/office/drawing/2014/main" val="3273884516"/>
                    </a:ext>
                  </a:extLst>
                </a:gridCol>
                <a:gridCol w="805054">
                  <a:extLst>
                    <a:ext uri="{9D8B030D-6E8A-4147-A177-3AD203B41FA5}">
                      <a16:colId xmlns:a16="http://schemas.microsoft.com/office/drawing/2014/main" val="2844331605"/>
                    </a:ext>
                  </a:extLst>
                </a:gridCol>
                <a:gridCol w="805054">
                  <a:extLst>
                    <a:ext uri="{9D8B030D-6E8A-4147-A177-3AD203B41FA5}">
                      <a16:colId xmlns:a16="http://schemas.microsoft.com/office/drawing/2014/main" val="198579202"/>
                    </a:ext>
                  </a:extLst>
                </a:gridCol>
              </a:tblGrid>
              <a:tr h="508520"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Монолиты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30635"/>
                  </a:ext>
                </a:extLst>
              </a:tr>
              <a:tr h="587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 см (1)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 см (2)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30-50 см (1)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30-50 см (2)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15528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Ненасыщенные условия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         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Насыщенные условия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2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25078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Закрытая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порозность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479799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Открытая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порозность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888823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порозность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747887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Средний размер трещин, мм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149158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формы пор*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038009"/>
                  </a:ext>
                </a:extLst>
              </a:tr>
              <a:tr h="508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823401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ECDC0-B598-413D-87F4-524FC6A3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анализ в 3х проекциях (3D) </a:t>
            </a:r>
          </a:p>
        </p:txBody>
      </p:sp>
    </p:spTree>
    <p:extLst>
      <p:ext uri="{BB962C8B-B14F-4D97-AF65-F5344CB8AC3E}">
        <p14:creationId xmlns:p14="http://schemas.microsoft.com/office/powerpoint/2010/main" val="355618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8A79F-7483-4587-9201-79BE501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Распределение пор по размерам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6C5E3-7A79-4E91-909B-813AAB9D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68" y="1792936"/>
            <a:ext cx="6096000" cy="34549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CDD819-5A14-497F-82E8-7B3BB3F3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332" y="3390320"/>
            <a:ext cx="6149668" cy="34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014D000-E7B9-4B4B-8317-E957DC2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9" y="269911"/>
            <a:ext cx="11644827" cy="14008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/>
              <a:t>Связь</a:t>
            </a:r>
            <a:br>
              <a:rPr lang="ru-RU" altLang="ru-RU" sz="3600" b="1" dirty="0"/>
            </a:br>
            <a:r>
              <a:rPr lang="ru-RU" altLang="ru-RU" sz="3600" b="1" dirty="0" err="1"/>
              <a:t>томографический</a:t>
            </a:r>
            <a:r>
              <a:rPr lang="ru-RU" altLang="ru-RU" sz="3600" b="1" dirty="0"/>
              <a:t> анализ - шаг смешения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AE2EE24-8E75-44C7-8126-BCB19C7A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869" y="1921910"/>
            <a:ext cx="3807314" cy="4666179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600" dirty="0"/>
              <a:t>Вещество «метка»- бриллиантовый синий</a:t>
            </a:r>
          </a:p>
          <a:p>
            <a:pPr>
              <a:spcAft>
                <a:spcPts val="0"/>
              </a:spcAft>
              <a:defRPr/>
            </a:pPr>
            <a:endParaRPr lang="ru-RU" sz="20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dirty="0"/>
              <a:t>		</a:t>
            </a:r>
            <a:r>
              <a:rPr lang="ru-RU" sz="1600" dirty="0"/>
              <a:t>шаг смешения</a:t>
            </a:r>
            <a:endParaRPr lang="ru-RU" sz="20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ru-RU" sz="20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ru-RU" sz="2400" dirty="0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B84E3702-1270-42B8-8BD5-69B6D00E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92876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41993F-D3BD-41BC-A19E-DA6D809F1F0A}" type="slidenum">
              <a:rPr lang="ru-RU" altLang="ru-RU" b="1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b="1">
              <a:latin typeface="Calibri" panose="020F0502020204030204" pitchFamily="34" charset="0"/>
            </a:endParaRPr>
          </a:p>
        </p:txBody>
      </p:sp>
      <p:grpSp>
        <p:nvGrpSpPr>
          <p:cNvPr id="10245" name="Группа 14">
            <a:extLst>
              <a:ext uri="{FF2B5EF4-FFF2-40B4-BE49-F238E27FC236}">
                <a16:creationId xmlns:a16="http://schemas.microsoft.com/office/drawing/2014/main" id="{1CF094DD-16D1-4CB0-B230-D7FEFB696002}"/>
              </a:ext>
            </a:extLst>
          </p:cNvPr>
          <p:cNvGrpSpPr>
            <a:grpSpLocks/>
          </p:cNvGrpSpPr>
          <p:nvPr/>
        </p:nvGrpSpPr>
        <p:grpSpPr bwMode="auto">
          <a:xfrm>
            <a:off x="9022814" y="2219555"/>
            <a:ext cx="1336197" cy="1082409"/>
            <a:chOff x="415925" y="1820863"/>
            <a:chExt cx="2376488" cy="2011362"/>
          </a:xfrm>
        </p:grpSpPr>
        <p:sp>
          <p:nvSpPr>
            <p:cNvPr id="6" name="Цилиндр 5">
              <a:extLst>
                <a:ext uri="{FF2B5EF4-FFF2-40B4-BE49-F238E27FC236}">
                  <a16:creationId xmlns:a16="http://schemas.microsoft.com/office/drawing/2014/main" id="{1956CABC-7615-44E4-A742-FF83FEB274F8}"/>
                </a:ext>
              </a:extLst>
            </p:cNvPr>
            <p:cNvSpPr/>
            <p:nvPr/>
          </p:nvSpPr>
          <p:spPr>
            <a:xfrm>
              <a:off x="1436747" y="1820863"/>
              <a:ext cx="432583" cy="935194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0DA62C9-F5C3-4A14-A150-227570019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925" y="2771941"/>
              <a:ext cx="2376488" cy="119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8364ABFB-4604-4BEB-9E55-0C3209A34614}"/>
                </a:ext>
              </a:extLst>
            </p:cNvPr>
            <p:cNvSpPr/>
            <p:nvPr/>
          </p:nvSpPr>
          <p:spPr>
            <a:xfrm>
              <a:off x="1114572" y="2767970"/>
              <a:ext cx="1076931" cy="1064255"/>
            </a:xfrm>
            <a:custGeom>
              <a:avLst/>
              <a:gdLst>
                <a:gd name="connsiteX0" fmla="*/ 0 w 1077842"/>
                <a:gd name="connsiteY0" fmla="*/ 9939 h 1063504"/>
                <a:gd name="connsiteX1" fmla="*/ 168965 w 1077842"/>
                <a:gd name="connsiteY1" fmla="*/ 417443 h 1063504"/>
                <a:gd name="connsiteX2" fmla="*/ 417443 w 1077842"/>
                <a:gd name="connsiteY2" fmla="*/ 477078 h 1063504"/>
                <a:gd name="connsiteX3" fmla="*/ 636104 w 1077842"/>
                <a:gd name="connsiteY3" fmla="*/ 1063486 h 1063504"/>
                <a:gd name="connsiteX4" fmla="*/ 725556 w 1077842"/>
                <a:gd name="connsiteY4" fmla="*/ 496956 h 1063504"/>
                <a:gd name="connsiteX5" fmla="*/ 1053547 w 1077842"/>
                <a:gd name="connsiteY5" fmla="*/ 357808 h 1063504"/>
                <a:gd name="connsiteX6" fmla="*/ 1053547 w 1077842"/>
                <a:gd name="connsiteY6" fmla="*/ 0 h 1063504"/>
                <a:gd name="connsiteX7" fmla="*/ 1053547 w 1077842"/>
                <a:gd name="connsiteY7" fmla="*/ 0 h 106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7842" h="1063504">
                  <a:moveTo>
                    <a:pt x="0" y="9939"/>
                  </a:moveTo>
                  <a:cubicBezTo>
                    <a:pt x="49695" y="174763"/>
                    <a:pt x="99391" y="339587"/>
                    <a:pt x="168965" y="417443"/>
                  </a:cubicBezTo>
                  <a:cubicBezTo>
                    <a:pt x="238539" y="495299"/>
                    <a:pt x="339586" y="369404"/>
                    <a:pt x="417443" y="477078"/>
                  </a:cubicBezTo>
                  <a:cubicBezTo>
                    <a:pt x="495300" y="584752"/>
                    <a:pt x="584752" y="1060173"/>
                    <a:pt x="636104" y="1063486"/>
                  </a:cubicBezTo>
                  <a:cubicBezTo>
                    <a:pt x="687456" y="1066799"/>
                    <a:pt x="655982" y="614569"/>
                    <a:pt x="725556" y="496956"/>
                  </a:cubicBezTo>
                  <a:cubicBezTo>
                    <a:pt x="795130" y="379343"/>
                    <a:pt x="998882" y="440634"/>
                    <a:pt x="1053547" y="357808"/>
                  </a:cubicBezTo>
                  <a:cubicBezTo>
                    <a:pt x="1108212" y="274982"/>
                    <a:pt x="1053547" y="0"/>
                    <a:pt x="1053547" y="0"/>
                  </a:cubicBezTo>
                  <a:lnTo>
                    <a:pt x="105354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Левая фигурная скобка 11">
              <a:extLst>
                <a:ext uri="{FF2B5EF4-FFF2-40B4-BE49-F238E27FC236}">
                  <a16:creationId xmlns:a16="http://schemas.microsoft.com/office/drawing/2014/main" id="{6C822DBC-4BA0-4585-9C12-493384F91978}"/>
                </a:ext>
              </a:extLst>
            </p:cNvPr>
            <p:cNvSpPr/>
            <p:nvPr/>
          </p:nvSpPr>
          <p:spPr>
            <a:xfrm rot="10800000">
              <a:off x="2039466" y="3250459"/>
              <a:ext cx="360183" cy="581766"/>
            </a:xfrm>
            <a:prstGeom prst="leftBrace">
              <a:avLst>
                <a:gd name="adj1" fmla="val 8333"/>
                <a:gd name="adj2" fmla="val 48131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46" name="Rectangle 41">
            <a:extLst>
              <a:ext uri="{FF2B5EF4-FFF2-40B4-BE49-F238E27FC236}">
                <a16:creationId xmlns:a16="http://schemas.microsoft.com/office/drawing/2014/main" id="{24BD1166-F974-480A-8D36-650AA7080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Rectangle 49">
            <a:extLst>
              <a:ext uri="{FF2B5EF4-FFF2-40B4-BE49-F238E27FC236}">
                <a16:creationId xmlns:a16="http://schemas.microsoft.com/office/drawing/2014/main" id="{D60D8985-B217-4F1D-935E-8FFE62844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8" name="Picture 48" descr="Рисун1">
            <a:extLst>
              <a:ext uri="{FF2B5EF4-FFF2-40B4-BE49-F238E27FC236}">
                <a16:creationId xmlns:a16="http://schemas.microsoft.com/office/drawing/2014/main" id="{7811007F-48DA-48FE-9750-B15FDF28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801" y="2498199"/>
            <a:ext cx="3120041" cy="43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0" descr="ris">
            <a:extLst>
              <a:ext uri="{FF2B5EF4-FFF2-40B4-BE49-F238E27FC236}">
                <a16:creationId xmlns:a16="http://schemas.microsoft.com/office/drawing/2014/main" id="{9C35C356-83B7-42BC-A3B8-D0248AF3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96" y="3571875"/>
            <a:ext cx="3989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49420D9-24DB-4627-A275-8FE4B044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9961"/>
              </p:ext>
            </p:extLst>
          </p:nvPr>
        </p:nvGraphicFramePr>
        <p:xfrm>
          <a:off x="486609" y="2471191"/>
          <a:ext cx="3937222" cy="4227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Глубина, см</a:t>
                      </a:r>
                    </a:p>
                  </a:txBody>
                  <a:tcPr marL="91439" marR="91439" marT="45724" marB="4572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V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см/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</a:rPr>
                        <a:t>сут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λ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</a:rPr>
                        <a:t>, см</a:t>
                      </a:r>
                    </a:p>
                  </a:txBody>
                  <a:tcPr marL="91439" marR="91439" marT="45724" marB="45724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Малые монолиты</a:t>
                      </a:r>
                    </a:p>
                  </a:txBody>
                  <a:tcPr marL="91439" marR="9143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132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10-20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3,5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20-30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97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7,5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1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30-40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40-50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55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5,6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7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50-60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99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5,6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800">
                <a:tc gridSpan="3"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Большие монолиты для томографии</a:t>
                      </a:r>
                    </a:p>
                  </a:txBody>
                  <a:tcPr marL="91439" marR="91439" marT="45724" marB="4572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0-30</a:t>
                      </a:r>
                      <a:endParaRPr lang="ru-RU" sz="16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176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30-50</a:t>
                      </a:r>
                      <a:endParaRPr lang="ru-RU" sz="16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111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48</a:t>
                      </a:r>
                    </a:p>
                  </a:txBody>
                  <a:tcPr marL="91439" marR="91439" marT="45724" marB="4572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AF533E-E425-46DA-B645-A9CC05305580}"/>
              </a:ext>
            </a:extLst>
          </p:cNvPr>
          <p:cNvSpPr txBox="1"/>
          <p:nvPr/>
        </p:nvSpPr>
        <p:spPr>
          <a:xfrm>
            <a:off x="551563" y="1851869"/>
            <a:ext cx="380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Лабораторный фильтрационный эксперимент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EA128-3C9D-48C6-BC86-5442BF193F78}"/>
              </a:ext>
            </a:extLst>
          </p:cNvPr>
          <p:cNvSpPr txBox="1"/>
          <p:nvPr/>
        </p:nvSpPr>
        <p:spPr>
          <a:xfrm>
            <a:off x="4631972" y="1851868"/>
            <a:ext cx="380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Полевой фильтрационный эксперимент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УМК">
  <a:themeElements>
    <a:clrScheme name="Другая 7">
      <a:dk1>
        <a:srgbClr val="2C2C2C"/>
      </a:dk1>
      <a:lt1>
        <a:srgbClr val="05995A"/>
      </a:lt1>
      <a:dk2>
        <a:srgbClr val="FFFFFF"/>
      </a:dk2>
      <a:lt2>
        <a:srgbClr val="2C2C2C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УМК" id="{E76A7D07-17A8-4F56-ADF9-4E06274C78FA}" vid="{0C7BDA3D-0592-449D-80FB-260B657878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ТемаУМК</Template>
  <TotalTime>1674</TotalTime>
  <Words>514</Words>
  <Application>Microsoft Office PowerPoint</Application>
  <PresentationFormat>Широкоэкранный</PresentationFormat>
  <Paragraphs>199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ТемаУМК</vt:lpstr>
      <vt:lpstr>Роль структуры порового пространства в миграции пестицидов</vt:lpstr>
      <vt:lpstr>Миграция пестицидов в почве</vt:lpstr>
      <vt:lpstr>Метод томографического анализа</vt:lpstr>
      <vt:lpstr>Томографические снимки</vt:lpstr>
      <vt:lpstr>АНАЛИЗ ГОРИЗОНТАЛЬНЫХ ПРОЕКЦИЙ (2d)</vt:lpstr>
      <vt:lpstr>Распределение макропор в почве</vt:lpstr>
      <vt:lpstr>анализ в 3х проекциях (3D) </vt:lpstr>
      <vt:lpstr>Распределение пор по размерам</vt:lpstr>
      <vt:lpstr>Связь томографический анализ - шаг смешения </vt:lpstr>
      <vt:lpstr>Моделирование миграции пестицида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структуры порового пространства в миграции пестицидов</dc:title>
  <dc:creator>belikalexandra@gmail.com</dc:creator>
  <cp:lastModifiedBy>belikalexandra@gmail.com</cp:lastModifiedBy>
  <cp:revision>49</cp:revision>
  <dcterms:created xsi:type="dcterms:W3CDTF">2019-02-12T10:01:33Z</dcterms:created>
  <dcterms:modified xsi:type="dcterms:W3CDTF">2019-03-16T12:03:31Z</dcterms:modified>
</cp:coreProperties>
</file>