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ru-RU"/>
    </a:defPPr>
    <a:lvl1pPr marL="0" algn="l" defTabSz="95788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944" algn="l" defTabSz="95788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889" algn="l" defTabSz="95788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833" algn="l" defTabSz="95788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777" algn="l" defTabSz="95788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721" algn="l" defTabSz="95788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665" algn="l" defTabSz="95788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2610" algn="l" defTabSz="95788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1554" algn="l" defTabSz="95788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8443" autoAdjust="0"/>
    <p:restoredTop sz="86381" autoAdjust="0"/>
  </p:normalViewPr>
  <p:slideViewPr>
    <p:cSldViewPr>
      <p:cViewPr varScale="1">
        <p:scale>
          <a:sx n="75" d="100"/>
          <a:sy n="75" d="100"/>
        </p:scale>
        <p:origin x="-2202" y="-102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EF699A-6AA8-4CC1-BDE6-331BC6354295}" type="datetimeFigureOut">
              <a:rPr lang="ru-RU" smtClean="0"/>
              <a:pPr/>
              <a:t>25.05.2018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E8229E-6189-440E-97B8-BAED2F3D1DE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5788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78944" algn="l" defTabSz="95788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57889" algn="l" defTabSz="95788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36833" algn="l" defTabSz="95788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15777" algn="l" defTabSz="95788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394721" algn="l" defTabSz="95788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73665" algn="l" defTabSz="95788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52610" algn="l" defTabSz="95788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31554" algn="l" defTabSz="95788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241550" y="685800"/>
            <a:ext cx="23749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8229E-6189-440E-97B8-BAED2F3D1DE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1" y="3077283"/>
            <a:ext cx="5829300" cy="21233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1" y="5613400"/>
            <a:ext cx="4800600" cy="253153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8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7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CD0A6-DB7E-4128-96B3-1B04186C3E54}" type="datetimeFigureOut">
              <a:rPr lang="ru-RU" smtClean="0"/>
              <a:pPr/>
              <a:t>25.05.2018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53271-8872-48EE-BC18-514CEB0AD2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CD0A6-DB7E-4128-96B3-1B04186C3E54}" type="datetimeFigureOut">
              <a:rPr lang="ru-RU" smtClean="0"/>
              <a:pPr/>
              <a:t>25.05.2018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53271-8872-48EE-BC18-514CEB0AD2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CD0A6-DB7E-4128-96B3-1B04186C3E54}" type="datetimeFigureOut">
              <a:rPr lang="ru-RU" smtClean="0"/>
              <a:pPr/>
              <a:t>25.05.2018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53271-8872-48EE-BC18-514CEB0AD2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CD0A6-DB7E-4128-96B3-1B04186C3E54}" type="datetimeFigureOut">
              <a:rPr lang="ru-RU" smtClean="0"/>
              <a:pPr/>
              <a:t>25.05.2018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53271-8872-48EE-BC18-514CEB0AD2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6" y="6365523"/>
            <a:ext cx="5829300" cy="1967442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6" y="4198587"/>
            <a:ext cx="5829300" cy="2166936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4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8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3683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77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72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66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61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55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CD0A6-DB7E-4128-96B3-1B04186C3E54}" type="datetimeFigureOut">
              <a:rPr lang="ru-RU" smtClean="0"/>
              <a:pPr/>
              <a:t>25.05.2018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53271-8872-48EE-BC18-514CEB0AD2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1" y="2311402"/>
            <a:ext cx="3028950" cy="6537502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CD0A6-DB7E-4128-96B3-1B04186C3E54}" type="datetimeFigureOut">
              <a:rPr lang="ru-RU" smtClean="0"/>
              <a:pPr/>
              <a:t>25.05.2018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53271-8872-48EE-BC18-514CEB0AD2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0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44" indent="0">
              <a:buNone/>
              <a:defRPr sz="2100" b="1"/>
            </a:lvl2pPr>
            <a:lvl3pPr marL="957889" indent="0">
              <a:buNone/>
              <a:defRPr sz="1900" b="1"/>
            </a:lvl3pPr>
            <a:lvl4pPr marL="1436833" indent="0">
              <a:buNone/>
              <a:defRPr sz="1700" b="1"/>
            </a:lvl4pPr>
            <a:lvl5pPr marL="1915777" indent="0">
              <a:buNone/>
              <a:defRPr sz="1700" b="1"/>
            </a:lvl5pPr>
            <a:lvl6pPr marL="2394721" indent="0">
              <a:buNone/>
              <a:defRPr sz="1700" b="1"/>
            </a:lvl6pPr>
            <a:lvl7pPr marL="2873665" indent="0">
              <a:buNone/>
              <a:defRPr sz="1700" b="1"/>
            </a:lvl7pPr>
            <a:lvl8pPr marL="3352610" indent="0">
              <a:buNone/>
              <a:defRPr sz="1700" b="1"/>
            </a:lvl8pPr>
            <a:lvl9pPr marL="3831554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0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44" indent="0">
              <a:buNone/>
              <a:defRPr sz="2100" b="1"/>
            </a:lvl2pPr>
            <a:lvl3pPr marL="957889" indent="0">
              <a:buNone/>
              <a:defRPr sz="1900" b="1"/>
            </a:lvl3pPr>
            <a:lvl4pPr marL="1436833" indent="0">
              <a:buNone/>
              <a:defRPr sz="1700" b="1"/>
            </a:lvl4pPr>
            <a:lvl5pPr marL="1915777" indent="0">
              <a:buNone/>
              <a:defRPr sz="1700" b="1"/>
            </a:lvl5pPr>
            <a:lvl6pPr marL="2394721" indent="0">
              <a:buNone/>
              <a:defRPr sz="1700" b="1"/>
            </a:lvl6pPr>
            <a:lvl7pPr marL="2873665" indent="0">
              <a:buNone/>
              <a:defRPr sz="1700" b="1"/>
            </a:lvl7pPr>
            <a:lvl8pPr marL="3352610" indent="0">
              <a:buNone/>
              <a:defRPr sz="1700" b="1"/>
            </a:lvl8pPr>
            <a:lvl9pPr marL="3831554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CD0A6-DB7E-4128-96B3-1B04186C3E54}" type="datetimeFigureOut">
              <a:rPr lang="ru-RU" smtClean="0"/>
              <a:pPr/>
              <a:t>25.05.2018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53271-8872-48EE-BC18-514CEB0AD2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CD0A6-DB7E-4128-96B3-1B04186C3E54}" type="datetimeFigureOut">
              <a:rPr lang="ru-RU" smtClean="0"/>
              <a:pPr/>
              <a:t>25.05.2018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53271-8872-48EE-BC18-514CEB0AD2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CD0A6-DB7E-4128-96B3-1B04186C3E54}" type="datetimeFigureOut">
              <a:rPr lang="ru-RU" smtClean="0"/>
              <a:pPr/>
              <a:t>25.05.2018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53271-8872-48EE-BC18-514CEB0AD2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3" cy="8454497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500"/>
            </a:lvl1pPr>
            <a:lvl2pPr marL="478944" indent="0">
              <a:buNone/>
              <a:defRPr sz="1300"/>
            </a:lvl2pPr>
            <a:lvl3pPr marL="957889" indent="0">
              <a:buNone/>
              <a:defRPr sz="1100"/>
            </a:lvl3pPr>
            <a:lvl4pPr marL="1436833" indent="0">
              <a:buNone/>
              <a:defRPr sz="900"/>
            </a:lvl4pPr>
            <a:lvl5pPr marL="1915777" indent="0">
              <a:buNone/>
              <a:defRPr sz="900"/>
            </a:lvl5pPr>
            <a:lvl6pPr marL="2394721" indent="0">
              <a:buNone/>
              <a:defRPr sz="900"/>
            </a:lvl6pPr>
            <a:lvl7pPr marL="2873665" indent="0">
              <a:buNone/>
              <a:defRPr sz="900"/>
            </a:lvl7pPr>
            <a:lvl8pPr marL="3352610" indent="0">
              <a:buNone/>
              <a:defRPr sz="900"/>
            </a:lvl8pPr>
            <a:lvl9pPr marL="383155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CD0A6-DB7E-4128-96B3-1B04186C3E54}" type="datetimeFigureOut">
              <a:rPr lang="ru-RU" smtClean="0"/>
              <a:pPr/>
              <a:t>25.05.2018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53271-8872-48EE-BC18-514CEB0AD2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400"/>
            </a:lvl1pPr>
            <a:lvl2pPr marL="478944" indent="0">
              <a:buNone/>
              <a:defRPr sz="2900"/>
            </a:lvl2pPr>
            <a:lvl3pPr marL="957889" indent="0">
              <a:buNone/>
              <a:defRPr sz="2500"/>
            </a:lvl3pPr>
            <a:lvl4pPr marL="1436833" indent="0">
              <a:buNone/>
              <a:defRPr sz="2100"/>
            </a:lvl4pPr>
            <a:lvl5pPr marL="1915777" indent="0">
              <a:buNone/>
              <a:defRPr sz="2100"/>
            </a:lvl5pPr>
            <a:lvl6pPr marL="2394721" indent="0">
              <a:buNone/>
              <a:defRPr sz="2100"/>
            </a:lvl6pPr>
            <a:lvl7pPr marL="2873665" indent="0">
              <a:buNone/>
              <a:defRPr sz="2100"/>
            </a:lvl7pPr>
            <a:lvl8pPr marL="3352610" indent="0">
              <a:buNone/>
              <a:defRPr sz="2100"/>
            </a:lvl8pPr>
            <a:lvl9pPr marL="3831554" indent="0">
              <a:buNone/>
              <a:defRPr sz="21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500"/>
            </a:lvl1pPr>
            <a:lvl2pPr marL="478944" indent="0">
              <a:buNone/>
              <a:defRPr sz="1300"/>
            </a:lvl2pPr>
            <a:lvl3pPr marL="957889" indent="0">
              <a:buNone/>
              <a:defRPr sz="1100"/>
            </a:lvl3pPr>
            <a:lvl4pPr marL="1436833" indent="0">
              <a:buNone/>
              <a:defRPr sz="900"/>
            </a:lvl4pPr>
            <a:lvl5pPr marL="1915777" indent="0">
              <a:buNone/>
              <a:defRPr sz="900"/>
            </a:lvl5pPr>
            <a:lvl6pPr marL="2394721" indent="0">
              <a:buNone/>
              <a:defRPr sz="900"/>
            </a:lvl6pPr>
            <a:lvl7pPr marL="2873665" indent="0">
              <a:buNone/>
              <a:defRPr sz="900"/>
            </a:lvl7pPr>
            <a:lvl8pPr marL="3352610" indent="0">
              <a:buNone/>
              <a:defRPr sz="900"/>
            </a:lvl8pPr>
            <a:lvl9pPr marL="383155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CD0A6-DB7E-4128-96B3-1B04186C3E54}" type="datetimeFigureOut">
              <a:rPr lang="ru-RU" smtClean="0"/>
              <a:pPr/>
              <a:t>25.05.2018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53271-8872-48EE-BC18-514CEB0AD2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96700"/>
            <a:ext cx="6172200" cy="1651000"/>
          </a:xfrm>
          <a:prstGeom prst="rect">
            <a:avLst/>
          </a:prstGeom>
        </p:spPr>
        <p:txBody>
          <a:bodyPr vert="horz" lIns="95789" tIns="47895" rIns="95789" bIns="4789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311402"/>
            <a:ext cx="6172200" cy="6537502"/>
          </a:xfrm>
          <a:prstGeom prst="rect">
            <a:avLst/>
          </a:prstGeom>
        </p:spPr>
        <p:txBody>
          <a:bodyPr vert="horz" lIns="95789" tIns="47895" rIns="95789" bIns="4789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1" y="9181396"/>
            <a:ext cx="1600200" cy="527402"/>
          </a:xfrm>
          <a:prstGeom prst="rect">
            <a:avLst/>
          </a:prstGeom>
        </p:spPr>
        <p:txBody>
          <a:bodyPr vert="horz" lIns="95789" tIns="47895" rIns="95789" bIns="4789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CD0A6-DB7E-4128-96B3-1B04186C3E54}" type="datetimeFigureOut">
              <a:rPr lang="ru-RU" smtClean="0"/>
              <a:pPr/>
              <a:t>25.05.2018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1" y="9181396"/>
            <a:ext cx="2171700" cy="527402"/>
          </a:xfrm>
          <a:prstGeom prst="rect">
            <a:avLst/>
          </a:prstGeom>
        </p:spPr>
        <p:txBody>
          <a:bodyPr vert="horz" lIns="95789" tIns="47895" rIns="95789" bIns="4789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1" y="9181396"/>
            <a:ext cx="1600200" cy="527402"/>
          </a:xfrm>
          <a:prstGeom prst="rect">
            <a:avLst/>
          </a:prstGeom>
        </p:spPr>
        <p:txBody>
          <a:bodyPr vert="horz" lIns="95789" tIns="47895" rIns="95789" bIns="4789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53271-8872-48EE-BC18-514CEB0AD27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889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208" indent="-359208" algn="l" defTabSz="957889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284" indent="-299340" algn="l" defTabSz="957889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361" indent="-239472" algn="l" defTabSz="957889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305" indent="-239472" algn="l" defTabSz="957889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5249" indent="-239472" algn="l" defTabSz="957889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4193" indent="-239472" algn="l" defTabSz="95788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3137" indent="-239472" algn="l" defTabSz="95788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2082" indent="-239472" algn="l" defTabSz="95788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1026" indent="-239472" algn="l" defTabSz="95788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578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44" algn="l" defTabSz="9578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89" algn="l" defTabSz="9578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833" algn="l" defTabSz="9578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777" algn="l" defTabSz="9578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721" algn="l" defTabSz="9578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665" algn="l" defTabSz="9578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610" algn="l" defTabSz="9578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554" algn="l" defTabSz="9578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openxmlformats.org/officeDocument/2006/relationships/hyperlink" Target="mailto:av13675@yandex.ru" TargetMode="External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5" Type="http://schemas.openxmlformats.org/officeDocument/2006/relationships/image" Target="../media/image12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2643182" y="166654"/>
            <a:ext cx="1820497" cy="266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789" tIns="47895" rIns="95789" bIns="47895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100" b="1" dirty="0" smtClean="0">
                <a:latin typeface="Arial" pitchFamily="34" charset="0"/>
                <a:cs typeface="Arial" pitchFamily="34" charset="0"/>
              </a:rPr>
              <a:t>Зеркальное мышление</a:t>
            </a: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214291" y="380968"/>
            <a:ext cx="6643709" cy="435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9" tIns="47895" rIns="95789" bIns="47895" numCol="1" anchor="ctr" anchorCtr="0" compatLnSpc="1">
            <a:prstTxWarp prst="textNoShape">
              <a:avLst/>
            </a:prstTxWarp>
            <a:spAutoFit/>
          </a:bodyPr>
          <a:lstStyle/>
          <a:p>
            <a:pPr lvl="1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>
                <a:latin typeface="Arial" pitchFamily="34" charset="0"/>
                <a:cs typeface="Arial" pitchFamily="34" charset="0"/>
              </a:rPr>
              <a:t>Воронков Г.С. Московский </a:t>
            </a:r>
            <a:r>
              <a:rPr lang="ru-RU" sz="1100" dirty="0" smtClean="0">
                <a:latin typeface="+mj-lt"/>
                <a:cs typeface="Arial" pitchFamily="34" charset="0"/>
              </a:rPr>
              <a:t>государственный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 университет имени М.В. Ломоносова, Москва, Россия,         </a:t>
            </a:r>
            <a:r>
              <a:rPr lang="en-US" sz="1100" dirty="0" err="1" smtClean="0">
                <a:latin typeface="Arial" pitchFamily="34" charset="0"/>
                <a:cs typeface="Arial" pitchFamily="34" charset="0"/>
                <a:hlinkClick r:id="rId3"/>
              </a:rPr>
              <a:t>av</a:t>
            </a:r>
            <a:r>
              <a:rPr lang="ru-RU" sz="1100" dirty="0" smtClean="0">
                <a:latin typeface="Arial" pitchFamily="34" charset="0"/>
                <a:cs typeface="Arial" pitchFamily="34" charset="0"/>
                <a:hlinkClick r:id="rId3"/>
              </a:rPr>
              <a:t>13675@</a:t>
            </a:r>
            <a:r>
              <a:rPr lang="en-US" sz="1100" dirty="0" err="1" smtClean="0">
                <a:latin typeface="Arial" pitchFamily="34" charset="0"/>
                <a:cs typeface="Arial" pitchFamily="34" charset="0"/>
                <a:hlinkClick r:id="rId3"/>
              </a:rPr>
              <a:t>yandex</a:t>
            </a:r>
            <a:r>
              <a:rPr lang="ru-RU" sz="1100" dirty="0" smtClean="0">
                <a:latin typeface="Arial" pitchFamily="34" charset="0"/>
                <a:cs typeface="Arial" pitchFamily="34" charset="0"/>
                <a:hlinkClick r:id="rId3"/>
              </a:rPr>
              <a:t>.</a:t>
            </a:r>
            <a:r>
              <a:rPr lang="en-US" sz="1100" dirty="0" err="1" smtClean="0">
                <a:latin typeface="Arial" pitchFamily="34" charset="0"/>
                <a:cs typeface="Arial" pitchFamily="34" charset="0"/>
                <a:hlinkClick r:id="rId3"/>
              </a:rPr>
              <a:t>ru</a:t>
            </a:r>
            <a:endParaRPr lang="en-US" sz="11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90" y="6167446"/>
            <a:ext cx="6643710" cy="1789497"/>
          </a:xfrm>
          <a:prstGeom prst="rect">
            <a:avLst/>
          </a:prstGeom>
        </p:spPr>
        <p:txBody>
          <a:bodyPr wrap="square" lIns="95789" tIns="47895" rIns="95789" bIns="47895">
            <a:spAutoFit/>
          </a:bodyPr>
          <a:lstStyle/>
          <a:p>
            <a:pPr algn="just"/>
            <a:r>
              <a:rPr lang="ru-RU" sz="1100" b="1" dirty="0" smtClean="0"/>
              <a:t>Что касается мышления, то примерами, свидетельствующими о </a:t>
            </a:r>
            <a:r>
              <a:rPr lang="ru-RU" sz="1100" b="1" dirty="0"/>
              <a:t>способности человека </a:t>
            </a:r>
            <a:r>
              <a:rPr lang="ru-RU" sz="1100" b="1" dirty="0" smtClean="0"/>
              <a:t> формировать </a:t>
            </a:r>
            <a:r>
              <a:rPr lang="ru-RU" sz="1100" b="1" dirty="0"/>
              <a:t>зеркальные </a:t>
            </a:r>
            <a:r>
              <a:rPr lang="ru-RU" sz="1100" b="1" dirty="0" smtClean="0"/>
              <a:t>образы (нейронные модели) , оперировать ими и обучаться этому,</a:t>
            </a:r>
            <a:r>
              <a:rPr lang="ru-RU" sz="1100" dirty="0" smtClean="0"/>
              <a:t> </a:t>
            </a:r>
            <a:r>
              <a:rPr lang="ru-RU" sz="1100" b="1" dirty="0" smtClean="0"/>
              <a:t>являются: </a:t>
            </a:r>
            <a:r>
              <a:rPr lang="ru-RU" sz="1100" dirty="0" smtClean="0"/>
              <a:t>зеркальное письмо  (и  чтение ) ; </a:t>
            </a:r>
            <a:r>
              <a:rPr lang="ru-RU" sz="1100" dirty="0"/>
              <a:t> </a:t>
            </a:r>
            <a:r>
              <a:rPr lang="ru-RU" sz="1100" dirty="0" smtClean="0"/>
              <a:t>зеркальное рисование  объектов   (детьми и  пациентами  с мозговыми расстройствами); обучение езде «задним ходом»; опыты последователей </a:t>
            </a:r>
            <a:r>
              <a:rPr lang="ru-RU" sz="1100" dirty="0" err="1" smtClean="0"/>
              <a:t>Дж.Стреттона</a:t>
            </a:r>
            <a:r>
              <a:rPr lang="ru-RU" sz="1100" dirty="0" smtClean="0"/>
              <a:t> по переучиванию воспринимать «зеркальный» мир как  </a:t>
            </a:r>
            <a:r>
              <a:rPr lang="ru-RU" sz="1100" dirty="0" err="1" smtClean="0"/>
              <a:t>незеркальный</a:t>
            </a:r>
            <a:r>
              <a:rPr lang="ru-RU" sz="1100" dirty="0" smtClean="0"/>
              <a:t>; литература с описанием  «</a:t>
            </a:r>
            <a:r>
              <a:rPr lang="ru-RU" sz="1100" dirty="0" err="1" smtClean="0"/>
              <a:t>зазеркального</a:t>
            </a:r>
            <a:r>
              <a:rPr lang="ru-RU" sz="1100" dirty="0" smtClean="0"/>
              <a:t>» мира (Л. Кэрролл); противоположные оценки (выводы) спорящих  лиц в отношении одной и той же ситуации.</a:t>
            </a:r>
          </a:p>
          <a:p>
            <a:pPr algn="just"/>
            <a:r>
              <a:rPr lang="ru-RU" sz="1100" dirty="0" smtClean="0"/>
              <a:t>В случаях, когда мысленные образы являются 2</a:t>
            </a:r>
            <a:r>
              <a:rPr lang="en-US" sz="1100" dirty="0" smtClean="0"/>
              <a:t>D</a:t>
            </a:r>
            <a:r>
              <a:rPr lang="ru-RU" sz="1100" dirty="0" smtClean="0"/>
              <a:t> или</a:t>
            </a:r>
            <a:r>
              <a:rPr lang="en-US" sz="1100" dirty="0" smtClean="0"/>
              <a:t> </a:t>
            </a:r>
            <a:r>
              <a:rPr lang="ru-RU" sz="1100" dirty="0" smtClean="0"/>
              <a:t>З</a:t>
            </a:r>
            <a:r>
              <a:rPr lang="en-US" sz="1100" dirty="0" smtClean="0"/>
              <a:t>D </a:t>
            </a:r>
            <a:r>
              <a:rPr lang="ru-RU" sz="1100" dirty="0" smtClean="0"/>
              <a:t>образами, можно предполагать, что нейронные механизмы их зеркальных преобразований могут быть  сходными (в принципе) с таковыми в зрении. В то же время, мысленные образы (их нейронные «модели»), могут иметь, видимо, </a:t>
            </a:r>
            <a:r>
              <a:rPr lang="ru-RU" sz="1100" dirty="0" err="1" smtClean="0"/>
              <a:t>бо</a:t>
            </a:r>
            <a:r>
              <a:rPr lang="en-US" sz="1100" dirty="0" smtClean="0"/>
              <a:t>’</a:t>
            </a:r>
            <a:r>
              <a:rPr lang="ru-RU" sz="1100" dirty="0" err="1" smtClean="0"/>
              <a:t>льшую</a:t>
            </a:r>
            <a:r>
              <a:rPr lang="ru-RU" sz="1100" dirty="0" smtClean="0"/>
              <a:t>, чем З</a:t>
            </a:r>
            <a:r>
              <a:rPr lang="en-US" sz="1100" dirty="0" smtClean="0"/>
              <a:t>D</a:t>
            </a:r>
            <a:r>
              <a:rPr lang="ru-RU" sz="1100" dirty="0" smtClean="0"/>
              <a:t>,</a:t>
            </a:r>
            <a:r>
              <a:rPr lang="en-US" sz="1100" dirty="0" smtClean="0"/>
              <a:t> </a:t>
            </a:r>
            <a:r>
              <a:rPr lang="ru-RU" sz="1100" dirty="0" smtClean="0"/>
              <a:t>размерность; соответственно, и механизмы их зеркальных преобразований могут быть другими.</a:t>
            </a:r>
          </a:p>
        </p:txBody>
      </p:sp>
      <p:sp>
        <p:nvSpPr>
          <p:cNvPr id="9" name="Прямоугольник 8"/>
          <p:cNvSpPr/>
          <p:nvPr/>
        </p:nvSpPr>
        <p:spPr>
          <a:xfrm rot="10800000" flipV="1">
            <a:off x="428604" y="5310190"/>
            <a:ext cx="4000528" cy="419891"/>
          </a:xfrm>
          <a:prstGeom prst="rect">
            <a:avLst/>
          </a:prstGeom>
        </p:spPr>
        <p:txBody>
          <a:bodyPr wrap="square" lIns="95789" tIns="47895" rIns="95789" bIns="47895">
            <a:spAutoFit/>
          </a:bodyPr>
          <a:lstStyle/>
          <a:p>
            <a:pPr algn="just"/>
            <a:r>
              <a:rPr lang="ru-RU" sz="1000" dirty="0" smtClean="0"/>
              <a:t>Рис. 3. Б  </a:t>
            </a:r>
            <a:r>
              <a:rPr lang="ru-RU" sz="1100" dirty="0" smtClean="0"/>
              <a:t>и А </a:t>
            </a:r>
            <a:r>
              <a:rPr lang="ru-RU" sz="1000" dirty="0" smtClean="0"/>
              <a:t>- нейронные механизмы зеркальных преобразований в отношении  топографических 2</a:t>
            </a:r>
            <a:r>
              <a:rPr lang="en-US" sz="1000" dirty="0" smtClean="0"/>
              <a:t>D</a:t>
            </a:r>
            <a:r>
              <a:rPr lang="ru-RU" sz="1000" dirty="0" smtClean="0"/>
              <a:t> проекций ТП в зрительном пути .  </a:t>
            </a:r>
            <a:endParaRPr lang="ru-RU" sz="1000" dirty="0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357166" y="5667380"/>
            <a:ext cx="3857652" cy="7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9" tIns="47895" rIns="95789" bIns="47895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lnSpc>
                <a:spcPts val="132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cs typeface="Arial" pitchFamily="34" charset="0"/>
              </a:rPr>
              <a:t>Б. </a:t>
            </a:r>
            <a:r>
              <a:rPr lang="ru-RU" sz="1000" dirty="0" smtClean="0">
                <a:cs typeface="Arial" pitchFamily="34" charset="0"/>
              </a:rPr>
              <a:t>Инверсия сетчатки у всех позвоночных животных  и человека. </a:t>
            </a:r>
          </a:p>
          <a:p>
            <a:pPr algn="just" fontAlgn="base">
              <a:lnSpc>
                <a:spcPts val="132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cs typeface="Arial" pitchFamily="34" charset="0"/>
              </a:rPr>
              <a:t>А</a:t>
            </a:r>
            <a:r>
              <a:rPr lang="ru-RU" sz="1000" dirty="0" smtClean="0">
                <a:cs typeface="Arial" pitchFamily="34" charset="0"/>
              </a:rPr>
              <a:t>. Ипсилатеральный перекрест зрительных волокон  (у </a:t>
            </a:r>
            <a:r>
              <a:rPr lang="ru-RU" sz="1000" dirty="0" err="1" smtClean="0">
                <a:cs typeface="Arial" pitchFamily="34" charset="0"/>
              </a:rPr>
              <a:t>беспозво-ночных</a:t>
            </a:r>
            <a:r>
              <a:rPr lang="ru-RU" sz="1000" dirty="0" smtClean="0">
                <a:cs typeface="Arial" pitchFamily="34" charset="0"/>
              </a:rPr>
              <a:t>) – аналог Инверсии сетчатки у позвоночных. </a:t>
            </a:r>
          </a:p>
          <a:p>
            <a:pPr algn="just" fontAlgn="base">
              <a:lnSpc>
                <a:spcPts val="1320"/>
              </a:lnSpc>
              <a:spcBef>
                <a:spcPct val="0"/>
              </a:spcBef>
              <a:spcAft>
                <a:spcPct val="0"/>
              </a:spcAft>
            </a:pPr>
            <a:endParaRPr lang="ru-RU" sz="1000" dirty="0" smtClean="0"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42852" y="4595810"/>
            <a:ext cx="428628" cy="389113"/>
          </a:xfrm>
          <a:prstGeom prst="rect">
            <a:avLst/>
          </a:prstGeom>
        </p:spPr>
        <p:txBody>
          <a:bodyPr wrap="square" lIns="95789" tIns="47895" rIns="95789" bIns="47895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42852" y="1023910"/>
            <a:ext cx="1571636" cy="1327832"/>
          </a:xfrm>
          <a:prstGeom prst="rect">
            <a:avLst/>
          </a:prstGeom>
        </p:spPr>
        <p:txBody>
          <a:bodyPr wrap="square" lIns="95789" tIns="47895" rIns="95789" bIns="47895">
            <a:spAutoFit/>
          </a:bodyPr>
          <a:lstStyle/>
          <a:p>
            <a:pPr algn="just"/>
            <a:r>
              <a:rPr lang="ru-RU" sz="1000" dirty="0" smtClean="0"/>
              <a:t>В работе приняты </a:t>
            </a:r>
            <a:r>
              <a:rPr lang="ru-RU" sz="1000" dirty="0" err="1" smtClean="0"/>
              <a:t>пред-ставления</a:t>
            </a:r>
            <a:r>
              <a:rPr lang="ru-RU" sz="1000" dirty="0" smtClean="0"/>
              <a:t>: 1) что ней- </a:t>
            </a:r>
            <a:r>
              <a:rPr lang="ru-RU" sz="1000" dirty="0" err="1" smtClean="0"/>
              <a:t>ронные</a:t>
            </a:r>
            <a:r>
              <a:rPr lang="ru-RU" sz="1000" dirty="0" smtClean="0"/>
              <a:t> механизмы </a:t>
            </a:r>
            <a:r>
              <a:rPr lang="ru-RU" sz="1000" dirty="0" err="1" smtClean="0"/>
              <a:t>мы-шления</a:t>
            </a:r>
            <a:r>
              <a:rPr lang="ru-RU" sz="1000" dirty="0" smtClean="0"/>
              <a:t> были развиты (в эволюции) на основе </a:t>
            </a:r>
            <a:r>
              <a:rPr lang="ru-RU" sz="1000" dirty="0" err="1" smtClean="0"/>
              <a:t>ме-ханизмов</a:t>
            </a:r>
            <a:r>
              <a:rPr lang="ru-RU" sz="1000" dirty="0" smtClean="0"/>
              <a:t> зрительной </a:t>
            </a:r>
            <a:r>
              <a:rPr lang="ru-RU" sz="1000" dirty="0" err="1" smtClean="0"/>
              <a:t>си-стемы</a:t>
            </a:r>
            <a:r>
              <a:rPr lang="ru-RU" sz="1000" dirty="0" smtClean="0"/>
              <a:t>, и 2) что </a:t>
            </a:r>
            <a:r>
              <a:rPr lang="ru-RU" sz="1000" dirty="0" err="1" smtClean="0"/>
              <a:t>окружа-ющий</a:t>
            </a:r>
            <a:r>
              <a:rPr lang="ru-RU" sz="1000" dirty="0" smtClean="0"/>
              <a:t> мир представлен в</a:t>
            </a:r>
            <a:endParaRPr lang="ru-RU" sz="1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643050" y="881034"/>
            <a:ext cx="1785950" cy="1481720"/>
          </a:xfrm>
          <a:prstGeom prst="rect">
            <a:avLst/>
          </a:prstGeom>
        </p:spPr>
        <p:txBody>
          <a:bodyPr wrap="square" lIns="95789" tIns="47895" rIns="95789" bIns="47895">
            <a:spAutoFit/>
          </a:bodyPr>
          <a:lstStyle/>
          <a:p>
            <a:pPr algn="just"/>
            <a:r>
              <a:rPr lang="ru-RU" sz="1000" dirty="0" smtClean="0"/>
              <a:t>мозгу в виде нейронной модели [1]. </a:t>
            </a:r>
          </a:p>
          <a:p>
            <a:pPr algn="just"/>
            <a:r>
              <a:rPr lang="ru-RU" sz="1000" dirty="0" smtClean="0"/>
              <a:t>Примером </a:t>
            </a:r>
            <a:r>
              <a:rPr lang="ru-RU" sz="1000" dirty="0" err="1" smtClean="0"/>
              <a:t>представитель-ства</a:t>
            </a:r>
            <a:r>
              <a:rPr lang="ru-RU" sz="1000" dirty="0" smtClean="0"/>
              <a:t> </a:t>
            </a:r>
            <a:r>
              <a:rPr lang="ru-RU" sz="1000" b="1" dirty="0" smtClean="0"/>
              <a:t>зрительного</a:t>
            </a:r>
            <a:r>
              <a:rPr lang="ru-RU" sz="1000" dirty="0" smtClean="0"/>
              <a:t> мира ( его пространственных свойств) в виде </a:t>
            </a:r>
            <a:r>
              <a:rPr lang="ru-RU" sz="1000" b="1" dirty="0" smtClean="0"/>
              <a:t>нейронной</a:t>
            </a:r>
            <a:r>
              <a:rPr lang="ru-RU" sz="1000" dirty="0" smtClean="0"/>
              <a:t> модели </a:t>
            </a:r>
            <a:r>
              <a:rPr lang="ru-RU" sz="1000" dirty="0" err="1" smtClean="0"/>
              <a:t>мо-жет</a:t>
            </a:r>
            <a:r>
              <a:rPr lang="ru-RU" sz="1000" dirty="0" smtClean="0"/>
              <a:t> служить зрительный </a:t>
            </a:r>
            <a:r>
              <a:rPr lang="ru-RU" sz="1000" dirty="0" err="1" smtClean="0"/>
              <a:t>пу-ть</a:t>
            </a:r>
            <a:r>
              <a:rPr lang="ru-RU" sz="1000" dirty="0" smtClean="0"/>
              <a:t>, состоящий из </a:t>
            </a:r>
            <a:r>
              <a:rPr lang="ru-RU" sz="1000" dirty="0" err="1" smtClean="0"/>
              <a:t>последова-тельности</a:t>
            </a:r>
            <a:r>
              <a:rPr lang="ru-RU" sz="1000" dirty="0" smtClean="0"/>
              <a:t> топографических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357562" y="952472"/>
            <a:ext cx="1893107" cy="1481720"/>
          </a:xfrm>
          <a:prstGeom prst="rect">
            <a:avLst/>
          </a:prstGeom>
        </p:spPr>
        <p:txBody>
          <a:bodyPr wrap="square" lIns="95789" tIns="47895" rIns="95789" bIns="47895">
            <a:spAutoFit/>
          </a:bodyPr>
          <a:lstStyle/>
          <a:p>
            <a:pPr algn="just"/>
            <a:r>
              <a:rPr lang="ru-RU" sz="1000" dirty="0" smtClean="0"/>
              <a:t> зрительных проекций – ТП </a:t>
            </a:r>
            <a:r>
              <a:rPr lang="en-US" sz="1000" dirty="0" smtClean="0"/>
              <a:t>[2]</a:t>
            </a:r>
            <a:r>
              <a:rPr lang="ru-RU" sz="1000" dirty="0" smtClean="0"/>
              <a:t>. </a:t>
            </a:r>
          </a:p>
          <a:p>
            <a:pPr algn="just"/>
            <a:r>
              <a:rPr lang="ru-RU" sz="1000" dirty="0" smtClean="0"/>
              <a:t>Приводятся примеры  </a:t>
            </a:r>
            <a:r>
              <a:rPr lang="ru-RU" sz="1000" dirty="0" err="1" smtClean="0"/>
              <a:t>нейрон-ных</a:t>
            </a:r>
            <a:r>
              <a:rPr lang="ru-RU" sz="1000" dirty="0" smtClean="0"/>
              <a:t> механизмов зеркальных преобразований, </a:t>
            </a:r>
            <a:r>
              <a:rPr lang="ru-RU" sz="1000" dirty="0" err="1" smtClean="0"/>
              <a:t>обнаружен-ных</a:t>
            </a:r>
            <a:r>
              <a:rPr lang="ru-RU" sz="1000" dirty="0" smtClean="0"/>
              <a:t> в зрительном пути </a:t>
            </a:r>
            <a:r>
              <a:rPr lang="en-US" sz="1000" dirty="0" smtClean="0"/>
              <a:t>[</a:t>
            </a:r>
            <a:r>
              <a:rPr lang="ru-RU" sz="1000" dirty="0" smtClean="0"/>
              <a:t>3</a:t>
            </a:r>
            <a:r>
              <a:rPr lang="en-US" sz="1000" dirty="0" smtClean="0"/>
              <a:t>]</a:t>
            </a:r>
            <a:r>
              <a:rPr lang="ru-RU" sz="1000" dirty="0" smtClean="0"/>
              <a:t>. </a:t>
            </a:r>
          </a:p>
          <a:p>
            <a:pPr algn="just"/>
            <a:r>
              <a:rPr lang="ru-RU" sz="1000" dirty="0" smtClean="0"/>
              <a:t> Анализируется суть этих </a:t>
            </a:r>
            <a:r>
              <a:rPr lang="ru-RU" sz="1000" dirty="0" err="1" smtClean="0"/>
              <a:t>пре-образований</a:t>
            </a:r>
            <a:r>
              <a:rPr lang="ru-RU" sz="1000" dirty="0" smtClean="0"/>
              <a:t> в отношении 2</a:t>
            </a:r>
            <a:r>
              <a:rPr lang="en-US" sz="1000" dirty="0" smtClean="0"/>
              <a:t>D </a:t>
            </a:r>
            <a:r>
              <a:rPr lang="ru-RU" sz="1000" dirty="0" smtClean="0"/>
              <a:t>и 3</a:t>
            </a:r>
            <a:r>
              <a:rPr lang="en-US" sz="1000" dirty="0" smtClean="0"/>
              <a:t>D</a:t>
            </a:r>
            <a:r>
              <a:rPr lang="ru-RU" sz="1000" dirty="0" smtClean="0"/>
              <a:t> зрительных образов.</a:t>
            </a:r>
          </a:p>
          <a:p>
            <a:pPr algn="just"/>
            <a:r>
              <a:rPr lang="ru-RU" sz="1000" dirty="0" smtClean="0"/>
              <a:t> </a:t>
            </a:r>
            <a:endParaRPr lang="ru-RU" sz="1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143512" y="1023910"/>
            <a:ext cx="1571636" cy="1020055"/>
          </a:xfrm>
          <a:prstGeom prst="rect">
            <a:avLst/>
          </a:prstGeom>
        </p:spPr>
        <p:txBody>
          <a:bodyPr wrap="square" lIns="95789" tIns="47895" rIns="95789" bIns="47895">
            <a:spAutoFit/>
          </a:bodyPr>
          <a:lstStyle/>
          <a:p>
            <a:pPr algn="just"/>
            <a:r>
              <a:rPr lang="ru-RU" sz="1000" dirty="0" smtClean="0"/>
              <a:t>Обсуждаются </a:t>
            </a:r>
            <a:r>
              <a:rPr lang="ru-RU" sz="1000" dirty="0" err="1" smtClean="0"/>
              <a:t>возмож-ные</a:t>
            </a:r>
            <a:r>
              <a:rPr lang="ru-RU" sz="1000" dirty="0" smtClean="0"/>
              <a:t> механизмы </a:t>
            </a:r>
            <a:r>
              <a:rPr lang="ru-RU" sz="1000" dirty="0" err="1" smtClean="0"/>
              <a:t>зерка-льных</a:t>
            </a:r>
            <a:r>
              <a:rPr lang="ru-RU" sz="1000" dirty="0" smtClean="0"/>
              <a:t> преобразований и следствия </a:t>
            </a:r>
            <a:r>
              <a:rPr lang="ru-RU" sz="1000" dirty="0" err="1" smtClean="0"/>
              <a:t>формирова-ния</a:t>
            </a:r>
            <a:r>
              <a:rPr lang="ru-RU" sz="1000" dirty="0" smtClean="0"/>
              <a:t> зеркальных </a:t>
            </a:r>
            <a:r>
              <a:rPr lang="ru-RU" sz="1000" dirty="0" err="1" smtClean="0"/>
              <a:t>моде-лей</a:t>
            </a:r>
            <a:r>
              <a:rPr lang="ru-RU" sz="1000" dirty="0" smtClean="0"/>
              <a:t>  в мышлении.</a:t>
            </a:r>
            <a:endParaRPr lang="ru-RU" sz="10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5728" y="809596"/>
            <a:ext cx="1035411" cy="327558"/>
          </a:xfrm>
          <a:prstGeom prst="rect">
            <a:avLst/>
          </a:prstGeom>
        </p:spPr>
        <p:txBody>
          <a:bodyPr wrap="none" lIns="95789" tIns="47895" rIns="95789" bIns="47895">
            <a:spAutoFit/>
          </a:bodyPr>
          <a:lstStyle/>
          <a:p>
            <a:r>
              <a:rPr lang="ru-RU" sz="1500" dirty="0" smtClean="0"/>
              <a:t>Введение.</a:t>
            </a:r>
            <a:endParaRPr lang="ru-RU" sz="1500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285728" y="7810520"/>
            <a:ext cx="6429396" cy="1954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Calibri" pitchFamily="34" charset="0"/>
              </a:rPr>
              <a:t>Здесь мы предполагаем возможность формирования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Calibri" pitchFamily="34" charset="0"/>
              </a:rPr>
              <a:t>у одного </a:t>
            </a:r>
            <a:r>
              <a:rPr lang="ru-RU" sz="1100" dirty="0" smtClean="0">
                <a:cs typeface="Calibri" pitchFamily="34" charset="0"/>
              </a:rPr>
              <a:t>лица либо (</a:t>
            </a:r>
            <a:r>
              <a:rPr lang="ru-RU" sz="1100" b="1" dirty="0" smtClean="0">
                <a:cs typeface="Calibri" pitchFamily="34" charset="0"/>
              </a:rPr>
              <a:t>1</a:t>
            </a:r>
            <a:r>
              <a:rPr lang="ru-RU" sz="1100" dirty="0" smtClean="0">
                <a:cs typeface="Calibri" pitchFamily="34" charset="0"/>
              </a:rPr>
              <a:t>)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Calibri" pitchFamily="34" charset="0"/>
              </a:rPr>
              <a:t>одновременно двух зеркальных друг другу нейронных моделей предъявляемой </a:t>
            </a:r>
            <a:r>
              <a:rPr lang="ru-RU" sz="1100" dirty="0" smtClean="0">
                <a:cs typeface="Calibri" pitchFamily="34" charset="0"/>
              </a:rPr>
              <a:t>ситуации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Calibri" pitchFamily="34" charset="0"/>
              </a:rPr>
              <a:t>, либо (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Calibri" pitchFamily="34" charset="0"/>
              </a:rPr>
              <a:t>2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Calibri" pitchFamily="34" charset="0"/>
              </a:rPr>
              <a:t>)  только какой-то</a:t>
            </a:r>
            <a:r>
              <a:rPr kumimoji="0" lang="ru-RU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Calibri" pitchFamily="34" charset="0"/>
              </a:rPr>
              <a:t>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Calibri" pitchFamily="34" charset="0"/>
              </a:rPr>
              <a:t>одной из них. Поскольку из двух зеркальных друг другу моделей только одна адекватна реальной ситуации, у человека (в случае 1) возникает проблема выбора – какая из этих двух моделей адекватна реальности.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Calibri" pitchFamily="34" charset="0"/>
              </a:rPr>
              <a:t>Трудность выбора заключается в том, что каждая из этих моделей внутренне непротиворечива.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Calibri" pitchFamily="34" charset="0"/>
              </a:rPr>
              <a:t> </a:t>
            </a:r>
            <a:r>
              <a:rPr lang="ru-RU" sz="1100" dirty="0" smtClean="0"/>
              <a:t>В случае 2 возникает та же проблема "выбора», но уже в отношении двух лиц - если модель одного лица  является зеркальной модели  другого. </a:t>
            </a:r>
          </a:p>
          <a:p>
            <a:pPr lvl="0"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/>
              <a:t>[1]. Глезер В.Д. Зрение и мышление. Л. 1985.</a:t>
            </a:r>
            <a:r>
              <a:rPr lang="en-US" sz="1100" dirty="0" smtClean="0"/>
              <a:t> [2]</a:t>
            </a:r>
            <a:r>
              <a:rPr lang="ru-RU" sz="1100" dirty="0" smtClean="0"/>
              <a:t>. Супин А.Я. Нейрофизиология зрения млекопитающих. М. 1981.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[3].</a:t>
            </a:r>
            <a:r>
              <a:rPr kumimoji="0" lang="ru-RU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Воронков Г.С.</a:t>
            </a:r>
            <a:r>
              <a:rPr lang="ru-RU" sz="1100" dirty="0" smtClean="0"/>
              <a:t> Инверсия сетчатки и перекресты зрительных волокон как нейроанатомические механизмы зеркальных преобразований.// Вестник московского университета. Серия 16. Биология. 2009, № 4, с. 8-13.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7562" y="2238356"/>
            <a:ext cx="184785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Прямоугольник 24"/>
          <p:cNvSpPr/>
          <p:nvPr/>
        </p:nvSpPr>
        <p:spPr>
          <a:xfrm>
            <a:off x="285728" y="3167050"/>
            <a:ext cx="321471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smtClean="0"/>
              <a:t>Рис.1. Примеры зеркальных друг другу </a:t>
            </a:r>
            <a:r>
              <a:rPr lang="ru-RU" sz="1100" dirty="0" err="1" smtClean="0"/>
              <a:t>двухмер-ных</a:t>
            </a:r>
            <a:r>
              <a:rPr lang="ru-RU" sz="1100" dirty="0" smtClean="0"/>
              <a:t> (2</a:t>
            </a:r>
            <a:r>
              <a:rPr lang="en-US" sz="1100" dirty="0" smtClean="0"/>
              <a:t>D</a:t>
            </a:r>
            <a:r>
              <a:rPr lang="ru-RU" sz="1100" dirty="0" smtClean="0"/>
              <a:t>) объектов</a:t>
            </a:r>
            <a:endParaRPr lang="ru-RU" sz="11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3357562" y="3524240"/>
            <a:ext cx="328614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smtClean="0"/>
              <a:t>Рис.2. Примеры зеркальных друг другу трехмерных (3</a:t>
            </a:r>
            <a:r>
              <a:rPr lang="en-US" sz="1100" dirty="0" smtClean="0"/>
              <a:t>D</a:t>
            </a:r>
            <a:r>
              <a:rPr lang="ru-RU" sz="1100" dirty="0" smtClean="0"/>
              <a:t>) объектов </a:t>
            </a:r>
            <a:endParaRPr lang="ru-RU" sz="11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4500570" y="3809992"/>
            <a:ext cx="214314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smtClean="0"/>
              <a:t>Рис. 4. Нейронный механизм</a:t>
            </a:r>
            <a:r>
              <a:rPr lang="en-US" sz="1100" dirty="0" smtClean="0"/>
              <a:t> </a:t>
            </a:r>
            <a:r>
              <a:rPr lang="ru-RU" sz="1100" dirty="0" smtClean="0"/>
              <a:t>зеркального преобразования в отношении З</a:t>
            </a:r>
            <a:r>
              <a:rPr lang="en-US" sz="1100" dirty="0" smtClean="0"/>
              <a:t>D</a:t>
            </a:r>
            <a:r>
              <a:rPr lang="ru-RU" sz="1100" dirty="0" smtClean="0"/>
              <a:t> образа в зрении.</a:t>
            </a:r>
            <a:endParaRPr lang="ru-RU" sz="11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86388" y="2095480"/>
            <a:ext cx="1285884" cy="1241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" name="Прямоугольник 28"/>
          <p:cNvSpPr/>
          <p:nvPr/>
        </p:nvSpPr>
        <p:spPr>
          <a:xfrm>
            <a:off x="4429132" y="4452934"/>
            <a:ext cx="2214578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100" dirty="0" smtClean="0"/>
              <a:t>Пока есть лишь основание </a:t>
            </a:r>
            <a:r>
              <a:rPr lang="ru-RU" sz="1100" dirty="0" err="1" smtClean="0"/>
              <a:t>пола-гать</a:t>
            </a:r>
            <a:r>
              <a:rPr lang="ru-RU" sz="1100" dirty="0" smtClean="0"/>
              <a:t>, что такой механизм реально существует. Этим основанием является</a:t>
            </a:r>
            <a:r>
              <a:rPr lang="en-US" sz="1100" dirty="0" smtClean="0"/>
              <a:t> </a:t>
            </a:r>
            <a:r>
              <a:rPr lang="ru-RU" sz="1100" dirty="0" smtClean="0"/>
              <a:t>факт изменения </a:t>
            </a:r>
            <a:r>
              <a:rPr lang="ru-RU" sz="1100" dirty="0" err="1" smtClean="0"/>
              <a:t>направ-ления</a:t>
            </a:r>
            <a:r>
              <a:rPr lang="ru-RU" sz="1100" dirty="0" smtClean="0"/>
              <a:t> оси </a:t>
            </a:r>
            <a:r>
              <a:rPr lang="en-US" sz="1100" dirty="0" smtClean="0"/>
              <a:t>Z </a:t>
            </a:r>
            <a:r>
              <a:rPr lang="ru-RU" sz="1100" dirty="0" smtClean="0"/>
              <a:t>в З</a:t>
            </a:r>
            <a:r>
              <a:rPr lang="en-US" sz="1100" dirty="0" smtClean="0"/>
              <a:t>D </a:t>
            </a:r>
            <a:r>
              <a:rPr lang="ru-RU" sz="1100" dirty="0" smtClean="0"/>
              <a:t>образе на </a:t>
            </a:r>
            <a:r>
              <a:rPr lang="ru-RU" sz="1100" dirty="0" err="1" smtClean="0"/>
              <a:t>обрат-ное</a:t>
            </a:r>
            <a:r>
              <a:rPr lang="ru-RU" sz="1100" dirty="0" smtClean="0"/>
              <a:t> -</a:t>
            </a:r>
            <a:r>
              <a:rPr lang="en-US" sz="1100" dirty="0" smtClean="0"/>
              <a:t> </a:t>
            </a:r>
            <a:r>
              <a:rPr lang="ru-RU" sz="1100" dirty="0" smtClean="0"/>
              <a:t> в  случае, если поменять местами в стереоскопе </a:t>
            </a:r>
            <a:r>
              <a:rPr lang="ru-RU" sz="1100" dirty="0" err="1" smtClean="0"/>
              <a:t>гетеро-скопическую</a:t>
            </a:r>
            <a:r>
              <a:rPr lang="ru-RU" sz="1100" dirty="0" smtClean="0"/>
              <a:t> пару 2</a:t>
            </a:r>
            <a:r>
              <a:rPr lang="en-US" sz="1100" dirty="0" smtClean="0"/>
              <a:t>D </a:t>
            </a:r>
            <a:r>
              <a:rPr lang="ru-RU" sz="1100" dirty="0" err="1" smtClean="0"/>
              <a:t>изораже-ний</a:t>
            </a:r>
            <a:r>
              <a:rPr lang="ru-RU" sz="1100" dirty="0" smtClean="0"/>
              <a:t>, создающих этот З</a:t>
            </a:r>
            <a:r>
              <a:rPr lang="en-US" sz="1100" dirty="0" smtClean="0"/>
              <a:t>D </a:t>
            </a:r>
            <a:r>
              <a:rPr lang="ru-RU" sz="1100" dirty="0" smtClean="0"/>
              <a:t>образ. </a:t>
            </a:r>
            <a:r>
              <a:rPr lang="en-US" sz="1100" dirty="0" smtClean="0"/>
              <a:t> </a:t>
            </a:r>
            <a:endParaRPr lang="ru-RU" sz="11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429264" y="4381496"/>
            <a:ext cx="285752" cy="190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14488" y="2309794"/>
            <a:ext cx="1643074" cy="876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4290" y="2381232"/>
            <a:ext cx="1285884" cy="725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14356" y="3095612"/>
            <a:ext cx="13335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785926" y="3095612"/>
            <a:ext cx="13335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786058" y="3095612"/>
            <a:ext cx="1333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286256" y="3309926"/>
            <a:ext cx="133350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072206" y="3309926"/>
            <a:ext cx="1524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285729" y="3522656"/>
            <a:ext cx="1643074" cy="1854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2214554" y="3881430"/>
            <a:ext cx="2143139" cy="1348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1382</TotalTime>
  <Words>613</Words>
  <Application>Microsoft Office PowerPoint</Application>
  <PresentationFormat>Лист A4 (210x297 мм)</PresentationFormat>
  <Paragraphs>24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Геннадий</dc:creator>
  <cp:lastModifiedBy>Геннадий</cp:lastModifiedBy>
  <cp:revision>129</cp:revision>
  <dcterms:created xsi:type="dcterms:W3CDTF">2018-02-27T14:08:36Z</dcterms:created>
  <dcterms:modified xsi:type="dcterms:W3CDTF">2018-05-25T10:48:57Z</dcterms:modified>
</cp:coreProperties>
</file>