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0279975" cy="21386800"/>
  <p:notesSz cx="6858000" cy="9144000"/>
  <p:defaultTextStyle>
    <a:defPPr>
      <a:defRPr lang="ru-RU"/>
    </a:defPPr>
    <a:lvl1pPr marL="0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59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19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78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37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797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57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16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75" algn="l" defTabSz="29523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6">
          <p15:clr>
            <a:srgbClr val="A4A3A4"/>
          </p15:clr>
        </p15:guide>
        <p15:guide id="2" pos="4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924" y="108"/>
      </p:cViewPr>
      <p:guideLst>
        <p:guide orient="horz" pos="6736"/>
        <p:guide pos="48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roc\Desktop\&#1091;&#1095;&#1077;&#1073;&#1072;\&#1074;&#1082;&#1088;\&#1043;&#1088;&#1072;&#1092;&#1080;&#1082;&#1080;\&#1089;&#1086;&#1083;&#1077;&#1089;&#1086;&#1076;&#1077;&#1088;&#1078;&#1072;&#1085;&#1080;&#1077;&#1075;&#1088;&#1072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roc\Desktop\&#1091;&#1095;&#1077;&#1073;&#1072;\&#1074;&#1082;&#1088;\&#1043;&#1088;&#1072;&#1092;&#1080;&#1082;&#1080;\&#1089;&#1086;&#1083;&#1077;&#1089;&#1086;&#1076;&#1077;&#1088;&#1078;&#1072;&#1085;&#1080;&#1077;&#1082;&#1088;&#1091;&#1087;&#1085;&#1085;&#1077;&#1086;&#107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roc\Desktop\&#1091;&#1095;&#1077;&#1073;&#1072;\&#1074;&#1082;&#1088;\&#1043;&#1088;&#1072;&#1092;&#1080;&#1082;&#1080;\&#1089;&#1086;&#1083;&#1077;&#1089;&#1086;&#1076;&#1077;&#1088;&#1078;&#1072;&#1085;&#1080;&#1077;&#1082;&#1088;&#1091;&#1087;&#1085;7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roc\Desktop\&#1091;&#1095;&#1077;&#1073;&#1072;\&#1074;&#1082;&#1088;\&#1043;&#1088;&#1072;&#1092;&#1080;&#1082;&#1080;\&#1089;&#1086;&#1083;&#1077;&#1089;&#1086;&#1076;&#1077;&#1088;&#1078;&#1072;&#1085;&#1080;&#1077;&#1089;&#1088;&#1077;&#10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91004298543709"/>
          <c:y val="5.4106090161963431E-2"/>
          <c:w val="0.78469330937205162"/>
          <c:h val="0.64250352286831469"/>
        </c:manualLayout>
      </c:layout>
      <c:scatterChart>
        <c:scatterStyle val="lineMarker"/>
        <c:varyColors val="0"/>
        <c:ser>
          <c:idx val="0"/>
          <c:order val="0"/>
          <c:tx>
            <c:v>6 часов</c:v>
          </c:tx>
          <c:xVal>
            <c:numRef>
              <c:f>Лист1!$A$3:$A$8</c:f>
              <c:numCache>
                <c:formatCode>General</c:formatCode>
                <c:ptCount val="6"/>
                <c:pt idx="0">
                  <c:v>0.8</c:v>
                </c:pt>
                <c:pt idx="1">
                  <c:v>2.4</c:v>
                </c:pt>
                <c:pt idx="2">
                  <c:v>4</c:v>
                </c:pt>
                <c:pt idx="3">
                  <c:v>5.6</c:v>
                </c:pt>
                <c:pt idx="4">
                  <c:v>7.2</c:v>
                </c:pt>
                <c:pt idx="5">
                  <c:v>8.8000000000000007</c:v>
                </c:pt>
              </c:numCache>
            </c:numRef>
          </c:xVal>
          <c:yVal>
            <c:numRef>
              <c:f>Лист1!$B$3:$B$8</c:f>
              <c:numCache>
                <c:formatCode>General</c:formatCode>
                <c:ptCount val="6"/>
                <c:pt idx="0">
                  <c:v>0.38064516129032472</c:v>
                </c:pt>
                <c:pt idx="1">
                  <c:v>0.24161073825503371</c:v>
                </c:pt>
                <c:pt idx="2">
                  <c:v>0.33582089552239286</c:v>
                </c:pt>
                <c:pt idx="3">
                  <c:v>0.28676470588235603</c:v>
                </c:pt>
                <c:pt idx="4">
                  <c:v>0.48039215686274728</c:v>
                </c:pt>
                <c:pt idx="5">
                  <c:v>0.41666666666666941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3D5-482A-B40E-9AD63528D737}"/>
            </c:ext>
          </c:extLst>
        </c:ser>
        <c:ser>
          <c:idx val="1"/>
          <c:order val="1"/>
          <c:tx>
            <c:v>сутки</c:v>
          </c:tx>
          <c:xVal>
            <c:numRef>
              <c:f>Лист1!$A$11:$A$16</c:f>
              <c:numCache>
                <c:formatCode>General</c:formatCode>
                <c:ptCount val="6"/>
                <c:pt idx="0">
                  <c:v>0.8</c:v>
                </c:pt>
                <c:pt idx="1">
                  <c:v>2.4</c:v>
                </c:pt>
                <c:pt idx="2">
                  <c:v>4</c:v>
                </c:pt>
                <c:pt idx="3">
                  <c:v>5.6</c:v>
                </c:pt>
                <c:pt idx="4">
                  <c:v>7.2</c:v>
                </c:pt>
                <c:pt idx="5">
                  <c:v>8.8000000000000007</c:v>
                </c:pt>
              </c:numCache>
            </c:numRef>
          </c:xVal>
          <c:yVal>
            <c:numRef>
              <c:f>Лист1!$B$11:$B$16</c:f>
              <c:numCache>
                <c:formatCode>General</c:formatCode>
                <c:ptCount val="6"/>
                <c:pt idx="0">
                  <c:v>0.64848484848485266</c:v>
                </c:pt>
                <c:pt idx="1">
                  <c:v>0.21527777777777779</c:v>
                </c:pt>
                <c:pt idx="2">
                  <c:v>0.23026315789473797</c:v>
                </c:pt>
                <c:pt idx="3">
                  <c:v>0.28030303030303033</c:v>
                </c:pt>
                <c:pt idx="4">
                  <c:v>0.28571428571428892</c:v>
                </c:pt>
                <c:pt idx="5">
                  <c:v>0.33333333333333331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3D5-482A-B40E-9AD63528D737}"/>
            </c:ext>
          </c:extLst>
        </c:ser>
        <c:ser>
          <c:idx val="2"/>
          <c:order val="2"/>
          <c:tx>
            <c:v>после стабилизации</c:v>
          </c:tx>
          <c:xVal>
            <c:numRef>
              <c:f>Лист1!$A$19:$A$24</c:f>
              <c:numCache>
                <c:formatCode>General</c:formatCode>
                <c:ptCount val="6"/>
                <c:pt idx="0">
                  <c:v>0.8</c:v>
                </c:pt>
                <c:pt idx="1">
                  <c:v>2.4</c:v>
                </c:pt>
                <c:pt idx="2">
                  <c:v>4</c:v>
                </c:pt>
                <c:pt idx="3">
                  <c:v>5.6</c:v>
                </c:pt>
                <c:pt idx="4">
                  <c:v>7.2</c:v>
                </c:pt>
                <c:pt idx="5">
                  <c:v>8.8000000000000007</c:v>
                </c:pt>
              </c:numCache>
            </c:numRef>
          </c:xVal>
          <c:yVal>
            <c:numRef>
              <c:f>Лист1!$B$19:$B$24</c:f>
              <c:numCache>
                <c:formatCode>General</c:formatCode>
                <c:ptCount val="6"/>
                <c:pt idx="0">
                  <c:v>0.8861788617886176</c:v>
                </c:pt>
                <c:pt idx="1">
                  <c:v>0.53571428571428559</c:v>
                </c:pt>
                <c:pt idx="2">
                  <c:v>0.17605633802817014</c:v>
                </c:pt>
                <c:pt idx="3">
                  <c:v>0.11111111111111112</c:v>
                </c:pt>
                <c:pt idx="4">
                  <c:v>9.756097560975624E-2</c:v>
                </c:pt>
                <c:pt idx="5">
                  <c:v>0.12295081967213115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3D5-482A-B40E-9AD63528D737}"/>
            </c:ext>
          </c:extLst>
        </c:ser>
        <c:ser>
          <c:idx val="3"/>
          <c:order val="3"/>
          <c:tx>
            <c:v>исходное солесодержание</c:v>
          </c:tx>
          <c:xVal>
            <c:numRef>
              <c:f>Лист1!$A$26:$A$31</c:f>
              <c:numCache>
                <c:formatCode>General</c:formatCode>
                <c:ptCount val="6"/>
                <c:pt idx="0">
                  <c:v>0.8</c:v>
                </c:pt>
                <c:pt idx="1">
                  <c:v>2.4</c:v>
                </c:pt>
                <c:pt idx="2">
                  <c:v>4</c:v>
                </c:pt>
                <c:pt idx="3">
                  <c:v>5.6</c:v>
                </c:pt>
                <c:pt idx="4">
                  <c:v>7.2</c:v>
                </c:pt>
                <c:pt idx="5">
                  <c:v>8.8000000000000007</c:v>
                </c:pt>
              </c:numCache>
            </c:numRef>
          </c:xVal>
          <c:yVal>
            <c:numRef>
              <c:f>Лист1!$B$26:$B$31</c:f>
              <c:numCache>
                <c:formatCode>General</c:formatCode>
                <c:ptCount val="6"/>
                <c:pt idx="0">
                  <c:v>0.32222222222222496</c:v>
                </c:pt>
                <c:pt idx="1">
                  <c:v>0.32222222222222496</c:v>
                </c:pt>
                <c:pt idx="2">
                  <c:v>0.32222222222222496</c:v>
                </c:pt>
                <c:pt idx="3">
                  <c:v>0.32222222222222496</c:v>
                </c:pt>
                <c:pt idx="4">
                  <c:v>0.32222222222222496</c:v>
                </c:pt>
                <c:pt idx="5">
                  <c:v>0.32222222222222496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3D5-482A-B40E-9AD63528D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205824"/>
        <c:axId val="182232576"/>
      </c:scatterChart>
      <c:valAx>
        <c:axId val="182205824"/>
        <c:scaling>
          <c:orientation val="minMax"/>
          <c:max val="10"/>
          <c:min val="0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Глубина, см</a:t>
                </a:r>
              </a:p>
            </c:rich>
          </c:tx>
          <c:layout>
            <c:manualLayout>
              <c:xMode val="edge"/>
              <c:yMode val="edge"/>
              <c:x val="0.81040691517608554"/>
              <c:y val="0.8043471898073087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82232576"/>
        <c:crossesAt val="1.0000000000000041E-3"/>
        <c:crossBetween val="midCat"/>
      </c:valAx>
      <c:valAx>
        <c:axId val="182232576"/>
        <c:scaling>
          <c:orientation val="minMax"/>
          <c:max val="1"/>
          <c:min val="9.0000000000000258E-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</a:t>
                </a:r>
                <a:r>
                  <a:rPr lang="ru-RU"/>
                  <a:t>одержание соли, мг/г</a:t>
                </a:r>
              </a:p>
            </c:rich>
          </c:tx>
          <c:layout>
            <c:manualLayout>
              <c:xMode val="edge"/>
              <c:yMode val="edge"/>
              <c:x val="5.6375578288529239E-4"/>
              <c:y val="1.3334384797059527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82205824"/>
        <c:crossesAt val="1.0000000000000122E-4"/>
        <c:crossBetween val="midCat"/>
      </c:valAx>
    </c:plotArea>
    <c:legend>
      <c:legendPos val="b"/>
      <c:layout>
        <c:manualLayout>
          <c:xMode val="edge"/>
          <c:yMode val="edge"/>
          <c:x val="1.3735995672100699E-2"/>
          <c:y val="0.81816697165671093"/>
          <c:w val="0.96091660345278873"/>
          <c:h val="0.167196899706208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0125526025984"/>
          <c:y val="5.4106090161963424E-2"/>
          <c:w val="0.80046958992252681"/>
          <c:h val="0.6328080693348479"/>
        </c:manualLayout>
      </c:layout>
      <c:scatterChart>
        <c:scatterStyle val="lineMarker"/>
        <c:varyColors val="0"/>
        <c:ser>
          <c:idx val="0"/>
          <c:order val="0"/>
          <c:tx>
            <c:v>6 часов</c:v>
          </c:tx>
          <c:xVal>
            <c:numRef>
              <c:f>[солесодержаниекрупннеод.xlsx]Лист1!$A$3:$A$8</c:f>
              <c:numCache>
                <c:formatCode>General</c:formatCode>
                <c:ptCount val="6"/>
                <c:pt idx="0">
                  <c:v>0.8</c:v>
                </c:pt>
                <c:pt idx="1">
                  <c:v>2.4</c:v>
                </c:pt>
                <c:pt idx="2">
                  <c:v>4</c:v>
                </c:pt>
                <c:pt idx="3">
                  <c:v>5.6</c:v>
                </c:pt>
                <c:pt idx="4">
                  <c:v>7.2</c:v>
                </c:pt>
                <c:pt idx="5">
                  <c:v>8.8000000000000007</c:v>
                </c:pt>
              </c:numCache>
            </c:numRef>
          </c:xVal>
          <c:yVal>
            <c:numRef>
              <c:f>[солесодержаниекрупннеод.xlsx]Лист1!$B$3:$B$8</c:f>
              <c:numCache>
                <c:formatCode>General</c:formatCode>
                <c:ptCount val="6"/>
                <c:pt idx="0">
                  <c:v>0.33728813559322307</c:v>
                </c:pt>
                <c:pt idx="1">
                  <c:v>0.33888888888889551</c:v>
                </c:pt>
                <c:pt idx="2">
                  <c:v>0.36268656716418418</c:v>
                </c:pt>
                <c:pt idx="3">
                  <c:v>0.32089552238806252</c:v>
                </c:pt>
                <c:pt idx="4">
                  <c:v>0.21768707482993199</c:v>
                </c:pt>
                <c:pt idx="5">
                  <c:v>0.45138888888889378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4BC-4E91-92FF-4532E467701E}"/>
            </c:ext>
          </c:extLst>
        </c:ser>
        <c:ser>
          <c:idx val="1"/>
          <c:order val="1"/>
          <c:tx>
            <c:v>сутки</c:v>
          </c:tx>
          <c:xVal>
            <c:numRef>
              <c:f>[солесодержаниекрупннеод.xlsx]Лист1!$A$11:$A$16</c:f>
              <c:numCache>
                <c:formatCode>General</c:formatCode>
                <c:ptCount val="6"/>
                <c:pt idx="0">
                  <c:v>0.8</c:v>
                </c:pt>
                <c:pt idx="1">
                  <c:v>2.4</c:v>
                </c:pt>
                <c:pt idx="2">
                  <c:v>4</c:v>
                </c:pt>
                <c:pt idx="3">
                  <c:v>5.6</c:v>
                </c:pt>
                <c:pt idx="4">
                  <c:v>7.2</c:v>
                </c:pt>
                <c:pt idx="5">
                  <c:v>8.8000000000000007</c:v>
                </c:pt>
              </c:numCache>
            </c:numRef>
          </c:xVal>
          <c:yVal>
            <c:numRef>
              <c:f>[солесодержаниекрупннеод.xlsx]Лист1!$B$11:$B$16</c:f>
              <c:numCache>
                <c:formatCode>General</c:formatCode>
                <c:ptCount val="6"/>
                <c:pt idx="0">
                  <c:v>0.6111111111111116</c:v>
                </c:pt>
                <c:pt idx="1">
                  <c:v>0.1866666666666667</c:v>
                </c:pt>
                <c:pt idx="2">
                  <c:v>0.20751879699248299</c:v>
                </c:pt>
                <c:pt idx="3">
                  <c:v>0.24691358024691512</c:v>
                </c:pt>
                <c:pt idx="4">
                  <c:v>0.29518072289156638</c:v>
                </c:pt>
                <c:pt idx="5">
                  <c:v>0.37190082644628131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4BC-4E91-92FF-4532E467701E}"/>
            </c:ext>
          </c:extLst>
        </c:ser>
        <c:ser>
          <c:idx val="2"/>
          <c:order val="2"/>
          <c:tx>
            <c:v>после стабилизации</c:v>
          </c:tx>
          <c:xVal>
            <c:numRef>
              <c:f>[солесодержаниекрупннеод.xlsx]Лист1!$A$19:$A$24</c:f>
              <c:numCache>
                <c:formatCode>General</c:formatCode>
                <c:ptCount val="6"/>
                <c:pt idx="0">
                  <c:v>0.8</c:v>
                </c:pt>
                <c:pt idx="1">
                  <c:v>2.4</c:v>
                </c:pt>
                <c:pt idx="2">
                  <c:v>4</c:v>
                </c:pt>
                <c:pt idx="3">
                  <c:v>5.6</c:v>
                </c:pt>
                <c:pt idx="4">
                  <c:v>7.2</c:v>
                </c:pt>
                <c:pt idx="5">
                  <c:v>8.8000000000000007</c:v>
                </c:pt>
              </c:numCache>
            </c:numRef>
          </c:xVal>
          <c:yVal>
            <c:numRef>
              <c:f>[солесодержаниекрупннеод.xlsx]Лист1!$B$19:$B$24</c:f>
              <c:numCache>
                <c:formatCode>General</c:formatCode>
                <c:ptCount val="6"/>
                <c:pt idx="0">
                  <c:v>1.3291139240506429</c:v>
                </c:pt>
                <c:pt idx="1">
                  <c:v>0.17605633802817022</c:v>
                </c:pt>
                <c:pt idx="2">
                  <c:v>0.110236220472442</c:v>
                </c:pt>
                <c:pt idx="3">
                  <c:v>0.11111111111111112</c:v>
                </c:pt>
                <c:pt idx="4">
                  <c:v>0.10294117647058912</c:v>
                </c:pt>
                <c:pt idx="5">
                  <c:v>0.12408759124087591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4BC-4E91-92FF-4532E467701E}"/>
            </c:ext>
          </c:extLst>
        </c:ser>
        <c:ser>
          <c:idx val="3"/>
          <c:order val="3"/>
          <c:tx>
            <c:v>исходное солесодержание</c:v>
          </c:tx>
          <c:xVal>
            <c:numRef>
              <c:f>[солесодержаниекрупннеод.xlsx]Лист1!$A$26:$A$31</c:f>
              <c:numCache>
                <c:formatCode>General</c:formatCode>
                <c:ptCount val="6"/>
                <c:pt idx="0">
                  <c:v>0.8</c:v>
                </c:pt>
                <c:pt idx="1">
                  <c:v>2.4</c:v>
                </c:pt>
                <c:pt idx="2">
                  <c:v>4</c:v>
                </c:pt>
                <c:pt idx="3">
                  <c:v>5.6</c:v>
                </c:pt>
                <c:pt idx="4">
                  <c:v>7.2</c:v>
                </c:pt>
                <c:pt idx="5">
                  <c:v>8.8000000000000007</c:v>
                </c:pt>
              </c:numCache>
            </c:numRef>
          </c:xVal>
          <c:yVal>
            <c:numRef>
              <c:f>[солесодержаниекрупннеод.xlsx]Лист1!$B$26:$B$31</c:f>
              <c:numCache>
                <c:formatCode>General</c:formatCode>
                <c:ptCount val="6"/>
                <c:pt idx="0">
                  <c:v>0.32222222222222507</c:v>
                </c:pt>
                <c:pt idx="1">
                  <c:v>0.32222222222222507</c:v>
                </c:pt>
                <c:pt idx="2">
                  <c:v>0.32222222222222507</c:v>
                </c:pt>
                <c:pt idx="3">
                  <c:v>0.32222222222222507</c:v>
                </c:pt>
                <c:pt idx="4">
                  <c:v>0.32222222222222507</c:v>
                </c:pt>
                <c:pt idx="5">
                  <c:v>0.32222222222222507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4BC-4E91-92FF-4532E4677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455680"/>
        <c:axId val="182470144"/>
      </c:scatterChart>
      <c:valAx>
        <c:axId val="182455680"/>
        <c:scaling>
          <c:orientation val="minMax"/>
          <c:max val="10"/>
          <c:min val="0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Глубина, см</a:t>
                </a:r>
              </a:p>
            </c:rich>
          </c:tx>
          <c:layout>
            <c:manualLayout>
              <c:xMode val="edge"/>
              <c:yMode val="edge"/>
              <c:x val="0.79172012992693841"/>
              <c:y val="0.7880779737074706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82470144"/>
        <c:crossesAt val="1.0000000000000041E-3"/>
        <c:crossBetween val="midCat"/>
      </c:valAx>
      <c:valAx>
        <c:axId val="182470144"/>
        <c:scaling>
          <c:orientation val="minMax"/>
          <c:max val="1.4"/>
          <c:min val="9.0000000000000247E-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</a:t>
                </a:r>
                <a:r>
                  <a:rPr lang="ru-RU"/>
                  <a:t>одержание соли, мг/г</a:t>
                </a:r>
              </a:p>
            </c:rich>
          </c:tx>
          <c:layout>
            <c:manualLayout>
              <c:xMode val="edge"/>
              <c:yMode val="edge"/>
              <c:x val="1.870914803951765E-3"/>
              <c:y val="5.5035031672115584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82455680"/>
        <c:crossesAt val="1.0000000000000122E-4"/>
        <c:crossBetween val="midCat"/>
      </c:valAx>
      <c:spPr>
        <a:ln cmpd="sng">
          <a:solidFill>
            <a:schemeClr val="accent1"/>
          </a:solidFill>
        </a:ln>
      </c:spPr>
    </c:plotArea>
    <c:legend>
      <c:legendPos val="b"/>
      <c:layout>
        <c:manualLayout>
          <c:xMode val="edge"/>
          <c:yMode val="edge"/>
          <c:x val="0.11399411308241665"/>
          <c:y val="0.7721828718609145"/>
          <c:w val="0.88515050364496917"/>
          <c:h val="0.207499810025076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17721028566165"/>
          <c:y val="5.4106090161963424E-2"/>
          <c:w val="0.7833047650613344"/>
          <c:h val="0.76429419827221101"/>
        </c:manualLayout>
      </c:layout>
      <c:scatterChart>
        <c:scatterStyle val="lineMarker"/>
        <c:varyColors val="0"/>
        <c:ser>
          <c:idx val="0"/>
          <c:order val="0"/>
          <c:tx>
            <c:v>6 часов</c:v>
          </c:tx>
          <c:xVal>
            <c:numRef>
              <c:f>Лист1!$A$3:$A$8</c:f>
              <c:numCache>
                <c:formatCode>General</c:formatCode>
                <c:ptCount val="6"/>
                <c:pt idx="0">
                  <c:v>0.8</c:v>
                </c:pt>
                <c:pt idx="1">
                  <c:v>2.4</c:v>
                </c:pt>
                <c:pt idx="2">
                  <c:v>4</c:v>
                </c:pt>
                <c:pt idx="3">
                  <c:v>5.6</c:v>
                </c:pt>
                <c:pt idx="4">
                  <c:v>7.2</c:v>
                </c:pt>
                <c:pt idx="5">
                  <c:v>8.8000000000000007</c:v>
                </c:pt>
              </c:numCache>
            </c:numRef>
          </c:xVal>
          <c:yVal>
            <c:numRef>
              <c:f>Лист1!$B$3:$B$8</c:f>
              <c:numCache>
                <c:formatCode>General</c:formatCode>
                <c:ptCount val="6"/>
                <c:pt idx="0">
                  <c:v>0.39600000000000274</c:v>
                </c:pt>
                <c:pt idx="1">
                  <c:v>0.37410071942446427</c:v>
                </c:pt>
                <c:pt idx="2">
                  <c:v>0.35000000000000031</c:v>
                </c:pt>
                <c:pt idx="3">
                  <c:v>0.33333333333333337</c:v>
                </c:pt>
                <c:pt idx="4">
                  <c:v>0.3053435114503818</c:v>
                </c:pt>
                <c:pt idx="5">
                  <c:v>0.40123456790123457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93D-4AE1-9C42-9783F5279913}"/>
            </c:ext>
          </c:extLst>
        </c:ser>
        <c:ser>
          <c:idx val="1"/>
          <c:order val="1"/>
          <c:tx>
            <c:v>сутки</c:v>
          </c:tx>
          <c:xVal>
            <c:numRef>
              <c:f>Лист1!$A$11:$A$16</c:f>
              <c:numCache>
                <c:formatCode>General</c:formatCode>
                <c:ptCount val="6"/>
                <c:pt idx="0">
                  <c:v>0.8</c:v>
                </c:pt>
                <c:pt idx="1">
                  <c:v>2.4</c:v>
                </c:pt>
                <c:pt idx="2">
                  <c:v>4</c:v>
                </c:pt>
                <c:pt idx="3">
                  <c:v>5.6</c:v>
                </c:pt>
                <c:pt idx="4">
                  <c:v>7.2</c:v>
                </c:pt>
                <c:pt idx="5">
                  <c:v>8.8000000000000007</c:v>
                </c:pt>
              </c:numCache>
            </c:numRef>
          </c:xVal>
          <c:yVal>
            <c:numRef>
              <c:f>Лист1!$B$11:$B$16</c:f>
              <c:numCache>
                <c:formatCode>General</c:formatCode>
                <c:ptCount val="6"/>
                <c:pt idx="0">
                  <c:v>0.83225806451612905</c:v>
                </c:pt>
                <c:pt idx="1">
                  <c:v>0.32812500000000211</c:v>
                </c:pt>
                <c:pt idx="2">
                  <c:v>0.24817518248175191</c:v>
                </c:pt>
                <c:pt idx="3">
                  <c:v>0.1985294117647059</c:v>
                </c:pt>
                <c:pt idx="4">
                  <c:v>0.21052631578947495</c:v>
                </c:pt>
                <c:pt idx="5">
                  <c:v>0.28703703703703703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93D-4AE1-9C42-9783F5279913}"/>
            </c:ext>
          </c:extLst>
        </c:ser>
        <c:ser>
          <c:idx val="2"/>
          <c:order val="2"/>
          <c:tx>
            <c:v>после стабилизации</c:v>
          </c:tx>
          <c:xVal>
            <c:numRef>
              <c:f>Лист1!$A$19:$A$24</c:f>
              <c:numCache>
                <c:formatCode>General</c:formatCode>
                <c:ptCount val="6"/>
                <c:pt idx="0">
                  <c:v>0.8</c:v>
                </c:pt>
                <c:pt idx="1">
                  <c:v>2.4</c:v>
                </c:pt>
                <c:pt idx="2">
                  <c:v>4</c:v>
                </c:pt>
                <c:pt idx="3">
                  <c:v>5.6</c:v>
                </c:pt>
                <c:pt idx="4">
                  <c:v>7.2</c:v>
                </c:pt>
                <c:pt idx="5">
                  <c:v>8.8000000000000007</c:v>
                </c:pt>
              </c:numCache>
            </c:numRef>
          </c:xVal>
          <c:yVal>
            <c:numRef>
              <c:f>Лист1!$B$19:$B$24</c:f>
              <c:numCache>
                <c:formatCode>General</c:formatCode>
                <c:ptCount val="6"/>
                <c:pt idx="0">
                  <c:v>1.8421052631578947</c:v>
                </c:pt>
                <c:pt idx="1">
                  <c:v>0.13125000000000001</c:v>
                </c:pt>
                <c:pt idx="2">
                  <c:v>8.771929824561403E-2</c:v>
                </c:pt>
                <c:pt idx="3">
                  <c:v>0.11111111111111112</c:v>
                </c:pt>
                <c:pt idx="4">
                  <c:v>8.7500000000000008E-2</c:v>
                </c:pt>
                <c:pt idx="5">
                  <c:v>0.11278195488721809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93D-4AE1-9C42-9783F5279913}"/>
            </c:ext>
          </c:extLst>
        </c:ser>
        <c:ser>
          <c:idx val="3"/>
          <c:order val="3"/>
          <c:tx>
            <c:v>исходное солесодержание</c:v>
          </c:tx>
          <c:xVal>
            <c:numRef>
              <c:f>Лист1!$A$26:$A$31</c:f>
              <c:numCache>
                <c:formatCode>General</c:formatCode>
                <c:ptCount val="6"/>
                <c:pt idx="0">
                  <c:v>0.8</c:v>
                </c:pt>
                <c:pt idx="1">
                  <c:v>2.4</c:v>
                </c:pt>
                <c:pt idx="2">
                  <c:v>4</c:v>
                </c:pt>
                <c:pt idx="3">
                  <c:v>5.6</c:v>
                </c:pt>
                <c:pt idx="4">
                  <c:v>7.2</c:v>
                </c:pt>
                <c:pt idx="5">
                  <c:v>8.8000000000000007</c:v>
                </c:pt>
              </c:numCache>
            </c:numRef>
          </c:xVal>
          <c:yVal>
            <c:numRef>
              <c:f>Лист1!$B$26:$B$31</c:f>
              <c:numCache>
                <c:formatCode>General</c:formatCode>
                <c:ptCount val="6"/>
                <c:pt idx="0">
                  <c:v>0.32222222222222496</c:v>
                </c:pt>
                <c:pt idx="1">
                  <c:v>0.32222222222222496</c:v>
                </c:pt>
                <c:pt idx="2">
                  <c:v>0.32222222222222496</c:v>
                </c:pt>
                <c:pt idx="3">
                  <c:v>0.32222222222222496</c:v>
                </c:pt>
                <c:pt idx="4">
                  <c:v>0.32222222222222496</c:v>
                </c:pt>
                <c:pt idx="5">
                  <c:v>0.32222222222222496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93D-4AE1-9C42-9783F5279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513024"/>
        <c:axId val="182126080"/>
      </c:scatterChart>
      <c:valAx>
        <c:axId val="182513024"/>
        <c:scaling>
          <c:orientation val="minMax"/>
          <c:max val="10"/>
          <c:min val="0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Глубина, см</a:t>
                </a:r>
              </a:p>
            </c:rich>
          </c:tx>
          <c:layout>
            <c:manualLayout>
              <c:xMode val="edge"/>
              <c:yMode val="edge"/>
              <c:x val="0.86121470201227568"/>
              <c:y val="0.8822713699663976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82126080"/>
        <c:crossesAt val="1.0000000000000041E-3"/>
        <c:crossBetween val="midCat"/>
      </c:valAx>
      <c:valAx>
        <c:axId val="182126080"/>
        <c:scaling>
          <c:orientation val="minMax"/>
          <c:max val="2"/>
          <c:min val="9.0000000000000247E-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</a:t>
                </a:r>
                <a:r>
                  <a:rPr lang="ru-RU"/>
                  <a:t>одержание соли, мг/г</a:t>
                </a:r>
              </a:p>
            </c:rich>
          </c:tx>
          <c:layout>
            <c:manualLayout>
              <c:xMode val="edge"/>
              <c:yMode val="edge"/>
              <c:x val="5.6375578288529239E-4"/>
              <c:y val="1.3334384797059525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82513024"/>
        <c:crossesAt val="1.0000000000000122E-4"/>
        <c:crossBetween val="midCat"/>
      </c:valAx>
    </c:plotArea>
    <c:legend>
      <c:legendPos val="b"/>
      <c:layout>
        <c:manualLayout>
          <c:xMode val="edge"/>
          <c:yMode val="edge"/>
          <c:x val="2.1586385891180001E-2"/>
          <c:y val="0.91499219975303658"/>
          <c:w val="0.94823225981229209"/>
          <c:h val="5.99999523467158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42629707185242"/>
          <c:y val="5.4106090161963424E-2"/>
          <c:w val="0.83805578539545189"/>
          <c:h val="0.76304243332837851"/>
        </c:manualLayout>
      </c:layout>
      <c:scatterChart>
        <c:scatterStyle val="lineMarker"/>
        <c:varyColors val="0"/>
        <c:ser>
          <c:idx val="0"/>
          <c:order val="0"/>
          <c:tx>
            <c:v>6 часов</c:v>
          </c:tx>
          <c:xVal>
            <c:numRef>
              <c:f>Лист1!$A$3:$A$8</c:f>
              <c:numCache>
                <c:formatCode>General</c:formatCode>
                <c:ptCount val="6"/>
                <c:pt idx="0">
                  <c:v>0.8</c:v>
                </c:pt>
                <c:pt idx="1">
                  <c:v>2.4</c:v>
                </c:pt>
                <c:pt idx="2">
                  <c:v>4</c:v>
                </c:pt>
                <c:pt idx="3">
                  <c:v>5.6</c:v>
                </c:pt>
                <c:pt idx="4">
                  <c:v>7.2</c:v>
                </c:pt>
                <c:pt idx="5">
                  <c:v>8.8000000000000007</c:v>
                </c:pt>
              </c:numCache>
            </c:numRef>
          </c:xVal>
          <c:yVal>
            <c:numRef>
              <c:f>Лист1!$B$3:$B$8</c:f>
              <c:numCache>
                <c:formatCode>General</c:formatCode>
                <c:ptCount val="6"/>
                <c:pt idx="0">
                  <c:v>0.34677419354838707</c:v>
                </c:pt>
                <c:pt idx="1">
                  <c:v>0.34831460674157338</c:v>
                </c:pt>
                <c:pt idx="2">
                  <c:v>0.42857142857142855</c:v>
                </c:pt>
                <c:pt idx="3">
                  <c:v>0.29166666666666941</c:v>
                </c:pt>
                <c:pt idx="4">
                  <c:v>0.24260355029585787</c:v>
                </c:pt>
                <c:pt idx="5">
                  <c:v>0.43356643356643382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4A4-49E7-8882-488D30994E52}"/>
            </c:ext>
          </c:extLst>
        </c:ser>
        <c:ser>
          <c:idx val="1"/>
          <c:order val="1"/>
          <c:tx>
            <c:v>сутки</c:v>
          </c:tx>
          <c:xVal>
            <c:numRef>
              <c:f>Лист1!$A$11:$A$16</c:f>
              <c:numCache>
                <c:formatCode>General</c:formatCode>
                <c:ptCount val="6"/>
                <c:pt idx="0">
                  <c:v>0.8</c:v>
                </c:pt>
                <c:pt idx="1">
                  <c:v>2.4</c:v>
                </c:pt>
                <c:pt idx="2">
                  <c:v>4</c:v>
                </c:pt>
                <c:pt idx="3">
                  <c:v>5.6</c:v>
                </c:pt>
                <c:pt idx="4">
                  <c:v>7.2</c:v>
                </c:pt>
                <c:pt idx="5">
                  <c:v>8.8000000000000007</c:v>
                </c:pt>
              </c:numCache>
            </c:numRef>
          </c:xVal>
          <c:yVal>
            <c:numRef>
              <c:f>Лист1!$B$11:$B$16</c:f>
              <c:numCache>
                <c:formatCode>General</c:formatCode>
                <c:ptCount val="6"/>
                <c:pt idx="0">
                  <c:v>0.52941176470588247</c:v>
                </c:pt>
                <c:pt idx="1">
                  <c:v>0.2637362637362638</c:v>
                </c:pt>
                <c:pt idx="2">
                  <c:v>0.24223602484472184</c:v>
                </c:pt>
                <c:pt idx="3">
                  <c:v>0.2952380952380953</c:v>
                </c:pt>
                <c:pt idx="4">
                  <c:v>0.27160493827160498</c:v>
                </c:pt>
                <c:pt idx="5">
                  <c:v>0.33333333333333331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4A4-49E7-8882-488D30994E52}"/>
            </c:ext>
          </c:extLst>
        </c:ser>
        <c:ser>
          <c:idx val="2"/>
          <c:order val="2"/>
          <c:tx>
            <c:v>после стабилизации</c:v>
          </c:tx>
          <c:xVal>
            <c:numRef>
              <c:f>Лист1!$A$19:$A$24</c:f>
              <c:numCache>
                <c:formatCode>General</c:formatCode>
                <c:ptCount val="6"/>
                <c:pt idx="0">
                  <c:v>0.8</c:v>
                </c:pt>
                <c:pt idx="1">
                  <c:v>2.4</c:v>
                </c:pt>
                <c:pt idx="2">
                  <c:v>4</c:v>
                </c:pt>
                <c:pt idx="3">
                  <c:v>5.6</c:v>
                </c:pt>
                <c:pt idx="4">
                  <c:v>7.2</c:v>
                </c:pt>
                <c:pt idx="5">
                  <c:v>8.8000000000000007</c:v>
                </c:pt>
              </c:numCache>
            </c:numRef>
          </c:xVal>
          <c:yVal>
            <c:numRef>
              <c:f>Лист1!$B$19:$B$24</c:f>
              <c:numCache>
                <c:formatCode>General</c:formatCode>
                <c:ptCount val="6"/>
                <c:pt idx="0">
                  <c:v>1.4265734265734265</c:v>
                </c:pt>
                <c:pt idx="1">
                  <c:v>0.20118343195266294</c:v>
                </c:pt>
                <c:pt idx="2">
                  <c:v>0.10119047619047618</c:v>
                </c:pt>
                <c:pt idx="3">
                  <c:v>0.18181818181818349</c:v>
                </c:pt>
                <c:pt idx="4">
                  <c:v>6.7415730337079094E-2</c:v>
                </c:pt>
                <c:pt idx="5">
                  <c:v>7.7419354838709833E-2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4A4-49E7-8882-488D30994E52}"/>
            </c:ext>
          </c:extLst>
        </c:ser>
        <c:ser>
          <c:idx val="3"/>
          <c:order val="3"/>
          <c:tx>
            <c:v>исходное солесодержание</c:v>
          </c:tx>
          <c:xVal>
            <c:numRef>
              <c:f>Лист1!$A$26:$A$31</c:f>
              <c:numCache>
                <c:formatCode>General</c:formatCode>
                <c:ptCount val="6"/>
                <c:pt idx="0">
                  <c:v>0.8</c:v>
                </c:pt>
                <c:pt idx="1">
                  <c:v>2.4</c:v>
                </c:pt>
                <c:pt idx="2">
                  <c:v>4</c:v>
                </c:pt>
                <c:pt idx="3">
                  <c:v>5.6</c:v>
                </c:pt>
                <c:pt idx="4">
                  <c:v>7.2</c:v>
                </c:pt>
                <c:pt idx="5">
                  <c:v>8.8000000000000007</c:v>
                </c:pt>
              </c:numCache>
            </c:numRef>
          </c:xVal>
          <c:yVal>
            <c:numRef>
              <c:f>Лист1!$B$26:$B$31</c:f>
              <c:numCache>
                <c:formatCode>General</c:formatCode>
                <c:ptCount val="6"/>
                <c:pt idx="0">
                  <c:v>0.32222222222222496</c:v>
                </c:pt>
                <c:pt idx="1">
                  <c:v>0.32222222222222496</c:v>
                </c:pt>
                <c:pt idx="2">
                  <c:v>0.32222222222222496</c:v>
                </c:pt>
                <c:pt idx="3">
                  <c:v>0.32222222222222496</c:v>
                </c:pt>
                <c:pt idx="4">
                  <c:v>0.32222222222222496</c:v>
                </c:pt>
                <c:pt idx="5">
                  <c:v>0.32222222222222496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4A4-49E7-8882-488D30994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148480"/>
        <c:axId val="182162944"/>
      </c:scatterChart>
      <c:valAx>
        <c:axId val="182148480"/>
        <c:scaling>
          <c:orientation val="minMax"/>
          <c:max val="10"/>
          <c:min val="0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Глубина, см</a:t>
                </a:r>
              </a:p>
            </c:rich>
          </c:tx>
          <c:layout>
            <c:manualLayout>
              <c:xMode val="edge"/>
              <c:yMode val="edge"/>
              <c:x val="0.84691099606968745"/>
              <c:y val="0.892681618996379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82162944"/>
        <c:crossesAt val="1.0000000000000041E-3"/>
        <c:crossBetween val="midCat"/>
      </c:valAx>
      <c:valAx>
        <c:axId val="182162944"/>
        <c:scaling>
          <c:orientation val="minMax"/>
          <c:max val="1.45"/>
          <c:min val="9.0000000000000247E-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</a:t>
                </a:r>
                <a:r>
                  <a:rPr lang="ru-RU"/>
                  <a:t>одержание соли, мг/г</a:t>
                </a:r>
              </a:p>
            </c:rich>
          </c:tx>
          <c:layout>
            <c:manualLayout>
              <c:xMode val="edge"/>
              <c:yMode val="edge"/>
              <c:x val="5.6375578288529239E-4"/>
              <c:y val="1.3334384797059525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82148480"/>
        <c:crossesAt val="1.0000000000000122E-4"/>
        <c:crossBetween val="midCat"/>
      </c:valAx>
    </c:plotArea>
    <c:legend>
      <c:legendPos val="b"/>
      <c:layout>
        <c:manualLayout>
          <c:xMode val="edge"/>
          <c:yMode val="edge"/>
          <c:x val="5.8068524735756834E-2"/>
          <c:y val="0.92938295661018244"/>
          <c:w val="0.91892515443435963"/>
          <c:h val="5.598107186633711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998" y="6643772"/>
            <a:ext cx="25737979" cy="45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996" y="12119186"/>
            <a:ext cx="21195983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4FF3-9ADD-4AB2-AD44-0A4155B4A1BB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9047-B68A-459E-B52E-5F0A3823A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4FF3-9ADD-4AB2-AD44-0A4155B4A1BB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9047-B68A-459E-B52E-5F0A3823A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952982" y="856465"/>
            <a:ext cx="6812994" cy="182480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13999" y="856465"/>
            <a:ext cx="19934317" cy="182480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4FF3-9ADD-4AB2-AD44-0A4155B4A1BB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9047-B68A-459E-B52E-5F0A3823A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4FF3-9ADD-4AB2-AD44-0A4155B4A1BB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9047-B68A-459E-B52E-5F0A3823A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10" y="13743001"/>
            <a:ext cx="25737979" cy="4247656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910" y="9064640"/>
            <a:ext cx="25737979" cy="4678361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7615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19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7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3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79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5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1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7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4FF3-9ADD-4AB2-AD44-0A4155B4A1BB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9047-B68A-459E-B52E-5F0A3823A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3999" y="4990255"/>
            <a:ext cx="13373656" cy="14114300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392321" y="4990255"/>
            <a:ext cx="13373656" cy="14114300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4FF3-9ADD-4AB2-AD44-0A4155B4A1BB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9047-B68A-459E-B52E-5F0A3823A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4787278"/>
            <a:ext cx="13378914" cy="1995110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159" indent="0">
              <a:buNone/>
              <a:defRPr sz="6400" b="1"/>
            </a:lvl2pPr>
            <a:lvl3pPr marL="2952319" indent="0">
              <a:buNone/>
              <a:defRPr sz="5800" b="1"/>
            </a:lvl3pPr>
            <a:lvl4pPr marL="4428478" indent="0">
              <a:buNone/>
              <a:defRPr sz="5200" b="1"/>
            </a:lvl4pPr>
            <a:lvl5pPr marL="5904637" indent="0">
              <a:buNone/>
              <a:defRPr sz="5200" b="1"/>
            </a:lvl5pPr>
            <a:lvl6pPr marL="7380797" indent="0">
              <a:buNone/>
              <a:defRPr sz="5200" b="1"/>
            </a:lvl6pPr>
            <a:lvl7pPr marL="8856957" indent="0">
              <a:buNone/>
              <a:defRPr sz="5200" b="1"/>
            </a:lvl7pPr>
            <a:lvl8pPr marL="10333116" indent="0">
              <a:buNone/>
              <a:defRPr sz="5200" b="1"/>
            </a:lvl8pPr>
            <a:lvl9pPr marL="11809275" indent="0">
              <a:buNone/>
              <a:defRPr sz="5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3999" y="6782388"/>
            <a:ext cx="13378914" cy="12322165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1808" y="4787278"/>
            <a:ext cx="13384170" cy="1995110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159" indent="0">
              <a:buNone/>
              <a:defRPr sz="6400" b="1"/>
            </a:lvl2pPr>
            <a:lvl3pPr marL="2952319" indent="0">
              <a:buNone/>
              <a:defRPr sz="5800" b="1"/>
            </a:lvl3pPr>
            <a:lvl4pPr marL="4428478" indent="0">
              <a:buNone/>
              <a:defRPr sz="5200" b="1"/>
            </a:lvl4pPr>
            <a:lvl5pPr marL="5904637" indent="0">
              <a:buNone/>
              <a:defRPr sz="5200" b="1"/>
            </a:lvl5pPr>
            <a:lvl6pPr marL="7380797" indent="0">
              <a:buNone/>
              <a:defRPr sz="5200" b="1"/>
            </a:lvl6pPr>
            <a:lvl7pPr marL="8856957" indent="0">
              <a:buNone/>
              <a:defRPr sz="5200" b="1"/>
            </a:lvl7pPr>
            <a:lvl8pPr marL="10333116" indent="0">
              <a:buNone/>
              <a:defRPr sz="5200" b="1"/>
            </a:lvl8pPr>
            <a:lvl9pPr marL="11809275" indent="0">
              <a:buNone/>
              <a:defRPr sz="5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81808" y="6782388"/>
            <a:ext cx="13384170" cy="12322165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4FF3-9ADD-4AB2-AD44-0A4155B4A1BB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9047-B68A-459E-B52E-5F0A3823A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4FF3-9ADD-4AB2-AD44-0A4155B4A1BB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9047-B68A-459E-B52E-5F0A3823A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4FF3-9ADD-4AB2-AD44-0A4155B4A1BB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9047-B68A-459E-B52E-5F0A3823A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0" y="851511"/>
            <a:ext cx="9961903" cy="3623875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8630" y="851513"/>
            <a:ext cx="16927347" cy="1825304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8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4000" y="4475387"/>
            <a:ext cx="9961903" cy="14629167"/>
          </a:xfrm>
        </p:spPr>
        <p:txBody>
          <a:bodyPr/>
          <a:lstStyle>
            <a:lvl1pPr marL="0" indent="0">
              <a:buNone/>
              <a:defRPr sz="4500"/>
            </a:lvl1pPr>
            <a:lvl2pPr marL="1476159" indent="0">
              <a:buNone/>
              <a:defRPr sz="3900"/>
            </a:lvl2pPr>
            <a:lvl3pPr marL="2952319" indent="0">
              <a:buNone/>
              <a:defRPr sz="3300"/>
            </a:lvl3pPr>
            <a:lvl4pPr marL="4428478" indent="0">
              <a:buNone/>
              <a:defRPr sz="2900"/>
            </a:lvl4pPr>
            <a:lvl5pPr marL="5904637" indent="0">
              <a:buNone/>
              <a:defRPr sz="2900"/>
            </a:lvl5pPr>
            <a:lvl6pPr marL="7380797" indent="0">
              <a:buNone/>
              <a:defRPr sz="2900"/>
            </a:lvl6pPr>
            <a:lvl7pPr marL="8856957" indent="0">
              <a:buNone/>
              <a:defRPr sz="2900"/>
            </a:lvl7pPr>
            <a:lvl8pPr marL="10333116" indent="0">
              <a:buNone/>
              <a:defRPr sz="2900"/>
            </a:lvl8pPr>
            <a:lvl9pPr marL="11809275" indent="0">
              <a:buNone/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4FF3-9ADD-4AB2-AD44-0A4155B4A1BB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9047-B68A-459E-B52E-5F0A3823A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88" y="14970760"/>
            <a:ext cx="18167985" cy="1767383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5088" y="1910951"/>
            <a:ext cx="18167985" cy="12832080"/>
          </a:xfrm>
        </p:spPr>
        <p:txBody>
          <a:bodyPr/>
          <a:lstStyle>
            <a:lvl1pPr marL="0" indent="0">
              <a:buNone/>
              <a:defRPr sz="10300"/>
            </a:lvl1pPr>
            <a:lvl2pPr marL="1476159" indent="0">
              <a:buNone/>
              <a:defRPr sz="9000"/>
            </a:lvl2pPr>
            <a:lvl3pPr marL="2952319" indent="0">
              <a:buNone/>
              <a:defRPr sz="7800"/>
            </a:lvl3pPr>
            <a:lvl4pPr marL="4428478" indent="0">
              <a:buNone/>
              <a:defRPr sz="6400"/>
            </a:lvl4pPr>
            <a:lvl5pPr marL="5904637" indent="0">
              <a:buNone/>
              <a:defRPr sz="6400"/>
            </a:lvl5pPr>
            <a:lvl6pPr marL="7380797" indent="0">
              <a:buNone/>
              <a:defRPr sz="6400"/>
            </a:lvl6pPr>
            <a:lvl7pPr marL="8856957" indent="0">
              <a:buNone/>
              <a:defRPr sz="6400"/>
            </a:lvl7pPr>
            <a:lvl8pPr marL="10333116" indent="0">
              <a:buNone/>
              <a:defRPr sz="6400"/>
            </a:lvl8pPr>
            <a:lvl9pPr marL="11809275" indent="0">
              <a:buNone/>
              <a:defRPr sz="6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5088" y="16738143"/>
            <a:ext cx="18167985" cy="2509977"/>
          </a:xfrm>
        </p:spPr>
        <p:txBody>
          <a:bodyPr/>
          <a:lstStyle>
            <a:lvl1pPr marL="0" indent="0">
              <a:buNone/>
              <a:defRPr sz="4500"/>
            </a:lvl1pPr>
            <a:lvl2pPr marL="1476159" indent="0">
              <a:buNone/>
              <a:defRPr sz="3900"/>
            </a:lvl2pPr>
            <a:lvl3pPr marL="2952319" indent="0">
              <a:buNone/>
              <a:defRPr sz="3300"/>
            </a:lvl3pPr>
            <a:lvl4pPr marL="4428478" indent="0">
              <a:buNone/>
              <a:defRPr sz="2900"/>
            </a:lvl4pPr>
            <a:lvl5pPr marL="5904637" indent="0">
              <a:buNone/>
              <a:defRPr sz="2900"/>
            </a:lvl5pPr>
            <a:lvl6pPr marL="7380797" indent="0">
              <a:buNone/>
              <a:defRPr sz="2900"/>
            </a:lvl6pPr>
            <a:lvl7pPr marL="8856957" indent="0">
              <a:buNone/>
              <a:defRPr sz="2900"/>
            </a:lvl7pPr>
            <a:lvl8pPr marL="10333116" indent="0">
              <a:buNone/>
              <a:defRPr sz="2900"/>
            </a:lvl8pPr>
            <a:lvl9pPr marL="11809275" indent="0">
              <a:buNone/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4FF3-9ADD-4AB2-AD44-0A4155B4A1BB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9047-B68A-459E-B52E-5F0A3823A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856464"/>
            <a:ext cx="27251978" cy="3564467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4990255"/>
            <a:ext cx="27251978" cy="14114300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998" y="19822397"/>
            <a:ext cx="7065328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B4FF3-9ADD-4AB2-AD44-0A4155B4A1BB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5658" y="19822397"/>
            <a:ext cx="9588659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700649" y="19822397"/>
            <a:ext cx="7065328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69047-B68A-459E-B52E-5F0A3823A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19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19" indent="-1107119" algn="l" defTabSz="2952319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59" indent="-922600" algn="l" defTabSz="2952319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398" indent="-738080" algn="l" defTabSz="2952319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57" indent="-738080" algn="l" defTabSz="2952319" rtl="0" eaLnBrk="1" latinLnBrk="0" hangingPunct="1">
        <a:spcBef>
          <a:spcPct val="20000"/>
        </a:spcBef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17" indent="-738080" algn="l" defTabSz="2952319" rtl="0" eaLnBrk="1" latinLnBrk="0" hangingPunct="1">
        <a:spcBef>
          <a:spcPct val="20000"/>
        </a:spcBef>
        <a:buFont typeface="Arial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77" indent="-738080" algn="l" defTabSz="295231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36" indent="-738080" algn="l" defTabSz="295231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196" indent="-738080" algn="l" defTabSz="295231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55" indent="-738080" algn="l" defTabSz="295231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59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19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78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37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797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57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16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75" algn="l" defTabSz="29523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2.xml"/><Relationship Id="rId7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chart" Target="../charts/chart4.xml"/><Relationship Id="rId10" Type="http://schemas.openxmlformats.org/officeDocument/2006/relationships/image" Target="../media/image5.png"/><Relationship Id="rId4" Type="http://schemas.openxmlformats.org/officeDocument/2006/relationships/chart" Target="../charts/chart3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30605" cy="95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30605" cy="95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30605" cy="95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130605" cy="95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130605" cy="95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 rot="10800000" flipV="1">
            <a:off x="10496517" y="14193862"/>
            <a:ext cx="11501518" cy="148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46389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зависимости скорости </a:t>
            </a:r>
            <a:r>
              <a:rPr lang="ru-RU" sz="36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солепереноса</a:t>
            </a: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времени для неоднородных песков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64638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 rot="10800000" flipV="1">
            <a:off x="10353641" y="7998522"/>
            <a:ext cx="11858707" cy="117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46389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зависимости скорости </a:t>
            </a:r>
            <a:r>
              <a:rPr lang="ru-RU" sz="36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солепереноса</a:t>
            </a: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времени для однородного песка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130605" cy="95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130605" cy="26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pPr defTabSz="646389"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130605" cy="26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pPr defTabSz="646389"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130605" cy="95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0"/>
            <a:ext cx="130605" cy="26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pPr defTabSz="646389"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130605" cy="26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pPr defTabSz="646389"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" name="Диаграмма 43"/>
          <p:cNvGraphicFramePr/>
          <p:nvPr/>
        </p:nvGraphicFramePr>
        <p:xfrm>
          <a:off x="852387" y="2763782"/>
          <a:ext cx="900118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1192146"/>
            <a:ext cx="10287072" cy="17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46389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Зависимость солесодержания от глубины в разные моменты времени для гравелистого неоднородного песка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0"/>
            <a:ext cx="130605" cy="26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pPr defTabSz="646389"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Диаграмма 46"/>
          <p:cNvGraphicFramePr/>
          <p:nvPr/>
        </p:nvGraphicFramePr>
        <p:xfrm>
          <a:off x="11496649" y="2763782"/>
          <a:ext cx="935837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10496517" y="1335022"/>
            <a:ext cx="11215766" cy="117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46389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Зависимость солесодержания от глубины в разные моменты времени для крупного неоднородного песка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130605" cy="26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pPr defTabSz="646389"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" name="Диаграмма 49"/>
          <p:cNvGraphicFramePr/>
          <p:nvPr/>
        </p:nvGraphicFramePr>
        <p:xfrm>
          <a:off x="780949" y="9193202"/>
          <a:ext cx="885831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0" y="7835880"/>
            <a:ext cx="9996451" cy="17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46389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Зависимость солесодержания от глубины в разные моменты времени для крупного однородного песка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" name="Диаграмма 52"/>
          <p:cNvGraphicFramePr/>
          <p:nvPr/>
        </p:nvGraphicFramePr>
        <p:xfrm>
          <a:off x="352321" y="15979812"/>
          <a:ext cx="9429816" cy="540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0" y="14408176"/>
            <a:ext cx="9782137" cy="17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46389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Зависимость солесодержания от глубины в разные моменты времени для среднего неоднородного песка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069473" y="763518"/>
            <a:ext cx="7924750" cy="1727263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pPr algn="r"/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Королев В.А.,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Ларкина М.А.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 l="34375" t="31944" r="31250" b="30556"/>
          <a:stretch>
            <a:fillRect/>
          </a:stretch>
        </p:blipFill>
        <p:spPr bwMode="auto">
          <a:xfrm>
            <a:off x="11710963" y="9121764"/>
            <a:ext cx="906641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 l="41797" t="52083" r="23828" b="11805"/>
          <a:stretch>
            <a:fillRect/>
          </a:stretch>
        </p:blipFill>
        <p:spPr bwMode="auto">
          <a:xfrm>
            <a:off x="11710963" y="15551184"/>
            <a:ext cx="8929750" cy="52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0" y="0"/>
            <a:ext cx="30279975" cy="124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639" tIns="32319" rIns="64639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46389" fontAlgn="base">
              <a:spcBef>
                <a:spcPct val="0"/>
              </a:spcBef>
              <a:spcAft>
                <a:spcPct val="0"/>
              </a:spcAft>
            </a:pPr>
            <a:r>
              <a:rPr lang="ru-RU" sz="6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Закономерности </a:t>
            </a:r>
            <a:r>
              <a:rPr lang="ru-RU" sz="6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солепереноса</a:t>
            </a:r>
            <a:r>
              <a:rPr lang="ru-RU" sz="6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песках при испарении из них воды</a:t>
            </a:r>
          </a:p>
          <a:p>
            <a:pPr defTabSz="64638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21140779" y="2835220"/>
            <a:ext cx="9139196" cy="203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46389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Изучаемые песчаные грунты: а - гравелистый неоднородный (№2), б - крупный однородный (№1), в – средний неоднородный (№3), г – крупный неоднородный (№4)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Рисунок 1"/>
          <p:cNvPicPr>
            <a:picLocks noChangeAspect="1" noChangeArrowheads="1"/>
          </p:cNvPicPr>
          <p:nvPr/>
        </p:nvPicPr>
        <p:blipFill>
          <a:blip r:embed="rId8"/>
          <a:srcRect l="29292" t="23235" r="28468" b="14578"/>
          <a:stretch>
            <a:fillRect/>
          </a:stretch>
        </p:blipFill>
        <p:spPr bwMode="auto">
          <a:xfrm>
            <a:off x="22283787" y="4941326"/>
            <a:ext cx="7478530" cy="5752074"/>
          </a:xfrm>
          <a:prstGeom prst="rect">
            <a:avLst/>
          </a:prstGeom>
          <a:noFill/>
        </p:spPr>
      </p:pic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22212349" y="11764970"/>
          <a:ext cx="7610926" cy="55326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0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3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38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38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69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1457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№ образца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Глубина отбора, м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Содержание частиц, 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Название грунта по ГОСТ 25100-2011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10 мм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10 - 5 мм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5 - 2 мм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2 - 1 мм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1 - 0,5 мм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0,5 - 0,25 мм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0,25 - 0,10 мм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0,10-0,05 мм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07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b="1" baseline="-250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b="1" baseline="-25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b="1" baseline="-250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b="1" baseline="-2500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b="1" baseline="-25000"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b="1" baseline="-2500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Песок крупный однородный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Песок гравелистый неоднородный 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7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300" b="1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Песок средней крупности неоднородный 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4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Песок крупный неоднородный 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09" marR="4850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22212350" y="10693400"/>
            <a:ext cx="8067626" cy="135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639" tIns="32319" rIns="64639" bIns="32319" numCol="1" anchor="ctr" anchorCtr="0" compatLnSpc="1">
            <a:prstTxWarp prst="textNoShape">
              <a:avLst/>
            </a:prstTxWarp>
            <a:spAutoFit/>
          </a:bodyPr>
          <a:lstStyle/>
          <a:p>
            <a:pPr indent="305239" algn="ctr" defTabSz="646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Гранулометрический состав отобранных песчаных грунтов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indent="305239" defTabSz="64638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517457" y="17324137"/>
            <a:ext cx="4231113" cy="717365"/>
          </a:xfrm>
          <a:prstGeom prst="rect">
            <a:avLst/>
          </a:prstGeom>
          <a:noFill/>
        </p:spPr>
        <p:txBody>
          <a:bodyPr wrap="none" lIns="64639" tIns="32319" rIns="64639" bIns="32319" rtlCol="0">
            <a:spAutoFit/>
          </a:bodyPr>
          <a:lstStyle/>
          <a:p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массы соли: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466927" y="18787384"/>
            <a:ext cx="6966130" cy="711600"/>
          </a:xfrm>
          <a:prstGeom prst="rect">
            <a:avLst/>
          </a:prstGeom>
          <a:noFill/>
        </p:spPr>
        <p:txBody>
          <a:bodyPr wrap="none" lIns="64639" tIns="32319" rIns="64639" bIns="32319" rtlCol="0">
            <a:spAutoFit/>
          </a:bodyPr>
          <a:lstStyle/>
          <a:p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скорости </a:t>
            </a:r>
            <a:r>
              <a:rPr lang="ru-RU" sz="4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солепереноса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1" name="Picture 66"/>
          <p:cNvPicPr>
            <a:picLocks noChangeAspect="1" noChangeArrowheads="1"/>
          </p:cNvPicPr>
          <p:nvPr/>
        </p:nvPicPr>
        <p:blipFill>
          <a:blip r:embed="rId9"/>
          <a:srcRect l="42383" t="40510" r="40038" b="55092"/>
          <a:stretch>
            <a:fillRect/>
          </a:stretch>
        </p:blipFill>
        <p:spPr bwMode="auto">
          <a:xfrm>
            <a:off x="22719579" y="17980076"/>
            <a:ext cx="6821632" cy="95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68"/>
          <p:cNvPicPr>
            <a:picLocks noChangeAspect="1" noChangeArrowheads="1"/>
          </p:cNvPicPr>
          <p:nvPr/>
        </p:nvPicPr>
        <p:blipFill>
          <a:blip r:embed="rId10"/>
          <a:srcRect l="44913" t="52928" r="42471" b="42048"/>
          <a:stretch>
            <a:fillRect/>
          </a:stretch>
        </p:blipFill>
        <p:spPr bwMode="auto">
          <a:xfrm>
            <a:off x="23141043" y="19551712"/>
            <a:ext cx="6316326" cy="141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280</Words>
  <Application>Microsoft Office PowerPoint</Application>
  <PresentationFormat>Произвольный</PresentationFormat>
  <Paragraphs>86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laroc</dc:creator>
  <cp:lastModifiedBy>Владимир Королев</cp:lastModifiedBy>
  <cp:revision>49</cp:revision>
  <dcterms:created xsi:type="dcterms:W3CDTF">2018-05-19T11:48:13Z</dcterms:created>
  <dcterms:modified xsi:type="dcterms:W3CDTF">2018-09-29T15:01:44Z</dcterms:modified>
</cp:coreProperties>
</file>