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2" r:id="rId1"/>
  </p:sldMasterIdLst>
  <p:sldIdLst>
    <p:sldId id="256" r:id="rId2"/>
    <p:sldId id="282" r:id="rId3"/>
    <p:sldId id="257" r:id="rId4"/>
    <p:sldId id="258" r:id="rId5"/>
    <p:sldId id="279" r:id="rId6"/>
    <p:sldId id="278" r:id="rId7"/>
    <p:sldId id="259" r:id="rId8"/>
    <p:sldId id="260" r:id="rId9"/>
    <p:sldId id="261" r:id="rId10"/>
    <p:sldId id="262" r:id="rId11"/>
    <p:sldId id="263" r:id="rId12"/>
    <p:sldId id="273" r:id="rId13"/>
    <p:sldId id="274" r:id="rId14"/>
    <p:sldId id="275" r:id="rId15"/>
    <p:sldId id="276" r:id="rId16"/>
    <p:sldId id="277" r:id="rId17"/>
    <p:sldId id="28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0" r:id="rId26"/>
    <p:sldId id="281" r:id="rId27"/>
    <p:sldId id="271" r:id="rId28"/>
    <p:sldId id="27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FF0000"/>
    <a:srgbClr val="00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63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E5D12-0129-4002-ADEF-105A2598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B91D46-7896-4CBE-AE5D-3A3361659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3B516-8D69-4552-98D8-7D982C61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F0851-E22B-4EF1-86AA-318E4273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882B-22CA-4442-AFF9-AEC2A289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F0BD3-571F-4273-924F-60401C59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45766D-0366-490E-962D-C75F97043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A6342-3040-403E-975F-82CE23D5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2D12E-EC70-4729-951E-92A57A00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5BCD7-0032-476B-BF6B-9AC8279D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CAC58-35BF-4CFE-A966-B51F1165B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8AC93B-D87E-4FF9-A546-7AFDBBB31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CAE99-64E7-459A-BF65-1F77A0DA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8D7C1-A49E-4F7A-8869-6E5E61F6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21C2D8-FD18-4724-8CFB-B3D1877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B065-24D8-41EA-AB71-99F143B8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48FCC-86DC-4AA7-8223-0D680C92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63AD6-F99C-4270-A8A4-B76B70FD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88778-54F1-46FB-80E0-557C3447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CA3EB-B863-446A-B3BA-9F32746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A87E4-73D0-414C-B26E-266E39AA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D8F2D9-CFFB-4953-B6A4-8290AF7C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C9889-A1AC-4772-9BD5-9174F4FD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C6739-10E8-43A3-8545-04E62705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C1726-885D-419F-A380-F92031C5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7327F-05B2-43A2-BE41-76BFCB3B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50B2B-CFAA-4F0A-9DED-C38A4CDCE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66665-C9F8-4217-AED0-4AD13A6C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A91B89-4B61-4E6D-B3C8-8B86CC1B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7652C-F98F-45AC-9801-35F71739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3BA74-8C81-4D72-9F71-9DD5B88D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2B3-772D-4B1F-821E-CC4D89C2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DAA54-8DFE-4DFF-A12B-542891EB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24699-857B-4AA7-AF04-F1918317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93F1BB-EFCD-489D-96D0-B7B135A66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2E7B58-2AC2-41F6-9B83-243BA11A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F22A36-A260-4799-AECB-0B51F7AE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CF6EA2-B383-42FE-8FD4-24B7A348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22909B-9CC2-4DBE-BBDD-50879F4C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753D0-2201-411F-ABBD-EA23D705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014038-B9BB-40EA-A84A-F42B25CE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936A1-B330-4B6B-BBB4-44159064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9DFF7F-6C1C-4E3E-946C-CECD57A8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C9928A-C8DF-45FE-B49E-E63D17E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39F286-EA85-4868-AE9D-7139739B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786B-438F-4DB8-B0FD-E19E5CC8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E5342-BBFC-49B4-9AD4-C9382868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DF440-6BEC-43E5-B07A-4E296D22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C5FC04-89B8-492B-9D68-5A87B08DF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E0282E-7559-4D82-BE06-193E9386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C2A855-629D-470A-8DB7-1301701E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CD218-0DDB-4935-A1C1-CC261354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80855-E830-4217-9446-17DE1225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C4D348-752D-487F-92E2-C1AEBFF90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08EA86-10B7-46C3-AEE2-683B23958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F5C43-C196-4380-93EB-609DB692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42043-4ACB-46BF-BEBF-B2B9365C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5FE8A3-3278-47A4-A37E-7EA2CBCE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DC463-1DCA-470C-9144-9F7CECE5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8DE37-56B2-4020-8C4B-6833C45B3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5E557-69C7-4D8D-B6F4-C1810D973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E1673-407C-48B9-98B9-33BD89025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CF251-2C40-42B3-98E9-8F4276EA9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9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2A765-58C9-4B2F-9375-CC386097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1" y="2076450"/>
            <a:ext cx="11074213" cy="28003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>
                <a:solidFill>
                  <a:srgbClr val="CC0000"/>
                </a:solidFill>
                <a:latin typeface="Arial Black" panose="020B0A04020102020204" pitchFamily="34" charset="0"/>
              </a:rPr>
              <a:t>ЭКОЛОГО-ГЕОЛОГИЧЕСКИЕ ОСОБЕННОСТИ </a:t>
            </a:r>
            <a:br>
              <a:rPr lang="ru-RU" sz="4900" b="1" dirty="0">
                <a:solidFill>
                  <a:srgbClr val="CC0000"/>
                </a:solidFill>
                <a:latin typeface="Arial Black" panose="020B0A04020102020204" pitchFamily="34" charset="0"/>
              </a:rPr>
            </a:br>
            <a:r>
              <a:rPr lang="ru-RU" sz="4900" b="1" dirty="0">
                <a:solidFill>
                  <a:srgbClr val="CC0000"/>
                </a:solidFill>
                <a:latin typeface="Arial Black" panose="020B0A04020102020204" pitchFamily="34" charset="0"/>
              </a:rPr>
              <a:t>МАССИВОВ ПЕСЧАНЫХ ГРУНТОВ</a:t>
            </a:r>
            <a:br>
              <a:rPr lang="ru-RU" sz="3600" dirty="0">
                <a:solidFill>
                  <a:srgbClr val="CC0000"/>
                </a:solidFill>
              </a:rPr>
            </a:b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7D2642-8E4A-4B66-BD84-9C0772A8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5389433"/>
            <a:ext cx="9144000" cy="11239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00CC"/>
                </a:solidFill>
              </a:rPr>
              <a:t>Трофимов В.Т., Королев В.А.</a:t>
            </a:r>
            <a:endParaRPr lang="ru-RU" sz="2800" dirty="0">
              <a:solidFill>
                <a:srgbClr val="0000CC"/>
              </a:solidFill>
            </a:endParaRPr>
          </a:p>
          <a:p>
            <a:pPr algn="l"/>
            <a:r>
              <a:rPr lang="ru-RU" sz="2000" dirty="0">
                <a:solidFill>
                  <a:srgbClr val="0000CC"/>
                </a:solidFill>
              </a:rPr>
              <a:t>Геологический факультет МГУ им. М.В. Ломоносова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C8D72-9BDA-424C-90D9-56F54436E3B7}"/>
              </a:ext>
            </a:extLst>
          </p:cNvPr>
          <p:cNvSpPr txBox="1"/>
          <p:nvPr/>
        </p:nvSpPr>
        <p:spPr>
          <a:xfrm>
            <a:off x="723900" y="190500"/>
            <a:ext cx="1119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Инженерно-геологическое и эколого-геологическое изучение песков и песчаных массивов</a:t>
            </a:r>
          </a:p>
        </p:txBody>
      </p:sp>
    </p:spTree>
    <p:extLst>
      <p:ext uri="{BB962C8B-B14F-4D97-AF65-F5344CB8AC3E}">
        <p14:creationId xmlns:p14="http://schemas.microsoft.com/office/powerpoint/2010/main" val="52417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DD641-4F61-4F6D-9EE8-EB42BD65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</a:rPr>
              <a:t>2.Компоненты биотической подсистемы </a:t>
            </a:r>
            <a:br>
              <a:rPr lang="ru-RU" sz="4000" b="1" dirty="0">
                <a:solidFill>
                  <a:srgbClr val="0000CC"/>
                </a:solidFill>
              </a:rPr>
            </a:br>
            <a:r>
              <a:rPr lang="ru-RU" sz="4000" b="1" dirty="0">
                <a:solidFill>
                  <a:srgbClr val="0000CC"/>
                </a:solidFill>
              </a:rPr>
              <a:t>ЭГС песчаной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DB9C1-6351-4915-A2C1-A02AD28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4649"/>
            <a:ext cx="10515600" cy="326231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</a:t>
            </a:r>
            <a:r>
              <a:rPr lang="ru-RU" b="1" dirty="0" err="1"/>
              <a:t>Псаммомикробиоценоз</a:t>
            </a:r>
            <a:r>
              <a:rPr lang="ru-RU" dirty="0"/>
              <a:t> – это естественное или искусственное сообщество микроорганизмов, экологически связанных с песчаным массивом (</a:t>
            </a:r>
            <a:r>
              <a:rPr lang="ru-RU" dirty="0" err="1"/>
              <a:t>литотопом</a:t>
            </a:r>
            <a:r>
              <a:rPr lang="ru-RU" dirty="0"/>
              <a:t> песчаным), существующее в пределах одного биотопа и характеризующееся относительной однородностью видового состава, структурой и системой взаимоотношений микроорганизмов друг с другом и внешней средой (Трофимов, Королев, 2018).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E5F22-8E70-4592-A24C-6B2787E902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</a:rPr>
              <a:t>2.Компоненты биотической подсистемы </a:t>
            </a:r>
            <a:br>
              <a:rPr lang="ru-RU" sz="4000" b="1" dirty="0">
                <a:solidFill>
                  <a:srgbClr val="0000CC"/>
                </a:solidFill>
              </a:rPr>
            </a:br>
            <a:r>
              <a:rPr lang="ru-RU" sz="4000" b="1" dirty="0">
                <a:solidFill>
                  <a:srgbClr val="0000CC"/>
                </a:solidFill>
              </a:rPr>
              <a:t>ЭГС песчаной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ADB49-9AAC-44AB-A247-68E9104B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695575"/>
            <a:ext cx="10515600" cy="290512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2. </a:t>
            </a:r>
            <a:r>
              <a:rPr lang="ru-RU" b="1" dirty="0" err="1"/>
              <a:t>Псаммофитоценоз</a:t>
            </a:r>
            <a:r>
              <a:rPr lang="ru-RU" dirty="0"/>
              <a:t> - естественное или искусственное сообщество растений - </a:t>
            </a:r>
            <a:r>
              <a:rPr lang="ru-RU" dirty="0">
                <a:solidFill>
                  <a:srgbClr val="0000CC"/>
                </a:solidFill>
              </a:rPr>
              <a:t>псаммофитов</a:t>
            </a:r>
            <a:r>
              <a:rPr lang="ru-RU" dirty="0"/>
              <a:t>, экологически связанных с песчаным массивом (</a:t>
            </a:r>
            <a:r>
              <a:rPr lang="ru-RU" dirty="0" err="1"/>
              <a:t>литотопом</a:t>
            </a:r>
            <a:r>
              <a:rPr lang="ru-RU" dirty="0"/>
              <a:t> песчаным), существующее в пределах одного биотопа и характеризующееся относительной однородностью видового состава, структурой и системой взаимоотношений растений друг с другом и внешней средой (Трофимов, Королев, 2018).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3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5DC9C-B284-4C72-9CA3-4FD29874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539" y="255710"/>
            <a:ext cx="4530969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Псаммофиты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6EFB4-348F-4411-B275-9A99F67E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Подразделение:</a:t>
            </a:r>
          </a:p>
          <a:p>
            <a:pPr marL="514350" indent="-514350">
              <a:buNone/>
            </a:pPr>
            <a:r>
              <a:rPr lang="ru-RU" dirty="0"/>
              <a:t>А. Облигатные и факультативные формы псаммофитов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0DDBBFE-8764-4728-BC23-835E44DEE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49133"/>
              </p:ext>
            </p:extLst>
          </p:nvPr>
        </p:nvGraphicFramePr>
        <p:xfrm>
          <a:off x="1378423" y="3676244"/>
          <a:ext cx="9539784" cy="233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192">
                  <a:extLst>
                    <a:ext uri="{9D8B030D-6E8A-4147-A177-3AD203B41FA5}">
                      <a16:colId xmlns:a16="http://schemas.microsoft.com/office/drawing/2014/main" val="2613605028"/>
                    </a:ext>
                  </a:extLst>
                </a:gridCol>
                <a:gridCol w="2384192">
                  <a:extLst>
                    <a:ext uri="{9D8B030D-6E8A-4147-A177-3AD203B41FA5}">
                      <a16:colId xmlns:a16="http://schemas.microsoft.com/office/drawing/2014/main" val="823085715"/>
                    </a:ext>
                  </a:extLst>
                </a:gridCol>
                <a:gridCol w="2385700">
                  <a:extLst>
                    <a:ext uri="{9D8B030D-6E8A-4147-A177-3AD203B41FA5}">
                      <a16:colId xmlns:a16="http://schemas.microsoft.com/office/drawing/2014/main" val="4173277445"/>
                    </a:ext>
                  </a:extLst>
                </a:gridCol>
                <a:gridCol w="2385700">
                  <a:extLst>
                    <a:ext uri="{9D8B030D-6E8A-4147-A177-3AD203B41FA5}">
                      <a16:colId xmlns:a16="http://schemas.microsoft.com/office/drawing/2014/main" val="39713558"/>
                    </a:ext>
                  </a:extLst>
                </a:gridCol>
              </a:tblGrid>
              <a:tr h="54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Форма псаммофитов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Европейская часть РФ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Сибирь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Россия в целом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540486"/>
                  </a:ext>
                </a:extLst>
              </a:tr>
              <a:tr h="544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Облигатная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010311"/>
                  </a:ext>
                </a:extLst>
              </a:tr>
              <a:tr h="544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Факультативная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769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1402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585010"/>
                  </a:ext>
                </a:extLst>
              </a:tr>
              <a:tr h="544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Всего: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842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844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1686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2203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0386C82-1B9E-4F84-BF32-14E576E1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841" y="3026927"/>
            <a:ext cx="6671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видов псаммофитов на территории России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6B95B5-66C8-4F60-BFD6-97734B0F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155" y="5531258"/>
            <a:ext cx="10515600" cy="85433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C0000"/>
                </a:solidFill>
              </a:rPr>
              <a:t>Количество видов (цифры) </a:t>
            </a:r>
            <a:r>
              <a:rPr lang="ru-RU" b="1" dirty="0">
                <a:solidFill>
                  <a:srgbClr val="CC0000"/>
                </a:solidFill>
              </a:rPr>
              <a:t>облигатных псаммофитов </a:t>
            </a:r>
            <a:r>
              <a:rPr lang="ru-RU" dirty="0">
                <a:solidFill>
                  <a:srgbClr val="CC0000"/>
                </a:solidFill>
              </a:rPr>
              <a:t>в флористических районах (буквенные индексы) Сибири (по </a:t>
            </a:r>
            <a:r>
              <a:rPr lang="ru-RU" dirty="0" err="1">
                <a:solidFill>
                  <a:srgbClr val="CC0000"/>
                </a:solidFill>
              </a:rPr>
              <a:t>Н.А.Дулеповой</a:t>
            </a:r>
            <a:r>
              <a:rPr lang="ru-RU" dirty="0">
                <a:solidFill>
                  <a:srgbClr val="CC0000"/>
                </a:solidFill>
              </a:rPr>
              <a:t> и др., 2012)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67036-7A22-4629-8CC0-1963C1DF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34" y="148004"/>
            <a:ext cx="10804567" cy="51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8EF678-3976-4D0F-9620-15DDA58E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310" y="269590"/>
            <a:ext cx="4661090" cy="1325563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</a:rPr>
              <a:t>Псаммофиты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54A929A-A758-4DCD-BCBF-1CB4E20C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Подразделение: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Б. По отношению к </a:t>
            </a:r>
            <a:r>
              <a:rPr lang="ru-RU" b="1" dirty="0">
                <a:solidFill>
                  <a:srgbClr val="0000CC"/>
                </a:solidFill>
              </a:rPr>
              <a:t>засоленности</a:t>
            </a:r>
            <a:r>
              <a:rPr lang="ru-RU" dirty="0">
                <a:solidFill>
                  <a:srgbClr val="0000CC"/>
                </a:solidFill>
              </a:rPr>
              <a:t> песков выделяют:</a:t>
            </a:r>
          </a:p>
          <a:p>
            <a:pPr marL="971550" lvl="1" indent="-514350">
              <a:buAutoNum type="arabicParenR"/>
            </a:pPr>
            <a:r>
              <a:rPr lang="ru-RU" b="1" i="1" dirty="0" err="1"/>
              <a:t>эугалофиты</a:t>
            </a:r>
            <a:r>
              <a:rPr lang="ru-RU" dirty="0"/>
              <a:t> – растения, нуждающиеся в избыточном засолении хлоридами и сульфатами; </a:t>
            </a:r>
          </a:p>
          <a:p>
            <a:pPr marL="971550" lvl="1" indent="-514350">
              <a:buAutoNum type="arabicParenR"/>
            </a:pPr>
            <a:r>
              <a:rPr lang="ru-RU" b="1" i="1" dirty="0" err="1"/>
              <a:t>криногалофиты</a:t>
            </a:r>
            <a:r>
              <a:rPr lang="ru-RU" dirty="0"/>
              <a:t> – также нуждающиеся в избыточном засолении, но удаляющие избыток солей через специальные </a:t>
            </a:r>
            <a:r>
              <a:rPr lang="ru-RU" dirty="0" err="1"/>
              <a:t>солевыводящие</a:t>
            </a:r>
            <a:r>
              <a:rPr lang="ru-RU" dirty="0"/>
              <a:t> железки; </a:t>
            </a:r>
          </a:p>
          <a:p>
            <a:pPr marL="971550" lvl="1" indent="-514350">
              <a:buAutoNum type="arabicParenR"/>
            </a:pPr>
            <a:r>
              <a:rPr lang="ru-RU" b="1" i="1" dirty="0"/>
              <a:t>гликофиты</a:t>
            </a:r>
            <a:r>
              <a:rPr lang="ru-RU" dirty="0"/>
              <a:t> – растения, обладающие </a:t>
            </a:r>
            <a:r>
              <a:rPr lang="ru-RU" dirty="0" err="1"/>
              <a:t>соленепроницаемостью</a:t>
            </a:r>
            <a:r>
              <a:rPr lang="ru-RU" dirty="0"/>
              <a:t>; </a:t>
            </a:r>
          </a:p>
          <a:p>
            <a:pPr marL="971550" lvl="1" indent="-514350">
              <a:buAutoNum type="arabicParenR"/>
            </a:pPr>
            <a:r>
              <a:rPr lang="ru-RU" b="1" i="1" dirty="0" err="1"/>
              <a:t>галотолеранты</a:t>
            </a:r>
            <a:r>
              <a:rPr lang="ru-RU" dirty="0"/>
              <a:t> – виды с широким спектром экологических приспособлений; </a:t>
            </a:r>
          </a:p>
          <a:p>
            <a:pPr marL="971550" lvl="1" indent="-514350">
              <a:buAutoNum type="arabicParenR"/>
            </a:pPr>
            <a:r>
              <a:rPr lang="ru-RU" b="1" i="1" dirty="0" err="1"/>
              <a:t>галофобы</a:t>
            </a:r>
            <a:r>
              <a:rPr lang="ru-RU" dirty="0"/>
              <a:t> – виды избегающие избыточного засоления грунтов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A38684-0913-4353-BA28-F61D94722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268" y="979463"/>
            <a:ext cx="10515600" cy="90392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Спектр псаммофитов </a:t>
            </a:r>
            <a:r>
              <a:rPr lang="ru-RU" b="1" dirty="0" err="1"/>
              <a:t>Терско-Кумской</a:t>
            </a:r>
            <a:r>
              <a:rPr lang="ru-RU" b="1" dirty="0"/>
              <a:t> низменности по отношению к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засоленности субстрата</a:t>
            </a:r>
            <a:r>
              <a:rPr lang="ru-RU" dirty="0"/>
              <a:t> (по </a:t>
            </a:r>
            <a:r>
              <a:rPr lang="ru-RU" dirty="0" err="1"/>
              <a:t>Х.Т.Гайрабекову</a:t>
            </a:r>
            <a:r>
              <a:rPr lang="ru-RU" dirty="0"/>
              <a:t> и др., 2012 с доп.)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ADA860F-B726-4EFA-93C2-3D86A7F9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76172"/>
              </p:ext>
            </p:extLst>
          </p:nvPr>
        </p:nvGraphicFramePr>
        <p:xfrm>
          <a:off x="933734" y="2579427"/>
          <a:ext cx="10679146" cy="3089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274">
                  <a:extLst>
                    <a:ext uri="{9D8B030D-6E8A-4147-A177-3AD203B41FA5}">
                      <a16:colId xmlns:a16="http://schemas.microsoft.com/office/drawing/2014/main" val="2446647846"/>
                    </a:ext>
                  </a:extLst>
                </a:gridCol>
                <a:gridCol w="1525274">
                  <a:extLst>
                    <a:ext uri="{9D8B030D-6E8A-4147-A177-3AD203B41FA5}">
                      <a16:colId xmlns:a16="http://schemas.microsoft.com/office/drawing/2014/main" val="3032754256"/>
                    </a:ext>
                  </a:extLst>
                </a:gridCol>
                <a:gridCol w="1525274">
                  <a:extLst>
                    <a:ext uri="{9D8B030D-6E8A-4147-A177-3AD203B41FA5}">
                      <a16:colId xmlns:a16="http://schemas.microsoft.com/office/drawing/2014/main" val="483476361"/>
                    </a:ext>
                  </a:extLst>
                </a:gridCol>
                <a:gridCol w="1525274">
                  <a:extLst>
                    <a:ext uri="{9D8B030D-6E8A-4147-A177-3AD203B41FA5}">
                      <a16:colId xmlns:a16="http://schemas.microsoft.com/office/drawing/2014/main" val="3161116162"/>
                    </a:ext>
                  </a:extLst>
                </a:gridCol>
                <a:gridCol w="1525274">
                  <a:extLst>
                    <a:ext uri="{9D8B030D-6E8A-4147-A177-3AD203B41FA5}">
                      <a16:colId xmlns:a16="http://schemas.microsoft.com/office/drawing/2014/main" val="3448761972"/>
                    </a:ext>
                  </a:extLst>
                </a:gridCol>
                <a:gridCol w="1526388">
                  <a:extLst>
                    <a:ext uri="{9D8B030D-6E8A-4147-A177-3AD203B41FA5}">
                      <a16:colId xmlns:a16="http://schemas.microsoft.com/office/drawing/2014/main" val="2994567642"/>
                    </a:ext>
                  </a:extLst>
                </a:gridCol>
                <a:gridCol w="1526388">
                  <a:extLst>
                    <a:ext uri="{9D8B030D-6E8A-4147-A177-3AD203B41FA5}">
                      <a16:colId xmlns:a16="http://schemas.microsoft.com/office/drawing/2014/main" val="3630059917"/>
                    </a:ext>
                  </a:extLst>
                </a:gridCol>
              </a:tblGrid>
              <a:tr h="122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затель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Эугало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фиты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Криногало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-фиты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Глико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фиты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Галотоле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ранты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Гало-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фобы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041400"/>
                  </a:ext>
                </a:extLst>
              </a:tr>
              <a:tr h="1208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Число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видов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219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65801"/>
                  </a:ext>
                </a:extLst>
              </a:tr>
              <a:tr h="6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33,8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24,2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83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9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696066-E14B-494B-AFF8-514B818B2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160905"/>
            <a:ext cx="10515600" cy="384365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Подразделение: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В. По отношению к </a:t>
            </a:r>
            <a:r>
              <a:rPr lang="ru-RU" b="1" dirty="0">
                <a:solidFill>
                  <a:srgbClr val="0000CC"/>
                </a:solidFill>
              </a:rPr>
              <a:t>влагообеспеченности</a:t>
            </a:r>
            <a:r>
              <a:rPr lang="ru-RU" dirty="0">
                <a:solidFill>
                  <a:srgbClr val="0000CC"/>
                </a:solidFill>
              </a:rPr>
              <a:t> выделяют: </a:t>
            </a:r>
          </a:p>
          <a:p>
            <a:pPr marL="971550" lvl="1" indent="-514350">
              <a:buAutoNum type="arabicParenR"/>
            </a:pPr>
            <a:r>
              <a:rPr lang="ru-RU" b="1" i="1" dirty="0"/>
              <a:t>суккуленты</a:t>
            </a:r>
            <a:r>
              <a:rPr lang="ru-RU" dirty="0"/>
              <a:t> – растения накапливающие воду в вегетативных органах; </a:t>
            </a:r>
          </a:p>
          <a:p>
            <a:pPr marL="971550" lvl="1" indent="-514350">
              <a:buAutoNum type="arabicParenR"/>
            </a:pPr>
            <a:r>
              <a:rPr lang="ru-RU" b="1" i="1" dirty="0"/>
              <a:t>склерофиты</a:t>
            </a:r>
            <a:r>
              <a:rPr lang="ru-RU" dirty="0"/>
              <a:t> – настоящие </a:t>
            </a:r>
            <a:r>
              <a:rPr lang="ru-RU" b="1" i="1" dirty="0"/>
              <a:t>ксерофиты </a:t>
            </a:r>
            <a:r>
              <a:rPr lang="ru-RU" dirty="0"/>
              <a:t>(называемые иногда </a:t>
            </a:r>
            <a:r>
              <a:rPr lang="ru-RU" dirty="0" err="1"/>
              <a:t>эуксерофитами</a:t>
            </a:r>
            <a:r>
              <a:rPr lang="ru-RU" dirty="0"/>
              <a:t>), обладающие способностью резко снижать транспирацию в условиях недостатка воды; </a:t>
            </a:r>
          </a:p>
          <a:p>
            <a:pPr marL="971550" lvl="1" indent="-514350">
              <a:buAutoNum type="arabicParenR"/>
            </a:pPr>
            <a:r>
              <a:rPr lang="ru-RU" b="1" i="1" dirty="0" err="1"/>
              <a:t>гемиксерофиты</a:t>
            </a:r>
            <a:r>
              <a:rPr lang="ru-RU" dirty="0"/>
              <a:t> (или полуксерофиты) – растения с сильно развитыми приспособлениями для добыче воды и глубокой корневой системой; </a:t>
            </a:r>
          </a:p>
          <a:p>
            <a:pPr marL="971550" lvl="1" indent="-514350">
              <a:buAutoNum type="arabicParenR"/>
            </a:pPr>
            <a:r>
              <a:rPr lang="ru-RU" b="1" i="1" dirty="0"/>
              <a:t>мезофиты</a:t>
            </a:r>
            <a:r>
              <a:rPr lang="ru-RU" dirty="0"/>
              <a:t> – растения, обитающие с достаточным, но не избыточным (как у гигрофитов) количеством воды в грунтах</a:t>
            </a:r>
          </a:p>
          <a:p>
            <a:pPr marL="514350" indent="-514350">
              <a:buNone/>
            </a:pPr>
            <a:endParaRPr lang="ru-RU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BA6B77-718A-422C-A33B-8624E824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40" y="324182"/>
            <a:ext cx="4739639" cy="1325563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</a:rPr>
              <a:t>   Псаммофиты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365125"/>
            <a:ext cx="46482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Псаммофиты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59025"/>
            <a:ext cx="10744200" cy="35083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/>
              <a:t>Подразделение:</a:t>
            </a:r>
          </a:p>
          <a:p>
            <a:pPr marL="514350" indent="-514350">
              <a:buNone/>
            </a:pPr>
            <a:r>
              <a:rPr lang="ru-RU" b="1" dirty="0">
                <a:solidFill>
                  <a:srgbClr val="0000CC"/>
                </a:solidFill>
              </a:rPr>
              <a:t>Г. По отношению к </a:t>
            </a:r>
            <a:r>
              <a:rPr lang="ru-RU" b="1" dirty="0" err="1">
                <a:solidFill>
                  <a:srgbClr val="0000CC"/>
                </a:solidFill>
              </a:rPr>
              <a:t>теплообеспеченности</a:t>
            </a:r>
            <a:r>
              <a:rPr lang="ru-RU" b="1" dirty="0">
                <a:solidFill>
                  <a:srgbClr val="0000CC"/>
                </a:solidFill>
              </a:rPr>
              <a:t> выделяют (по </a:t>
            </a:r>
            <a:r>
              <a:rPr lang="ru-RU" b="1" dirty="0" err="1">
                <a:solidFill>
                  <a:srgbClr val="0000CC"/>
                </a:solidFill>
              </a:rPr>
              <a:t>Г.Элленбергу</a:t>
            </a:r>
            <a:r>
              <a:rPr lang="ru-RU" b="1" dirty="0">
                <a:solidFill>
                  <a:srgbClr val="0000CC"/>
                </a:solidFill>
              </a:rPr>
              <a:t>):</a:t>
            </a:r>
          </a:p>
          <a:p>
            <a:pPr marL="971550" lvl="1" indent="-514350">
              <a:buAutoNum type="arabicParenR"/>
            </a:pPr>
            <a:r>
              <a:rPr lang="ru-RU" dirty="0"/>
              <a:t>Крайне морозостойкие виды </a:t>
            </a:r>
          </a:p>
          <a:p>
            <a:pPr marL="971550" lvl="1" indent="-514350">
              <a:buAutoNum type="arabicParenR"/>
            </a:pPr>
            <a:r>
              <a:rPr lang="ru-RU" dirty="0"/>
              <a:t>Холодостойкие</a:t>
            </a:r>
          </a:p>
          <a:p>
            <a:pPr marL="971550" lvl="1" indent="-514350">
              <a:buAutoNum type="arabicParenR"/>
            </a:pPr>
            <a:r>
              <a:rPr lang="ru-RU" dirty="0" err="1"/>
              <a:t>Среднехолодостойкие</a:t>
            </a:r>
            <a:endParaRPr lang="ru-RU" dirty="0"/>
          </a:p>
          <a:p>
            <a:pPr marL="971550" lvl="1" indent="-514350">
              <a:buAutoNum type="arabicParenR"/>
            </a:pPr>
            <a:r>
              <a:rPr lang="ru-RU" dirty="0"/>
              <a:t>Теплолюбивые</a:t>
            </a:r>
          </a:p>
          <a:p>
            <a:pPr marL="971550" lvl="1" indent="-514350">
              <a:buAutoNum type="arabicParenR"/>
            </a:pPr>
            <a:r>
              <a:rPr lang="ru-RU" dirty="0"/>
              <a:t>Очень теплолюбивые</a:t>
            </a:r>
          </a:p>
          <a:p>
            <a:pPr marL="971550" lvl="1" indent="-514350">
              <a:buAutoNum type="arabicParenR"/>
            </a:pPr>
            <a:r>
              <a:rPr lang="ru-RU" dirty="0"/>
              <a:t>Безразличные к теплу (широкая амплитуда приспособляемости)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0DFFF-82E1-4A79-927C-79ECCF4F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365125"/>
            <a:ext cx="95758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</a:rPr>
              <a:t>2.Компоненты биотической подсистемы </a:t>
            </a:r>
            <a:br>
              <a:rPr lang="ru-RU" sz="4000" b="1" dirty="0">
                <a:solidFill>
                  <a:srgbClr val="0000CC"/>
                </a:solidFill>
              </a:rPr>
            </a:br>
            <a:r>
              <a:rPr lang="ru-RU" sz="4000" b="1" dirty="0">
                <a:solidFill>
                  <a:srgbClr val="0000CC"/>
                </a:solidFill>
              </a:rPr>
              <a:t>ЭГС песчаной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A1C25-288D-4B87-86D2-362984DB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3587"/>
            <a:ext cx="10515600" cy="283845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Псаммозооценоз</a:t>
            </a:r>
            <a:r>
              <a:rPr lang="ru-RU" dirty="0"/>
              <a:t> - это естественное или искусственное сообщество животных, экологически связанных с песчаным массивом (</a:t>
            </a:r>
            <a:r>
              <a:rPr lang="ru-RU" dirty="0" err="1"/>
              <a:t>литотопом</a:t>
            </a:r>
            <a:r>
              <a:rPr lang="ru-RU" dirty="0"/>
              <a:t> песчаным), существующее в пределах одного биотопа и характеризующееся относительной однородностью видового состава, структурой и системой взаимоотношений животных друг с другом и внешней средой (Трофимов, Королев, 2018).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92137-B591-4C34-AB49-633B26880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767" y="5045498"/>
            <a:ext cx="1870441" cy="16891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260B28-FDCC-4729-8BC0-CC29CD8B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828" y="5024938"/>
            <a:ext cx="2619375" cy="1695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16C2CC-5A7B-451A-AF5D-AC911F838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37" y="5034937"/>
            <a:ext cx="2428327" cy="16854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00DB26-D4C9-4F0A-8FF5-39803B725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5038306"/>
            <a:ext cx="2784323" cy="16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EC60A-FF31-4D0A-AFC1-A9339D2D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1" y="330199"/>
            <a:ext cx="101981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</a:rPr>
              <a:t>2.Компоненты биотической подсистемы </a:t>
            </a:r>
            <a:br>
              <a:rPr lang="ru-RU" sz="4000" b="1" dirty="0">
                <a:solidFill>
                  <a:srgbClr val="0000CC"/>
                </a:solidFill>
              </a:rPr>
            </a:br>
            <a:r>
              <a:rPr lang="ru-RU" sz="4000" b="1" dirty="0">
                <a:solidFill>
                  <a:srgbClr val="0000CC"/>
                </a:solidFill>
              </a:rPr>
              <a:t>ЭГС песчаной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8FB36-5BD3-4574-AE46-3DB85276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692" y="1917417"/>
            <a:ext cx="10515600" cy="24669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4. </a:t>
            </a:r>
            <a:r>
              <a:rPr lang="ru-RU" b="1" dirty="0" err="1"/>
              <a:t>Псаммосоциум</a:t>
            </a:r>
            <a:r>
              <a:rPr lang="ru-RU" dirty="0"/>
              <a:t> – это исторически сложившееся или искусственное сообщество людей, жизнь которых, так или иначе, экологически связана с песчаным массивом (</a:t>
            </a:r>
            <a:r>
              <a:rPr lang="ru-RU" dirty="0" err="1"/>
              <a:t>литотопом</a:t>
            </a:r>
            <a:r>
              <a:rPr lang="ru-RU" dirty="0"/>
              <a:t> песчаным), наложившим определенный отпечаток на формы их хозяйственной и иной деятельности, культуры и взаимоотношений (Трофимов, Королев, 2018).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30EA88-384F-4F4A-B03F-634D1416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122" y="4581875"/>
            <a:ext cx="5158396" cy="2091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8EA18E-7236-4B67-BAC0-82384C0C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4620647"/>
            <a:ext cx="5876924" cy="20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95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0000">
              <a:lnSpc>
                <a:spcPct val="100000"/>
              </a:lnSpc>
            </a:pPr>
            <a:r>
              <a:rPr lang="ru-RU" sz="2800" dirty="0">
                <a:solidFill>
                  <a:srgbClr val="0000CC"/>
                </a:solidFill>
              </a:rPr>
              <a:t>Определяет ли грунтовая толща (массив) особенности экосистемы, развитой на ней?   </a:t>
            </a:r>
            <a:br>
              <a:rPr lang="ru-RU" sz="2800" dirty="0">
                <a:solidFill>
                  <a:srgbClr val="0000CC"/>
                </a:solidFill>
              </a:rPr>
            </a:br>
            <a:br>
              <a:rPr lang="ru-RU" sz="2800" dirty="0">
                <a:solidFill>
                  <a:srgbClr val="0000CC"/>
                </a:solidFill>
              </a:rPr>
            </a:br>
            <a:r>
              <a:rPr lang="ru-RU" sz="2800" dirty="0">
                <a:solidFill>
                  <a:srgbClr val="0000CC"/>
                </a:solidFill>
              </a:rPr>
              <a:t>Формируются ли на песчаных толщах специфические экосистемы, а, например, на глинистых или скальных массивах - иные?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454400"/>
            <a:ext cx="10515600" cy="2722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Цель доклада:</a:t>
            </a:r>
          </a:p>
          <a:p>
            <a:r>
              <a:rPr lang="ru-RU" sz="3600" dirty="0"/>
              <a:t>Охарактеризовать особенности эколого-геологических систем, развитых на  песчаных массивах.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9D31C-E9CF-46B1-9F30-F9321F86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12840"/>
            <a:ext cx="10018713" cy="13873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3.Экологические функции (особенности) песчаных массивов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9B4D4-7598-47C0-9A52-190238253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2048756"/>
            <a:ext cx="10710543" cy="441164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1. Эколого-ресурсные особенности песчаных массивов -</a:t>
            </a:r>
            <a:r>
              <a:rPr lang="ru-RU" dirty="0">
                <a:solidFill>
                  <a:srgbClr val="0000CC"/>
                </a:solidFill>
              </a:rPr>
              <a:t> определяют возможность реализации ресурсной экологической функции литосферы, а в данном случае – песчаных массивов.</a:t>
            </a:r>
          </a:p>
          <a:p>
            <a:r>
              <a:rPr lang="ru-RU" dirty="0"/>
              <a:t>За счет</a:t>
            </a:r>
            <a:r>
              <a:rPr lang="ru-RU" b="1" i="1" dirty="0"/>
              <a:t>  </a:t>
            </a:r>
            <a:r>
              <a:rPr lang="ru-RU" b="1" i="1" dirty="0" err="1"/>
              <a:t>литотопа</a:t>
            </a:r>
            <a:r>
              <a:rPr lang="ru-RU" b="1" i="1" dirty="0"/>
              <a:t> песчаного </a:t>
            </a:r>
            <a:r>
              <a:rPr lang="ru-RU" dirty="0"/>
              <a:t>формируются: а) ресурсы геологического пространства; б) ресурсы полезных ископаемых; в) вещественно-энергетические ресурсы. </a:t>
            </a:r>
          </a:p>
          <a:p>
            <a:r>
              <a:rPr lang="ru-RU" dirty="0"/>
              <a:t>За счет </a:t>
            </a:r>
            <a:r>
              <a:rPr lang="ru-RU" b="1" i="1" dirty="0" err="1"/>
              <a:t>гидротопа</a:t>
            </a:r>
            <a:r>
              <a:rPr lang="ru-RU" dirty="0"/>
              <a:t> </a:t>
            </a:r>
            <a:r>
              <a:rPr lang="ru-RU" b="1" i="1" dirty="0"/>
              <a:t>песчаного </a:t>
            </a:r>
            <a:r>
              <a:rPr lang="ru-RU" dirty="0"/>
              <a:t>формируются ресурсы подземных вод, обусловленные наличием в песках высокой пористости и водопроницаемости. </a:t>
            </a:r>
          </a:p>
          <a:p>
            <a:r>
              <a:rPr lang="ru-RU" dirty="0"/>
              <a:t>За счет </a:t>
            </a:r>
            <a:r>
              <a:rPr lang="ru-RU" b="1" i="1" dirty="0" err="1"/>
              <a:t>атмотопа</a:t>
            </a:r>
            <a:r>
              <a:rPr lang="ru-RU" b="1" i="1" dirty="0"/>
              <a:t> (</a:t>
            </a:r>
            <a:r>
              <a:rPr lang="ru-RU" b="1" i="1" dirty="0" err="1"/>
              <a:t>климатопа</a:t>
            </a:r>
            <a:r>
              <a:rPr lang="ru-RU" b="1" i="1" dirty="0"/>
              <a:t>) песчаного </a:t>
            </a:r>
            <a:r>
              <a:rPr lang="ru-RU" dirty="0"/>
              <a:t>формируется</a:t>
            </a:r>
            <a:r>
              <a:rPr lang="ru-RU" b="1" i="1" dirty="0"/>
              <a:t> </a:t>
            </a:r>
            <a:r>
              <a:rPr lang="ru-RU" dirty="0"/>
              <a:t>ресурс тепло-влагообеспеченности для биоты</a:t>
            </a:r>
          </a:p>
          <a:p>
            <a:r>
              <a:rPr lang="ru-RU" dirty="0"/>
              <a:t>За счет </a:t>
            </a:r>
            <a:r>
              <a:rPr lang="ru-RU" b="1" i="1" dirty="0" err="1"/>
              <a:t>эдафотопа</a:t>
            </a:r>
            <a:r>
              <a:rPr lang="ru-RU" b="1" i="1" dirty="0"/>
              <a:t> песчаного </a:t>
            </a:r>
            <a:r>
              <a:rPr lang="ru-RU" dirty="0"/>
              <a:t>формируются почвенные ресурсы, рассматриваемые как источник плодородия в сельском хозяйстве. </a:t>
            </a:r>
          </a:p>
        </p:txBody>
      </p:sp>
    </p:spTree>
    <p:extLst>
      <p:ext uri="{BB962C8B-B14F-4D97-AF65-F5344CB8AC3E}">
        <p14:creationId xmlns:p14="http://schemas.microsoft.com/office/powerpoint/2010/main" val="29963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2A58A-8A5C-4F74-9AD8-F14E443D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790" y="190500"/>
            <a:ext cx="9304386" cy="1476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3.Экологические функции (особенности) песчаных массивов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58912-5612-45CC-8F83-6024E064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950720"/>
            <a:ext cx="10942320" cy="469392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2. Эколого-геохимические особенности песчаных массивов - </a:t>
            </a:r>
            <a:r>
              <a:rPr lang="ru-RU" dirty="0">
                <a:solidFill>
                  <a:srgbClr val="FF0000"/>
                </a:solidFill>
              </a:rPr>
              <a:t>определяют возможность реализации геохимической экологической функции литосферы, а в данном случае – песчаных массивов:</a:t>
            </a:r>
          </a:p>
          <a:p>
            <a:r>
              <a:rPr lang="ru-RU" dirty="0"/>
              <a:t>относительно высокую геохимическую </a:t>
            </a:r>
            <a:r>
              <a:rPr lang="ru-RU" b="1" i="1" dirty="0"/>
              <a:t>миграцию</a:t>
            </a:r>
            <a:r>
              <a:rPr lang="ru-RU" dirty="0"/>
              <a:t> различных жидких, газообразных и биотических компонентов как в вертикальном, так и в горизонтальном направлениях, обусловленную высокими коэффициентами проницаемости и фильтрации песков  и их низкой сорбционной способностью. </a:t>
            </a:r>
          </a:p>
          <a:p>
            <a:r>
              <a:rPr lang="ru-RU" dirty="0"/>
              <a:t>потенциальное наличие </a:t>
            </a:r>
            <a:r>
              <a:rPr lang="ru-RU" b="1" i="1" dirty="0"/>
              <a:t>засоленности</a:t>
            </a:r>
            <a:r>
              <a:rPr lang="ru-RU" dirty="0"/>
              <a:t> песков, особенно характерной для песков аридной зоны и обусловленной, в том числе и зонально-климатическими факторами (песчаным </a:t>
            </a:r>
            <a:r>
              <a:rPr lang="ru-RU" dirty="0" err="1"/>
              <a:t>климатопом</a:t>
            </a:r>
            <a:r>
              <a:rPr lang="ru-RU" dirty="0"/>
              <a:t>). </a:t>
            </a:r>
          </a:p>
          <a:p>
            <a:r>
              <a:rPr lang="ru-RU" dirty="0"/>
              <a:t>формирование в песчаных грунтовых толщах специфических </a:t>
            </a:r>
            <a:r>
              <a:rPr lang="ru-RU" b="1" i="1" dirty="0"/>
              <a:t>геохимических барьеров </a:t>
            </a:r>
            <a:r>
              <a:rPr lang="ru-RU" dirty="0"/>
              <a:t>в зависимости от типа засоления (хлоридное, сульфатное, бикарбонатное и т.п.), играющих, в том числе, и важную экологическую роль на пути миграции различных компонентов. </a:t>
            </a:r>
          </a:p>
        </p:txBody>
      </p:sp>
    </p:spTree>
    <p:extLst>
      <p:ext uri="{BB962C8B-B14F-4D97-AF65-F5344CB8AC3E}">
        <p14:creationId xmlns:p14="http://schemas.microsoft.com/office/powerpoint/2010/main" val="10138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AD5FA-FD60-491C-93CA-B57A8601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031"/>
            <a:ext cx="10018713" cy="14030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3.Экологические функции (особенности) песчаных массивов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39772-1C02-482E-894D-F9C2CC59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5475"/>
            <a:ext cx="11201400" cy="465545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3. Эколого-геодинамические особенности песчаных массивов -</a:t>
            </a:r>
            <a:r>
              <a:rPr lang="ru-RU" dirty="0">
                <a:solidFill>
                  <a:srgbClr val="0000CC"/>
                </a:solidFill>
              </a:rPr>
              <a:t> определяют возможность реализации геодинамической экологической функции литосферы, а в рассматриваемом случае – песчаных массивов, в пределах которых формируются специфические экзогенные геологические процессы, влияющие на экосистемы. </a:t>
            </a:r>
          </a:p>
          <a:p>
            <a:pPr marL="0" indent="0">
              <a:buNone/>
            </a:pPr>
            <a:r>
              <a:rPr lang="ru-RU" dirty="0"/>
              <a:t>Они обусловлены: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Потенциальным развитием на территориях песчаных грунтовых толщ </a:t>
            </a:r>
            <a:r>
              <a:rPr lang="ru-RU" b="1" i="1" dirty="0"/>
              <a:t>эоловых процессов,</a:t>
            </a:r>
            <a:r>
              <a:rPr lang="ru-RU" dirty="0"/>
              <a:t> влияющих на формирование, состояние и деградацию природных экосистем, а также их биоразнообразие;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В региональном плане - подчиненностью районов распространения эоловых процессов климатической </a:t>
            </a:r>
            <a:r>
              <a:rPr lang="ru-RU" b="1" i="1" dirty="0"/>
              <a:t>зональности</a:t>
            </a:r>
            <a:r>
              <a:rPr lang="ru-RU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Влиянием эоловых процессов (эолового переноса, движущихся песков и т.п.) на </a:t>
            </a:r>
            <a:r>
              <a:rPr lang="ru-RU" b="1" i="1" dirty="0"/>
              <a:t>урбанизированные</a:t>
            </a:r>
            <a:r>
              <a:rPr lang="ru-RU" dirty="0"/>
              <a:t> экосистемы и социумы, вплоть до их уничтожения;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/>
              <a:t>Отрицательным</a:t>
            </a:r>
            <a:r>
              <a:rPr lang="ru-RU" dirty="0"/>
              <a:t> влиянием эоловых процессов на инфраструктуру урбанизированных экосистем и инженерные сооружения;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/>
              <a:t>Положительным</a:t>
            </a:r>
            <a:r>
              <a:rPr lang="ru-RU" dirty="0"/>
              <a:t> влиянием песчаных пляжей на подавление береговой абразии и их использованием для систем береговой инженерной защиты.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4AD83-7CF5-47C8-9C8B-D6E55332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0"/>
            <a:ext cx="10018713" cy="132440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3.Экологические функции (особенности) песчаных массивов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882B6-73BB-476E-A246-71CC528A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651379"/>
            <a:ext cx="11033760" cy="484495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4. Эколого-геофизические особенности песчаных массивов - </a:t>
            </a:r>
            <a:r>
              <a:rPr lang="ru-RU" dirty="0">
                <a:solidFill>
                  <a:srgbClr val="0000CC"/>
                </a:solidFill>
              </a:rPr>
              <a:t>определяют возможность реализации геофизической экологической функции литосферы, а в рассматриваемом случае – песчаных массивов, в пределах которых формируются специфические геофизические поля, влияющие на экосистемы. </a:t>
            </a:r>
            <a:r>
              <a:rPr lang="ru-RU" dirty="0"/>
              <a:t>Слабо изучены.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Санитарно-гигиенические особенности песчаных массивов - </a:t>
            </a:r>
            <a:r>
              <a:rPr lang="ru-RU" dirty="0">
                <a:solidFill>
                  <a:srgbClr val="FF0000"/>
                </a:solidFill>
              </a:rPr>
              <a:t>заключаются в наличии в пределах ЭГС песчаных определенных факторов, важных в санитарно-гигиеническом отношении. </a:t>
            </a:r>
          </a:p>
          <a:p>
            <a:pPr marL="0" indent="0">
              <a:buNone/>
            </a:pPr>
            <a:r>
              <a:rPr lang="ru-RU" dirty="0"/>
              <a:t>Они обусловлены: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Потенциальным наличием в песках пляжей, используемых в курортно-рекреационных целях, патогенных микроорганизмов, что особенно актуально при массовом скоплении отдыхающих.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Отрицательным влиянием на организмы (включая человека) </a:t>
            </a:r>
            <a:r>
              <a:rPr lang="ru-RU" dirty="0" err="1"/>
              <a:t>цианобактерий</a:t>
            </a:r>
            <a:r>
              <a:rPr lang="ru-RU" dirty="0"/>
              <a:t> (сине-зеленых водорослей), содержащихся в значительном количестве в песках морских побережий.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4A370-B079-4735-9B35-41E23A80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4549"/>
            <a:ext cx="2540900" cy="3888901"/>
          </a:xfrm>
        </p:spPr>
        <p:txBody>
          <a:bodyPr>
            <a:normAutofit/>
          </a:bodyPr>
          <a:lstStyle/>
          <a:p>
            <a:r>
              <a:rPr lang="ru-RU" b="1" dirty="0"/>
              <a:t>Типы</a:t>
            </a:r>
            <a:r>
              <a:rPr lang="ru-RU" sz="3200" b="1" dirty="0"/>
              <a:t> природных эколого-геологических систем песчаных </a:t>
            </a:r>
            <a:br>
              <a:rPr lang="ru-RU" sz="3200" b="1" dirty="0"/>
            </a:br>
            <a:r>
              <a:rPr lang="ru-RU" sz="1800" b="1" dirty="0"/>
              <a:t>(Трофимов, Королев, 2018)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8A6131-22AF-4145-B3DF-B33193D0F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20774"/>
              </p:ext>
            </p:extLst>
          </p:nvPr>
        </p:nvGraphicFramePr>
        <p:xfrm>
          <a:off x="2540900" y="274320"/>
          <a:ext cx="9290003" cy="6535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1317702936"/>
                    </a:ext>
                  </a:extLst>
                </a:gridCol>
                <a:gridCol w="1756905">
                  <a:extLst>
                    <a:ext uri="{9D8B030D-6E8A-4147-A177-3AD203B41FA5}">
                      <a16:colId xmlns:a16="http://schemas.microsoft.com/office/drawing/2014/main" val="689822786"/>
                    </a:ext>
                  </a:extLst>
                </a:gridCol>
                <a:gridCol w="884699">
                  <a:extLst>
                    <a:ext uri="{9D8B030D-6E8A-4147-A177-3AD203B41FA5}">
                      <a16:colId xmlns:a16="http://schemas.microsoft.com/office/drawing/2014/main" val="2649964746"/>
                    </a:ext>
                  </a:extLst>
                </a:gridCol>
                <a:gridCol w="1611417">
                  <a:extLst>
                    <a:ext uri="{9D8B030D-6E8A-4147-A177-3AD203B41FA5}">
                      <a16:colId xmlns:a16="http://schemas.microsoft.com/office/drawing/2014/main" val="2267658778"/>
                    </a:ext>
                  </a:extLst>
                </a:gridCol>
                <a:gridCol w="1643013">
                  <a:extLst>
                    <a:ext uri="{9D8B030D-6E8A-4147-A177-3AD203B41FA5}">
                      <a16:colId xmlns:a16="http://schemas.microsoft.com/office/drawing/2014/main" val="2795213452"/>
                    </a:ext>
                  </a:extLst>
                </a:gridCol>
                <a:gridCol w="2117619">
                  <a:extLst>
                    <a:ext uri="{9D8B030D-6E8A-4147-A177-3AD203B41FA5}">
                      <a16:colId xmlns:a16="http://schemas.microsoft.com/office/drawing/2014/main" val="77110915"/>
                    </a:ext>
                  </a:extLst>
                </a:gridCol>
              </a:tblGrid>
              <a:tr h="527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 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ЭГСП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Литотоп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песчаный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Гидротоп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песча-ный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Атмотоп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песчаный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Эдафотоп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песчаный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Преобладающий биоценоз песчаный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extLst>
                  <a:ext uri="{0D108BD9-81ED-4DB2-BD59-A6C34878D82A}">
                    <a16:rowId xmlns:a16="http://schemas.microsoft.com/office/drawing/2014/main" val="2036341488"/>
                  </a:ext>
                </a:extLst>
              </a:tr>
              <a:tr h="463691">
                <a:tc rowSpan="7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Сухопутный</a:t>
                      </a:r>
                      <a:endParaRPr lang="ru-RU" sz="32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1.Речных террас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а) под-земных вод;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б) зоны аэрации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Зональной тепло-</a:t>
                      </a:r>
                      <a:r>
                        <a:rPr lang="ru-RU" sz="1400" dirty="0" err="1">
                          <a:effectLst/>
                        </a:rPr>
                        <a:t>влаго</a:t>
                      </a:r>
                      <a:r>
                        <a:rPr lang="ru-RU" sz="1400" dirty="0">
                          <a:effectLst/>
                        </a:rPr>
                        <a:t>-обеспеченности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Развитый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Сухопутный </a:t>
                      </a:r>
                      <a:r>
                        <a:rPr lang="ru-RU" sz="1200" dirty="0" err="1">
                          <a:effectLst/>
                        </a:rPr>
                        <a:t>псаммофитоце-ноз</a:t>
                      </a:r>
                      <a:r>
                        <a:rPr lang="ru-RU" sz="1200" dirty="0">
                          <a:effectLst/>
                        </a:rPr>
                        <a:t> и </a:t>
                      </a:r>
                      <a:r>
                        <a:rPr lang="ru-RU" sz="1200" dirty="0" err="1">
                          <a:effectLst/>
                        </a:rPr>
                        <a:t>псаммомикробиоценоз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85810"/>
                  </a:ext>
                </a:extLst>
              </a:tr>
              <a:tr h="154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2.Морских террас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 же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17187"/>
                  </a:ext>
                </a:extLst>
              </a:tr>
              <a:tr h="3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3.Флювиогляци-альных толщ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 же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31255"/>
                  </a:ext>
                </a:extLst>
              </a:tr>
              <a:tr h="92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4.Эоловых толщ пустынь и полупустынь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Низкой </a:t>
                      </a:r>
                      <a:r>
                        <a:rPr lang="ru-RU" sz="1400" dirty="0" err="1">
                          <a:effectLst/>
                        </a:rPr>
                        <a:t>влаго</a:t>
                      </a:r>
                      <a:r>
                        <a:rPr lang="ru-RU" sz="1400" dirty="0">
                          <a:effectLst/>
                        </a:rPr>
                        <a:t>- и высокой тепло- обеспеченности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 или слабо развитый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Сухопутный </a:t>
                      </a:r>
                      <a:r>
                        <a:rPr lang="ru-RU" sz="1200" dirty="0" err="1">
                          <a:effectLst/>
                        </a:rPr>
                        <a:t>псаммозооценоз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9042"/>
                  </a:ext>
                </a:extLst>
              </a:tr>
              <a:tr h="46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5.Кор выветривания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Зональной тепло-</a:t>
                      </a:r>
                      <a:r>
                        <a:rPr lang="ru-RU" sz="1400" dirty="0" err="1">
                          <a:effectLst/>
                        </a:rPr>
                        <a:t>влаго</a:t>
                      </a:r>
                      <a:r>
                        <a:rPr lang="ru-RU" sz="1400" dirty="0">
                          <a:effectLst/>
                        </a:rPr>
                        <a:t>-обеспеченности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 или слабо развитый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Сухопутный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псаммофитоценоз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псаммомикробиоценоз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88189"/>
                  </a:ext>
                </a:extLst>
              </a:tr>
              <a:tr h="46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6.Прибрежных пляжей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Сухопутный </a:t>
                      </a:r>
                      <a:r>
                        <a:rPr lang="ru-RU" sz="1200" dirty="0" err="1">
                          <a:effectLst/>
                        </a:rPr>
                        <a:t>псаммомикро</a:t>
                      </a:r>
                      <a:r>
                        <a:rPr lang="ru-RU" sz="1200" dirty="0">
                          <a:effectLst/>
                        </a:rPr>
                        <a:t>-биоценоз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80385"/>
                  </a:ext>
                </a:extLst>
              </a:tr>
              <a:tr h="46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7.Вулканогенно-осадочных толщ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 или слабо развитый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Сухопутный </a:t>
                      </a:r>
                      <a:r>
                        <a:rPr lang="ru-RU" sz="1200" dirty="0" err="1">
                          <a:effectLst/>
                        </a:rPr>
                        <a:t>псаммофитоце-ноз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7367"/>
                  </a:ext>
                </a:extLst>
              </a:tr>
              <a:tr h="77281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Аквальный</a:t>
                      </a:r>
                      <a:r>
                        <a:rPr lang="ru-RU" sz="2400" dirty="0">
                          <a:effectLst/>
                        </a:rPr>
                        <a:t>  (подводный)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1.Донных аллювиальных толщ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Полного </a:t>
                      </a:r>
                      <a:r>
                        <a:rPr lang="ru-RU" sz="1400" dirty="0" err="1">
                          <a:effectLst/>
                        </a:rPr>
                        <a:t>водона-сыщения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Зональной тепло-обеспеченности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Пресноводный </a:t>
                      </a:r>
                      <a:r>
                        <a:rPr lang="ru-RU" sz="1200" dirty="0" err="1">
                          <a:effectLst/>
                        </a:rPr>
                        <a:t>псаммомикро</a:t>
                      </a:r>
                      <a:r>
                        <a:rPr lang="ru-RU" sz="1200" dirty="0">
                          <a:effectLst/>
                        </a:rPr>
                        <a:t>-биоценоз, </a:t>
                      </a:r>
                      <a:r>
                        <a:rPr lang="ru-RU" sz="1200" dirty="0" err="1">
                          <a:effectLst/>
                        </a:rPr>
                        <a:t>псаммофито</a:t>
                      </a:r>
                      <a:r>
                        <a:rPr lang="ru-RU" sz="1200" dirty="0">
                          <a:effectLst/>
                        </a:rPr>
                        <a:t>- и зооценозы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extLst>
                  <a:ext uri="{0D108BD9-81ED-4DB2-BD59-A6C34878D82A}">
                    <a16:rowId xmlns:a16="http://schemas.microsoft.com/office/drawing/2014/main" val="413266487"/>
                  </a:ext>
                </a:extLst>
              </a:tr>
              <a:tr h="77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2.Донных озерных толщ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Пресноводный </a:t>
                      </a:r>
                      <a:r>
                        <a:rPr lang="ru-RU" sz="1200" dirty="0" err="1">
                          <a:effectLst/>
                        </a:rPr>
                        <a:t>псаммомикро</a:t>
                      </a:r>
                      <a:r>
                        <a:rPr lang="ru-RU" sz="1200" dirty="0">
                          <a:effectLst/>
                        </a:rPr>
                        <a:t>-биоценоз, </a:t>
                      </a:r>
                      <a:r>
                        <a:rPr lang="ru-RU" sz="1200" dirty="0" err="1">
                          <a:effectLst/>
                        </a:rPr>
                        <a:t>псаммофито</a:t>
                      </a:r>
                      <a:r>
                        <a:rPr lang="ru-RU" sz="1200" dirty="0">
                          <a:effectLst/>
                        </a:rPr>
                        <a:t>- и зооценозы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extLst>
                  <a:ext uri="{0D108BD9-81ED-4DB2-BD59-A6C34878D82A}">
                    <a16:rowId xmlns:a16="http://schemas.microsoft.com/office/drawing/2014/main" val="2425857831"/>
                  </a:ext>
                </a:extLst>
              </a:tr>
              <a:tr h="92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3.Донных морских толщ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Морской подводный </a:t>
                      </a:r>
                      <a:r>
                        <a:rPr lang="ru-RU" sz="1200" dirty="0" err="1">
                          <a:effectLst/>
                        </a:rPr>
                        <a:t>псаммомикро</a:t>
                      </a:r>
                      <a:r>
                        <a:rPr lang="ru-RU" sz="1200" dirty="0">
                          <a:effectLst/>
                        </a:rPr>
                        <a:t>-биоценоз, </a:t>
                      </a:r>
                      <a:r>
                        <a:rPr lang="ru-RU" sz="1200" dirty="0" err="1">
                          <a:effectLst/>
                        </a:rPr>
                        <a:t>псаммофито</a:t>
                      </a:r>
                      <a:r>
                        <a:rPr lang="ru-RU" sz="1200" dirty="0">
                          <a:effectLst/>
                        </a:rPr>
                        <a:t>- и зооценозы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0" marB="0"/>
                </a:tc>
                <a:extLst>
                  <a:ext uri="{0D108BD9-81ED-4DB2-BD59-A6C34878D82A}">
                    <a16:rowId xmlns:a16="http://schemas.microsoft.com/office/drawing/2014/main" val="113176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CAAB80-91D7-4673-AE56-C205FA18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5335325"/>
            <a:ext cx="11306755" cy="144865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/>
              <a:t>Песчаная ЭГС (биогеоценоз) </a:t>
            </a:r>
            <a:r>
              <a:rPr lang="ru-RU" sz="2000" dirty="0"/>
              <a:t>участка бугристо-</a:t>
            </a:r>
            <a:r>
              <a:rPr lang="ru-RU" sz="2000" dirty="0" err="1"/>
              <a:t>колкового</a:t>
            </a:r>
            <a:r>
              <a:rPr lang="ru-RU" sz="2000" dirty="0"/>
              <a:t> ландшафта надпойменной террасы р. Арчеды Волгоградской области (по А. Г. </a:t>
            </a:r>
            <a:r>
              <a:rPr lang="ru-RU" sz="2000" dirty="0" err="1"/>
              <a:t>Гаелю</a:t>
            </a:r>
            <a:r>
              <a:rPr lang="ru-RU" sz="2000" dirty="0"/>
              <a:t>): </a:t>
            </a:r>
            <a:r>
              <a:rPr lang="ru-RU" sz="2000" i="1" dirty="0"/>
              <a:t>1</a:t>
            </a:r>
            <a:r>
              <a:rPr lang="ru-RU" sz="2000" dirty="0"/>
              <a:t> — современный эоловый нанос песка; </a:t>
            </a:r>
            <a:r>
              <a:rPr lang="ru-RU" sz="2000" i="1" dirty="0"/>
              <a:t>2</a:t>
            </a:r>
            <a:r>
              <a:rPr lang="ru-RU" sz="2000" dirty="0"/>
              <a:t> — эоловый нанос </a:t>
            </a:r>
            <a:r>
              <a:rPr lang="ru-RU" sz="2000" dirty="0" err="1"/>
              <a:t>раннепастбищной</a:t>
            </a:r>
            <a:r>
              <a:rPr lang="ru-RU" sz="2000" dirty="0"/>
              <a:t> фазы дефляции; </a:t>
            </a:r>
            <a:r>
              <a:rPr lang="ru-RU" sz="2000" i="1" dirty="0"/>
              <a:t>3</a:t>
            </a:r>
            <a:r>
              <a:rPr lang="ru-RU" sz="2000" dirty="0"/>
              <a:t> — глубоко-</a:t>
            </a:r>
            <a:r>
              <a:rPr lang="ru-RU" sz="2000" dirty="0" err="1"/>
              <a:t>гумусированная</a:t>
            </a:r>
            <a:r>
              <a:rPr lang="ru-RU" sz="2000" dirty="0"/>
              <a:t> </a:t>
            </a:r>
            <a:r>
              <a:rPr lang="ru-RU" sz="2000" dirty="0" err="1"/>
              <a:t>связнопесчаная</a:t>
            </a:r>
            <a:r>
              <a:rPr lang="ru-RU" sz="2000" dirty="0"/>
              <a:t> почва; </a:t>
            </a:r>
            <a:r>
              <a:rPr lang="ru-RU" sz="2000" i="1" dirty="0"/>
              <a:t>4 —</a:t>
            </a:r>
            <a:r>
              <a:rPr lang="ru-RU" sz="2000" dirty="0" err="1"/>
              <a:t>среднерумусированная</a:t>
            </a:r>
            <a:r>
              <a:rPr lang="ru-RU" sz="2000" dirty="0"/>
              <a:t> почва на песках древней фазы дефляции; </a:t>
            </a:r>
            <a:r>
              <a:rPr lang="ru-RU" sz="2000" i="1" dirty="0"/>
              <a:t>5</a:t>
            </a:r>
            <a:r>
              <a:rPr lang="ru-RU" sz="2000" dirty="0"/>
              <a:t> – железистые </a:t>
            </a:r>
            <a:r>
              <a:rPr lang="ru-RU" sz="2000" dirty="0" err="1"/>
              <a:t>псевдофибры</a:t>
            </a:r>
            <a:r>
              <a:rPr lang="ru-RU" sz="2000" dirty="0"/>
              <a:t>; </a:t>
            </a:r>
            <a:r>
              <a:rPr lang="ru-RU" sz="2000" i="1" dirty="0"/>
              <a:t>6</a:t>
            </a:r>
            <a:r>
              <a:rPr lang="ru-RU" sz="2000" dirty="0"/>
              <a:t> — капиллярная зона; 7 - зона насыщения грунтовых вод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E8291-AE91-4E2C-98F9-083AC51D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23" y="174773"/>
            <a:ext cx="8842954" cy="49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CBFF50-9519-4350-AF0B-957665EA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5" y="5085806"/>
            <a:ext cx="11425645" cy="161108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/>
              <a:t>Техногенно-измененная ЭГС (биогеоценоз) бугристых песков с погребенными почвами, Средний Дон (по А. Г. </a:t>
            </a:r>
            <a:r>
              <a:rPr lang="ru-RU" sz="1400" b="1" dirty="0" err="1"/>
              <a:t>Гаелю</a:t>
            </a:r>
            <a:r>
              <a:rPr lang="ru-RU" sz="1400" b="1" dirty="0"/>
              <a:t>): </a:t>
            </a:r>
            <a:r>
              <a:rPr lang="ru-RU" sz="1400" dirty="0"/>
              <a:t>1 — бывшая поверхность глубоко </a:t>
            </a:r>
            <a:r>
              <a:rPr lang="ru-RU" sz="1400" dirty="0" err="1"/>
              <a:t>гумусированной</a:t>
            </a:r>
            <a:r>
              <a:rPr lang="ru-RU" sz="1400" dirty="0"/>
              <a:t> </a:t>
            </a:r>
            <a:r>
              <a:rPr lang="ru-RU" sz="1400" dirty="0" err="1"/>
              <a:t>связнопесчаной</a:t>
            </a:r>
            <a:r>
              <a:rPr lang="ru-RU" sz="1400" dirty="0"/>
              <a:t> почвы; 2 — песок современной фазы дефляции — с поверхности слабо окрашенный гумусом на глубину 3—5 см; 3 — песок </a:t>
            </a:r>
            <a:r>
              <a:rPr lang="ru-RU" sz="1400" dirty="0" err="1"/>
              <a:t>раннепастушеской</a:t>
            </a:r>
            <a:r>
              <a:rPr lang="ru-RU" sz="1400" dirty="0"/>
              <a:t>  (3 тыс. лет) фазы дефляции с гумусовым горизонтом до 20 см; 4 — остатки древней глубоко </a:t>
            </a:r>
            <a:r>
              <a:rPr lang="ru-RU" sz="1400" dirty="0" err="1"/>
              <a:t>гумусированной</a:t>
            </a:r>
            <a:r>
              <a:rPr lang="ru-RU" sz="1400" dirty="0"/>
              <a:t> </a:t>
            </a:r>
            <a:r>
              <a:rPr lang="ru-RU" sz="1400" dirty="0" err="1"/>
              <a:t>связнопесчаной</a:t>
            </a:r>
            <a:r>
              <a:rPr lang="ru-RU" sz="1400" dirty="0"/>
              <a:t> почвы (9 тыс. лет); 5 — прослои аллювиального суглинка; 6 —капиллярная кайма над уровнем грунтовых вод; 7 — зона насыщения нижнего зеркала грунтовых вод; 8— </a:t>
            </a:r>
            <a:r>
              <a:rPr lang="ru-RU" sz="1400" dirty="0" err="1"/>
              <a:t>скважны</a:t>
            </a:r>
            <a:r>
              <a:rPr lang="ru-RU" sz="1400" dirty="0"/>
              <a:t> и шурфы; 9 — можжевельник; 10 — осина; — ракитник; 12 — </a:t>
            </a:r>
            <a:r>
              <a:rPr lang="ru-RU" sz="1400" dirty="0" err="1"/>
              <a:t>келерия</a:t>
            </a:r>
            <a:r>
              <a:rPr lang="ru-RU" sz="1400" dirty="0"/>
              <a:t>, типчак, ковыль; 13 — колосняк, </a:t>
            </a:r>
            <a:r>
              <a:rPr lang="ru-RU" sz="1400" dirty="0" err="1"/>
              <a:t>вейник</a:t>
            </a:r>
            <a:r>
              <a:rPr lang="ru-RU" sz="1400" dirty="0"/>
              <a:t>, осока колхидская; 14 — </a:t>
            </a:r>
            <a:r>
              <a:rPr lang="ru-RU" sz="1400" dirty="0" err="1"/>
              <a:t>чебрец</a:t>
            </a:r>
            <a:r>
              <a:rPr lang="ru-RU" sz="1400" dirty="0"/>
              <a:t>, тмин; 15 — молочай, песчаная полынь, полевая полынь, василек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3C9791-CB09-4E20-8BB8-635FAB82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93" y="74024"/>
            <a:ext cx="8707592" cy="47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24D67-E91D-435D-85D7-0406F195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75" y="266700"/>
            <a:ext cx="4095750" cy="96501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4E5-EEFF-4E26-88A8-83FA7A10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00225"/>
            <a:ext cx="10018713" cy="462787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Обоснована </a:t>
            </a:r>
            <a:r>
              <a:rPr lang="ru-RU" b="1" dirty="0"/>
              <a:t>структура</a:t>
            </a:r>
            <a:r>
              <a:rPr lang="ru-RU" dirty="0"/>
              <a:t> эколого-геологических систем песчаных  (биогеоценозов песчаных).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Введены </a:t>
            </a:r>
            <a:r>
              <a:rPr lang="ru-RU" b="1" dirty="0">
                <a:solidFill>
                  <a:srgbClr val="0000CC"/>
                </a:solidFill>
              </a:rPr>
              <a:t>новые понятия</a:t>
            </a:r>
            <a:r>
              <a:rPr lang="ru-RU" dirty="0">
                <a:solidFill>
                  <a:srgbClr val="0000CC"/>
                </a:solidFill>
              </a:rPr>
              <a:t>, раскрывающие структуру ЭГС песчаных (</a:t>
            </a:r>
            <a:r>
              <a:rPr lang="ru-RU" dirty="0" err="1">
                <a:solidFill>
                  <a:srgbClr val="0000CC"/>
                </a:solidFill>
              </a:rPr>
              <a:t>псаммофитоценоз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псаммозооценоз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псаммосоциум</a:t>
            </a:r>
            <a:r>
              <a:rPr lang="ru-RU" dirty="0">
                <a:solidFill>
                  <a:srgbClr val="0000CC"/>
                </a:solidFill>
              </a:rPr>
              <a:t> и др.), и даны их определения.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Установлены основные </a:t>
            </a:r>
            <a:r>
              <a:rPr lang="ru-RU" b="1" dirty="0"/>
              <a:t>особенности</a:t>
            </a:r>
            <a:r>
              <a:rPr lang="ru-RU" dirty="0"/>
              <a:t> ЭГС песчаных, обусловливающие реализацию экологических функций: ресурсной, геохимической, геодинамической, геофизической.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Предложена </a:t>
            </a:r>
            <a:r>
              <a:rPr lang="ru-RU" b="1" dirty="0">
                <a:solidFill>
                  <a:srgbClr val="0000CC"/>
                </a:solidFill>
              </a:rPr>
              <a:t>систематизация</a:t>
            </a:r>
            <a:r>
              <a:rPr lang="ru-RU" dirty="0">
                <a:solidFill>
                  <a:srgbClr val="0000CC"/>
                </a:solidFill>
              </a:rPr>
              <a:t> типов ЭГС песчаных на основе анализа составляющих их абиотической и биотической подсистем.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3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BEBAE-0B86-47DD-AE6D-101F7555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2270125"/>
            <a:ext cx="9137650" cy="1325563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5787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B9E97-F903-48C3-BD99-B56CF630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850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Традиционный подход к анализу песчаных массивов или песчаных грунтовых толщ в инженерной геологии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5061F-1046-4BB3-A119-CFAFE679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09850"/>
            <a:ext cx="10058400" cy="325924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CC"/>
                </a:solidFill>
              </a:rPr>
              <a:t>Под грунтовой толщей обычно понимают верхнюю 10-метровую часть разреза грунтов, представленную грунтами и почвами различных геоморфологических элементов и находящуюся в зоне активного воздействия (реального или потенциального) инженерных сооружений.</a:t>
            </a:r>
          </a:p>
          <a:p>
            <a:r>
              <a:rPr lang="ru-RU" b="1" dirty="0"/>
              <a:t>Массивы песчаных грунтов</a:t>
            </a:r>
            <a:r>
              <a:rPr lang="ru-RU" dirty="0"/>
              <a:t>, традиционно изучаемые в инженерно-геологических целях, рассматриваются как основания и среда для инженерных сооружений. При этом песчаные грунты изучаются как фактор инженерно-геологических условий, как строительный материал или полезное ископаемое.  </a:t>
            </a:r>
          </a:p>
        </p:txBody>
      </p:sp>
    </p:spTree>
    <p:extLst>
      <p:ext uri="{BB962C8B-B14F-4D97-AF65-F5344CB8AC3E}">
        <p14:creationId xmlns:p14="http://schemas.microsoft.com/office/powerpoint/2010/main" val="14091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2F1A5-F82D-4F99-9567-76AAF03E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5144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Иной подход к анализу песчаных массивов или песчаных грунтовых толщ в экологической геологии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DD565-8300-40FF-BA34-F761FC58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В эколого-геологическом отношении песчаная грунтовая толща или массив рассматривается как компонент эколого-геологической системы (ЭГС) или биогеоценоза. </a:t>
            </a:r>
          </a:p>
          <a:p>
            <a:r>
              <a:rPr lang="ru-RU" dirty="0">
                <a:solidFill>
                  <a:srgbClr val="CC0000"/>
                </a:solidFill>
              </a:rPr>
              <a:t>Под </a:t>
            </a:r>
            <a:r>
              <a:rPr lang="ru-RU" b="1" dirty="0">
                <a:solidFill>
                  <a:srgbClr val="CC0000"/>
                </a:solidFill>
              </a:rPr>
              <a:t>эколого-геологической системой </a:t>
            </a:r>
            <a:r>
              <a:rPr lang="ru-RU" dirty="0">
                <a:solidFill>
                  <a:srgbClr val="CC0000"/>
                </a:solidFill>
              </a:rPr>
              <a:t>понимается открытая динамическая система, включающая </a:t>
            </a:r>
            <a:r>
              <a:rPr lang="ru-RU" dirty="0" err="1">
                <a:solidFill>
                  <a:srgbClr val="CC0000"/>
                </a:solidFill>
              </a:rPr>
              <a:t>подсистемные</a:t>
            </a:r>
            <a:r>
              <a:rPr lang="ru-RU" dirty="0">
                <a:solidFill>
                  <a:srgbClr val="CC0000"/>
                </a:solidFill>
              </a:rPr>
              <a:t> блоки: </a:t>
            </a:r>
            <a:r>
              <a:rPr lang="ru-RU" b="1" i="1" dirty="0">
                <a:solidFill>
                  <a:srgbClr val="CC0000"/>
                </a:solidFill>
              </a:rPr>
              <a:t>абиотический</a:t>
            </a:r>
            <a:r>
              <a:rPr lang="ru-RU" dirty="0">
                <a:solidFill>
                  <a:srgbClr val="CC0000"/>
                </a:solidFill>
              </a:rPr>
              <a:t> (включая литосферный) и </a:t>
            </a:r>
            <a:r>
              <a:rPr lang="ru-RU" b="1" i="1" dirty="0">
                <a:solidFill>
                  <a:srgbClr val="CC0000"/>
                </a:solidFill>
              </a:rPr>
              <a:t>биотический</a:t>
            </a:r>
            <a:r>
              <a:rPr lang="ru-RU" dirty="0">
                <a:solidFill>
                  <a:srgbClr val="CC0000"/>
                </a:solidFill>
              </a:rPr>
              <a:t>, а также </a:t>
            </a:r>
            <a:r>
              <a:rPr lang="ru-RU" b="1" i="1" dirty="0">
                <a:solidFill>
                  <a:srgbClr val="CC0000"/>
                </a:solidFill>
              </a:rPr>
              <a:t>источники</a:t>
            </a:r>
            <a:r>
              <a:rPr lang="ru-RU" dirty="0">
                <a:solidFill>
                  <a:srgbClr val="CC0000"/>
                </a:solidFill>
              </a:rPr>
              <a:t> природных и техногенных воздействий, </a:t>
            </a:r>
            <a:r>
              <a:rPr lang="ru-RU" dirty="0" err="1">
                <a:solidFill>
                  <a:srgbClr val="CC0000"/>
                </a:solidFill>
              </a:rPr>
              <a:t>парагенетически</a:t>
            </a:r>
            <a:r>
              <a:rPr lang="ru-RU" dirty="0">
                <a:solidFill>
                  <a:srgbClr val="CC0000"/>
                </a:solidFill>
              </a:rPr>
              <a:t> связанные прямыми и обратными причинно-следственными связями, обусловливающими ее структурно-функциональное единство.</a:t>
            </a:r>
          </a:p>
        </p:txBody>
      </p:sp>
    </p:spTree>
    <p:extLst>
      <p:ext uri="{BB962C8B-B14F-4D97-AF65-F5344CB8AC3E}">
        <p14:creationId xmlns:p14="http://schemas.microsoft.com/office/powerpoint/2010/main" val="4598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68F36-04AD-4D30-8A99-0BE12317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740" y="1917700"/>
            <a:ext cx="3434966" cy="18641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Структура биогеоценоза по В.Н. Сукачеву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B44FE-932F-47E8-9540-0476D414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94" y="217227"/>
            <a:ext cx="6156102" cy="62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24F33D-9013-4748-A4C5-491F7300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8890"/>
            <a:ext cx="10515600" cy="11106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00CC"/>
                </a:solidFill>
              </a:rPr>
              <a:t>Схема структуры экосистемы с учетом геологической составляющей и классов воздействий на нее. Точками выделены границы эколого-геологической системы. 1–5 — параметры литосферы: 1 — состав, строение и рельеф; 2 — подземные воды; 3 — геохимические поля; 4 — геофизические поля; 5 — современные эндо- и экзогенные процессы (по В.Т. Трофимову, 2009)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93AFD-9AF5-428E-A0CF-C3CBA099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94" y="41919"/>
            <a:ext cx="111061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19321-5FC2-4171-94E6-3069F167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98" y="2571750"/>
            <a:ext cx="4126368" cy="35177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rgbClr val="CC0000"/>
                </a:solidFill>
              </a:rPr>
              <a:t>Структура песчаной эколого-геологической системы</a:t>
            </a:r>
            <a:br>
              <a:rPr lang="ru-RU" sz="4000" b="1" dirty="0">
                <a:solidFill>
                  <a:srgbClr val="CC0000"/>
                </a:solidFill>
              </a:rPr>
            </a:br>
            <a:r>
              <a:rPr lang="ru-RU" sz="2400" b="1" dirty="0">
                <a:solidFill>
                  <a:srgbClr val="CC0000"/>
                </a:solidFill>
              </a:rPr>
              <a:t>(Трофимов, Королев, 2018)</a:t>
            </a:r>
            <a:endParaRPr lang="ru-RU" sz="4000" b="1" dirty="0">
              <a:solidFill>
                <a:srgbClr val="CC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924A7-330B-415B-9D87-082EE817E7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91" y="313899"/>
            <a:ext cx="6904112" cy="623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6473-6964-478B-905B-9E9C2AE97B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1.Компоненты абиотической подсистемы ЭГС песчаной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AAFCF-FE8D-404B-AE89-2315371E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41021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err="1"/>
              <a:t>Литотоп</a:t>
            </a:r>
            <a:r>
              <a:rPr lang="ru-RU" b="1" dirty="0"/>
              <a:t>   песчаный  - </a:t>
            </a:r>
            <a:r>
              <a:rPr lang="ru-RU" dirty="0"/>
              <a:t>представлен как природными песчаными массивами различного генезиса (аллювиального, флювиогляциального, озерного, морского и т.п.), так и техногенными (антропогенными) песчаными массивами (намывными, насыпными, техногенно преобразованными и т.п.).</a:t>
            </a:r>
          </a:p>
          <a:p>
            <a:pPr marL="514350" indent="-514350">
              <a:buNone/>
            </a:pPr>
            <a:r>
              <a:rPr lang="ru-RU" dirty="0"/>
              <a:t>        Его строение и свойства обусловлены </a:t>
            </a:r>
            <a:r>
              <a:rPr lang="ru-RU" b="1" dirty="0"/>
              <a:t>геологическими особенностями </a:t>
            </a:r>
            <a:r>
              <a:rPr lang="ru-RU" dirty="0"/>
              <a:t>песков: их составом, структурой, состоянием и свойствами.</a:t>
            </a:r>
          </a:p>
          <a:p>
            <a:pPr marL="514350" indent="-514350">
              <a:buNone/>
            </a:pPr>
            <a:r>
              <a:rPr lang="ru-RU" dirty="0"/>
              <a:t>        Они обеспечивают для </a:t>
            </a:r>
            <a:r>
              <a:rPr lang="ru-RU" dirty="0" err="1"/>
              <a:t>биоты</a:t>
            </a:r>
            <a:r>
              <a:rPr lang="ru-RU" dirty="0"/>
              <a:t> </a:t>
            </a:r>
            <a:r>
              <a:rPr lang="ru-RU" b="1" dirty="0"/>
              <a:t>экологические условия</a:t>
            </a:r>
            <a:r>
              <a:rPr lang="ru-RU" dirty="0"/>
              <a:t>: запасы минеральных ресурсов, </a:t>
            </a:r>
            <a:r>
              <a:rPr lang="ru-RU" dirty="0" err="1"/>
              <a:t>аэрируемость</a:t>
            </a:r>
            <a:r>
              <a:rPr lang="ru-RU" dirty="0"/>
              <a:t> и доступность влаги, среду обитания </a:t>
            </a:r>
            <a:r>
              <a:rPr lang="ru-RU" dirty="0" err="1"/>
              <a:t>биоты</a:t>
            </a:r>
            <a:r>
              <a:rPr lang="ru-RU" dirty="0"/>
              <a:t> и т.п.</a:t>
            </a:r>
          </a:p>
        </p:txBody>
      </p:sp>
    </p:spTree>
    <p:extLst>
      <p:ext uri="{BB962C8B-B14F-4D97-AF65-F5344CB8AC3E}">
        <p14:creationId xmlns:p14="http://schemas.microsoft.com/office/powerpoint/2010/main" val="42114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ADA7C9-275C-4695-B743-1A5F8916F4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</a:rPr>
              <a:t>1.Компоненты абиотической подсистемы </a:t>
            </a:r>
            <a:br>
              <a:rPr lang="ru-RU" sz="4000" b="1" dirty="0">
                <a:solidFill>
                  <a:srgbClr val="CC0000"/>
                </a:solidFill>
              </a:rPr>
            </a:br>
            <a:r>
              <a:rPr lang="ru-RU" sz="4000" b="1" dirty="0">
                <a:solidFill>
                  <a:srgbClr val="CC0000"/>
                </a:solidFill>
              </a:rPr>
              <a:t>ЭГС песчаной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12A47-BE53-4C5C-A0BA-D6CCDA50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8204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2. </a:t>
            </a:r>
            <a:r>
              <a:rPr lang="ru-RU" b="1" dirty="0" err="1"/>
              <a:t>Гидротоп</a:t>
            </a:r>
            <a:r>
              <a:rPr lang="ru-RU" b="1" dirty="0"/>
              <a:t>   песчаный</a:t>
            </a:r>
            <a:r>
              <a:rPr lang="ru-RU" dirty="0"/>
              <a:t>  - поверхностные и/или подземные воды песчаного массива + зона аэрации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3. </a:t>
            </a:r>
            <a:r>
              <a:rPr lang="ru-RU" b="1" dirty="0" err="1">
                <a:solidFill>
                  <a:srgbClr val="0000CC"/>
                </a:solidFill>
              </a:rPr>
              <a:t>Атмотоп</a:t>
            </a:r>
            <a:r>
              <a:rPr lang="ru-RU" dirty="0">
                <a:solidFill>
                  <a:srgbClr val="0000CC"/>
                </a:solidFill>
              </a:rPr>
              <a:t>    </a:t>
            </a:r>
            <a:r>
              <a:rPr lang="ru-RU" b="1" dirty="0">
                <a:solidFill>
                  <a:srgbClr val="0000CC"/>
                </a:solidFill>
              </a:rPr>
              <a:t>песчаный</a:t>
            </a:r>
            <a:r>
              <a:rPr lang="ru-RU" dirty="0">
                <a:solidFill>
                  <a:srgbClr val="0000CC"/>
                </a:solidFill>
              </a:rPr>
              <a:t> (или </a:t>
            </a:r>
            <a:r>
              <a:rPr lang="ru-RU" dirty="0" err="1">
                <a:solidFill>
                  <a:srgbClr val="0000CC"/>
                </a:solidFill>
              </a:rPr>
              <a:t>климатоп</a:t>
            </a:r>
            <a:r>
              <a:rPr lang="ru-RU" dirty="0">
                <a:solidFill>
                  <a:srgbClr val="0000CC"/>
                </a:solidFill>
              </a:rPr>
              <a:t>  песчаный) - климатические факторы, обусловливающие </a:t>
            </a:r>
            <a:r>
              <a:rPr lang="ru-RU" dirty="0" err="1">
                <a:solidFill>
                  <a:srgbClr val="0000CC"/>
                </a:solidFill>
              </a:rPr>
              <a:t>термо-влажностный</a:t>
            </a:r>
            <a:r>
              <a:rPr lang="ru-RU" dirty="0">
                <a:solidFill>
                  <a:srgbClr val="0000CC"/>
                </a:solidFill>
              </a:rPr>
              <a:t> режим песчаного массива и влияющие, в том числе, на условия </a:t>
            </a:r>
            <a:r>
              <a:rPr lang="ru-RU" dirty="0" err="1">
                <a:solidFill>
                  <a:srgbClr val="0000CC"/>
                </a:solidFill>
              </a:rPr>
              <a:t>жизнеобитания</a:t>
            </a:r>
            <a:r>
              <a:rPr lang="ru-RU" dirty="0">
                <a:solidFill>
                  <a:srgbClr val="0000CC"/>
                </a:solidFill>
              </a:rPr>
              <a:t> биоты</a:t>
            </a:r>
          </a:p>
          <a:p>
            <a:pPr marL="0" indent="0">
              <a:buNone/>
            </a:pPr>
            <a:r>
              <a:rPr lang="ru-RU" b="1" dirty="0"/>
              <a:t>4. </a:t>
            </a:r>
            <a:r>
              <a:rPr lang="ru-RU" b="1" dirty="0" err="1"/>
              <a:t>Эдафотоп</a:t>
            </a:r>
            <a:r>
              <a:rPr lang="ru-RU" b="1" dirty="0"/>
              <a:t>   песчаный </a:t>
            </a:r>
            <a:r>
              <a:rPr lang="ru-RU" dirty="0"/>
              <a:t>– почвы, развивающиеся на песчаных грунтах. </a:t>
            </a:r>
            <a:r>
              <a:rPr lang="ru-RU" dirty="0" err="1"/>
              <a:t>Эдафотоп</a:t>
            </a:r>
            <a:r>
              <a:rPr lang="ru-RU" dirty="0"/>
              <a:t> песчаный - переходный компонент абиотической и биотической подсистем ЭГСП, поскольку почва является «</a:t>
            </a:r>
            <a:r>
              <a:rPr lang="ru-RU" dirty="0" err="1"/>
              <a:t>биокостным</a:t>
            </a:r>
            <a:r>
              <a:rPr lang="ru-RU" dirty="0"/>
              <a:t>» (по </a:t>
            </a:r>
            <a:r>
              <a:rPr lang="ru-RU" dirty="0" err="1"/>
              <a:t>В.И.Вернадскому</a:t>
            </a:r>
            <a:r>
              <a:rPr lang="ru-RU" dirty="0"/>
              <a:t>)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9705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1890</Words>
  <Application>Microsoft Office PowerPoint</Application>
  <PresentationFormat>Широкоэкранный</PresentationFormat>
  <Paragraphs>223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Тема Office</vt:lpstr>
      <vt:lpstr>ЭКОЛОГО-ГЕОЛОГИЧЕСКИЕ ОСОБЕННОСТИ  МАССИВОВ ПЕСЧАНЫХ ГРУНТОВ </vt:lpstr>
      <vt:lpstr>Определяет ли грунтовая толща (массив) особенности экосистемы, развитой на ней?     Формируются ли на песчаных толщах специфические экосистемы, а, например, на глинистых или скальных массивах - иные?</vt:lpstr>
      <vt:lpstr>Традиционный подход к анализу песчаных массивов или песчаных грунтовых толщ в инженерной геологии</vt:lpstr>
      <vt:lpstr>Иной подход к анализу песчаных массивов или песчаных грунтовых толщ в экологической геологии</vt:lpstr>
      <vt:lpstr>Структура биогеоценоза по В.Н. Сукачеву</vt:lpstr>
      <vt:lpstr>Презентация PowerPoint</vt:lpstr>
      <vt:lpstr>Структура песчаной эколого-геологической системы (Трофимов, Королев, 2018)</vt:lpstr>
      <vt:lpstr>1.Компоненты абиотической подсистемы ЭГС песчаной</vt:lpstr>
      <vt:lpstr>1.Компоненты абиотической подсистемы  ЭГС песчаной</vt:lpstr>
      <vt:lpstr>2.Компоненты биотической подсистемы  ЭГС песчаной</vt:lpstr>
      <vt:lpstr>2.Компоненты биотической подсистемы  ЭГС песчаной</vt:lpstr>
      <vt:lpstr>Псаммофиты</vt:lpstr>
      <vt:lpstr>Презентация PowerPoint</vt:lpstr>
      <vt:lpstr>Псаммофиты</vt:lpstr>
      <vt:lpstr>Презентация PowerPoint</vt:lpstr>
      <vt:lpstr>   Псаммофиты</vt:lpstr>
      <vt:lpstr>Псаммофиты</vt:lpstr>
      <vt:lpstr>2.Компоненты биотической подсистемы  ЭГС песчаной</vt:lpstr>
      <vt:lpstr>2.Компоненты биотической подсистемы  ЭГС песчаной</vt:lpstr>
      <vt:lpstr>3.Экологические функции (особенности) песчаных массивов</vt:lpstr>
      <vt:lpstr>3.Экологические функции (особенности) песчаных массивов</vt:lpstr>
      <vt:lpstr>3.Экологические функции (особенности) песчаных массивов</vt:lpstr>
      <vt:lpstr>3.Экологические функции (особенности) песчаных массивов</vt:lpstr>
      <vt:lpstr>Типы природных эколого-геологических систем песчаных  (Трофимов, Королев, 2018)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ЭКОЛОГО-ГЕОЛОГИЧЕСКИЕ ОСОБЕННОСТИ  МАССИВОВ ПЕСЧАНЫХ ГРУНТОВ</dc:title>
  <dc:creator>Владимир Королев</dc:creator>
  <cp:lastModifiedBy>Владимир Королев</cp:lastModifiedBy>
  <cp:revision>35</cp:revision>
  <dcterms:created xsi:type="dcterms:W3CDTF">2018-09-24T14:20:35Z</dcterms:created>
  <dcterms:modified xsi:type="dcterms:W3CDTF">2018-09-29T08:14:13Z</dcterms:modified>
</cp:coreProperties>
</file>