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382" r:id="rId3"/>
    <p:sldId id="279" r:id="rId4"/>
    <p:sldId id="354" r:id="rId5"/>
    <p:sldId id="355" r:id="rId6"/>
    <p:sldId id="356" r:id="rId7"/>
    <p:sldId id="381" r:id="rId8"/>
    <p:sldId id="359" r:id="rId9"/>
    <p:sldId id="328" r:id="rId10"/>
    <p:sldId id="385" r:id="rId11"/>
    <p:sldId id="386" r:id="rId12"/>
    <p:sldId id="361" r:id="rId13"/>
    <p:sldId id="363" r:id="rId14"/>
    <p:sldId id="377" r:id="rId15"/>
    <p:sldId id="378" r:id="rId16"/>
    <p:sldId id="379" r:id="rId17"/>
    <p:sldId id="380" r:id="rId18"/>
    <p:sldId id="364" r:id="rId19"/>
    <p:sldId id="366" r:id="rId20"/>
    <p:sldId id="375" r:id="rId21"/>
    <p:sldId id="365" r:id="rId22"/>
    <p:sldId id="376" r:id="rId23"/>
    <p:sldId id="368" r:id="rId24"/>
    <p:sldId id="369" r:id="rId25"/>
    <p:sldId id="370" r:id="rId26"/>
    <p:sldId id="300" r:id="rId27"/>
    <p:sldId id="303" r:id="rId28"/>
    <p:sldId id="278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0000"/>
    <a:srgbClr val="3399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0" autoAdjust="0"/>
    <p:restoredTop sz="94601"/>
  </p:normalViewPr>
  <p:slideViewPr>
    <p:cSldViewPr>
      <p:cViewPr varScale="1">
        <p:scale>
          <a:sx n="132" d="100"/>
          <a:sy n="132" d="100"/>
        </p:scale>
        <p:origin x="1339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B23EB-27A3-4344-A226-B17401BB7536}" type="datetimeFigureOut">
              <a:rPr lang="pt-BR" smtClean="0"/>
              <a:t>31/10/2015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C4281-E78F-4DA8-8492-BF6BD50600F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23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109E7-CE6C-4DE0-8808-7752BD9DA52E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C661-71A1-414C-9E58-A067D1F4F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454CD-D3D2-4084-A7DA-54AD7D2EB775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F8697-3A17-4F64-8621-BFB2A1E28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1142-A726-429A-8886-DBF1B3AD991A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CE8C1-DE04-4725-A790-155959432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0D38-8987-42D0-90BF-D101FC0D1CB3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2790-6AF9-471E-AA27-D9AF0BD6F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9532-A8BB-4221-A887-F0EB224FA5FE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D1C0E-45EB-4857-B8ED-809063C7A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3EFB4-BC27-4D98-9243-4BB5EE5DC3FA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6F59F-8A1A-42C6-812C-1B381C3A7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4464A-C220-452D-BA25-C4B03A270432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7065E-36EC-4DF4-A97D-5D34FEE08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C4E5-147D-4116-B89F-824EF537E0A2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48318-ABAB-4712-A076-2E48CC705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692D-FE88-436B-B3FB-9B7EA02B7FBD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49B10-A86E-4964-B50D-FD8B0FD4B0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43B90-C81B-43B0-BD9F-B48E729EF993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7DDA-C886-48FB-8E4C-BA7EAC562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A2F5-060F-4022-845A-B948864967DD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BE4A8-48EC-43A2-9324-D911C7052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5461EE-F1AB-4E65-A126-A88A6A8A8245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38BFAE-9FF2-4F85-B706-C723DCE2E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+mj-lt"/>
              </a:rPr>
              <a:t>АТЛАСНОЕ КАРТОГРАФИРОВАНИЕ: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+mj-lt"/>
              </a:rPr>
              <a:t>ТРАДИЦИИ И ИННОВАЦИИ</a:t>
            </a:r>
            <a:endParaRPr lang="ru-RU" sz="2800" dirty="0">
              <a:latin typeface="+mj-lt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8313" y="3094038"/>
            <a:ext cx="8135937" cy="5508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ТАКТИЛЬНЫЙ АТЛАС «МОСКВА» - ОБРАЗОВАТЕЛЬНЫЙ РЕСУРС ДЛЯ ЛЮДЕЙ С ОГРАНИЧЕННЫМИ ВОЗМОЖНОСТЯМИ ПО ЗРЕНИЮ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effectLst/>
            </a:endParaRP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2555776" y="4581128"/>
            <a:ext cx="6516389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 dirty="0" smtClean="0">
                <a:latin typeface="+mn-lt"/>
              </a:rPr>
              <a:t>Медведев А.А.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 smtClean="0">
                <a:latin typeface="+mn-lt"/>
              </a:rPr>
              <a:t>Алексеенко Н.А.</a:t>
            </a:r>
          </a:p>
          <a:p>
            <a:pPr algn="r"/>
            <a:r>
              <a:rPr lang="ru-RU" b="1" dirty="0" smtClean="0">
                <a:latin typeface="+mn-lt"/>
              </a:rPr>
              <a:t>лаборатория картографии ИГ РАН </a:t>
            </a:r>
            <a:endParaRPr lang="ru-RU" b="1" dirty="0">
              <a:latin typeface="+mn-lt"/>
            </a:endParaRPr>
          </a:p>
        </p:txBody>
      </p:sp>
      <p:pic>
        <p:nvPicPr>
          <p:cNvPr id="7" name="Picture 5" descr="0,,5607611_4,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619750" cy="28575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82"/>
            <a:ext cx="338437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4013667" cy="355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17" y="2500792"/>
            <a:ext cx="4072487" cy="354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МЕТОДИКА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75745" y="11156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mtClean="0"/>
              <a:t>Генерализация и оформление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6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745" y="1272760"/>
            <a:ext cx="8229600" cy="1143000"/>
          </a:xfrm>
        </p:spPr>
        <p:txBody>
          <a:bodyPr/>
          <a:lstStyle/>
          <a:p>
            <a:r>
              <a:rPr lang="ru-RU" dirty="0" smtClean="0"/>
              <a:t>Генерализация и оформление</a:t>
            </a:r>
            <a:endParaRPr lang="ru-RU" dirty="0"/>
          </a:p>
        </p:txBody>
      </p:sp>
      <p:pic>
        <p:nvPicPr>
          <p:cNvPr id="1026" name="Picture 2" descr="C:\Users\Admin\Desktop\Диплом\Безымянный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04" y="2475363"/>
            <a:ext cx="2388872" cy="21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Диплом\Безымянный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00" y="2415760"/>
            <a:ext cx="2439345" cy="22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8" y="2441897"/>
            <a:ext cx="2505036" cy="22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МЕТОДИКА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979712" y="1556792"/>
            <a:ext cx="5760640" cy="51125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Разделы</a:t>
            </a:r>
            <a:r>
              <a:rPr lang="en-US" dirty="0" smtClean="0"/>
              <a:t>:</a:t>
            </a:r>
          </a:p>
          <a:p>
            <a:r>
              <a:rPr lang="ru-RU" dirty="0" smtClean="0"/>
              <a:t>Введение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Природа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Экология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Население и хозяйство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Новая Москва</a:t>
            </a:r>
            <a:endParaRPr lang="ru-RU" dirty="0"/>
          </a:p>
        </p:txBody>
      </p:sp>
      <p:sp>
        <p:nvSpPr>
          <p:cNvPr id="4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744416" cy="528149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2686314" cy="37890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99230"/>
            <a:ext cx="2493667" cy="35177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814724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Раздел</a:t>
            </a:r>
            <a:r>
              <a:rPr lang="en-US" sz="1800" b="1" dirty="0" smtClean="0"/>
              <a:t> “</a:t>
            </a:r>
            <a:r>
              <a:rPr lang="ru-RU" sz="1800" b="1" dirty="0" smtClean="0"/>
              <a:t>ПРИРОДА</a:t>
            </a:r>
            <a:r>
              <a:rPr lang="en-US" sz="1800" b="1" dirty="0" smtClean="0"/>
              <a:t>”:</a:t>
            </a:r>
            <a:endParaRPr lang="ru-RU" sz="1800" b="1" dirty="0" smtClean="0"/>
          </a:p>
          <a:p>
            <a:r>
              <a:rPr lang="ru-RU" sz="1800" dirty="0"/>
              <a:t>геология, </a:t>
            </a:r>
            <a:endParaRPr lang="ru-RU" sz="1800" dirty="0" smtClean="0"/>
          </a:p>
          <a:p>
            <a:r>
              <a:rPr lang="ru-RU" sz="1800" dirty="0" smtClean="0"/>
              <a:t>геоморфологическое </a:t>
            </a:r>
            <a:r>
              <a:rPr lang="ru-RU" sz="1800" dirty="0"/>
              <a:t>районирование, </a:t>
            </a:r>
            <a:endParaRPr lang="ru-RU" sz="1800" dirty="0" smtClean="0"/>
          </a:p>
          <a:p>
            <a:r>
              <a:rPr lang="ru-RU" sz="1800" dirty="0" smtClean="0"/>
              <a:t>геоморфология</a:t>
            </a:r>
            <a:r>
              <a:rPr lang="ru-RU" sz="1800" dirty="0"/>
              <a:t>, рельеф, </a:t>
            </a:r>
            <a:endParaRPr lang="ru-RU" sz="1800" dirty="0" smtClean="0"/>
          </a:p>
          <a:p>
            <a:r>
              <a:rPr lang="ru-RU" sz="1800" dirty="0" smtClean="0"/>
              <a:t>поверхностные </a:t>
            </a:r>
            <a:r>
              <a:rPr lang="ru-RU" sz="1800" dirty="0"/>
              <a:t>воды, </a:t>
            </a:r>
            <a:endParaRPr lang="ru-RU" sz="1800" dirty="0" smtClean="0"/>
          </a:p>
          <a:p>
            <a:r>
              <a:rPr lang="ru-RU" sz="1800" dirty="0" smtClean="0"/>
              <a:t>родники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почвы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растительность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уникальные </a:t>
            </a:r>
            <a:r>
              <a:rPr lang="ru-RU" sz="1800" dirty="0"/>
              <a:t>ботанические объекты, </a:t>
            </a:r>
            <a:endParaRPr lang="ru-RU" sz="1800" dirty="0" smtClean="0"/>
          </a:p>
          <a:p>
            <a:r>
              <a:rPr lang="ru-RU" sz="1800" dirty="0" smtClean="0"/>
              <a:t>ландшафтное </a:t>
            </a:r>
            <a:r>
              <a:rPr lang="ru-RU" sz="1800" dirty="0"/>
              <a:t>районирование, </a:t>
            </a:r>
            <a:endParaRPr lang="ru-RU" sz="1800" dirty="0" smtClean="0"/>
          </a:p>
          <a:p>
            <a:r>
              <a:rPr lang="ru-RU" sz="1800" dirty="0" smtClean="0"/>
              <a:t>городские </a:t>
            </a:r>
            <a:r>
              <a:rPr lang="ru-RU" sz="1800" dirty="0"/>
              <a:t>ландшафты, </a:t>
            </a:r>
            <a:endParaRPr lang="ru-RU" sz="1800" dirty="0" smtClean="0"/>
          </a:p>
          <a:p>
            <a:r>
              <a:rPr lang="ru-RU" sz="1800" dirty="0" smtClean="0"/>
              <a:t>птицы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водоплавающие </a:t>
            </a:r>
            <a:r>
              <a:rPr lang="ru-RU" sz="1800" dirty="0"/>
              <a:t>птицы, </a:t>
            </a:r>
            <a:endParaRPr lang="ru-RU" sz="1800" dirty="0" smtClean="0"/>
          </a:p>
          <a:p>
            <a:r>
              <a:rPr lang="ru-RU" sz="1800" dirty="0" smtClean="0"/>
              <a:t>пресмыкающиеся </a:t>
            </a:r>
            <a:r>
              <a:rPr lang="ru-RU" sz="1800" dirty="0"/>
              <a:t>и земноводные, </a:t>
            </a:r>
            <a:endParaRPr lang="ru-RU" sz="1800" dirty="0" smtClean="0"/>
          </a:p>
          <a:p>
            <a:r>
              <a:rPr lang="ru-RU" sz="1800" dirty="0" smtClean="0"/>
              <a:t>млекопитающие</a:t>
            </a:r>
            <a:r>
              <a:rPr lang="ru-RU" sz="1800" dirty="0"/>
              <a:t>. </a:t>
            </a:r>
          </a:p>
          <a:p>
            <a:pPr marL="0" indent="0">
              <a:buNone/>
            </a:pPr>
            <a:endParaRPr lang="en-US" sz="1800" b="1" dirty="0" smtClean="0"/>
          </a:p>
        </p:txBody>
      </p:sp>
      <p:sp>
        <p:nvSpPr>
          <p:cNvPr id="4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814724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Раздел</a:t>
            </a:r>
            <a:r>
              <a:rPr lang="en-US" sz="1800" b="1" dirty="0" smtClean="0"/>
              <a:t> “</a:t>
            </a:r>
            <a:r>
              <a:rPr lang="ru-RU" sz="1800" b="1" dirty="0" smtClean="0"/>
              <a:t>ЭКОЛОГИЯ</a:t>
            </a:r>
            <a:r>
              <a:rPr lang="en-US" sz="1800" b="1" dirty="0" smtClean="0"/>
              <a:t>”:</a:t>
            </a:r>
            <a:endParaRPr lang="ru-RU" sz="1800" b="1" dirty="0" smtClean="0"/>
          </a:p>
          <a:p>
            <a:r>
              <a:rPr lang="ru-RU" sz="1800" dirty="0"/>
              <a:t>посты контроля за загрязнением воздуха</a:t>
            </a:r>
            <a:r>
              <a:rPr lang="ru-RU" sz="1800" dirty="0" smtClean="0"/>
              <a:t>,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загрязнение воздуха от автотранспорта, </a:t>
            </a:r>
            <a:endParaRPr lang="ru-RU" sz="1800" dirty="0" smtClean="0"/>
          </a:p>
          <a:p>
            <a:r>
              <a:rPr lang="ru-RU" sz="1800" dirty="0" smtClean="0"/>
              <a:t>загрязнение </a:t>
            </a:r>
            <a:r>
              <a:rPr lang="ru-RU" sz="1800" dirty="0"/>
              <a:t>от ТЭЦ</a:t>
            </a:r>
            <a:r>
              <a:rPr lang="ru-RU" sz="1800" dirty="0" smtClean="0"/>
              <a:t>,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посты контроля за радиацией, </a:t>
            </a:r>
            <a:endParaRPr lang="ru-RU" sz="1800" dirty="0" smtClean="0"/>
          </a:p>
          <a:p>
            <a:r>
              <a:rPr lang="ru-RU" sz="1800" dirty="0" smtClean="0"/>
              <a:t>уровень </a:t>
            </a:r>
            <a:r>
              <a:rPr lang="ru-RU" sz="1800" dirty="0"/>
              <a:t>радиации, </a:t>
            </a:r>
            <a:endParaRPr lang="ru-RU" sz="1800" dirty="0" smtClean="0"/>
          </a:p>
          <a:p>
            <a:r>
              <a:rPr lang="ru-RU" sz="1800" dirty="0" smtClean="0"/>
              <a:t>посты </a:t>
            </a:r>
            <a:r>
              <a:rPr lang="ru-RU" sz="1800" dirty="0"/>
              <a:t>контроля за загрязнением воды, </a:t>
            </a:r>
            <a:endParaRPr lang="ru-RU" sz="1800" dirty="0" smtClean="0"/>
          </a:p>
          <a:p>
            <a:r>
              <a:rPr lang="ru-RU" sz="1800" dirty="0" smtClean="0"/>
              <a:t>загрязнение </a:t>
            </a:r>
            <a:r>
              <a:rPr lang="ru-RU" sz="1800" dirty="0"/>
              <a:t>почв, </a:t>
            </a:r>
            <a:endParaRPr lang="ru-RU" sz="1800" dirty="0" smtClean="0"/>
          </a:p>
          <a:p>
            <a:r>
              <a:rPr lang="ru-RU" sz="1800" dirty="0" smtClean="0"/>
              <a:t>подтопление </a:t>
            </a:r>
            <a:r>
              <a:rPr lang="ru-RU" sz="1800" dirty="0"/>
              <a:t>территорий. </a:t>
            </a:r>
          </a:p>
          <a:p>
            <a:pPr marL="0" indent="0" algn="ctr">
              <a:buNone/>
            </a:pPr>
            <a:endParaRPr lang="en-US" sz="1800" b="1" dirty="0" smtClean="0"/>
          </a:p>
        </p:txBody>
      </p:sp>
      <p:sp>
        <p:nvSpPr>
          <p:cNvPr id="5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814724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Раздел</a:t>
            </a:r>
            <a:r>
              <a:rPr lang="en-US" sz="1800" b="1" dirty="0" smtClean="0"/>
              <a:t> “</a:t>
            </a:r>
            <a:r>
              <a:rPr lang="ru-RU" sz="1800" b="1" dirty="0" smtClean="0"/>
              <a:t>НАСЕЛЕНИЕ И ХОЗЯЙСТВО</a:t>
            </a:r>
            <a:r>
              <a:rPr lang="en-US" sz="1800" b="1" dirty="0" smtClean="0"/>
              <a:t>”:</a:t>
            </a:r>
          </a:p>
          <a:p>
            <a:r>
              <a:rPr lang="ru-RU" sz="1800" dirty="0"/>
              <a:t>дорожная сеть, </a:t>
            </a:r>
            <a:endParaRPr lang="ru-RU" sz="1800" dirty="0" smtClean="0"/>
          </a:p>
          <a:p>
            <a:r>
              <a:rPr lang="ru-RU" sz="1800" dirty="0" smtClean="0"/>
              <a:t>метро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железные </a:t>
            </a:r>
            <a:r>
              <a:rPr lang="ru-RU" sz="1800" dirty="0"/>
              <a:t>дороги, </a:t>
            </a:r>
            <a:endParaRPr lang="ru-RU" sz="1800" dirty="0" smtClean="0"/>
          </a:p>
          <a:p>
            <a:r>
              <a:rPr lang="ru-RU" sz="1800" dirty="0" smtClean="0"/>
              <a:t>жилая </a:t>
            </a:r>
            <a:r>
              <a:rPr lang="ru-RU" sz="1800" dirty="0"/>
              <a:t>застройка, </a:t>
            </a:r>
            <a:endParaRPr lang="ru-RU" sz="1800" dirty="0" smtClean="0"/>
          </a:p>
          <a:p>
            <a:r>
              <a:rPr lang="ru-RU" sz="1800" dirty="0" smtClean="0"/>
              <a:t>плотность </a:t>
            </a:r>
            <a:r>
              <a:rPr lang="ru-RU" sz="1800" dirty="0"/>
              <a:t>населения по округам, </a:t>
            </a:r>
            <a:endParaRPr lang="ru-RU" sz="1800" dirty="0" smtClean="0"/>
          </a:p>
          <a:p>
            <a:r>
              <a:rPr lang="ru-RU" sz="1800" dirty="0" smtClean="0"/>
              <a:t>плотность </a:t>
            </a:r>
            <a:r>
              <a:rPr lang="ru-RU" sz="1800" dirty="0"/>
              <a:t>населения по районам, </a:t>
            </a:r>
            <a:endParaRPr lang="ru-RU" sz="1800" dirty="0" smtClean="0"/>
          </a:p>
          <a:p>
            <a:r>
              <a:rPr lang="ru-RU" sz="1800" dirty="0" smtClean="0"/>
              <a:t>промышленная </a:t>
            </a:r>
            <a:r>
              <a:rPr lang="ru-RU" sz="1800" dirty="0"/>
              <a:t>застройка, </a:t>
            </a:r>
            <a:endParaRPr lang="ru-RU" sz="1800" dirty="0" smtClean="0"/>
          </a:p>
          <a:p>
            <a:r>
              <a:rPr lang="ru-RU" sz="1800" dirty="0" smtClean="0"/>
              <a:t>заводы</a:t>
            </a:r>
            <a:r>
              <a:rPr lang="ru-RU" sz="1800" dirty="0"/>
              <a:t>, больницы, </a:t>
            </a:r>
            <a:endParaRPr lang="ru-RU" sz="1800" dirty="0" smtClean="0"/>
          </a:p>
          <a:p>
            <a:r>
              <a:rPr lang="ru-RU" sz="1800" dirty="0" smtClean="0"/>
              <a:t>торговые </a:t>
            </a:r>
            <a:r>
              <a:rPr lang="ru-RU" sz="1800" dirty="0"/>
              <a:t>центры, </a:t>
            </a:r>
            <a:endParaRPr lang="ru-RU" sz="1800" dirty="0" smtClean="0"/>
          </a:p>
          <a:p>
            <a:r>
              <a:rPr lang="ru-RU" sz="1800" dirty="0" smtClean="0"/>
              <a:t>рынки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университеты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музеи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театры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smtClean="0"/>
              <a:t>старые </a:t>
            </a:r>
            <a:r>
              <a:rPr lang="ru-RU" sz="1800" dirty="0"/>
              <a:t>системы водоснабжения, </a:t>
            </a:r>
            <a:endParaRPr lang="ru-RU" sz="1800" dirty="0" smtClean="0"/>
          </a:p>
          <a:p>
            <a:r>
              <a:rPr lang="ru-RU" sz="1800" dirty="0" smtClean="0"/>
              <a:t>культовые </a:t>
            </a:r>
            <a:r>
              <a:rPr lang="ru-RU" sz="1800" dirty="0"/>
              <a:t>объекты.</a:t>
            </a:r>
          </a:p>
        </p:txBody>
      </p:sp>
      <p:sp>
        <p:nvSpPr>
          <p:cNvPr id="5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52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>
            <a:spLocks noGrp="1"/>
          </p:cNvSpPr>
          <p:nvPr>
            <p:ph sz="half" idx="1"/>
          </p:nvPr>
        </p:nvSpPr>
        <p:spPr>
          <a:xfrm>
            <a:off x="683568" y="1115616"/>
            <a:ext cx="814724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/>
              <a:t>Раздел</a:t>
            </a:r>
            <a:r>
              <a:rPr lang="en-US" sz="1800" b="1" dirty="0" smtClean="0"/>
              <a:t>“</a:t>
            </a:r>
            <a:r>
              <a:rPr lang="ru-RU" sz="1800" b="1" dirty="0" smtClean="0"/>
              <a:t>НОВАЯ МОСКВА</a:t>
            </a:r>
            <a:r>
              <a:rPr lang="en-US" sz="1800" b="1" dirty="0" smtClean="0"/>
              <a:t>”:</a:t>
            </a:r>
          </a:p>
          <a:p>
            <a:r>
              <a:rPr lang="ru-RU" sz="1600" dirty="0"/>
              <a:t>границы, </a:t>
            </a:r>
            <a:endParaRPr lang="ru-RU" sz="1600" dirty="0" smtClean="0"/>
          </a:p>
          <a:p>
            <a:r>
              <a:rPr lang="ru-RU" sz="1600" dirty="0" smtClean="0"/>
              <a:t>гидрография,</a:t>
            </a:r>
          </a:p>
          <a:p>
            <a:r>
              <a:rPr lang="ru-RU" sz="1600" dirty="0" smtClean="0"/>
              <a:t>геология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рельеф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почвы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болота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лесная </a:t>
            </a:r>
            <a:r>
              <a:rPr lang="ru-RU" sz="1600" dirty="0"/>
              <a:t>растительность, </a:t>
            </a:r>
            <a:endParaRPr lang="ru-RU" sz="1600" dirty="0" smtClean="0"/>
          </a:p>
          <a:p>
            <a:r>
              <a:rPr lang="ru-RU" sz="1600" dirty="0" smtClean="0"/>
              <a:t>ландшафты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дорожная </a:t>
            </a:r>
            <a:r>
              <a:rPr lang="ru-RU" sz="1600" dirty="0"/>
              <a:t>сеть, </a:t>
            </a:r>
            <a:endParaRPr lang="ru-RU" sz="1600" dirty="0" smtClean="0"/>
          </a:p>
          <a:p>
            <a:r>
              <a:rPr lang="ru-RU" sz="1600" dirty="0" smtClean="0"/>
              <a:t>железные </a:t>
            </a:r>
            <a:r>
              <a:rPr lang="ru-RU" sz="1600" dirty="0"/>
              <a:t>дороги, </a:t>
            </a:r>
            <a:endParaRPr lang="ru-RU" sz="1600" dirty="0" smtClean="0"/>
          </a:p>
          <a:p>
            <a:r>
              <a:rPr lang="ru-RU" sz="1600" dirty="0" smtClean="0"/>
              <a:t>населенные </a:t>
            </a:r>
            <a:r>
              <a:rPr lang="ru-RU" sz="1600" dirty="0"/>
              <a:t>пункты, </a:t>
            </a:r>
            <a:endParaRPr lang="ru-RU" sz="1600" dirty="0" smtClean="0"/>
          </a:p>
          <a:p>
            <a:r>
              <a:rPr lang="ru-RU" sz="1600" dirty="0" smtClean="0"/>
              <a:t>дачные </a:t>
            </a:r>
            <a:r>
              <a:rPr lang="ru-RU" sz="1600" dirty="0"/>
              <a:t>и коттеджные поселки, </a:t>
            </a:r>
            <a:endParaRPr lang="ru-RU" sz="1600" dirty="0" smtClean="0"/>
          </a:p>
          <a:p>
            <a:r>
              <a:rPr lang="ru-RU" sz="1600" dirty="0" smtClean="0"/>
              <a:t>плотность </a:t>
            </a:r>
            <a:r>
              <a:rPr lang="ru-RU" sz="1600" dirty="0"/>
              <a:t>населения, </a:t>
            </a:r>
            <a:endParaRPr lang="ru-RU" sz="1600" dirty="0" smtClean="0"/>
          </a:p>
          <a:p>
            <a:r>
              <a:rPr lang="ru-RU" sz="1600" dirty="0" smtClean="0"/>
              <a:t>промышленные </a:t>
            </a:r>
            <a:r>
              <a:rPr lang="ru-RU" sz="1600" dirty="0"/>
              <a:t>предприятия, </a:t>
            </a:r>
            <a:endParaRPr lang="ru-RU" sz="1600" dirty="0" smtClean="0"/>
          </a:p>
          <a:p>
            <a:r>
              <a:rPr lang="ru-RU" sz="1600" dirty="0" smtClean="0"/>
              <a:t>сельхоз </a:t>
            </a:r>
            <a:r>
              <a:rPr lang="ru-RU" sz="1600" dirty="0"/>
              <a:t>предприятия, </a:t>
            </a:r>
            <a:endParaRPr lang="ru-RU" sz="1600" dirty="0" smtClean="0"/>
          </a:p>
          <a:p>
            <a:r>
              <a:rPr lang="ru-RU" sz="1600" dirty="0" smtClean="0"/>
              <a:t>крупные </a:t>
            </a:r>
            <a:r>
              <a:rPr lang="ru-RU" sz="1600" dirty="0"/>
              <a:t>магазины, </a:t>
            </a:r>
            <a:endParaRPr lang="ru-RU" sz="1600" dirty="0" smtClean="0"/>
          </a:p>
          <a:p>
            <a:r>
              <a:rPr lang="ru-RU" sz="1600" dirty="0" smtClean="0"/>
              <a:t>памятники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церкви</a:t>
            </a:r>
            <a:r>
              <a:rPr lang="ru-RU" sz="1600" dirty="0"/>
              <a:t>.</a:t>
            </a:r>
          </a:p>
        </p:txBody>
      </p:sp>
      <p:sp>
        <p:nvSpPr>
          <p:cNvPr id="5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37" y="1556791"/>
            <a:ext cx="3208404" cy="45259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208404" cy="452596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44" y="2636912"/>
            <a:ext cx="2927216" cy="41293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208404" cy="452596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56792"/>
            <a:ext cx="3240360" cy="4571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20888"/>
            <a:ext cx="3145419" cy="4437112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Значение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Карты –   средство реабилитации, повышающие уровень жизни и степень </a:t>
            </a:r>
            <a:r>
              <a:rPr lang="ru-RU" sz="2800" b="1" dirty="0" smtClean="0">
                <a:solidFill>
                  <a:srgbClr val="FF0000"/>
                </a:solidFill>
              </a:rPr>
              <a:t>социализации.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Навигационные карты обеспечивают преодоление пространственной беспомощности слепых, помогают ориентироваться в пространстве (социально-медицинское направление реабилитации).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Тематические карты – средство ознакомления с явлениями и предметами окружающего мира (социально-педагогическое направление).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ЗНАЧЕНИЕ</a:t>
            </a:r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208770" cy="452596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17" y="1556792"/>
            <a:ext cx="3208771" cy="45259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2855762" cy="402804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6792"/>
            <a:ext cx="3384376" cy="477419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22" y="1557881"/>
            <a:ext cx="3383605" cy="47731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2927216" cy="41293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208404" cy="452596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56792"/>
            <a:ext cx="3240360" cy="4571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58" y="2708920"/>
            <a:ext cx="2880320" cy="406268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1"/>
          <p:cNvSpPr/>
          <p:nvPr/>
        </p:nvSpPr>
        <p:spPr>
          <a:xfrm>
            <a:off x="0" y="-27384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СОДЕРЖАНИЕ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priltitu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563938" cy="5040312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ms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2232025" cy="3157537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v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2189162" cy="3095625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krem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21163"/>
            <a:ext cx="1704975" cy="2411412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ТАКТИЛЬНЫЙ АТЛАС 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СПЕЦИАЛЬНЫЕ  ПРИЛОЖЕНИЯ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6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1700808"/>
            <a:ext cx="4038600" cy="285388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67339"/>
            <a:ext cx="4572000" cy="323080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61" y="3748260"/>
            <a:ext cx="2117798" cy="299695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ТАКТИЛЬНЫЙ АТЛАС 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СПЕЦИАЛЬНЫЕ  ПРИЛОЖЕНИЯ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5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ТАКТИЛЬНЫЙ АТЛАС 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СПЕЦИАЛЬНЫЕ  ПРИЛОЖЕНИЯ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038600" cy="285388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98418"/>
            <a:ext cx="4536504" cy="320572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40" y="3879009"/>
            <a:ext cx="2002343" cy="283356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6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4300" y="1124744"/>
            <a:ext cx="8778180" cy="2016224"/>
          </a:xfrm>
        </p:spPr>
        <p:txBody>
          <a:bodyPr/>
          <a:lstStyle/>
          <a:p>
            <a:endParaRPr lang="ru-RU" sz="2400" b="1" dirty="0" smtClean="0"/>
          </a:p>
          <a:p>
            <a:pPr lvl="0"/>
            <a:r>
              <a:rPr lang="ru-RU" sz="2400" dirty="0" smtClean="0"/>
              <a:t>В </a:t>
            </a:r>
            <a:r>
              <a:rPr lang="ru-RU" sz="2400" dirty="0"/>
              <a:t>атласе впервые комплексно представлена географическая информация по г. Москве для людей с ОВЗ</a:t>
            </a:r>
            <a:r>
              <a:rPr lang="ru-RU" sz="2400" dirty="0" smtClean="0"/>
              <a:t>.</a:t>
            </a:r>
          </a:p>
          <a:p>
            <a:pPr lvl="0"/>
            <a:endParaRPr lang="ru-RU" sz="2400" dirty="0"/>
          </a:p>
          <a:p>
            <a:pPr lvl="0"/>
            <a:r>
              <a:rPr lang="ru-RU" sz="2400" dirty="0"/>
              <a:t>Тактильный атлас «Москва» – не только популяризаторское издание для слепых и слабовидящих, но и научное, подготовленное в виде экспериментальных картографических произведений, основанных на современных технологиях тактильной графики и </a:t>
            </a:r>
            <a:r>
              <a:rPr lang="ru-RU" sz="2400" dirty="0" err="1"/>
              <a:t>тифлопечати</a:t>
            </a:r>
            <a:r>
              <a:rPr lang="ru-RU" sz="2400" dirty="0"/>
              <a:t>. </a:t>
            </a:r>
            <a:endParaRPr lang="ru-RU" sz="2400" dirty="0" smtClean="0"/>
          </a:p>
          <a:p>
            <a:pPr lvl="0"/>
            <a:endParaRPr lang="ru-RU" sz="2400" dirty="0"/>
          </a:p>
          <a:p>
            <a:pPr lvl="0"/>
            <a:r>
              <a:rPr lang="ru-RU" sz="2400" dirty="0"/>
              <a:t>Публикация атласа позволила впервые апробировать новые способы передачи географической информации, ранее никогда не представленной в виде тактильной графики.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pPr marL="0" indent="0">
              <a:buNone/>
            </a:pPr>
            <a:endParaRPr lang="ru-RU" sz="2400" b="1" dirty="0"/>
          </a:p>
        </p:txBody>
      </p:sp>
      <p:sp>
        <p:nvSpPr>
          <p:cNvPr id="4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ТАКТИЛЬНЫЙ АТЛАС МОСКВА</a:t>
            </a: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РЕЗУЛЬТАТЫ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ТАКТИЛЬНЫЙ АТЛАС МОСКВА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Arial" charset="0"/>
              </a:rPr>
              <a:t>БЛАГОДАРНОСТИ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10471" y="1357313"/>
            <a:ext cx="850728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СОТРУДНИКАМ И РУКОВОДСТВУ:</a:t>
            </a:r>
          </a:p>
          <a:p>
            <a:r>
              <a:rPr lang="ru-RU" sz="2400" dirty="0" smtClean="0"/>
              <a:t>Государственной </a:t>
            </a:r>
            <a:r>
              <a:rPr lang="ru-RU" sz="2400" dirty="0"/>
              <a:t>библиотеки для слепых и слабовидящих</a:t>
            </a:r>
            <a:r>
              <a:rPr lang="ru-RU" sz="2400" dirty="0" smtClean="0"/>
              <a:t>, </a:t>
            </a:r>
            <a:r>
              <a:rPr lang="ru-RU" sz="2400" dirty="0" err="1" smtClean="0"/>
              <a:t>г.Санкт</a:t>
            </a:r>
            <a:r>
              <a:rPr lang="ru-RU" sz="2400" dirty="0" smtClean="0"/>
              <a:t>-Петербург,</a:t>
            </a:r>
          </a:p>
          <a:p>
            <a:r>
              <a:rPr lang="ru-RU" sz="2400" dirty="0" smtClean="0"/>
              <a:t>Реабилитационного </a:t>
            </a:r>
            <a:r>
              <a:rPr lang="ru-RU" sz="2400" dirty="0"/>
              <a:t>центра инвалидов по </a:t>
            </a:r>
            <a:r>
              <a:rPr lang="ru-RU" sz="2400" dirty="0" smtClean="0"/>
              <a:t>зрению,  </a:t>
            </a:r>
            <a:r>
              <a:rPr lang="ru-RU" sz="2400" dirty="0" err="1" smtClean="0"/>
              <a:t>г.Санкт</a:t>
            </a:r>
            <a:r>
              <a:rPr lang="ru-RU" sz="2400" dirty="0" smtClean="0"/>
              <a:t>-Петербург, </a:t>
            </a:r>
          </a:p>
          <a:p>
            <a:r>
              <a:rPr lang="ru-RU" sz="2400" dirty="0" smtClean="0"/>
              <a:t>кафедры </a:t>
            </a:r>
            <a:r>
              <a:rPr lang="ru-RU" sz="2400" dirty="0"/>
              <a:t>дефектологии Санкт-Петербургского педагогического </a:t>
            </a:r>
            <a:r>
              <a:rPr lang="ru-RU" sz="2400" dirty="0" smtClean="0"/>
              <a:t>института,</a:t>
            </a:r>
          </a:p>
          <a:p>
            <a:r>
              <a:rPr lang="ru-RU" sz="2400" dirty="0" smtClean="0"/>
              <a:t>ГБОУ </a:t>
            </a:r>
            <a:r>
              <a:rPr lang="ru-RU" sz="2400" dirty="0"/>
              <a:t>СПО Кисловодский медицинский </a:t>
            </a:r>
            <a:r>
              <a:rPr lang="ru-RU" sz="2400" dirty="0" smtClean="0"/>
              <a:t>колледж,</a:t>
            </a:r>
          </a:p>
          <a:p>
            <a:r>
              <a:rPr lang="ru-RU" sz="2400" dirty="0" smtClean="0"/>
              <a:t>МОУ школы-интерната для детей с ограничениями по зрению №1, гг. Москвы и Кисловодска,</a:t>
            </a:r>
          </a:p>
          <a:p>
            <a:r>
              <a:rPr lang="ru-RU" sz="2400" dirty="0" smtClean="0"/>
              <a:t>СТУДЕНТАМ кафедры картографии и </a:t>
            </a:r>
            <a:r>
              <a:rPr lang="ru-RU" sz="2400" dirty="0" err="1" smtClean="0"/>
              <a:t>геоинформатики</a:t>
            </a:r>
            <a:r>
              <a:rPr lang="ru-RU" sz="2400" dirty="0" smtClean="0"/>
              <a:t> географического факультета МГУ имени </a:t>
            </a:r>
            <a:r>
              <a:rPr lang="ru-RU" sz="2400" dirty="0" err="1" smtClean="0"/>
              <a:t>М.В.Ломоносова</a:t>
            </a:r>
            <a:r>
              <a:rPr lang="ru-RU" sz="2400" dirty="0" smtClean="0"/>
              <a:t>, принимавших участие в исследовании.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2738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THE END</a:t>
            </a:r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33800" name="Text Box 2"/>
          <p:cNvSpPr txBox="1">
            <a:spLocks noChangeArrowheads="1"/>
          </p:cNvSpPr>
          <p:nvPr/>
        </p:nvSpPr>
        <p:spPr bwMode="auto">
          <a:xfrm>
            <a:off x="466476" y="1557338"/>
            <a:ext cx="828198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СПАСИБО ЗА ВНИМАНИЕ</a:t>
            </a:r>
            <a:endParaRPr lang="ru-RU" sz="2800" b="1" dirty="0">
              <a:latin typeface="Calibri" pitchFamily="34" charset="0"/>
            </a:endParaRPr>
          </a:p>
          <a:p>
            <a:pPr algn="ctr"/>
            <a:endParaRPr lang="ru-RU" sz="2800" b="1" dirty="0">
              <a:latin typeface="Calibri" pitchFamily="34" charset="0"/>
            </a:endParaRPr>
          </a:p>
          <a:p>
            <a:pPr algn="ctr"/>
            <a:endParaRPr lang="ru-RU" sz="28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r>
              <a:rPr lang="ru-RU" sz="4000" b="1" dirty="0" smtClean="0">
                <a:latin typeface="Calibri" pitchFamily="34" charset="0"/>
              </a:rPr>
              <a:t>ВОПРОСЫ</a:t>
            </a:r>
            <a:r>
              <a:rPr lang="en-US" sz="4000" b="1" dirty="0" smtClean="0">
                <a:latin typeface="Calibri" pitchFamily="34" charset="0"/>
              </a:rPr>
              <a:t>???</a:t>
            </a:r>
            <a:endParaRPr lang="ru-RU" sz="4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  <a:p>
            <a:pPr algn="ctr"/>
            <a:endParaRPr lang="ru-RU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ПРОБЛЕМЫ</a:t>
            </a:r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72816"/>
            <a:ext cx="8507288" cy="3921299"/>
          </a:xfrm>
        </p:spPr>
        <p:txBody>
          <a:bodyPr/>
          <a:lstStyle/>
          <a:p>
            <a:r>
              <a:rPr lang="ru-RU" sz="3200" dirty="0" smtClean="0"/>
              <a:t>Создание картографических произведений для людей с ограниченными возможностями по зрению не развивается в России</a:t>
            </a:r>
          </a:p>
          <a:p>
            <a:r>
              <a:rPr lang="ru-RU" sz="3200" dirty="0" smtClean="0"/>
              <a:t>Инициативная тактильная картографическая продукция содержит много ошибок</a:t>
            </a:r>
          </a:p>
          <a:p>
            <a:r>
              <a:rPr lang="ru-RU" sz="3200" dirty="0" smtClean="0"/>
              <a:t>Методология создания тактильных картографических произведений не описана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478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14"/>
            <a:ext cx="6860232" cy="5488186"/>
          </a:xfrm>
        </p:spPr>
      </p:pic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ОБЗОР (ЕВРОПЕЙСКАЯ ШКОЛА)</a:t>
            </a:r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3397"/>
            <a:ext cx="8136904" cy="5424603"/>
          </a:xfrm>
        </p:spPr>
      </p:pic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  <a:endParaRPr lang="en-US" sz="24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ОБЗОР </a:t>
            </a: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(СЕВЕРОАМЕРИКАНСКАЯ </a:t>
            </a:r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ШКОЛА)</a:t>
            </a:r>
            <a:r>
              <a:rPr lang="en-US" sz="24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ОБЗОР </a:t>
            </a:r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(РОССИЙСКАЯ </a:t>
            </a:r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ШКОЛА)</a:t>
            </a: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179388" y="2478088"/>
          <a:ext cx="3429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r:id="rId3" imgW="3428571" imgH="4190476" progId="">
                  <p:embed/>
                </p:oleObj>
              </mc:Choice>
              <mc:Fallback>
                <p:oleObj r:id="rId3" imgW="3428571" imgH="41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478088"/>
                        <a:ext cx="34290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81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5607050" y="2478088"/>
          <a:ext cx="3429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1" r:id="rId5" imgW="3428571" imgH="4190476" progId="">
                  <p:embed/>
                </p:oleObj>
              </mc:Choice>
              <mc:Fallback>
                <p:oleObj r:id="rId5" imgW="3428571" imgH="41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2478088"/>
                        <a:ext cx="34290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81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97170"/>
              </p:ext>
            </p:extLst>
          </p:nvPr>
        </p:nvGraphicFramePr>
        <p:xfrm>
          <a:off x="2843213" y="1639416"/>
          <a:ext cx="34544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2" r:id="rId7" imgW="3453968" imgH="3733333" progId="">
                  <p:embed/>
                </p:oleObj>
              </mc:Choice>
              <mc:Fallback>
                <p:oleObj r:id="rId7" imgW="3453968" imgH="37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639416"/>
                        <a:ext cx="34544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81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F:\фото-курсовая\DSC055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361764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фото-курсовая\DSC055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" y="3583750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AX\Desktop\DSC055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4" y="162447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ЭТАПЫ СОЗДАНИЯ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673067"/>
            <a:ext cx="8964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i="1" dirty="0"/>
              <a:t>Изучение особенностей восприятия незрячими и слабовидящими людьми информации в целом и тактильной информации в частности.</a:t>
            </a:r>
            <a:endParaRPr lang="ru-RU" sz="2400" dirty="0"/>
          </a:p>
          <a:p>
            <a:pPr lvl="0" algn="just"/>
            <a:r>
              <a:rPr lang="ru-RU" sz="2400" i="1" dirty="0"/>
              <a:t>Анализ использования различных технологий издания тактильных графических материалов для картографических произведений.</a:t>
            </a:r>
            <a:endParaRPr lang="ru-RU" sz="2400" dirty="0"/>
          </a:p>
          <a:p>
            <a:pPr lvl="0" algn="just"/>
            <a:r>
              <a:rPr lang="ru-RU" sz="2400" i="1" dirty="0"/>
              <a:t>Ознакомление с методиками использования тактильных графических материалов в обучении и реабилитации людей с ограниченными возможностями по зрению.</a:t>
            </a:r>
            <a:endParaRPr lang="ru-RU" sz="2400" dirty="0"/>
          </a:p>
          <a:p>
            <a:pPr algn="just"/>
            <a:r>
              <a:rPr lang="ru-RU" sz="2400" i="1" dirty="0" smtClean="0"/>
              <a:t>Проведение полевых исследований </a:t>
            </a:r>
            <a:r>
              <a:rPr lang="ru-RU" sz="2400" i="1" dirty="0"/>
              <a:t>по сбору пространственных данных для будущих образцов карт, определения их содержания и </a:t>
            </a:r>
            <a:r>
              <a:rPr lang="ru-RU" sz="2400" i="1" dirty="0" smtClean="0"/>
              <a:t>назначения.</a:t>
            </a:r>
            <a:endParaRPr lang="en-US" sz="2400" i="1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1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</a:t>
            </a: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РАН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МОСКВЫ</a:t>
            </a:r>
            <a:endParaRPr lang="en-US" sz="24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titu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199"/>
            <a:ext cx="3532695" cy="4995813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riltitu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51"/>
            <a:ext cx="2544433" cy="3599061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627313" y="2914769"/>
            <a:ext cx="36734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 sz="2000" dirty="0" smtClean="0"/>
              <a:t>ЭКПОРТ ДАННЫХ В ГИС </a:t>
            </a:r>
            <a:endParaRPr lang="ru-RU" altLang="ru-RU" sz="2000" dirty="0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627313" y="3888407"/>
            <a:ext cx="36734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 sz="2000" dirty="0" smtClean="0"/>
              <a:t>ОФОРМЛЕНИЕ КАРТ</a:t>
            </a:r>
            <a:r>
              <a:rPr lang="en-US" altLang="ru-RU" sz="2000" dirty="0" smtClean="0"/>
              <a:t> </a:t>
            </a:r>
            <a:r>
              <a:rPr lang="ru-RU" altLang="ru-RU" sz="2000" dirty="0" smtClean="0"/>
              <a:t> </a:t>
            </a:r>
            <a:endParaRPr lang="ru-RU" altLang="ru-RU" sz="2000" dirty="0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403350" y="4941862"/>
            <a:ext cx="6264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 sz="2000" dirty="0" smtClean="0"/>
              <a:t>РЕДАКТИРОВАНИЕ </a:t>
            </a:r>
            <a:endParaRPr lang="ru-RU" altLang="ru-RU" sz="2000" dirty="0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1476375" y="5949974"/>
            <a:ext cx="6264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 sz="2000" dirty="0" smtClean="0"/>
              <a:t>ПЕЧАТЬ И ТЕСТИРОВАНИЕ</a:t>
            </a:r>
            <a:endParaRPr lang="ru-RU" altLang="ru-RU" sz="2000" dirty="0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358182"/>
            <a:ext cx="2339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ru-RU" sz="2000" dirty="0" smtClean="0"/>
          </a:p>
          <a:p>
            <a:r>
              <a:rPr lang="ru-RU" altLang="ru-RU" sz="2000" dirty="0" smtClean="0"/>
              <a:t>ЗВУКОВЫЕ КАРТЫ СОЗДАЮТСЯ</a:t>
            </a:r>
            <a:endParaRPr lang="ru-RU" altLang="ru-RU" sz="2000" dirty="0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4427538" y="3429620"/>
            <a:ext cx="0" cy="287337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4427538" y="4509814"/>
            <a:ext cx="0" cy="287337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4427538" y="5517926"/>
            <a:ext cx="0" cy="28733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>
            <a:off x="2124075" y="3142282"/>
            <a:ext cx="647700" cy="50323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"/>
          <p:cNvSpPr/>
          <p:nvPr/>
        </p:nvSpPr>
        <p:spPr>
          <a:xfrm>
            <a:off x="0" y="214313"/>
            <a:ext cx="7543800" cy="1143000"/>
          </a:xfrm>
          <a:prstGeom prst="rect">
            <a:avLst/>
          </a:prstGeom>
          <a:solidFill>
            <a:srgbClr val="0086D0"/>
          </a:solidFill>
          <a:ln>
            <a:noFill/>
          </a:ln>
          <a:effectLst>
            <a:outerShdw blurRad="254000" dist="63500" dir="5400000" algn="t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ИГ РАН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ТАКТИЛЬНЫЙ АТЛАС 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МОСКВЫ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ЭТАПЫ СОЗДАНИЯ</a:t>
            </a:r>
            <a:endParaRPr lang="en-US" sz="2800" b="1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4427538" y="6454030"/>
            <a:ext cx="0" cy="28733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697</Words>
  <Application>Microsoft Office PowerPoint</Application>
  <PresentationFormat>Экран (4:3)</PresentationFormat>
  <Paragraphs>192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Century Gothic</vt:lpstr>
      <vt:lpstr>Тема Office</vt:lpstr>
      <vt:lpstr>Презентация PowerPoint</vt:lpstr>
      <vt:lpstr>Значение карт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Генерализация и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Geography   Russian Academy of Sciences</dc:title>
  <dc:creator>Andrey</dc:creator>
  <cp:lastModifiedBy>valery</cp:lastModifiedBy>
  <cp:revision>109</cp:revision>
  <dcterms:created xsi:type="dcterms:W3CDTF">2015-08-14T06:32:33Z</dcterms:created>
  <dcterms:modified xsi:type="dcterms:W3CDTF">2015-10-31T10:16:32Z</dcterms:modified>
</cp:coreProperties>
</file>