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9" r:id="rId4"/>
    <p:sldId id="258" r:id="rId5"/>
    <p:sldId id="261" r:id="rId6"/>
    <p:sldId id="260" r:id="rId7"/>
    <p:sldId id="262" r:id="rId8"/>
    <p:sldId id="264" r:id="rId9"/>
    <p:sldId id="263"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46" d="100"/>
          <a:sy n="46" d="100"/>
        </p:scale>
        <p:origin x="-120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6B5CE907-4236-4738-8DC4-D8C75AD1E269}" type="datetimeFigureOut">
              <a:rPr lang="ru-RU"/>
              <a:pPr>
                <a:defRPr/>
              </a:pPr>
              <a:t>23.10.2015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311127A3-2955-4CD4-B20D-4083086D12B6}"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раз слайда 1"/>
          <p:cNvSpPr>
            <a:spLocks noGrp="1" noRot="1" noChangeAspect="1"/>
          </p:cNvSpPr>
          <p:nvPr>
            <p:ph type="sldImg"/>
          </p:nvPr>
        </p:nvSpPr>
        <p:spPr bwMode="auto">
          <a:noFill/>
          <a:ln>
            <a:solidFill>
              <a:srgbClr val="000000"/>
            </a:solidFill>
            <a:miter lim="800000"/>
            <a:headEnd/>
            <a:tailEnd/>
          </a:ln>
        </p:spPr>
      </p:sp>
      <p:sp>
        <p:nvSpPr>
          <p:cNvPr id="16386"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638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40D55D-32BA-4727-B34C-04A2399820ED}" type="slidenum">
              <a:rPr lang="ru-RU"/>
              <a:pPr fontAlgn="base">
                <a:spcBef>
                  <a:spcPct val="0"/>
                </a:spcBef>
                <a:spcAft>
                  <a:spcPct val="0"/>
                </a:spcAft>
              </a:pPr>
              <a:t>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FD9992EA-E09F-42D0-BC3C-4F1447D6855A}" type="datetimeFigureOut">
              <a:rPr lang="ru-RU"/>
              <a:pPr>
                <a:defRPr/>
              </a:pPr>
              <a:t>23.10.2015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D755687-395F-4392-BABA-DF23252F889C}"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A8F5AB7-2521-4D49-835E-BB42555E839B}" type="datetimeFigureOut">
              <a:rPr lang="ru-RU"/>
              <a:pPr>
                <a:defRPr/>
              </a:pPr>
              <a:t>23.10.2015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35B05A2-955D-4F79-BB0F-977D86AC90AA}"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21D8EF9-4D51-42B5-9E12-91247B8476A7}" type="datetimeFigureOut">
              <a:rPr lang="ru-RU"/>
              <a:pPr>
                <a:defRPr/>
              </a:pPr>
              <a:t>23.10.2015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19CBEC1-4A8C-4D26-A933-F55205A27D66}"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BE021A6-2655-4E10-867A-3FDFBF766D0C}" type="datetimeFigureOut">
              <a:rPr lang="ru-RU"/>
              <a:pPr>
                <a:defRPr/>
              </a:pPr>
              <a:t>23.10.2015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9C0C110-F0F7-43D9-B21B-85CD4D39129D}"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906E902D-0F4F-4DEA-ACAF-043EAE8B4587}" type="datetimeFigureOut">
              <a:rPr lang="ru-RU"/>
              <a:pPr>
                <a:defRPr/>
              </a:pPr>
              <a:t>23.10.2015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D3E9ADB-F40F-48D9-8637-FFA66677B9FE}"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51198159-5263-4EBF-AB39-5E6588229FC3}" type="datetimeFigureOut">
              <a:rPr lang="ru-RU"/>
              <a:pPr>
                <a:defRPr/>
              </a:pPr>
              <a:t>23.10.2015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9D623B1-471B-4B7E-8171-6ECF70718A79}"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C6527E6D-7B1D-4190-ACF5-C6D35DF2C49F}" type="datetimeFigureOut">
              <a:rPr lang="ru-RU"/>
              <a:pPr>
                <a:defRPr/>
              </a:pPr>
              <a:t>23.10.2015</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010CAE41-F4AB-495D-AF81-549E604B933A}"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5F8097CA-179C-42AB-A9C0-1126AAE8AE3E}" type="datetimeFigureOut">
              <a:rPr lang="ru-RU"/>
              <a:pPr>
                <a:defRPr/>
              </a:pPr>
              <a:t>23.10.2015</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C0C7843C-8469-4497-A955-98388894E8D1}"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B614CA7A-4778-48F0-8FE6-492D05D5F7A1}" type="datetimeFigureOut">
              <a:rPr lang="ru-RU"/>
              <a:pPr>
                <a:defRPr/>
              </a:pPr>
              <a:t>23.10.2015</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0D8A6A1C-B7BC-4611-A369-547AB396463F}"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E1E27A2-F639-49B1-AE4C-B80034607A40}" type="datetimeFigureOut">
              <a:rPr lang="ru-RU"/>
              <a:pPr>
                <a:defRPr/>
              </a:pPr>
              <a:t>23.10.2015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2F2C9E7-EF18-47BA-A007-413C7267BCB3}"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05403740-FF69-485E-B3ED-9F5FEC27C1F9}" type="datetimeFigureOut">
              <a:rPr lang="ru-RU"/>
              <a:pPr>
                <a:defRPr/>
              </a:pPr>
              <a:t>23.10.2015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91D3167-20DA-4A5B-8469-DD62D638CA75}"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07E54743-B4AD-4F7D-AA81-19D6C6AACF98}" type="datetimeFigureOut">
              <a:rPr lang="ru-RU"/>
              <a:pPr>
                <a:defRPr/>
              </a:pPr>
              <a:t>23.10.2015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0F3D1068-B8AF-485F-A86E-322537F27230}"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85813" y="1571625"/>
            <a:ext cx="7772400" cy="1470025"/>
          </a:xfrm>
        </p:spPr>
        <p:txBody>
          <a:bodyPr rtlCol="0">
            <a:normAutofit fontScale="90000"/>
          </a:bodyPr>
          <a:lstStyle/>
          <a:p>
            <a:pPr fontAlgn="auto">
              <a:spcAft>
                <a:spcPts val="0"/>
              </a:spcAft>
              <a:defRPr/>
            </a:pPr>
            <a:r>
              <a:rPr lang="ru-RU" b="1" dirty="0"/>
              <a:t>Оценка последствий строительства водохранилищ в бассейне р. Селенги</a:t>
            </a:r>
            <a:br>
              <a:rPr lang="ru-RU" b="1" dirty="0"/>
            </a:br>
            <a:endParaRPr lang="ru-RU" b="1" dirty="0"/>
          </a:p>
        </p:txBody>
      </p:sp>
      <p:sp>
        <p:nvSpPr>
          <p:cNvPr id="3" name="Подзаголовок 2"/>
          <p:cNvSpPr>
            <a:spLocks noGrp="1"/>
          </p:cNvSpPr>
          <p:nvPr>
            <p:ph type="subTitle" idx="1"/>
          </p:nvPr>
        </p:nvSpPr>
        <p:spPr>
          <a:xfrm>
            <a:off x="0" y="3429000"/>
            <a:ext cx="9429750" cy="1752600"/>
          </a:xfrm>
        </p:spPr>
        <p:txBody>
          <a:bodyPr rtlCol="0">
            <a:normAutofit fontScale="70000" lnSpcReduction="20000"/>
          </a:bodyPr>
          <a:lstStyle/>
          <a:p>
            <a:pPr fontAlgn="auto">
              <a:spcAft>
                <a:spcPts val="0"/>
              </a:spcAft>
              <a:buFont typeface="Arial" pitchFamily="34" charset="0"/>
              <a:buNone/>
              <a:defRPr/>
            </a:pPr>
            <a:r>
              <a:rPr lang="ru-RU" u="sng" dirty="0" err="1">
                <a:solidFill>
                  <a:schemeClr val="tx1"/>
                </a:solidFill>
              </a:rPr>
              <a:t>Гречушникова</a:t>
            </a:r>
            <a:r>
              <a:rPr lang="ru-RU" u="sng" dirty="0">
                <a:solidFill>
                  <a:schemeClr val="tx1"/>
                </a:solidFill>
              </a:rPr>
              <a:t> Мария Георгиевна</a:t>
            </a:r>
            <a:r>
              <a:rPr lang="ru-RU" u="sng" baseline="30000" dirty="0">
                <a:solidFill>
                  <a:schemeClr val="tx1"/>
                </a:solidFill>
              </a:rPr>
              <a:t>1,2</a:t>
            </a:r>
            <a:r>
              <a:rPr lang="ru-RU" dirty="0">
                <a:solidFill>
                  <a:schemeClr val="tx1"/>
                </a:solidFill>
              </a:rPr>
              <a:t>, </a:t>
            </a:r>
            <a:endParaRPr lang="en-US" dirty="0" smtClean="0">
              <a:solidFill>
                <a:schemeClr val="tx1"/>
              </a:solidFill>
            </a:endParaRPr>
          </a:p>
          <a:p>
            <a:pPr fontAlgn="auto">
              <a:spcAft>
                <a:spcPts val="0"/>
              </a:spcAft>
              <a:buFont typeface="Arial" pitchFamily="34" charset="0"/>
              <a:buNone/>
              <a:defRPr/>
            </a:pPr>
            <a:r>
              <a:rPr lang="ru-RU" dirty="0" err="1" smtClean="0">
                <a:solidFill>
                  <a:schemeClr val="tx1"/>
                </a:solidFill>
              </a:rPr>
              <a:t>Эдельштейн</a:t>
            </a:r>
            <a:r>
              <a:rPr lang="ru-RU" dirty="0" smtClean="0">
                <a:solidFill>
                  <a:schemeClr val="tx1"/>
                </a:solidFill>
              </a:rPr>
              <a:t> </a:t>
            </a:r>
            <a:r>
              <a:rPr lang="ru-RU" dirty="0">
                <a:solidFill>
                  <a:schemeClr val="tx1"/>
                </a:solidFill>
              </a:rPr>
              <a:t>Константин </a:t>
            </a:r>
            <a:r>
              <a:rPr lang="ru-RU" dirty="0" smtClean="0">
                <a:solidFill>
                  <a:schemeClr val="tx1"/>
                </a:solidFill>
              </a:rPr>
              <a:t>Константинович</a:t>
            </a:r>
            <a:r>
              <a:rPr lang="ru-RU" baseline="30000" dirty="0" smtClean="0">
                <a:solidFill>
                  <a:schemeClr val="tx1"/>
                </a:solidFill>
              </a:rPr>
              <a:t>1</a:t>
            </a:r>
            <a:endParaRPr lang="en-US" baseline="30000" dirty="0" smtClean="0">
              <a:solidFill>
                <a:schemeClr val="tx1"/>
              </a:solidFill>
            </a:endParaRPr>
          </a:p>
          <a:p>
            <a:pPr fontAlgn="auto">
              <a:spcAft>
                <a:spcPts val="0"/>
              </a:spcAft>
              <a:buFont typeface="Arial" pitchFamily="34" charset="0"/>
              <a:buNone/>
              <a:defRPr/>
            </a:pPr>
            <a:endParaRPr lang="ru-RU" dirty="0">
              <a:solidFill>
                <a:schemeClr val="tx1"/>
              </a:solidFill>
            </a:endParaRPr>
          </a:p>
          <a:p>
            <a:pPr fontAlgn="auto">
              <a:spcAft>
                <a:spcPts val="0"/>
              </a:spcAft>
              <a:buFont typeface="Arial" pitchFamily="34" charset="0"/>
              <a:buNone/>
              <a:defRPr/>
            </a:pPr>
            <a:r>
              <a:rPr lang="ru-RU" baseline="30000" dirty="0">
                <a:solidFill>
                  <a:schemeClr val="tx1"/>
                </a:solidFill>
              </a:rPr>
              <a:t>1</a:t>
            </a:r>
            <a:r>
              <a:rPr lang="ru-RU" dirty="0">
                <a:solidFill>
                  <a:schemeClr val="tx1"/>
                </a:solidFill>
              </a:rPr>
              <a:t>МГУ имени М.В.Ломоносова, географический факультет</a:t>
            </a:r>
          </a:p>
          <a:p>
            <a:pPr fontAlgn="auto">
              <a:spcAft>
                <a:spcPts val="0"/>
              </a:spcAft>
              <a:buFont typeface="Arial" pitchFamily="34" charset="0"/>
              <a:buNone/>
              <a:defRPr/>
            </a:pPr>
            <a:r>
              <a:rPr lang="ru-RU" baseline="30000" dirty="0">
                <a:solidFill>
                  <a:schemeClr val="tx1"/>
                </a:solidFill>
              </a:rPr>
              <a:t>2</a:t>
            </a:r>
            <a:r>
              <a:rPr lang="ru-RU" dirty="0">
                <a:solidFill>
                  <a:schemeClr val="tx1"/>
                </a:solidFill>
              </a:rPr>
              <a:t> Институт водных проблем РАН</a:t>
            </a:r>
          </a:p>
          <a:p>
            <a:pPr fontAlgn="auto">
              <a:spcAft>
                <a:spcPts val="0"/>
              </a:spcAft>
              <a:buFont typeface="Arial" pitchFamily="34" charset="0"/>
              <a:buNone/>
              <a:defRPr/>
            </a:pPr>
            <a:endParaRPr lang="ru-RU" dirty="0">
              <a:solidFill>
                <a:schemeClr val="tx1"/>
              </a:solidFill>
            </a:endParaRPr>
          </a:p>
        </p:txBody>
      </p:sp>
      <p:sp>
        <p:nvSpPr>
          <p:cNvPr id="14339" name="Прямоугольник 3"/>
          <p:cNvSpPr>
            <a:spLocks noChangeArrowheads="1"/>
          </p:cNvSpPr>
          <p:nvPr/>
        </p:nvSpPr>
        <p:spPr bwMode="auto">
          <a:xfrm>
            <a:off x="1428750" y="5286375"/>
            <a:ext cx="6500813" cy="954088"/>
          </a:xfrm>
          <a:prstGeom prst="rect">
            <a:avLst/>
          </a:prstGeom>
          <a:noFill/>
          <a:ln w="9525">
            <a:noFill/>
            <a:miter lim="800000"/>
            <a:headEnd/>
            <a:tailEnd/>
          </a:ln>
        </p:spPr>
        <p:txBody>
          <a:bodyPr>
            <a:spAutoFit/>
          </a:bodyPr>
          <a:lstStyle/>
          <a:p>
            <a:pPr algn="just"/>
            <a:r>
              <a:rPr lang="ru-RU" sz="1400">
                <a:latin typeface="Calibri" pitchFamily="34" charset="0"/>
              </a:rPr>
              <a:t>Работа выполнена при поддержке ПРООН-ГЭФ по теме “Прогнозная оценка долгопериодных изменений водного баланса в бассейне трансграничной реки Селенга в условиях климатических флуктуаций и изменения характеристик водопользования”.</a:t>
            </a:r>
          </a:p>
        </p:txBody>
      </p:sp>
      <p:pic>
        <p:nvPicPr>
          <p:cNvPr id="14341" name="Picture 5" descr="9f97f5_893ca3cd0c8b47ccbfe2b49fecd58424"/>
          <p:cNvPicPr>
            <a:picLocks noChangeAspect="1" noChangeArrowheads="1"/>
          </p:cNvPicPr>
          <p:nvPr/>
        </p:nvPicPr>
        <p:blipFill>
          <a:blip r:embed="rId2"/>
          <a:srcRect/>
          <a:stretch>
            <a:fillRect/>
          </a:stretch>
        </p:blipFill>
        <p:spPr bwMode="auto">
          <a:xfrm>
            <a:off x="0" y="0"/>
            <a:ext cx="2195513" cy="1704975"/>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ChangeArrowheads="1"/>
          </p:cNvSpPr>
          <p:nvPr/>
        </p:nvSpPr>
        <p:spPr bwMode="auto">
          <a:xfrm>
            <a:off x="1428750" y="0"/>
            <a:ext cx="7715250" cy="366713"/>
          </a:xfrm>
          <a:prstGeom prst="rect">
            <a:avLst/>
          </a:prstGeom>
          <a:noFill/>
          <a:ln w="9525">
            <a:noFill/>
            <a:miter lim="800000"/>
            <a:headEnd/>
            <a:tailEnd/>
          </a:ln>
          <a:effectLst/>
        </p:spPr>
        <p:txBody>
          <a:bodyPr wrap="none" anchor="ctr">
            <a:spAutoFit/>
          </a:bodyPr>
          <a:lstStyle/>
          <a:p>
            <a:r>
              <a:rPr lang="ru-RU" b="1" i="1" dirty="0"/>
              <a:t>Потенциальное изменение стока воды водохранилищем </a:t>
            </a:r>
            <a:r>
              <a:rPr lang="ru-RU" b="1" i="1" dirty="0" err="1"/>
              <a:t>Эгийн</a:t>
            </a:r>
            <a:r>
              <a:rPr lang="ru-RU" b="1" i="1" dirty="0"/>
              <a:t>.</a:t>
            </a:r>
          </a:p>
        </p:txBody>
      </p:sp>
      <p:pic>
        <p:nvPicPr>
          <p:cNvPr id="25605" name="Рисунок 16" descr="RIS6.jpg"/>
          <p:cNvPicPr>
            <a:picLocks noChangeAspect="1" noChangeArrowheads="1"/>
          </p:cNvPicPr>
          <p:nvPr/>
        </p:nvPicPr>
        <p:blipFill>
          <a:blip r:embed="rId2"/>
          <a:srcRect/>
          <a:stretch>
            <a:fillRect/>
          </a:stretch>
        </p:blipFill>
        <p:spPr bwMode="auto">
          <a:xfrm>
            <a:off x="0" y="404813"/>
            <a:ext cx="6121400" cy="2697162"/>
          </a:xfrm>
          <a:prstGeom prst="rect">
            <a:avLst/>
          </a:prstGeom>
          <a:noFill/>
          <a:ln w="9525">
            <a:noFill/>
            <a:miter lim="800000"/>
            <a:headEnd/>
            <a:tailEnd/>
          </a:ln>
        </p:spPr>
      </p:pic>
      <p:sp>
        <p:nvSpPr>
          <p:cNvPr id="25606" name="Rectangle 6"/>
          <p:cNvSpPr>
            <a:spLocks noChangeArrowheads="1"/>
          </p:cNvSpPr>
          <p:nvPr/>
        </p:nvSpPr>
        <p:spPr bwMode="auto">
          <a:xfrm>
            <a:off x="5508625" y="569913"/>
            <a:ext cx="3635375" cy="1314450"/>
          </a:xfrm>
          <a:prstGeom prst="rect">
            <a:avLst/>
          </a:prstGeom>
          <a:noFill/>
          <a:ln w="9525">
            <a:noFill/>
            <a:miter lim="800000"/>
            <a:headEnd/>
            <a:tailEnd/>
          </a:ln>
          <a:effectLst/>
        </p:spPr>
        <p:txBody>
          <a:bodyPr anchor="ctr">
            <a:spAutoFit/>
          </a:bodyPr>
          <a:lstStyle/>
          <a:p>
            <a:pPr algn="just"/>
            <a:r>
              <a:rPr lang="ru-RU" sz="1600"/>
              <a:t>Среднемесячные значения сброса воды в нижний бьеф водохранилища Эгийн и нарастающая сумма стока притоков Селенги </a:t>
            </a:r>
          </a:p>
        </p:txBody>
      </p:sp>
      <p:sp>
        <p:nvSpPr>
          <p:cNvPr id="25607" name="Rectangle 7"/>
          <p:cNvSpPr>
            <a:spLocks noChangeArrowheads="1"/>
          </p:cNvSpPr>
          <p:nvPr/>
        </p:nvSpPr>
        <p:spPr bwMode="auto">
          <a:xfrm>
            <a:off x="0" y="0"/>
            <a:ext cx="1114425" cy="366713"/>
          </a:xfrm>
          <a:prstGeom prst="rect">
            <a:avLst/>
          </a:prstGeom>
          <a:noFill/>
          <a:ln w="9525">
            <a:noFill/>
            <a:miter lim="800000"/>
            <a:headEnd/>
            <a:tailEnd/>
          </a:ln>
          <a:effectLst/>
        </p:spPr>
        <p:txBody>
          <a:bodyPr wrap="none" anchor="ctr">
            <a:spAutoFit/>
          </a:bodyPr>
          <a:lstStyle/>
          <a:p>
            <a:r>
              <a:rPr lang="ru-RU" dirty="0"/>
              <a:t>км</a:t>
            </a:r>
            <a:r>
              <a:rPr lang="ru-RU" baseline="30000" dirty="0"/>
              <a:t>3</a:t>
            </a:r>
            <a:r>
              <a:rPr lang="ru-RU" dirty="0"/>
              <a:t>/мес. </a:t>
            </a:r>
          </a:p>
        </p:txBody>
      </p:sp>
      <p:sp>
        <p:nvSpPr>
          <p:cNvPr id="25608" name="Rectangle 8"/>
          <p:cNvSpPr>
            <a:spLocks noChangeArrowheads="1"/>
          </p:cNvSpPr>
          <p:nvPr/>
        </p:nvSpPr>
        <p:spPr bwMode="auto">
          <a:xfrm>
            <a:off x="6011863" y="2060575"/>
            <a:ext cx="3132137" cy="2536825"/>
          </a:xfrm>
          <a:prstGeom prst="rect">
            <a:avLst/>
          </a:prstGeom>
          <a:noFill/>
          <a:ln w="9525">
            <a:noFill/>
            <a:miter lim="800000"/>
            <a:headEnd/>
            <a:tailEnd/>
          </a:ln>
          <a:effectLst/>
        </p:spPr>
        <p:txBody>
          <a:bodyPr anchor="ctr">
            <a:spAutoFit/>
          </a:bodyPr>
          <a:lstStyle/>
          <a:p>
            <a:pPr algn="just"/>
            <a:r>
              <a:rPr lang="ru-RU" sz="1600"/>
              <a:t>Впад</a:t>
            </a:r>
            <a:r>
              <a:rPr lang="en-US" sz="1600"/>
              <a:t>e</a:t>
            </a:r>
            <a:r>
              <a:rPr lang="ru-RU" sz="1600"/>
              <a:t>ни</a:t>
            </a:r>
            <a:r>
              <a:rPr lang="en-US" sz="1600"/>
              <a:t>e</a:t>
            </a:r>
            <a:r>
              <a:rPr lang="ru-RU" sz="1600"/>
              <a:t> р. Орхон буд</a:t>
            </a:r>
            <a:r>
              <a:rPr lang="en-US" sz="1600"/>
              <a:t>e</a:t>
            </a:r>
            <a:r>
              <a:rPr lang="ru-RU" sz="1600"/>
              <a:t>т восстанавливать зональны</a:t>
            </a:r>
            <a:r>
              <a:rPr lang="en-US" sz="1600"/>
              <a:t>e</a:t>
            </a:r>
            <a:r>
              <a:rPr lang="ru-RU" sz="1600"/>
              <a:t> характ</a:t>
            </a:r>
            <a:r>
              <a:rPr lang="en-US" sz="1600"/>
              <a:t>e</a:t>
            </a:r>
            <a:r>
              <a:rPr lang="ru-RU" sz="1600"/>
              <a:t>ристики стока за бол</a:t>
            </a:r>
            <a:r>
              <a:rPr lang="en-US" sz="1600"/>
              <a:t>ee</a:t>
            </a:r>
            <a:r>
              <a:rPr lang="ru-RU" sz="1600"/>
              <a:t> длинный п</a:t>
            </a:r>
            <a:r>
              <a:rPr lang="en-US" sz="1600"/>
              <a:t>e</a:t>
            </a:r>
            <a:r>
              <a:rPr lang="ru-RU" sz="1600"/>
              <a:t>риод – с апр</a:t>
            </a:r>
            <a:r>
              <a:rPr lang="en-US" sz="1600"/>
              <a:t>e</a:t>
            </a:r>
            <a:r>
              <a:rPr lang="ru-RU" sz="1600"/>
              <a:t>ля по октябрь, в остальны</a:t>
            </a:r>
            <a:r>
              <a:rPr lang="en-US" sz="1600"/>
              <a:t>e</a:t>
            </a:r>
            <a:r>
              <a:rPr lang="ru-RU" sz="1600"/>
              <a:t> 5 м</a:t>
            </a:r>
            <a:r>
              <a:rPr lang="en-US" sz="1600"/>
              <a:t>e</a:t>
            </a:r>
            <a:r>
              <a:rPr lang="ru-RU" sz="1600"/>
              <a:t>сяцев сброс Эгийн ГЭС мож</a:t>
            </a:r>
            <a:r>
              <a:rPr lang="en-US" sz="1600"/>
              <a:t>e</a:t>
            </a:r>
            <a:r>
              <a:rPr lang="ru-RU" sz="1600"/>
              <a:t>т пр</a:t>
            </a:r>
            <a:r>
              <a:rPr lang="en-US" sz="1600"/>
              <a:t>e</a:t>
            </a:r>
            <a:r>
              <a:rPr lang="ru-RU" sz="1600"/>
              <a:t>вышать суммарный сток притоков С</a:t>
            </a:r>
            <a:r>
              <a:rPr lang="en-US" sz="1600"/>
              <a:t>e</a:t>
            </a:r>
            <a:r>
              <a:rPr lang="ru-RU" sz="1600"/>
              <a:t>л</a:t>
            </a:r>
            <a:r>
              <a:rPr lang="en-US" sz="1600"/>
              <a:t>e</a:t>
            </a:r>
            <a:r>
              <a:rPr lang="ru-RU" sz="1600"/>
              <a:t>нги, формирующих ее сток до граничного створа. </a:t>
            </a:r>
          </a:p>
        </p:txBody>
      </p:sp>
      <p:pic>
        <p:nvPicPr>
          <p:cNvPr id="25609" name="Рисунок 18" descr="RIS7.jpg"/>
          <p:cNvPicPr>
            <a:picLocks noChangeAspect="1" noChangeArrowheads="1"/>
          </p:cNvPicPr>
          <p:nvPr/>
        </p:nvPicPr>
        <p:blipFill>
          <a:blip r:embed="rId3"/>
          <a:srcRect/>
          <a:stretch>
            <a:fillRect/>
          </a:stretch>
        </p:blipFill>
        <p:spPr bwMode="auto">
          <a:xfrm>
            <a:off x="0" y="3141663"/>
            <a:ext cx="6084888" cy="3205162"/>
          </a:xfrm>
          <a:prstGeom prst="rect">
            <a:avLst/>
          </a:prstGeom>
          <a:noFill/>
          <a:ln w="9525">
            <a:noFill/>
            <a:miter lim="800000"/>
            <a:headEnd/>
            <a:tailEnd/>
          </a:ln>
        </p:spPr>
      </p:pic>
      <p:sp>
        <p:nvSpPr>
          <p:cNvPr id="25610" name="Rectangle 10"/>
          <p:cNvSpPr>
            <a:spLocks noChangeArrowheads="1"/>
          </p:cNvSpPr>
          <p:nvPr/>
        </p:nvSpPr>
        <p:spPr bwMode="auto">
          <a:xfrm>
            <a:off x="3995738" y="5254625"/>
            <a:ext cx="5148262" cy="1465263"/>
          </a:xfrm>
          <a:prstGeom prst="rect">
            <a:avLst/>
          </a:prstGeom>
          <a:noFill/>
          <a:ln w="9525">
            <a:noFill/>
            <a:miter lim="800000"/>
            <a:headEnd/>
            <a:tailEnd/>
          </a:ln>
          <a:effectLst/>
        </p:spPr>
        <p:txBody>
          <a:bodyPr anchor="ctr">
            <a:spAutoFit/>
          </a:bodyPr>
          <a:lstStyle/>
          <a:p>
            <a:pPr algn="just"/>
            <a:r>
              <a:rPr lang="ru-RU"/>
              <a:t>При вв</a:t>
            </a:r>
            <a:r>
              <a:rPr lang="en-US"/>
              <a:t>e</a:t>
            </a:r>
            <a:r>
              <a:rPr lang="ru-RU"/>
              <a:t>д</a:t>
            </a:r>
            <a:r>
              <a:rPr lang="en-US"/>
              <a:t>e</a:t>
            </a:r>
            <a:r>
              <a:rPr lang="ru-RU"/>
              <a:t>нии в эксплуатацию 2-х гидроузлов зимний сток р. С</a:t>
            </a:r>
            <a:r>
              <a:rPr lang="en-US"/>
              <a:t>e</a:t>
            </a:r>
            <a:r>
              <a:rPr lang="ru-RU"/>
              <a:t>л</a:t>
            </a:r>
            <a:r>
              <a:rPr lang="en-US"/>
              <a:t>e</a:t>
            </a:r>
            <a:r>
              <a:rPr lang="ru-RU"/>
              <a:t>нга на границ</a:t>
            </a:r>
            <a:r>
              <a:rPr lang="en-US"/>
              <a:t>e</a:t>
            </a:r>
            <a:r>
              <a:rPr lang="ru-RU"/>
              <a:t> с РФ ув</a:t>
            </a:r>
            <a:r>
              <a:rPr lang="en-US"/>
              <a:t>e</a:t>
            </a:r>
            <a:r>
              <a:rPr lang="ru-RU"/>
              <a:t>личится в 2-3 раза, а ум</a:t>
            </a:r>
            <a:r>
              <a:rPr lang="en-US"/>
              <a:t>e</a:t>
            </a:r>
            <a:r>
              <a:rPr lang="ru-RU"/>
              <a:t>ньш</a:t>
            </a:r>
            <a:r>
              <a:rPr lang="en-US"/>
              <a:t>e</a:t>
            </a:r>
            <a:r>
              <a:rPr lang="ru-RU"/>
              <a:t>ни</a:t>
            </a:r>
            <a:r>
              <a:rPr lang="en-US"/>
              <a:t>e</a:t>
            </a:r>
            <a:r>
              <a:rPr lang="ru-RU"/>
              <a:t> стока буд</a:t>
            </a:r>
            <a:r>
              <a:rPr lang="en-US"/>
              <a:t>e</a:t>
            </a:r>
            <a:r>
              <a:rPr lang="ru-RU"/>
              <a:t>т наиболee сущ</a:t>
            </a:r>
            <a:r>
              <a:rPr lang="en-US"/>
              <a:t>e</a:t>
            </a:r>
            <a:r>
              <a:rPr lang="ru-RU"/>
              <a:t>ств</a:t>
            </a:r>
            <a:r>
              <a:rPr lang="en-US"/>
              <a:t>e</a:t>
            </a:r>
            <a:r>
              <a:rPr lang="ru-RU"/>
              <a:t>нным(на 20-30%) в август</a:t>
            </a:r>
            <a:r>
              <a:rPr lang="en-US"/>
              <a:t>e</a:t>
            </a:r>
            <a:r>
              <a:rPr lang="ru-RU"/>
              <a:t>-с</a:t>
            </a:r>
            <a:r>
              <a:rPr lang="en-US"/>
              <a:t>e</a:t>
            </a:r>
            <a:r>
              <a:rPr lang="ru-RU"/>
              <a:t>нтябр</a:t>
            </a:r>
            <a:r>
              <a:rPr lang="en-US"/>
              <a:t>e</a:t>
            </a:r>
            <a:r>
              <a:rPr lang="ru-RU"/>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ChangeArrowheads="1"/>
          </p:cNvSpPr>
          <p:nvPr/>
        </p:nvSpPr>
        <p:spPr bwMode="auto">
          <a:xfrm>
            <a:off x="971550" y="0"/>
            <a:ext cx="7732713" cy="366713"/>
          </a:xfrm>
          <a:prstGeom prst="rect">
            <a:avLst/>
          </a:prstGeom>
          <a:noFill/>
          <a:ln w="9525">
            <a:noFill/>
            <a:miter lim="800000"/>
            <a:headEnd/>
            <a:tailEnd/>
          </a:ln>
          <a:effectLst/>
        </p:spPr>
        <p:txBody>
          <a:bodyPr wrap="none" anchor="ctr">
            <a:spAutoFit/>
          </a:bodyPr>
          <a:lstStyle/>
          <a:p>
            <a:r>
              <a:rPr lang="ru-RU" b="1" i="1"/>
              <a:t>Потенциальное изменение стока воды водохранилищем Орхон.</a:t>
            </a:r>
          </a:p>
        </p:txBody>
      </p:sp>
      <p:pic>
        <p:nvPicPr>
          <p:cNvPr id="26629" name="Рисунок 19" descr="RIS8.jpg"/>
          <p:cNvPicPr>
            <a:picLocks noChangeAspect="1" noChangeArrowheads="1"/>
          </p:cNvPicPr>
          <p:nvPr/>
        </p:nvPicPr>
        <p:blipFill>
          <a:blip r:embed="rId2"/>
          <a:srcRect/>
          <a:stretch>
            <a:fillRect/>
          </a:stretch>
        </p:blipFill>
        <p:spPr bwMode="auto">
          <a:xfrm>
            <a:off x="179388" y="765175"/>
            <a:ext cx="4752975" cy="2873375"/>
          </a:xfrm>
          <a:prstGeom prst="rect">
            <a:avLst/>
          </a:prstGeom>
          <a:noFill/>
          <a:ln w="9525">
            <a:noFill/>
            <a:miter lim="800000"/>
            <a:headEnd/>
            <a:tailEnd/>
          </a:ln>
        </p:spPr>
      </p:pic>
      <p:sp>
        <p:nvSpPr>
          <p:cNvPr id="26630" name="Rectangle 6"/>
          <p:cNvSpPr>
            <a:spLocks noChangeArrowheads="1"/>
          </p:cNvSpPr>
          <p:nvPr/>
        </p:nvSpPr>
        <p:spPr bwMode="auto">
          <a:xfrm>
            <a:off x="179388" y="506413"/>
            <a:ext cx="855662" cy="304800"/>
          </a:xfrm>
          <a:prstGeom prst="rect">
            <a:avLst/>
          </a:prstGeom>
          <a:noFill/>
          <a:ln w="9525">
            <a:noFill/>
            <a:miter lim="800000"/>
            <a:headEnd/>
            <a:tailEnd/>
          </a:ln>
          <a:effectLst/>
        </p:spPr>
        <p:txBody>
          <a:bodyPr wrap="none" anchor="ctr">
            <a:spAutoFit/>
          </a:bodyPr>
          <a:lstStyle/>
          <a:p>
            <a:r>
              <a:rPr lang="ru-RU" sz="1400"/>
              <a:t>км</a:t>
            </a:r>
            <a:r>
              <a:rPr lang="ru-RU" sz="1400" baseline="30000"/>
              <a:t>3</a:t>
            </a:r>
            <a:r>
              <a:rPr lang="ru-RU" sz="1400"/>
              <a:t>/мес </a:t>
            </a:r>
          </a:p>
        </p:txBody>
      </p:sp>
      <p:sp>
        <p:nvSpPr>
          <p:cNvPr id="26631" name="Rectangle 7"/>
          <p:cNvSpPr>
            <a:spLocks noChangeArrowheads="1"/>
          </p:cNvSpPr>
          <p:nvPr/>
        </p:nvSpPr>
        <p:spPr bwMode="auto">
          <a:xfrm>
            <a:off x="5003800" y="1268413"/>
            <a:ext cx="4140200" cy="1803400"/>
          </a:xfrm>
          <a:prstGeom prst="rect">
            <a:avLst/>
          </a:prstGeom>
          <a:noFill/>
          <a:ln w="9525">
            <a:noFill/>
            <a:miter lim="800000"/>
            <a:headEnd/>
            <a:tailEnd/>
          </a:ln>
          <a:effectLst/>
        </p:spPr>
        <p:txBody>
          <a:bodyPr anchor="ctr">
            <a:spAutoFit/>
          </a:bodyPr>
          <a:lstStyle/>
          <a:p>
            <a:pPr algn="just"/>
            <a:r>
              <a:rPr lang="ru-RU" sz="1600"/>
              <a:t>К устью р. Орхон увеличение стока за период с апреля по октябрь достаточно для восстановления зональных характеристик, но с декабря по февраль сбросы ГЭС Орхон будут в 2-4 раза превышать природный меженный сток.</a:t>
            </a:r>
          </a:p>
        </p:txBody>
      </p:sp>
      <p:sp>
        <p:nvSpPr>
          <p:cNvPr id="26632" name="Rectangle 8"/>
          <p:cNvSpPr>
            <a:spLocks noChangeArrowheads="1"/>
          </p:cNvSpPr>
          <p:nvPr/>
        </p:nvSpPr>
        <p:spPr bwMode="auto">
          <a:xfrm>
            <a:off x="5003800" y="476250"/>
            <a:ext cx="4140200" cy="730250"/>
          </a:xfrm>
          <a:prstGeom prst="rect">
            <a:avLst/>
          </a:prstGeom>
          <a:noFill/>
          <a:ln w="9525">
            <a:noFill/>
            <a:miter lim="800000"/>
            <a:headEnd/>
            <a:tailEnd/>
          </a:ln>
          <a:effectLst/>
        </p:spPr>
        <p:txBody>
          <a:bodyPr anchor="ctr">
            <a:spAutoFit/>
          </a:bodyPr>
          <a:lstStyle/>
          <a:p>
            <a:r>
              <a:rPr lang="ru-RU" sz="1400"/>
              <a:t>Среднемесячные значения сброса воды в нижний бьеф водохранилища Орхон и нарастающий сток к устью р. Орхон </a:t>
            </a:r>
          </a:p>
        </p:txBody>
      </p:sp>
      <p:pic>
        <p:nvPicPr>
          <p:cNvPr id="26633" name="Рисунок 20" descr="RIS9.jpg"/>
          <p:cNvPicPr>
            <a:picLocks noChangeAspect="1" noChangeArrowheads="1"/>
          </p:cNvPicPr>
          <p:nvPr/>
        </p:nvPicPr>
        <p:blipFill>
          <a:blip r:embed="rId3"/>
          <a:srcRect/>
          <a:stretch>
            <a:fillRect/>
          </a:stretch>
        </p:blipFill>
        <p:spPr bwMode="auto">
          <a:xfrm>
            <a:off x="250825" y="3644900"/>
            <a:ext cx="4897438" cy="2908300"/>
          </a:xfrm>
          <a:prstGeom prst="rect">
            <a:avLst/>
          </a:prstGeom>
          <a:noFill/>
          <a:ln w="9525">
            <a:noFill/>
            <a:miter lim="800000"/>
            <a:headEnd/>
            <a:tailEnd/>
          </a:ln>
        </p:spPr>
      </p:pic>
      <p:sp>
        <p:nvSpPr>
          <p:cNvPr id="26634" name="Rectangle 10"/>
          <p:cNvSpPr>
            <a:spLocks noChangeArrowheads="1"/>
          </p:cNvSpPr>
          <p:nvPr/>
        </p:nvSpPr>
        <p:spPr bwMode="auto">
          <a:xfrm>
            <a:off x="5003800" y="3616325"/>
            <a:ext cx="4140200" cy="2838450"/>
          </a:xfrm>
          <a:prstGeom prst="rect">
            <a:avLst/>
          </a:prstGeom>
          <a:noFill/>
          <a:ln w="9525">
            <a:noFill/>
            <a:miter lim="800000"/>
            <a:headEnd/>
            <a:tailEnd/>
          </a:ln>
          <a:effectLst/>
        </p:spPr>
        <p:txBody>
          <a:bodyPr anchor="ctr">
            <a:spAutoFit/>
          </a:bodyPr>
          <a:lstStyle/>
          <a:p>
            <a:pPr algn="just"/>
            <a:r>
              <a:rPr lang="ru-RU"/>
              <a:t>ГЭС Орхон при одиночном воздействии увеличит зимний сток на 15-20% и уменьшит сток в июле-сентябре (макс. в августе –8%). Суммарное воздействие трех гидроузлов существенно сократит размах колебаний стока Селенги у границы, увеличив зимний меженный сток в 2-3 раза и сократив максимальный летний в 1,5 раз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ChangeArrowheads="1"/>
          </p:cNvSpPr>
          <p:nvPr/>
        </p:nvSpPr>
        <p:spPr bwMode="auto">
          <a:xfrm>
            <a:off x="0" y="0"/>
            <a:ext cx="8215313" cy="641350"/>
          </a:xfrm>
          <a:prstGeom prst="rect">
            <a:avLst/>
          </a:prstGeom>
          <a:noFill/>
          <a:ln w="9525">
            <a:noFill/>
            <a:miter lim="800000"/>
            <a:headEnd/>
            <a:tailEnd/>
          </a:ln>
          <a:effectLst/>
        </p:spPr>
        <p:txBody>
          <a:bodyPr wrap="none" anchor="ctr">
            <a:spAutoFit/>
          </a:bodyPr>
          <a:lstStyle/>
          <a:p>
            <a:pPr algn="just"/>
            <a:r>
              <a:rPr lang="ru-RU" b="1" i="1"/>
              <a:t>Потенциальное изменение стока воды водохранилищем Шурэн </a:t>
            </a:r>
          </a:p>
          <a:p>
            <a:pPr algn="just"/>
            <a:r>
              <a:rPr lang="ru-RU" b="1" i="1"/>
              <a:t>при отсутствии ГЭС Чаргайт и Эгийн.</a:t>
            </a:r>
          </a:p>
        </p:txBody>
      </p:sp>
      <p:pic>
        <p:nvPicPr>
          <p:cNvPr id="27653" name="Рисунок 21" descr="RIS10.jpg"/>
          <p:cNvPicPr>
            <a:picLocks noChangeAspect="1" noChangeArrowheads="1"/>
          </p:cNvPicPr>
          <p:nvPr/>
        </p:nvPicPr>
        <p:blipFill>
          <a:blip r:embed="rId2"/>
          <a:srcRect/>
          <a:stretch>
            <a:fillRect/>
          </a:stretch>
        </p:blipFill>
        <p:spPr bwMode="auto">
          <a:xfrm>
            <a:off x="0" y="620713"/>
            <a:ext cx="5580063" cy="3046412"/>
          </a:xfrm>
          <a:prstGeom prst="rect">
            <a:avLst/>
          </a:prstGeom>
          <a:noFill/>
          <a:ln w="9525">
            <a:noFill/>
            <a:miter lim="800000"/>
            <a:headEnd/>
            <a:tailEnd/>
          </a:ln>
        </p:spPr>
      </p:pic>
      <p:sp>
        <p:nvSpPr>
          <p:cNvPr id="27654" name="Rectangle 6"/>
          <p:cNvSpPr>
            <a:spLocks noChangeArrowheads="1"/>
          </p:cNvSpPr>
          <p:nvPr/>
        </p:nvSpPr>
        <p:spPr bwMode="auto">
          <a:xfrm>
            <a:off x="5508625" y="777875"/>
            <a:ext cx="3635375" cy="2536825"/>
          </a:xfrm>
          <a:prstGeom prst="rect">
            <a:avLst/>
          </a:prstGeom>
          <a:noFill/>
          <a:ln w="9525">
            <a:noFill/>
            <a:miter lim="800000"/>
            <a:headEnd/>
            <a:tailEnd/>
          </a:ln>
          <a:effectLst/>
        </p:spPr>
        <p:txBody>
          <a:bodyPr anchor="ctr">
            <a:spAutoFit/>
          </a:bodyPr>
          <a:lstStyle/>
          <a:p>
            <a:r>
              <a:rPr lang="ru-RU" sz="1600"/>
              <a:t>Удвоение зарегулированного стока Селенги при впадении в нее р. Орхон, имеющем природный гидрологический режим, произойдет только в мае-июле, а с учетом его регулирования только в мае, следовательно </a:t>
            </a:r>
            <a:r>
              <a:rPr lang="ru-RU" sz="1600" b="1"/>
              <a:t>восстановление зональных характеристик стока к граничному створу сомнительно. </a:t>
            </a:r>
          </a:p>
        </p:txBody>
      </p:sp>
      <p:pic>
        <p:nvPicPr>
          <p:cNvPr id="27655" name="Рисунок 22" descr="RIS11.jpg"/>
          <p:cNvPicPr>
            <a:picLocks noChangeAspect="1" noChangeArrowheads="1"/>
          </p:cNvPicPr>
          <p:nvPr/>
        </p:nvPicPr>
        <p:blipFill>
          <a:blip r:embed="rId3"/>
          <a:srcRect/>
          <a:stretch>
            <a:fillRect/>
          </a:stretch>
        </p:blipFill>
        <p:spPr bwMode="auto">
          <a:xfrm>
            <a:off x="260350" y="3500438"/>
            <a:ext cx="5103813" cy="3225800"/>
          </a:xfrm>
          <a:prstGeom prst="rect">
            <a:avLst/>
          </a:prstGeom>
          <a:noFill/>
          <a:ln w="9525">
            <a:noFill/>
            <a:miter lim="800000"/>
            <a:headEnd/>
            <a:tailEnd/>
          </a:ln>
        </p:spPr>
      </p:pic>
      <p:sp>
        <p:nvSpPr>
          <p:cNvPr id="27656" name="Rectangle 8"/>
          <p:cNvSpPr>
            <a:spLocks noChangeArrowheads="1"/>
          </p:cNvSpPr>
          <p:nvPr/>
        </p:nvSpPr>
        <p:spPr bwMode="auto">
          <a:xfrm>
            <a:off x="5364163" y="3933825"/>
            <a:ext cx="3563937" cy="2536825"/>
          </a:xfrm>
          <a:prstGeom prst="rect">
            <a:avLst/>
          </a:prstGeom>
          <a:noFill/>
          <a:ln w="9525">
            <a:noFill/>
            <a:miter lim="800000"/>
            <a:headEnd/>
            <a:tailEnd/>
          </a:ln>
          <a:effectLst/>
        </p:spPr>
        <p:txBody>
          <a:bodyPr anchor="ctr">
            <a:spAutoFit/>
          </a:bodyPr>
          <a:lstStyle/>
          <a:p>
            <a:pPr algn="just"/>
            <a:r>
              <a:rPr lang="ru-RU" sz="1600"/>
              <a:t>При впадении наиболее полноводных притоков Чикой и Хилок превышение притока ниже гидроузла над сбросом возможно уже в апреле-октябре, однако зимний сток по-прежнему остается сильно трансформированным – сброс ГЭС в 2,3-2,7 раз может превышать суммарный сток притоков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ChangeArrowheads="1"/>
          </p:cNvSpPr>
          <p:nvPr/>
        </p:nvSpPr>
        <p:spPr bwMode="auto">
          <a:xfrm>
            <a:off x="100013" y="0"/>
            <a:ext cx="9043987" cy="641350"/>
          </a:xfrm>
          <a:prstGeom prst="rect">
            <a:avLst/>
          </a:prstGeom>
          <a:noFill/>
          <a:ln w="9525">
            <a:noFill/>
            <a:miter lim="800000"/>
            <a:headEnd/>
            <a:tailEnd/>
          </a:ln>
          <a:effectLst/>
        </p:spPr>
        <p:txBody>
          <a:bodyPr anchor="ctr">
            <a:spAutoFit/>
          </a:bodyPr>
          <a:lstStyle/>
          <a:p>
            <a:pPr algn="ctr"/>
            <a:r>
              <a:rPr lang="ru-RU" b="1" i="1" dirty="0"/>
              <a:t>Потенциальное изменение стока воды водохранилищем </a:t>
            </a:r>
            <a:r>
              <a:rPr lang="ru-RU" b="1" i="1" dirty="0" err="1"/>
              <a:t>Шурэн</a:t>
            </a:r>
            <a:r>
              <a:rPr lang="ru-RU" b="1" i="1" dirty="0"/>
              <a:t> при регулировании стока ГЭС </a:t>
            </a:r>
            <a:r>
              <a:rPr lang="ru-RU" b="1" i="1" dirty="0" err="1"/>
              <a:t>Чаргайт</a:t>
            </a:r>
            <a:r>
              <a:rPr lang="ru-RU" b="1" i="1" dirty="0"/>
              <a:t> и </a:t>
            </a:r>
            <a:r>
              <a:rPr lang="ru-RU" b="1" i="1" dirty="0" err="1"/>
              <a:t>Эгийн</a:t>
            </a:r>
            <a:r>
              <a:rPr lang="ru-RU" dirty="0"/>
              <a:t> </a:t>
            </a:r>
          </a:p>
        </p:txBody>
      </p:sp>
      <p:pic>
        <p:nvPicPr>
          <p:cNvPr id="28677" name="Диаграмма 5"/>
          <p:cNvPicPr>
            <a:picLocks noChangeArrowheads="1"/>
          </p:cNvPicPr>
          <p:nvPr/>
        </p:nvPicPr>
        <p:blipFill>
          <a:blip r:embed="rId2"/>
          <a:srcRect l="-5208" t="-6593" r="-1810" b="-5930"/>
          <a:stretch>
            <a:fillRect/>
          </a:stretch>
        </p:blipFill>
        <p:spPr bwMode="auto">
          <a:xfrm>
            <a:off x="0" y="1412875"/>
            <a:ext cx="5795963" cy="3529013"/>
          </a:xfrm>
          <a:prstGeom prst="rect">
            <a:avLst/>
          </a:prstGeom>
          <a:noFill/>
          <a:ln w="9525">
            <a:noFill/>
            <a:miter lim="800000"/>
            <a:headEnd/>
            <a:tailEnd/>
          </a:ln>
        </p:spPr>
      </p:pic>
      <p:sp>
        <p:nvSpPr>
          <p:cNvPr id="28678" name="Rectangle 6"/>
          <p:cNvSpPr>
            <a:spLocks noChangeArrowheads="1"/>
          </p:cNvSpPr>
          <p:nvPr/>
        </p:nvSpPr>
        <p:spPr bwMode="auto">
          <a:xfrm>
            <a:off x="5724525" y="1773238"/>
            <a:ext cx="3419475" cy="942975"/>
          </a:xfrm>
          <a:prstGeom prst="rect">
            <a:avLst/>
          </a:prstGeom>
          <a:noFill/>
          <a:ln w="9525">
            <a:noFill/>
            <a:miter lim="800000"/>
            <a:headEnd/>
            <a:tailEnd/>
          </a:ln>
          <a:effectLst/>
        </p:spPr>
        <p:txBody>
          <a:bodyPr anchor="ctr">
            <a:spAutoFit/>
          </a:bodyPr>
          <a:lstStyle/>
          <a:p>
            <a:r>
              <a:rPr lang="ru-RU" sz="1400" dirty="0"/>
              <a:t>Внутригодовая неравномерность стока р. Селенги в районе створа </a:t>
            </a:r>
            <a:r>
              <a:rPr lang="ru-RU" sz="1400" dirty="0" err="1"/>
              <a:t>Зуунбурен</a:t>
            </a:r>
            <a:r>
              <a:rPr lang="ru-RU" sz="1400" dirty="0"/>
              <a:t> при регулировании двух ее притоков существенно уменьшится </a:t>
            </a:r>
          </a:p>
        </p:txBody>
      </p:sp>
      <p:sp>
        <p:nvSpPr>
          <p:cNvPr id="28679" name="Rectangle 7"/>
          <p:cNvSpPr>
            <a:spLocks noChangeArrowheads="1"/>
          </p:cNvSpPr>
          <p:nvPr/>
        </p:nvSpPr>
        <p:spPr bwMode="auto">
          <a:xfrm>
            <a:off x="5853113" y="3298825"/>
            <a:ext cx="3290887" cy="1558925"/>
          </a:xfrm>
          <a:prstGeom prst="rect">
            <a:avLst/>
          </a:prstGeom>
          <a:noFill/>
          <a:ln w="9525">
            <a:noFill/>
            <a:miter lim="800000"/>
            <a:headEnd/>
            <a:tailEnd/>
          </a:ln>
          <a:effectLst/>
        </p:spPr>
        <p:txBody>
          <a:bodyPr anchor="ctr">
            <a:spAutoFit/>
          </a:bodyPr>
          <a:lstStyle/>
          <a:p>
            <a:pPr algn="just"/>
            <a:r>
              <a:rPr lang="ru-RU" sz="1600" dirty="0"/>
              <a:t>Будет отсутствовать необходимость в значительном увеличении холостых сбросов в период максимального стока, который будет сокращен при регулировании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Рисунок 23" descr="RIS12.jpg"/>
          <p:cNvPicPr>
            <a:picLocks noChangeAspect="1" noChangeArrowheads="1"/>
          </p:cNvPicPr>
          <p:nvPr/>
        </p:nvPicPr>
        <p:blipFill>
          <a:blip r:embed="rId2"/>
          <a:srcRect/>
          <a:stretch>
            <a:fillRect/>
          </a:stretch>
        </p:blipFill>
        <p:spPr bwMode="auto">
          <a:xfrm>
            <a:off x="0" y="0"/>
            <a:ext cx="4427538" cy="2987675"/>
          </a:xfrm>
          <a:prstGeom prst="rect">
            <a:avLst/>
          </a:prstGeom>
          <a:noFill/>
          <a:ln w="9525">
            <a:noFill/>
            <a:miter lim="800000"/>
            <a:headEnd/>
            <a:tailEnd/>
          </a:ln>
        </p:spPr>
      </p:pic>
      <p:pic>
        <p:nvPicPr>
          <p:cNvPr id="29701" name="Диаграмма 6"/>
          <p:cNvPicPr>
            <a:picLocks noChangeArrowheads="1"/>
          </p:cNvPicPr>
          <p:nvPr/>
        </p:nvPicPr>
        <p:blipFill>
          <a:blip r:embed="rId3"/>
          <a:srcRect l="-4149" t="-4373" r="-3802" b="-8594"/>
          <a:stretch>
            <a:fillRect/>
          </a:stretch>
        </p:blipFill>
        <p:spPr bwMode="auto">
          <a:xfrm>
            <a:off x="4500563" y="0"/>
            <a:ext cx="4643437" cy="3068638"/>
          </a:xfrm>
          <a:prstGeom prst="rect">
            <a:avLst/>
          </a:prstGeom>
          <a:noFill/>
          <a:ln w="9525">
            <a:noFill/>
            <a:miter lim="800000"/>
            <a:headEnd/>
            <a:tailEnd/>
          </a:ln>
        </p:spPr>
      </p:pic>
      <p:sp>
        <p:nvSpPr>
          <p:cNvPr id="29702" name="Rectangle 6"/>
          <p:cNvSpPr>
            <a:spLocks noChangeArrowheads="1"/>
          </p:cNvSpPr>
          <p:nvPr/>
        </p:nvSpPr>
        <p:spPr bwMode="auto">
          <a:xfrm>
            <a:off x="1500166" y="2857496"/>
            <a:ext cx="6323013" cy="366713"/>
          </a:xfrm>
          <a:prstGeom prst="rect">
            <a:avLst/>
          </a:prstGeom>
          <a:noFill/>
          <a:ln w="9525">
            <a:noFill/>
            <a:miter lim="800000"/>
            <a:headEnd/>
            <a:tailEnd/>
          </a:ln>
          <a:effectLst/>
        </p:spPr>
        <p:txBody>
          <a:bodyPr wrap="none" anchor="ctr">
            <a:spAutoFit/>
          </a:bodyPr>
          <a:lstStyle/>
          <a:p>
            <a:r>
              <a:rPr lang="ru-RU"/>
              <a:t>Трансформация стока Селенги в устье (створ Мостовой) </a:t>
            </a:r>
          </a:p>
        </p:txBody>
      </p:sp>
      <p:pic>
        <p:nvPicPr>
          <p:cNvPr id="29703" name="Диаграмма 8"/>
          <p:cNvPicPr>
            <a:picLocks noChangeArrowheads="1"/>
          </p:cNvPicPr>
          <p:nvPr/>
        </p:nvPicPr>
        <p:blipFill>
          <a:blip r:embed="rId4"/>
          <a:srcRect l="-3101" t="-3340" r="-3003" b="-6635"/>
          <a:stretch>
            <a:fillRect/>
          </a:stretch>
        </p:blipFill>
        <p:spPr bwMode="auto">
          <a:xfrm>
            <a:off x="0" y="3284538"/>
            <a:ext cx="5219700" cy="3573462"/>
          </a:xfrm>
          <a:prstGeom prst="rect">
            <a:avLst/>
          </a:prstGeom>
          <a:noFill/>
          <a:ln w="9525">
            <a:noFill/>
            <a:miter lim="800000"/>
            <a:headEnd/>
            <a:tailEnd/>
          </a:ln>
        </p:spPr>
      </p:pic>
      <p:sp>
        <p:nvSpPr>
          <p:cNvPr id="29704" name="Rectangle 8"/>
          <p:cNvSpPr>
            <a:spLocks noChangeArrowheads="1"/>
          </p:cNvSpPr>
          <p:nvPr/>
        </p:nvSpPr>
        <p:spPr bwMode="auto">
          <a:xfrm>
            <a:off x="5076825" y="3322638"/>
            <a:ext cx="4067175" cy="3282950"/>
          </a:xfrm>
          <a:prstGeom prst="rect">
            <a:avLst/>
          </a:prstGeom>
          <a:noFill/>
          <a:ln w="9525">
            <a:noFill/>
            <a:miter lim="800000"/>
            <a:headEnd/>
            <a:tailEnd/>
          </a:ln>
          <a:effectLst/>
        </p:spPr>
        <p:txBody>
          <a:bodyPr anchor="ctr">
            <a:spAutoFit/>
          </a:bodyPr>
          <a:lstStyle/>
          <a:p>
            <a:pPr algn="just"/>
            <a:r>
              <a:rPr lang="ru-RU" sz="1400"/>
              <a:t>Эксплуатация гидроузла энергетического назначения в первом варианте будет уменьшать внутригодовые колебания стока реки в 1,1-1,20 раз, сокращая максимальный среднемесячный сток на 5-6%, увеличивая минимальный зимний на 57-63%. </a:t>
            </a:r>
          </a:p>
          <a:p>
            <a:pPr algn="just"/>
            <a:r>
              <a:rPr lang="ru-RU" sz="1400"/>
              <a:t>Во втором варианте сокращение максимального среднемесячного стока составит 14-15%, а увеличение минимального зимнего стока − на 73-75%. </a:t>
            </a:r>
          </a:p>
          <a:p>
            <a:pPr algn="just"/>
            <a:r>
              <a:rPr lang="ru-RU" sz="1400" b="1"/>
              <a:t>Несмотря на то, что 2/3 стока Селенги формируется на территории РФ, влияние регулирования на изменение внутригодового режима стока будет существенным, особенно в зимний период </a:t>
            </a:r>
          </a:p>
        </p:txBody>
      </p:sp>
      <p:sp>
        <p:nvSpPr>
          <p:cNvPr id="29705" name="Rectangle 9"/>
          <p:cNvSpPr>
            <a:spLocks noChangeArrowheads="1"/>
          </p:cNvSpPr>
          <p:nvPr/>
        </p:nvSpPr>
        <p:spPr bwMode="auto">
          <a:xfrm>
            <a:off x="2627313" y="0"/>
            <a:ext cx="1900237" cy="730250"/>
          </a:xfrm>
          <a:prstGeom prst="rect">
            <a:avLst/>
          </a:prstGeom>
          <a:noFill/>
          <a:ln w="9525">
            <a:noFill/>
            <a:miter lim="800000"/>
            <a:headEnd/>
            <a:tailEnd/>
          </a:ln>
          <a:effectLst/>
        </p:spPr>
        <p:txBody>
          <a:bodyPr>
            <a:spAutoFit/>
          </a:bodyPr>
          <a:lstStyle/>
          <a:p>
            <a:r>
              <a:rPr lang="ru-RU" sz="1400" b="1" i="1"/>
              <a:t>1) при отсутствии ГЭС Чаргайт и Эгийн</a:t>
            </a:r>
          </a:p>
        </p:txBody>
      </p:sp>
      <p:sp>
        <p:nvSpPr>
          <p:cNvPr id="29706" name="Rectangle 10"/>
          <p:cNvSpPr>
            <a:spLocks noChangeArrowheads="1"/>
          </p:cNvSpPr>
          <p:nvPr/>
        </p:nvSpPr>
        <p:spPr bwMode="auto">
          <a:xfrm>
            <a:off x="6804025" y="0"/>
            <a:ext cx="2339975" cy="730250"/>
          </a:xfrm>
          <a:prstGeom prst="rect">
            <a:avLst/>
          </a:prstGeom>
          <a:noFill/>
          <a:ln w="9525">
            <a:noFill/>
            <a:miter lim="800000"/>
            <a:headEnd/>
            <a:tailEnd/>
          </a:ln>
          <a:effectLst/>
        </p:spPr>
        <p:txBody>
          <a:bodyPr>
            <a:spAutoFit/>
          </a:bodyPr>
          <a:lstStyle/>
          <a:p>
            <a:r>
              <a:rPr lang="ru-RU" sz="1400" b="1" i="1"/>
              <a:t>2) при регулировании стока ГЭС Чаргайт и Эгийн</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5" descr="img5"/>
          <p:cNvPicPr>
            <a:picLocks noChangeAspect="1" noChangeArrowheads="1"/>
          </p:cNvPicPr>
          <p:nvPr/>
        </p:nvPicPr>
        <p:blipFill>
          <a:blip r:embed="rId2"/>
          <a:srcRect/>
          <a:stretch>
            <a:fillRect/>
          </a:stretch>
        </p:blipFill>
        <p:spPr bwMode="auto">
          <a:xfrm>
            <a:off x="0" y="2476500"/>
            <a:ext cx="5580063" cy="4062413"/>
          </a:xfrm>
          <a:prstGeom prst="rect">
            <a:avLst/>
          </a:prstGeom>
          <a:noFill/>
        </p:spPr>
      </p:pic>
      <p:sp>
        <p:nvSpPr>
          <p:cNvPr id="30726" name="Rectangle 6"/>
          <p:cNvSpPr>
            <a:spLocks noChangeArrowheads="1"/>
          </p:cNvSpPr>
          <p:nvPr/>
        </p:nvSpPr>
        <p:spPr bwMode="auto">
          <a:xfrm>
            <a:off x="0" y="0"/>
            <a:ext cx="9144000" cy="2536825"/>
          </a:xfrm>
          <a:prstGeom prst="rect">
            <a:avLst/>
          </a:prstGeom>
          <a:noFill/>
          <a:ln w="9525">
            <a:noFill/>
            <a:miter lim="800000"/>
            <a:headEnd/>
            <a:tailEnd/>
          </a:ln>
          <a:effectLst/>
        </p:spPr>
        <p:txBody>
          <a:bodyPr anchor="ctr">
            <a:spAutoFit/>
          </a:bodyPr>
          <a:lstStyle/>
          <a:p>
            <a:pPr algn="just"/>
            <a:r>
              <a:rPr lang="ru-RU" sz="1600"/>
              <a:t>Влияние сброса воды из водохранилищ на ее температуру в нижнем течении обычно имеет локальный характер из-за восстановления речного термического режима при теплообмене с атмосферой в пределах десятков километров для крупных гидроузлов, поэтому в отношении сроков нерестового хода регулирование заметных временных сдвигов не вызовет. </a:t>
            </a:r>
          </a:p>
          <a:p>
            <a:pPr algn="just"/>
            <a:r>
              <a:rPr lang="ru-RU" sz="1600"/>
              <a:t>Принципиально иное значение имеет факт строительства гидроузла в основном русле реки в 550-600 км от устья. Это означает, что доступными для нереста окажутся только притоки на Российской территории, и часть бассейна р. Орхон при строительстве Орхон ГЭС, которая, однако, весьма сильно загрязнена и населена иными менее ценными видами рыб. </a:t>
            </a:r>
            <a:r>
              <a:rPr lang="ru-RU" sz="1600" b="1" i="1"/>
              <a:t>Следовательно, наибольший урон воспроизведению ценной ихтиофауны нанесет именно строительство гидроузла (Шурэн ГЭС</a:t>
            </a:r>
            <a:r>
              <a:rPr lang="ru-RU" sz="1600"/>
              <a:t>) </a:t>
            </a:r>
            <a:r>
              <a:rPr lang="ru-RU" sz="1600" b="1" i="1"/>
              <a:t>на основном русле.</a:t>
            </a:r>
            <a:r>
              <a:rPr lang="ru-RU" sz="1600"/>
              <a:t> </a:t>
            </a:r>
          </a:p>
        </p:txBody>
      </p:sp>
      <p:sp>
        <p:nvSpPr>
          <p:cNvPr id="30727" name="AutoShape 7"/>
          <p:cNvSpPr>
            <a:spLocks noChangeArrowheads="1"/>
          </p:cNvSpPr>
          <p:nvPr/>
        </p:nvSpPr>
        <p:spPr bwMode="auto">
          <a:xfrm>
            <a:off x="1142976" y="4714884"/>
            <a:ext cx="217488" cy="215900"/>
          </a:xfrm>
          <a:prstGeom prst="lightningBolt">
            <a:avLst/>
          </a:prstGeom>
          <a:solidFill>
            <a:srgbClr val="FF0000"/>
          </a:solidFill>
          <a:ln w="9525">
            <a:solidFill>
              <a:schemeClr val="tx1"/>
            </a:solidFill>
            <a:miter lim="800000"/>
            <a:headEnd/>
            <a:tailEnd/>
          </a:ln>
          <a:effectLst/>
        </p:spPr>
        <p:txBody>
          <a:bodyPr wrap="none" anchor="ctr"/>
          <a:lstStyle/>
          <a:p>
            <a:endParaRPr lang="ru-RU"/>
          </a:p>
        </p:txBody>
      </p:sp>
      <p:sp>
        <p:nvSpPr>
          <p:cNvPr id="30728" name="AutoShape 8"/>
          <p:cNvSpPr>
            <a:spLocks noChangeArrowheads="1"/>
          </p:cNvSpPr>
          <p:nvPr/>
        </p:nvSpPr>
        <p:spPr bwMode="auto">
          <a:xfrm>
            <a:off x="2000232" y="4572008"/>
            <a:ext cx="217488" cy="215900"/>
          </a:xfrm>
          <a:prstGeom prst="lightningBolt">
            <a:avLst/>
          </a:prstGeom>
          <a:solidFill>
            <a:srgbClr val="FF0000"/>
          </a:solidFill>
          <a:ln w="9525">
            <a:solidFill>
              <a:schemeClr val="tx1"/>
            </a:solidFill>
            <a:miter lim="800000"/>
            <a:headEnd/>
            <a:tailEnd/>
          </a:ln>
          <a:effectLst/>
        </p:spPr>
        <p:txBody>
          <a:bodyPr wrap="none" anchor="ctr"/>
          <a:lstStyle/>
          <a:p>
            <a:endParaRPr lang="ru-RU"/>
          </a:p>
        </p:txBody>
      </p:sp>
      <p:sp>
        <p:nvSpPr>
          <p:cNvPr id="30729" name="AutoShape 9"/>
          <p:cNvSpPr>
            <a:spLocks noChangeArrowheads="1"/>
          </p:cNvSpPr>
          <p:nvPr/>
        </p:nvSpPr>
        <p:spPr bwMode="auto">
          <a:xfrm>
            <a:off x="2143108" y="5143512"/>
            <a:ext cx="217487" cy="215900"/>
          </a:xfrm>
          <a:prstGeom prst="lightningBolt">
            <a:avLst/>
          </a:prstGeom>
          <a:solidFill>
            <a:srgbClr val="FF0000"/>
          </a:solidFill>
          <a:ln w="9525">
            <a:solidFill>
              <a:schemeClr val="tx1"/>
            </a:solidFill>
            <a:miter lim="800000"/>
            <a:headEnd/>
            <a:tailEnd/>
          </a:ln>
          <a:effectLst/>
        </p:spPr>
        <p:txBody>
          <a:bodyPr wrap="none" anchor="ctr"/>
          <a:lstStyle/>
          <a:p>
            <a:endParaRPr lang="ru-RU"/>
          </a:p>
        </p:txBody>
      </p:sp>
      <p:sp>
        <p:nvSpPr>
          <p:cNvPr id="30730" name="AutoShape 10"/>
          <p:cNvSpPr>
            <a:spLocks noChangeArrowheads="1"/>
          </p:cNvSpPr>
          <p:nvPr/>
        </p:nvSpPr>
        <p:spPr bwMode="auto">
          <a:xfrm>
            <a:off x="2571736" y="4572008"/>
            <a:ext cx="217488" cy="215900"/>
          </a:xfrm>
          <a:prstGeom prst="lightningBolt">
            <a:avLst/>
          </a:prstGeom>
          <a:solidFill>
            <a:srgbClr val="FF0000"/>
          </a:solidFill>
          <a:ln w="9525">
            <a:solidFill>
              <a:schemeClr val="tx1"/>
            </a:solidFill>
            <a:miter lim="800000"/>
            <a:headEnd/>
            <a:tailEnd/>
          </a:ln>
          <a:effectLst/>
        </p:spPr>
        <p:txBody>
          <a:bodyPr wrap="none" anchor="ctr"/>
          <a:lstStyle/>
          <a:p>
            <a:endParaRPr lang="ru-RU"/>
          </a:p>
        </p:txBody>
      </p:sp>
      <p:sp>
        <p:nvSpPr>
          <p:cNvPr id="30731" name="Rectangle 11"/>
          <p:cNvSpPr>
            <a:spLocks noChangeArrowheads="1"/>
          </p:cNvSpPr>
          <p:nvPr/>
        </p:nvSpPr>
        <p:spPr bwMode="auto">
          <a:xfrm>
            <a:off x="5435600" y="3000375"/>
            <a:ext cx="3529013" cy="3708400"/>
          </a:xfrm>
          <a:prstGeom prst="rect">
            <a:avLst/>
          </a:prstGeom>
          <a:noFill/>
          <a:ln w="9525">
            <a:noFill/>
            <a:miter lim="800000"/>
            <a:headEnd/>
            <a:tailEnd/>
          </a:ln>
          <a:effectLst/>
        </p:spPr>
        <p:txBody>
          <a:bodyPr anchor="ctr">
            <a:spAutoFit/>
          </a:bodyPr>
          <a:lstStyle/>
          <a:p>
            <a:pPr algn="just"/>
            <a:r>
              <a:rPr lang="ru-RU" sz="1400"/>
              <a:t>Наименьшее воздействие на сток Селенги и нерестовую миграцию омуля ожидается в случае сооружения ГЭС Чаргайт и Орхон. Причем водохранилище Орхон могло бы использоваться для разбавления залповых загрязнений, поступающих в р. Орхон и далее в Селенгу со стоком рек Туул, Ероо и Хангал. В отношении регулярно поступающих загрязнений существенное разбавление будет иметь происходить только в холодный период, когда сброс из водохранилища может значительно превышать сток р. Туул ( в низкую зимнюю межень влияние загрязнений наиболее негативно).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ChangeArrowheads="1"/>
          </p:cNvSpPr>
          <p:nvPr/>
        </p:nvSpPr>
        <p:spPr bwMode="auto">
          <a:xfrm>
            <a:off x="15875" y="357166"/>
            <a:ext cx="9128125" cy="6247864"/>
          </a:xfrm>
          <a:prstGeom prst="rect">
            <a:avLst/>
          </a:prstGeom>
          <a:noFill/>
          <a:ln w="9525">
            <a:noFill/>
            <a:miter lim="800000"/>
            <a:headEnd/>
            <a:tailEnd/>
          </a:ln>
          <a:effectLst/>
        </p:spPr>
        <p:txBody>
          <a:bodyPr anchor="ctr">
            <a:spAutoFit/>
          </a:bodyPr>
          <a:lstStyle/>
          <a:p>
            <a:pPr algn="just"/>
            <a:r>
              <a:rPr lang="ru-RU" sz="2000" dirty="0" smtClean="0"/>
              <a:t>ВЫВОДЫ</a:t>
            </a:r>
            <a:endParaRPr lang="ru-RU" sz="2000" dirty="0"/>
          </a:p>
          <a:p>
            <a:pPr algn="just"/>
            <a:endParaRPr lang="ru-RU" sz="2000" dirty="0"/>
          </a:p>
          <a:p>
            <a:pPr algn="just">
              <a:buFontTx/>
              <a:buChar char="•"/>
            </a:pPr>
            <a:r>
              <a:rPr lang="ru-RU" sz="2000" dirty="0"/>
              <a:t>Водохранилище </a:t>
            </a:r>
            <a:r>
              <a:rPr lang="ru-RU" sz="2000" dirty="0" err="1"/>
              <a:t>Шурэн</a:t>
            </a:r>
            <a:r>
              <a:rPr lang="ru-RU" sz="2000" dirty="0"/>
              <a:t> будет наиболее проточным их всех рассмотренных вариантов, а, следовательно, в меньшей степени сможет аккумулировать и перерабатывать потенциальные загрязнения речных вод.</a:t>
            </a:r>
          </a:p>
          <a:p>
            <a:pPr algn="just">
              <a:buFontTx/>
              <a:buChar char="•"/>
            </a:pPr>
            <a:endParaRPr lang="ru-RU" sz="2000" dirty="0"/>
          </a:p>
          <a:p>
            <a:pPr algn="just">
              <a:buFontTx/>
              <a:buChar char="•"/>
            </a:pPr>
            <a:r>
              <a:rPr lang="ru-RU" sz="2000" dirty="0"/>
              <a:t>Негативным следует считать изоляцию бассейна Селенги с наименее загрязненными притоками, являющимися местами нереста ценных пород рыб. </a:t>
            </a:r>
          </a:p>
          <a:p>
            <a:pPr algn="just">
              <a:buFontTx/>
              <a:buChar char="•"/>
            </a:pPr>
            <a:endParaRPr lang="ru-RU" sz="2000" dirty="0"/>
          </a:p>
          <a:p>
            <a:pPr algn="just">
              <a:buFontTx/>
              <a:buChar char="•"/>
            </a:pPr>
            <a:r>
              <a:rPr lang="ru-RU" sz="2000" dirty="0"/>
              <a:t>Потенциально перспективным считаем создание Орхон ГЭС, водохранилище при которой может быть источником для обводнения региона развивающейся промышленности и разбавлять поступающие загрязнения в маловодный период года. </a:t>
            </a:r>
          </a:p>
          <a:p>
            <a:pPr algn="just">
              <a:buFontTx/>
              <a:buChar char="•"/>
            </a:pPr>
            <a:endParaRPr lang="ru-RU" sz="2000" dirty="0"/>
          </a:p>
          <a:p>
            <a:pPr algn="just">
              <a:buFontTx/>
              <a:buChar char="•"/>
            </a:pPr>
            <a:r>
              <a:rPr lang="ru-RU" sz="2000" dirty="0"/>
              <a:t>Водохранилища на притоках </a:t>
            </a:r>
            <a:r>
              <a:rPr lang="ru-RU" sz="2000" dirty="0" err="1"/>
              <a:t>Сeлeнги</a:t>
            </a:r>
            <a:r>
              <a:rPr lang="ru-RU" sz="2000" dirty="0"/>
              <a:t> сделают ее зимой более полноводной, ее воду менее минерализованной и жесткой, немного уменьшится </a:t>
            </a:r>
            <a:r>
              <a:rPr lang="ru-RU" sz="2000" dirty="0" err="1"/>
              <a:t>сработка</a:t>
            </a:r>
            <a:r>
              <a:rPr lang="ru-RU" sz="2000" dirty="0"/>
              <a:t> Байкала в холодное полугодие, уменьшится и летнее повышение в нем уровня воды.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c44ac9bda2a92c24ada5d95991709042_1428250041_800_533"/>
          <p:cNvPicPr>
            <a:picLocks noChangeAspect="1" noChangeArrowheads="1"/>
          </p:cNvPicPr>
          <p:nvPr/>
        </p:nvPicPr>
        <p:blipFill>
          <a:blip r:embed="rId2"/>
          <a:srcRect/>
          <a:stretch>
            <a:fillRect/>
          </a:stretch>
        </p:blipFill>
        <p:spPr bwMode="auto">
          <a:xfrm>
            <a:off x="900113" y="1341438"/>
            <a:ext cx="7620000" cy="5076825"/>
          </a:xfrm>
          <a:prstGeom prst="rect">
            <a:avLst/>
          </a:prstGeom>
          <a:noFill/>
        </p:spPr>
      </p:pic>
      <p:sp>
        <p:nvSpPr>
          <p:cNvPr id="32774" name="Rectangle 6"/>
          <p:cNvSpPr>
            <a:spLocks noChangeArrowheads="1"/>
          </p:cNvSpPr>
          <p:nvPr/>
        </p:nvSpPr>
        <p:spPr bwMode="auto">
          <a:xfrm>
            <a:off x="900113" y="427038"/>
            <a:ext cx="7559675" cy="823912"/>
          </a:xfrm>
          <a:prstGeom prst="rect">
            <a:avLst/>
          </a:prstGeom>
          <a:noFill/>
          <a:ln w="9525">
            <a:noFill/>
            <a:miter lim="800000"/>
            <a:headEnd/>
            <a:tailEnd/>
          </a:ln>
          <a:effectLst/>
        </p:spPr>
        <p:txBody>
          <a:bodyPr anchor="ctr">
            <a:spAutoFit/>
          </a:bodyPr>
          <a:lstStyle/>
          <a:p>
            <a:r>
              <a:rPr lang="ru-RU" sz="4800"/>
              <a:t>Благодарю за внимание</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a:stretch>
            <a:fillRect/>
          </a:stretch>
        </p:blipFill>
        <p:spPr bwMode="auto">
          <a:xfrm>
            <a:off x="0" y="3457575"/>
            <a:ext cx="4932363" cy="3355975"/>
          </a:xfrm>
          <a:prstGeom prst="rect">
            <a:avLst/>
          </a:prstGeom>
          <a:noFill/>
          <a:ln w="9525">
            <a:noFill/>
            <a:miter lim="800000"/>
            <a:headEnd/>
            <a:tailEnd/>
          </a:ln>
        </p:spPr>
      </p:pic>
      <p:sp>
        <p:nvSpPr>
          <p:cNvPr id="19457" name="Rectangle 1"/>
          <p:cNvSpPr>
            <a:spLocks noChangeArrowheads="1"/>
          </p:cNvSpPr>
          <p:nvPr/>
        </p:nvSpPr>
        <p:spPr bwMode="auto">
          <a:xfrm>
            <a:off x="0" y="34925"/>
            <a:ext cx="9144000" cy="3481388"/>
          </a:xfrm>
          <a:prstGeom prst="rect">
            <a:avLst/>
          </a:prstGeom>
          <a:solidFill>
            <a:srgbClr val="FFFFFF"/>
          </a:solidFill>
          <a:ln w="9525">
            <a:noFill/>
            <a:miter lim="800000"/>
            <a:headEnd/>
            <a:tailEnd/>
          </a:ln>
        </p:spPr>
        <p:txBody>
          <a:bodyPr anchor="ctr">
            <a:spAutoFit/>
          </a:bodyPr>
          <a:lstStyle/>
          <a:p>
            <a:pPr algn="just"/>
            <a:r>
              <a:rPr lang="ru-RU" sz="1600">
                <a:cs typeface="Times New Roman" pitchFamily="18" charset="0"/>
              </a:rPr>
              <a:t>Длина Селенги от истока р. Идэр</a:t>
            </a:r>
            <a:r>
              <a:rPr lang="en-US" sz="1600">
                <a:cs typeface="Times New Roman" pitchFamily="18" charset="0"/>
              </a:rPr>
              <a:t> </a:t>
            </a:r>
            <a:r>
              <a:rPr lang="ru-RU">
                <a:cs typeface="Times New Roman" pitchFamily="18" charset="0"/>
              </a:rPr>
              <a:t>1024 км</a:t>
            </a:r>
            <a:r>
              <a:rPr lang="ru-RU" sz="1600">
                <a:cs typeface="Times New Roman" pitchFamily="18" charset="0"/>
              </a:rPr>
              <a:t> (в том числе 409 км нижнего течения в России).</a:t>
            </a:r>
            <a:r>
              <a:rPr lang="en-US" sz="1600">
                <a:cs typeface="Times New Roman" pitchFamily="18" charset="0"/>
              </a:rPr>
              <a:t> </a:t>
            </a:r>
          </a:p>
          <a:p>
            <a:pPr algn="just"/>
            <a:r>
              <a:rPr lang="ru-RU" sz="1600">
                <a:cs typeface="Times New Roman" pitchFamily="18" charset="0"/>
              </a:rPr>
              <a:t>Площадь бассейна</a:t>
            </a:r>
            <a:r>
              <a:rPr lang="en-US" sz="1600">
                <a:cs typeface="Times New Roman" pitchFamily="18" charset="0"/>
              </a:rPr>
              <a:t> </a:t>
            </a:r>
            <a:r>
              <a:rPr lang="ru-RU">
                <a:cs typeface="Times New Roman" pitchFamily="18" charset="0"/>
              </a:rPr>
              <a:t>447</a:t>
            </a:r>
            <a:r>
              <a:rPr lang="ru-RU" sz="1600">
                <a:cs typeface="Times New Roman" pitchFamily="18" charset="0"/>
              </a:rPr>
              <a:t> тыс. км</a:t>
            </a:r>
            <a:r>
              <a:rPr lang="ru-RU" sz="1600" baseline="30000">
                <a:cs typeface="Times New Roman" pitchFamily="18" charset="0"/>
              </a:rPr>
              <a:t>2</a:t>
            </a:r>
            <a:r>
              <a:rPr lang="ru-RU" sz="1600">
                <a:cs typeface="Times New Roman" pitchFamily="18" charset="0"/>
              </a:rPr>
              <a:t>, </a:t>
            </a:r>
            <a:endParaRPr lang="en-US" sz="1600">
              <a:cs typeface="Times New Roman" pitchFamily="18" charset="0"/>
            </a:endParaRPr>
          </a:p>
          <a:p>
            <a:pPr algn="just"/>
            <a:r>
              <a:rPr lang="ru-RU" sz="1600">
                <a:cs typeface="Times New Roman" pitchFamily="18" charset="0"/>
              </a:rPr>
              <a:t>из них </a:t>
            </a:r>
            <a:r>
              <a:rPr lang="ru-RU">
                <a:cs typeface="Times New Roman" pitchFamily="18" charset="0"/>
              </a:rPr>
              <a:t>63%</a:t>
            </a:r>
            <a:r>
              <a:rPr lang="en-US" sz="1600">
                <a:cs typeface="Times New Roman" pitchFamily="18" charset="0"/>
              </a:rPr>
              <a:t> </a:t>
            </a:r>
            <a:r>
              <a:rPr lang="ru-RU" sz="1600">
                <a:cs typeface="Times New Roman" pitchFamily="18" charset="0"/>
              </a:rPr>
              <a:t>находится в Монголии и</a:t>
            </a:r>
            <a:r>
              <a:rPr lang="en-US" sz="1600">
                <a:cs typeface="Times New Roman" pitchFamily="18" charset="0"/>
              </a:rPr>
              <a:t> </a:t>
            </a:r>
            <a:r>
              <a:rPr lang="ru-RU" sz="1600">
                <a:cs typeface="Times New Roman" pitchFamily="18" charset="0"/>
              </a:rPr>
              <a:t>37%  – в пределах РФ</a:t>
            </a:r>
          </a:p>
          <a:p>
            <a:pPr algn="just" eaLnBrk="0" hangingPunct="0"/>
            <a:r>
              <a:rPr lang="ru-RU" sz="1600">
                <a:cs typeface="Times New Roman" pitchFamily="18" charset="0"/>
              </a:rPr>
              <a:t>На территории Монголии формируется водный сток около </a:t>
            </a:r>
            <a:r>
              <a:rPr lang="ru-RU">
                <a:cs typeface="Times New Roman" pitchFamily="18" charset="0"/>
              </a:rPr>
              <a:t>14,0-15,0 </a:t>
            </a:r>
            <a:r>
              <a:rPr lang="ru-RU" sz="1600">
                <a:cs typeface="Times New Roman" pitchFamily="18" charset="0"/>
              </a:rPr>
              <a:t>км</a:t>
            </a:r>
            <a:r>
              <a:rPr lang="ru-RU" sz="1600" baseline="30000">
                <a:cs typeface="Times New Roman" pitchFamily="18" charset="0"/>
              </a:rPr>
              <a:t>3</a:t>
            </a:r>
            <a:r>
              <a:rPr lang="ru-RU" sz="1600">
                <a:cs typeface="Times New Roman" pitchFamily="18" charset="0"/>
              </a:rPr>
              <a:t> в год,</a:t>
            </a:r>
            <a:endParaRPr lang="en-US" sz="1600">
              <a:cs typeface="Times New Roman" pitchFamily="18" charset="0"/>
            </a:endParaRPr>
          </a:p>
          <a:p>
            <a:pPr algn="just" eaLnBrk="0" hangingPunct="0"/>
            <a:r>
              <a:rPr lang="ru-RU" sz="1600">
                <a:cs typeface="Times New Roman" pitchFamily="18" charset="0"/>
              </a:rPr>
              <a:t>составляющий около </a:t>
            </a:r>
            <a:r>
              <a:rPr lang="ru-RU">
                <a:cs typeface="Times New Roman" pitchFamily="18" charset="0"/>
              </a:rPr>
              <a:t>45-50</a:t>
            </a:r>
            <a:r>
              <a:rPr lang="ru-RU" sz="1600">
                <a:cs typeface="Times New Roman" pitchFamily="18" charset="0"/>
              </a:rPr>
              <a:t>% объема суммарного стока Селенги, поступающего в Байкал.</a:t>
            </a:r>
            <a:endParaRPr lang="en-US" sz="1600">
              <a:cs typeface="Times New Roman" pitchFamily="18" charset="0"/>
            </a:endParaRPr>
          </a:p>
          <a:p>
            <a:pPr algn="just" eaLnBrk="0" hangingPunct="0"/>
            <a:r>
              <a:rPr lang="ru-RU" sz="1600">
                <a:cs typeface="Times New Roman" pitchFamily="18" charset="0"/>
              </a:rPr>
              <a:t>Средний расход воды р. Селенга вблизи границы Монголии и России </a:t>
            </a:r>
            <a:r>
              <a:rPr lang="ru-RU">
                <a:cs typeface="Times New Roman" pitchFamily="18" charset="0"/>
              </a:rPr>
              <a:t>310</a:t>
            </a:r>
            <a:r>
              <a:rPr lang="ru-RU" sz="1600">
                <a:cs typeface="Times New Roman" pitchFamily="18" charset="0"/>
              </a:rPr>
              <a:t> м³/с, а в 127 км от устья — </a:t>
            </a:r>
            <a:r>
              <a:rPr lang="ru-RU">
                <a:cs typeface="Times New Roman" pitchFamily="18" charset="0"/>
              </a:rPr>
              <a:t>935</a:t>
            </a:r>
            <a:r>
              <a:rPr lang="ru-RU" sz="1600">
                <a:cs typeface="Times New Roman" pitchFamily="18" charset="0"/>
              </a:rPr>
              <a:t> м³/с. </a:t>
            </a:r>
            <a:endParaRPr lang="en-US" sz="1600">
              <a:cs typeface="Times New Roman" pitchFamily="18" charset="0"/>
            </a:endParaRPr>
          </a:p>
          <a:p>
            <a:pPr algn="just" eaLnBrk="0" hangingPunct="0"/>
            <a:r>
              <a:rPr lang="ru-RU" sz="1600">
                <a:cs typeface="Times New Roman" pitchFamily="18" charset="0"/>
              </a:rPr>
              <a:t>Водный режим рек данного региона характеризуется низким весенним половодьем, </a:t>
            </a:r>
            <a:endParaRPr lang="en-US" sz="1600">
              <a:cs typeface="Times New Roman" pitchFamily="18" charset="0"/>
            </a:endParaRPr>
          </a:p>
          <a:p>
            <a:pPr algn="just" eaLnBrk="0" hangingPunct="0"/>
            <a:r>
              <a:rPr lang="ru-RU" sz="1600">
                <a:cs typeface="Times New Roman" pitchFamily="18" charset="0"/>
              </a:rPr>
              <a:t>дождевыми паводками летом и осенью и зимней меженью. Ледостав наблюдается с ноября по апрель. Регулярное судоходство осуществляется до г. Сухэ-Батор.</a:t>
            </a:r>
          </a:p>
          <a:p>
            <a:pPr algn="just" eaLnBrk="0" hangingPunct="0"/>
            <a:r>
              <a:rPr lang="ru-RU" sz="1600">
                <a:cs typeface="Times New Roman" pitchFamily="18" charset="0"/>
              </a:rPr>
              <a:t>Дельта Селенги внесена в список уникальных природных явлений планетарной значимости, </a:t>
            </a:r>
            <a:endParaRPr lang="en-US" sz="1600">
              <a:cs typeface="Times New Roman" pitchFamily="18" charset="0"/>
            </a:endParaRPr>
          </a:p>
          <a:p>
            <a:pPr algn="just" eaLnBrk="0" hangingPunct="0"/>
            <a:r>
              <a:rPr lang="ru-RU" sz="1600">
                <a:cs typeface="Times New Roman" pitchFamily="18" charset="0"/>
              </a:rPr>
              <a:t>она входит в Центральную охранную зону Байкала, объявленного участком всемирного наследия ЮНЕСКО.</a:t>
            </a:r>
          </a:p>
        </p:txBody>
      </p:sp>
      <p:pic>
        <p:nvPicPr>
          <p:cNvPr id="19460" name="Picture 4" descr="selenga-river-and-delta-maps-and-satellite-images-810x811"/>
          <p:cNvPicPr>
            <a:picLocks noChangeAspect="1" noChangeArrowheads="1"/>
          </p:cNvPicPr>
          <p:nvPr/>
        </p:nvPicPr>
        <p:blipFill>
          <a:blip r:embed="rId4"/>
          <a:srcRect/>
          <a:stretch>
            <a:fillRect/>
          </a:stretch>
        </p:blipFill>
        <p:spPr bwMode="auto">
          <a:xfrm>
            <a:off x="5940425" y="3640138"/>
            <a:ext cx="3136900" cy="314166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 y="857231"/>
          <a:ext cx="9143998" cy="4857785"/>
        </p:xfrm>
        <a:graphic>
          <a:graphicData uri="http://schemas.openxmlformats.org/drawingml/2006/table">
            <a:tbl>
              <a:tblPr/>
              <a:tblGrid>
                <a:gridCol w="1066190"/>
                <a:gridCol w="716889"/>
                <a:gridCol w="716889"/>
                <a:gridCol w="718719"/>
                <a:gridCol w="1113738"/>
                <a:gridCol w="668201"/>
                <a:gridCol w="710714"/>
                <a:gridCol w="638251"/>
                <a:gridCol w="645566"/>
                <a:gridCol w="718719"/>
                <a:gridCol w="718719"/>
                <a:gridCol w="711403"/>
              </a:tblGrid>
              <a:tr h="1620683">
                <a:tc>
                  <a:txBody>
                    <a:bodyPr/>
                    <a:lstStyle/>
                    <a:p>
                      <a:pPr marL="71755" marR="71755" algn="ctr">
                        <a:lnSpc>
                          <a:spcPct val="115000"/>
                        </a:lnSpc>
                        <a:spcAft>
                          <a:spcPts val="0"/>
                        </a:spcAft>
                      </a:pPr>
                      <a:r>
                        <a:rPr lang="ru-RU" sz="1600" dirty="0">
                          <a:latin typeface="Times New Roman"/>
                          <a:ea typeface="Times New Roman"/>
                          <a:cs typeface="Times New Roman"/>
                        </a:rPr>
                        <a:t>Название ГЭС</a:t>
                      </a: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ru-RU" sz="1600">
                          <a:latin typeface="Times New Roman"/>
                          <a:ea typeface="Times New Roman"/>
                          <a:cs typeface="Times New Roman"/>
                        </a:rPr>
                        <a:t>Мощность, МВт</a:t>
                      </a: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ru-RU" sz="1600">
                          <a:latin typeface="Times New Roman"/>
                          <a:ea typeface="Times New Roman"/>
                          <a:cs typeface="Times New Roman"/>
                        </a:rPr>
                        <a:t>Площадь вдхр. F км</a:t>
                      </a:r>
                      <a:r>
                        <a:rPr lang="ru-RU" sz="1600" baseline="30000">
                          <a:latin typeface="Times New Roman"/>
                          <a:ea typeface="Times New Roman"/>
                          <a:cs typeface="Times New Roman"/>
                        </a:rPr>
                        <a:t>2</a:t>
                      </a:r>
                      <a:endParaRPr lang="ru-RU" sz="1600">
                        <a:latin typeface="Times New Roman"/>
                        <a:ea typeface="Times New Roman"/>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ru-RU" sz="1600">
                          <a:latin typeface="Times New Roman"/>
                          <a:ea typeface="Times New Roman"/>
                          <a:cs typeface="Times New Roman"/>
                        </a:rPr>
                        <a:t>Объем вдхр. W км</a:t>
                      </a:r>
                      <a:r>
                        <a:rPr lang="ru-RU" sz="1600" baseline="30000">
                          <a:latin typeface="Times New Roman"/>
                          <a:ea typeface="Times New Roman"/>
                          <a:cs typeface="Times New Roman"/>
                        </a:rPr>
                        <a:t>3</a:t>
                      </a:r>
                      <a:endParaRPr lang="ru-RU" sz="1600">
                        <a:latin typeface="Times New Roman"/>
                        <a:ea typeface="Times New Roman"/>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ru-RU" sz="1600">
                          <a:latin typeface="Times New Roman"/>
                          <a:ea typeface="Times New Roman"/>
                          <a:cs typeface="Times New Roman"/>
                        </a:rPr>
                        <a:t>Река (ближайший пост)</a:t>
                      </a: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ru-RU" sz="1600" dirty="0">
                          <a:latin typeface="Times New Roman"/>
                          <a:ea typeface="Times New Roman"/>
                          <a:cs typeface="Times New Roman"/>
                        </a:rPr>
                        <a:t>Ср. год. расход реки на посту</a:t>
                      </a: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ru-RU" sz="1600" dirty="0">
                          <a:latin typeface="Times New Roman"/>
                          <a:ea typeface="Times New Roman"/>
                          <a:cs typeface="Times New Roman"/>
                        </a:rPr>
                        <a:t>Объем  притока, км</a:t>
                      </a:r>
                      <a:r>
                        <a:rPr lang="ru-RU" sz="1600" baseline="30000" dirty="0">
                          <a:latin typeface="Times New Roman"/>
                          <a:ea typeface="Times New Roman"/>
                          <a:cs typeface="Times New Roman"/>
                        </a:rPr>
                        <a:t>3</a:t>
                      </a:r>
                      <a:r>
                        <a:rPr lang="ru-RU" sz="1600" dirty="0">
                          <a:latin typeface="Times New Roman"/>
                          <a:ea typeface="Times New Roman"/>
                          <a:cs typeface="Times New Roman"/>
                        </a:rPr>
                        <a:t>в год</a:t>
                      </a: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ru-RU" sz="1600" i="1" dirty="0" err="1">
                          <a:latin typeface="Times New Roman"/>
                          <a:ea typeface="Times New Roman"/>
                          <a:cs typeface="Times New Roman"/>
                        </a:rPr>
                        <a:t>Кв</a:t>
                      </a:r>
                      <a:r>
                        <a:rPr lang="ru-RU" sz="1600" i="1" dirty="0">
                          <a:latin typeface="Times New Roman"/>
                          <a:ea typeface="Times New Roman"/>
                          <a:cs typeface="Times New Roman"/>
                        </a:rPr>
                        <a:t>, </a:t>
                      </a:r>
                      <a:r>
                        <a:rPr lang="ru-RU" sz="1600" dirty="0">
                          <a:latin typeface="Times New Roman"/>
                          <a:ea typeface="Times New Roman"/>
                          <a:cs typeface="Times New Roman"/>
                        </a:rPr>
                        <a:t>год</a:t>
                      </a:r>
                      <a:r>
                        <a:rPr lang="ru-RU" sz="1600" baseline="30000" dirty="0">
                          <a:latin typeface="Times New Roman"/>
                          <a:ea typeface="Times New Roman"/>
                          <a:cs typeface="Times New Roman"/>
                        </a:rPr>
                        <a:t>-1</a:t>
                      </a:r>
                      <a:endParaRPr lang="ru-RU" sz="1600" dirty="0">
                        <a:latin typeface="Times New Roman"/>
                        <a:ea typeface="Times New Roman"/>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ru-RU" sz="1600">
                          <a:latin typeface="Times New Roman"/>
                          <a:ea typeface="Times New Roman"/>
                          <a:cs typeface="Times New Roman"/>
                        </a:rPr>
                        <a:t>Тип регулирования</a:t>
                      </a: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ru-RU" sz="1600" dirty="0">
                          <a:latin typeface="Times New Roman"/>
                          <a:ea typeface="Times New Roman"/>
                          <a:cs typeface="Times New Roman"/>
                        </a:rPr>
                        <a:t>Осадки на зеркало, км</a:t>
                      </a:r>
                      <a:r>
                        <a:rPr lang="ru-RU" sz="1600" baseline="30000" dirty="0">
                          <a:latin typeface="Times New Roman"/>
                          <a:ea typeface="Times New Roman"/>
                          <a:cs typeface="Times New Roman"/>
                        </a:rPr>
                        <a:t>3</a:t>
                      </a:r>
                      <a:endParaRPr lang="ru-RU" sz="1600" dirty="0">
                        <a:latin typeface="Times New Roman"/>
                        <a:ea typeface="Times New Roman"/>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ru-RU" sz="1600">
                          <a:latin typeface="Times New Roman"/>
                          <a:ea typeface="Times New Roman"/>
                          <a:cs typeface="Times New Roman"/>
                        </a:rPr>
                        <a:t>Испаряемость, км</a:t>
                      </a:r>
                      <a:r>
                        <a:rPr lang="ru-RU" sz="1600" i="1">
                          <a:latin typeface="Times New Roman"/>
                          <a:ea typeface="Times New Roman"/>
                          <a:cs typeface="Times New Roman"/>
                        </a:rPr>
                        <a:t>3</a:t>
                      </a:r>
                      <a:endParaRPr lang="ru-RU" sz="1600">
                        <a:latin typeface="Times New Roman"/>
                        <a:ea typeface="Times New Roman"/>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ru-RU" sz="1600">
                          <a:latin typeface="Times New Roman"/>
                          <a:ea typeface="Times New Roman"/>
                          <a:cs typeface="Times New Roman"/>
                        </a:rPr>
                        <a:t>Сброс ГЭС, км</a:t>
                      </a:r>
                      <a:r>
                        <a:rPr lang="ru-RU" sz="1600" baseline="30000">
                          <a:latin typeface="Times New Roman"/>
                          <a:ea typeface="Times New Roman"/>
                          <a:cs typeface="Times New Roman"/>
                        </a:rPr>
                        <a:t>3</a:t>
                      </a:r>
                      <a:endParaRPr lang="ru-RU" sz="1600">
                        <a:latin typeface="Times New Roman"/>
                        <a:ea typeface="Times New Roman"/>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2846">
                <a:tc>
                  <a:txBody>
                    <a:bodyPr/>
                    <a:lstStyle/>
                    <a:p>
                      <a:pPr algn="ctr">
                        <a:lnSpc>
                          <a:spcPct val="115000"/>
                        </a:lnSpc>
                        <a:spcAft>
                          <a:spcPts val="0"/>
                        </a:spcAft>
                      </a:pPr>
                      <a:r>
                        <a:rPr lang="ru-RU" sz="1600">
                          <a:latin typeface="Times New Roman"/>
                          <a:ea typeface="Times New Roman"/>
                          <a:cs typeface="Times New Roman"/>
                        </a:rPr>
                        <a:t>Чаргайт</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24,6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43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1,09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Дэлгэр-Мурен (Мурен)</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35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1,10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1,01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Мн.</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0,017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0,025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latin typeface="Times New Roman"/>
                          <a:ea typeface="Times New Roman"/>
                          <a:cs typeface="Times New Roman"/>
                        </a:rPr>
                        <a:t>1,10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2846">
                <a:tc>
                  <a:txBody>
                    <a:bodyPr/>
                    <a:lstStyle/>
                    <a:p>
                      <a:pPr algn="ctr">
                        <a:lnSpc>
                          <a:spcPct val="115000"/>
                        </a:lnSpc>
                        <a:spcAft>
                          <a:spcPts val="0"/>
                        </a:spcAft>
                      </a:pPr>
                      <a:r>
                        <a:rPr lang="ru-RU" sz="1600">
                          <a:latin typeface="Times New Roman"/>
                          <a:ea typeface="Times New Roman"/>
                          <a:cs typeface="Times New Roman"/>
                        </a:rPr>
                        <a:t>Эгийн</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latin typeface="Times New Roman"/>
                          <a:ea typeface="Times New Roman"/>
                          <a:cs typeface="Times New Roman"/>
                        </a:rPr>
                        <a:t>315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125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Эгийн-Гол (Хантай)</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90,3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2,85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0,71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Мн.</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0,044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0,076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2,82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8564">
                <a:tc>
                  <a:txBody>
                    <a:bodyPr/>
                    <a:lstStyle/>
                    <a:p>
                      <a:pPr algn="ctr">
                        <a:lnSpc>
                          <a:spcPct val="115000"/>
                        </a:lnSpc>
                        <a:spcAft>
                          <a:spcPts val="0"/>
                        </a:spcAft>
                      </a:pPr>
                      <a:r>
                        <a:rPr lang="ru-RU" sz="1600">
                          <a:latin typeface="Times New Roman"/>
                          <a:ea typeface="Times New Roman"/>
                          <a:cs typeface="Times New Roman"/>
                        </a:rPr>
                        <a:t>Орхон</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100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60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0,7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Орхон (Орхон)</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39,6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1,25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1,78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Мн..</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0,018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0,038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1,23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2846">
                <a:tc>
                  <a:txBody>
                    <a:bodyPr/>
                    <a:lstStyle/>
                    <a:p>
                      <a:pPr algn="ctr">
                        <a:lnSpc>
                          <a:spcPct val="115000"/>
                        </a:lnSpc>
                        <a:spcAft>
                          <a:spcPts val="0"/>
                        </a:spcAft>
                      </a:pPr>
                      <a:r>
                        <a:rPr lang="ru-RU" sz="1600" dirty="0" err="1" smtClean="0">
                          <a:latin typeface="Times New Roman"/>
                          <a:ea typeface="Times New Roman"/>
                          <a:cs typeface="Times New Roman"/>
                        </a:rPr>
                        <a:t>Шурэн</a:t>
                      </a:r>
                      <a:endParaRPr lang="ru-RU" sz="16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245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latin typeface="Times New Roman"/>
                          <a:ea typeface="Times New Roman"/>
                          <a:cs typeface="Times New Roman"/>
                        </a:rPr>
                        <a:t>203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latin typeface="Times New Roman"/>
                          <a:ea typeface="Times New Roman"/>
                          <a:cs typeface="Times New Roman"/>
                        </a:rPr>
                        <a:t>3,3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Селенга (Зуунбурун)</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212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6,69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latin typeface="Times New Roman"/>
                          <a:ea typeface="Times New Roman"/>
                          <a:cs typeface="Times New Roman"/>
                        </a:rPr>
                        <a:t>2,03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Сез.</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0,071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Times New Roman"/>
                          <a:cs typeface="Times New Roman"/>
                        </a:rPr>
                        <a:t>0,123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Times New Roman"/>
                          <a:cs typeface="Times New Roman"/>
                        </a:rPr>
                        <a:t>6,63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7410" name="Rectangle 1"/>
          <p:cNvSpPr>
            <a:spLocks noChangeArrowheads="1"/>
          </p:cNvSpPr>
          <p:nvPr/>
        </p:nvSpPr>
        <p:spPr bwMode="auto">
          <a:xfrm>
            <a:off x="0" y="0"/>
            <a:ext cx="9144000" cy="584200"/>
          </a:xfrm>
          <a:prstGeom prst="rect">
            <a:avLst/>
          </a:prstGeom>
          <a:noFill/>
          <a:ln w="9525">
            <a:noFill/>
            <a:miter lim="800000"/>
            <a:headEnd/>
            <a:tailEnd/>
          </a:ln>
        </p:spPr>
        <p:txBody>
          <a:bodyPr anchor="ctr">
            <a:spAutoFit/>
          </a:bodyPr>
          <a:lstStyle/>
          <a:p>
            <a:pPr indent="252413" algn="just"/>
            <a:r>
              <a:rPr lang="ru-RU" sz="1600">
                <a:cs typeface="Times New Roman" pitchFamily="18" charset="0"/>
              </a:rPr>
              <a:t>Сведения о характеристиках проектируемых водохранилищ в бассейне р. Селенга и среднегодовых значениях составляющих их водного баланса (км</a:t>
            </a:r>
            <a:r>
              <a:rPr lang="ru-RU" sz="1600" baseline="30000">
                <a:cs typeface="Times New Roman" pitchFamily="18" charset="0"/>
              </a:rPr>
              <a:t>3</a:t>
            </a:r>
            <a:r>
              <a:rPr lang="ru-RU" sz="1600">
                <a:cs typeface="Times New Roman" pitchFamily="18" charset="0"/>
              </a:rPr>
              <a:t>/год).</a:t>
            </a:r>
            <a:endParaRPr lang="ru-RU" sz="16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1"/>
          <p:cNvSpPr>
            <a:spLocks noChangeArrowheads="1"/>
          </p:cNvSpPr>
          <p:nvPr/>
        </p:nvSpPr>
        <p:spPr bwMode="auto">
          <a:xfrm>
            <a:off x="1071563" y="0"/>
            <a:ext cx="7785100" cy="338138"/>
          </a:xfrm>
          <a:prstGeom prst="rect">
            <a:avLst/>
          </a:prstGeom>
          <a:noFill/>
          <a:ln w="9525">
            <a:noFill/>
            <a:miter lim="800000"/>
            <a:headEnd/>
            <a:tailEnd/>
          </a:ln>
        </p:spPr>
        <p:txBody>
          <a:bodyPr wrap="none" anchor="ctr">
            <a:spAutoFit/>
          </a:bodyPr>
          <a:lstStyle/>
          <a:p>
            <a:pPr algn="just"/>
            <a:r>
              <a:rPr lang="ru-RU" sz="1600" b="1" i="1">
                <a:cs typeface="Times New Roman" pitchFamily="18" charset="0"/>
              </a:rPr>
              <a:t>Расчет составляющих водного баланса проектируемых водохранилищ</a:t>
            </a:r>
            <a:endParaRPr lang="ru-RU" sz="1600"/>
          </a:p>
        </p:txBody>
      </p:sp>
      <p:sp>
        <p:nvSpPr>
          <p:cNvPr id="15364"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Calibri" pitchFamily="34" charset="0"/>
            </a:endParaRPr>
          </a:p>
        </p:txBody>
      </p:sp>
      <p:graphicFrame>
        <p:nvGraphicFramePr>
          <p:cNvPr id="15362" name="Object 2"/>
          <p:cNvGraphicFramePr>
            <a:graphicFrameLocks noChangeAspect="1"/>
          </p:cNvGraphicFramePr>
          <p:nvPr/>
        </p:nvGraphicFramePr>
        <p:xfrm>
          <a:off x="1042989" y="476250"/>
          <a:ext cx="6600846" cy="2833903"/>
        </p:xfrm>
        <a:graphic>
          <a:graphicData uri="http://schemas.openxmlformats.org/presentationml/2006/ole">
            <p:oleObj spid="_x0000_s15362" r:id="rId3" imgW="6400800" imgH="2743200" progId="">
              <p:embed/>
            </p:oleObj>
          </a:graphicData>
        </a:graphic>
      </p:graphicFrame>
      <p:sp>
        <p:nvSpPr>
          <p:cNvPr id="15365" name="Rectangle 4"/>
          <p:cNvSpPr>
            <a:spLocks noChangeArrowheads="1"/>
          </p:cNvSpPr>
          <p:nvPr/>
        </p:nvSpPr>
        <p:spPr bwMode="auto">
          <a:xfrm>
            <a:off x="1571604" y="3214686"/>
            <a:ext cx="5722937" cy="336550"/>
          </a:xfrm>
          <a:prstGeom prst="rect">
            <a:avLst/>
          </a:prstGeom>
          <a:noFill/>
          <a:ln w="9525">
            <a:noFill/>
            <a:miter lim="800000"/>
            <a:headEnd/>
            <a:tailEnd/>
          </a:ln>
        </p:spPr>
        <p:txBody>
          <a:bodyPr wrap="none" anchor="ctr">
            <a:spAutoFit/>
          </a:bodyPr>
          <a:lstStyle/>
          <a:p>
            <a:pPr algn="just"/>
            <a:r>
              <a:rPr lang="ru-RU" sz="1600" dirty="0">
                <a:cs typeface="Times New Roman" pitchFamily="18" charset="0"/>
              </a:rPr>
              <a:t> Слой осадков (А) и испаряемости (Б) по данным Атласа МВБ.</a:t>
            </a:r>
            <a:endParaRPr lang="ru-RU" sz="1600" dirty="0"/>
          </a:p>
        </p:txBody>
      </p:sp>
      <p:sp>
        <p:nvSpPr>
          <p:cNvPr id="15366" name="Rectangle 5"/>
          <p:cNvSpPr>
            <a:spLocks noChangeArrowheads="1"/>
          </p:cNvSpPr>
          <p:nvPr/>
        </p:nvSpPr>
        <p:spPr bwMode="auto">
          <a:xfrm>
            <a:off x="0" y="3571876"/>
            <a:ext cx="9144000" cy="3093154"/>
          </a:xfrm>
          <a:prstGeom prst="rect">
            <a:avLst/>
          </a:prstGeom>
          <a:noFill/>
          <a:ln w="9525">
            <a:noFill/>
            <a:miter lim="800000"/>
            <a:headEnd/>
            <a:tailEnd/>
          </a:ln>
        </p:spPr>
        <p:txBody>
          <a:bodyPr wrap="square" anchor="ctr">
            <a:spAutoFit/>
          </a:bodyPr>
          <a:lstStyle/>
          <a:p>
            <a:pPr indent="450850" algn="just"/>
            <a:r>
              <a:rPr lang="ru-RU" sz="1500" dirty="0">
                <a:cs typeface="Times New Roman" pitchFamily="18" charset="0"/>
              </a:rPr>
              <a:t>Сток зарегулированных рек сократится в сумме за год на </a:t>
            </a:r>
            <a:r>
              <a:rPr lang="ru-RU" sz="1500" b="1" dirty="0">
                <a:cs typeface="Times New Roman" pitchFamily="18" charset="0"/>
              </a:rPr>
              <a:t>0,11 км</a:t>
            </a:r>
            <a:r>
              <a:rPr lang="ru-RU" sz="1500" b="1" baseline="30000" dirty="0">
                <a:cs typeface="Times New Roman" pitchFamily="18" charset="0"/>
              </a:rPr>
              <a:t>3</a:t>
            </a:r>
            <a:r>
              <a:rPr lang="ru-RU" sz="1500" dirty="0">
                <a:cs typeface="Times New Roman" pitchFamily="18" charset="0"/>
              </a:rPr>
              <a:t> </a:t>
            </a:r>
          </a:p>
          <a:p>
            <a:pPr indent="450850" algn="just"/>
            <a:r>
              <a:rPr lang="ru-RU" sz="1500" dirty="0">
                <a:cs typeface="Times New Roman" pitchFamily="18" charset="0"/>
              </a:rPr>
              <a:t>(не более </a:t>
            </a:r>
            <a:r>
              <a:rPr lang="ru-RU" sz="1500" b="1" dirty="0">
                <a:cs typeface="Times New Roman" pitchFamily="18" charset="0"/>
              </a:rPr>
              <a:t>0,5%</a:t>
            </a:r>
            <a:r>
              <a:rPr lang="ru-RU" sz="1500" dirty="0">
                <a:cs typeface="Times New Roman" pitchFamily="18" charset="0"/>
              </a:rPr>
              <a:t> от величины среднегодового стока р. Селенги вблизи устья, </a:t>
            </a:r>
          </a:p>
          <a:p>
            <a:pPr indent="450850" algn="just"/>
            <a:r>
              <a:rPr lang="ru-RU" sz="1500" dirty="0">
                <a:cs typeface="Times New Roman" pitchFamily="18" charset="0"/>
              </a:rPr>
              <a:t>а именно 0,4% при среднегодовом расходе воды 918 м</a:t>
            </a:r>
            <a:r>
              <a:rPr lang="ru-RU" sz="1500" baseline="30000" dirty="0">
                <a:cs typeface="Times New Roman" pitchFamily="18" charset="0"/>
              </a:rPr>
              <a:t>3</a:t>
            </a:r>
            <a:r>
              <a:rPr lang="ru-RU" sz="1500" dirty="0">
                <a:cs typeface="Times New Roman" pitchFamily="18" charset="0"/>
              </a:rPr>
              <a:t>/</a:t>
            </a:r>
            <a:r>
              <a:rPr lang="en-US" sz="1500" dirty="0">
                <a:cs typeface="Times New Roman" pitchFamily="18" charset="0"/>
              </a:rPr>
              <a:t>c</a:t>
            </a:r>
            <a:r>
              <a:rPr lang="ru-RU" sz="1500" dirty="0">
                <a:cs typeface="Times New Roman" pitchFamily="18" charset="0"/>
              </a:rPr>
              <a:t>в данном створе </a:t>
            </a:r>
            <a:endParaRPr lang="en-US" sz="1500" dirty="0" smtClean="0">
              <a:cs typeface="Times New Roman" pitchFamily="18" charset="0"/>
            </a:endParaRPr>
          </a:p>
          <a:p>
            <a:pPr indent="450850" algn="just"/>
            <a:r>
              <a:rPr lang="ru-RU" sz="1500" dirty="0" smtClean="0">
                <a:cs typeface="Times New Roman" pitchFamily="18" charset="0"/>
              </a:rPr>
              <a:t>за </a:t>
            </a:r>
            <a:r>
              <a:rPr lang="ru-RU" sz="1500" dirty="0">
                <a:cs typeface="Times New Roman" pitchFamily="18" charset="0"/>
              </a:rPr>
              <a:t>1934-2009 гг. </a:t>
            </a:r>
          </a:p>
          <a:p>
            <a:pPr indent="450850" algn="just"/>
            <a:r>
              <a:rPr lang="ru-RU" sz="1500" dirty="0">
                <a:cs typeface="Times New Roman" pitchFamily="18" charset="0"/>
              </a:rPr>
              <a:t>и 0,5% при среднегодовом расходе воды 690 м</a:t>
            </a:r>
            <a:r>
              <a:rPr lang="ru-RU" sz="1500" baseline="30000" dirty="0">
                <a:cs typeface="Times New Roman" pitchFamily="18" charset="0"/>
              </a:rPr>
              <a:t>3</a:t>
            </a:r>
            <a:r>
              <a:rPr lang="ru-RU" sz="1500" dirty="0">
                <a:cs typeface="Times New Roman" pitchFamily="18" charset="0"/>
              </a:rPr>
              <a:t>/</a:t>
            </a:r>
            <a:r>
              <a:rPr lang="en-US" sz="1500" dirty="0">
                <a:cs typeface="Times New Roman" pitchFamily="18" charset="0"/>
              </a:rPr>
              <a:t>c</a:t>
            </a:r>
            <a:r>
              <a:rPr lang="ru-RU" sz="1500" dirty="0">
                <a:cs typeface="Times New Roman" pitchFamily="18" charset="0"/>
              </a:rPr>
              <a:t>в данном створе за 1996-2009 </a:t>
            </a:r>
            <a:r>
              <a:rPr lang="ru-RU" sz="1500" dirty="0" err="1">
                <a:cs typeface="Times New Roman" pitchFamily="18" charset="0"/>
              </a:rPr>
              <a:t>гг</a:t>
            </a:r>
            <a:r>
              <a:rPr lang="ru-RU" sz="1500" dirty="0">
                <a:cs typeface="Times New Roman" pitchFamily="18" charset="0"/>
              </a:rPr>
              <a:t>). </a:t>
            </a:r>
          </a:p>
          <a:p>
            <a:pPr indent="450850" algn="just"/>
            <a:endParaRPr lang="ru-RU" sz="1500" dirty="0">
              <a:cs typeface="Times New Roman" pitchFamily="18" charset="0"/>
            </a:endParaRPr>
          </a:p>
          <a:p>
            <a:pPr indent="450850" algn="just"/>
            <a:r>
              <a:rPr lang="ru-RU" sz="1500" dirty="0">
                <a:cs typeface="Times New Roman" pitchFamily="18" charset="0"/>
              </a:rPr>
              <a:t>Трубопровод с расходом воды порядка 2,5 м</a:t>
            </a:r>
            <a:r>
              <a:rPr lang="ru-RU" sz="1500" baseline="30000" dirty="0">
                <a:cs typeface="Times New Roman" pitchFamily="18" charset="0"/>
              </a:rPr>
              <a:t>3</a:t>
            </a:r>
            <a:r>
              <a:rPr lang="ru-RU" sz="1500" dirty="0">
                <a:cs typeface="Times New Roman" pitchFamily="18" charset="0"/>
              </a:rPr>
              <a:t>/с увеличит потери стока р. Орхон </a:t>
            </a:r>
            <a:endParaRPr lang="en-US" sz="1500" dirty="0" smtClean="0">
              <a:cs typeface="Times New Roman" pitchFamily="18" charset="0"/>
            </a:endParaRPr>
          </a:p>
          <a:p>
            <a:pPr indent="450850" algn="just"/>
            <a:r>
              <a:rPr lang="ru-RU" sz="1500" dirty="0" smtClean="0">
                <a:cs typeface="Times New Roman" pitchFamily="18" charset="0"/>
              </a:rPr>
              <a:t>на </a:t>
            </a:r>
            <a:r>
              <a:rPr lang="ru-RU" sz="1500" dirty="0">
                <a:cs typeface="Times New Roman" pitchFamily="18" charset="0"/>
              </a:rPr>
              <a:t>0,1 км</a:t>
            </a:r>
            <a:r>
              <a:rPr lang="ru-RU" sz="1500" baseline="30000" dirty="0">
                <a:cs typeface="Times New Roman" pitchFamily="18" charset="0"/>
              </a:rPr>
              <a:t>3</a:t>
            </a:r>
            <a:r>
              <a:rPr lang="ru-RU" sz="1500" dirty="0">
                <a:cs typeface="Times New Roman" pitchFamily="18" charset="0"/>
              </a:rPr>
              <a:t>, </a:t>
            </a:r>
          </a:p>
          <a:p>
            <a:pPr indent="450850" algn="just"/>
            <a:r>
              <a:rPr lang="ru-RU" sz="1500" dirty="0">
                <a:cs typeface="Times New Roman" pitchFamily="18" charset="0"/>
              </a:rPr>
              <a:t>всего потери с учетом видимого испарения составят </a:t>
            </a:r>
            <a:r>
              <a:rPr lang="ru-RU" sz="1500" b="1" dirty="0">
                <a:cs typeface="Times New Roman" pitchFamily="18" charset="0"/>
              </a:rPr>
              <a:t>0,7-0,9%</a:t>
            </a:r>
            <a:r>
              <a:rPr lang="ru-RU" sz="1500" dirty="0">
                <a:cs typeface="Times New Roman" pitchFamily="18" charset="0"/>
              </a:rPr>
              <a:t> стока р. Селенга в устье. </a:t>
            </a:r>
          </a:p>
          <a:p>
            <a:pPr indent="450850" algn="just"/>
            <a:endParaRPr lang="ru-RU" sz="1500" dirty="0">
              <a:cs typeface="Times New Roman" pitchFamily="18" charset="0"/>
            </a:endParaRPr>
          </a:p>
          <a:p>
            <a:pPr indent="450850" algn="just"/>
            <a:r>
              <a:rPr lang="ru-RU" sz="1500" dirty="0">
                <a:cs typeface="Times New Roman" pitchFamily="18" charset="0"/>
              </a:rPr>
              <a:t>В слое воды 0-100 м оз. Байкал содержится </a:t>
            </a:r>
            <a:r>
              <a:rPr lang="ru-RU" sz="1500" dirty="0" smtClean="0">
                <a:cs typeface="Times New Roman" pitchFamily="18" charset="0"/>
              </a:rPr>
              <a:t>около 2900 км</a:t>
            </a:r>
            <a:r>
              <a:rPr lang="ru-RU" sz="1500" baseline="30000" dirty="0" smtClean="0">
                <a:cs typeface="Times New Roman" pitchFamily="18" charset="0"/>
              </a:rPr>
              <a:t>3 </a:t>
            </a:r>
            <a:r>
              <a:rPr lang="ru-RU" sz="1500" dirty="0">
                <a:cs typeface="Times New Roman" pitchFamily="18" charset="0"/>
              </a:rPr>
              <a:t>-</a:t>
            </a:r>
          </a:p>
          <a:p>
            <a:pPr indent="450850" algn="just"/>
            <a:r>
              <a:rPr lang="ru-RU" sz="1500" dirty="0">
                <a:cs typeface="Times New Roman" pitchFamily="18" charset="0"/>
              </a:rPr>
              <a:t>при увеличении потерь стока на испарение с водохранилищ и водозабор в трубопровод</a:t>
            </a:r>
          </a:p>
          <a:p>
            <a:pPr indent="450850" algn="just"/>
            <a:r>
              <a:rPr lang="ru-RU" sz="1500" dirty="0">
                <a:cs typeface="Times New Roman" pitchFamily="18" charset="0"/>
              </a:rPr>
              <a:t> снижение уровня воды составит максимум </a:t>
            </a:r>
            <a:r>
              <a:rPr lang="ru-RU" sz="1500" b="1" dirty="0">
                <a:cs typeface="Times New Roman" pitchFamily="18" charset="0"/>
              </a:rPr>
              <a:t>1 см/год</a:t>
            </a:r>
            <a:r>
              <a:rPr lang="ru-RU" sz="1500" dirty="0">
                <a:cs typeface="Times New Roman" pitchFamily="18" charset="0"/>
              </a:rPr>
              <a:t>. </a:t>
            </a:r>
            <a:endParaRPr lang="ru-RU"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Рисунок 4" descr="Бассейн оз(+посты, адм р-ны)"/>
          <p:cNvPicPr>
            <a:picLocks noChangeAspect="1" noChangeArrowheads="1"/>
          </p:cNvPicPr>
          <p:nvPr/>
        </p:nvPicPr>
        <p:blipFill>
          <a:blip r:embed="rId2"/>
          <a:srcRect/>
          <a:stretch>
            <a:fillRect/>
          </a:stretch>
        </p:blipFill>
        <p:spPr bwMode="auto">
          <a:xfrm>
            <a:off x="0" y="-3209925"/>
            <a:ext cx="9144000" cy="10067925"/>
          </a:xfrm>
          <a:prstGeom prst="rect">
            <a:avLst/>
          </a:prstGeom>
          <a:noFill/>
          <a:ln w="9525">
            <a:noFill/>
            <a:miter lim="800000"/>
            <a:headEnd/>
            <a:tailEnd/>
          </a:ln>
        </p:spPr>
      </p:pic>
      <p:sp>
        <p:nvSpPr>
          <p:cNvPr id="20483" name="AutoShape 3"/>
          <p:cNvSpPr>
            <a:spLocks noChangeArrowheads="1"/>
          </p:cNvSpPr>
          <p:nvPr/>
        </p:nvSpPr>
        <p:spPr bwMode="auto">
          <a:xfrm>
            <a:off x="2051050" y="4076700"/>
            <a:ext cx="287338" cy="431800"/>
          </a:xfrm>
          <a:prstGeom prst="lightningBolt">
            <a:avLst/>
          </a:prstGeom>
          <a:solidFill>
            <a:srgbClr val="FF0000"/>
          </a:solidFill>
          <a:ln w="9525">
            <a:solidFill>
              <a:schemeClr val="tx1"/>
            </a:solidFill>
            <a:miter lim="800000"/>
            <a:headEnd/>
            <a:tailEnd/>
          </a:ln>
          <a:effectLst/>
        </p:spPr>
        <p:txBody>
          <a:bodyPr wrap="none" anchor="ctr"/>
          <a:lstStyle/>
          <a:p>
            <a:endParaRPr lang="ru-RU"/>
          </a:p>
        </p:txBody>
      </p:sp>
      <p:sp>
        <p:nvSpPr>
          <p:cNvPr id="20484" name="AutoShape 4"/>
          <p:cNvSpPr>
            <a:spLocks noChangeArrowheads="1"/>
          </p:cNvSpPr>
          <p:nvPr/>
        </p:nvSpPr>
        <p:spPr bwMode="auto">
          <a:xfrm>
            <a:off x="3635375" y="3933825"/>
            <a:ext cx="287338" cy="431800"/>
          </a:xfrm>
          <a:prstGeom prst="lightningBolt">
            <a:avLst/>
          </a:prstGeom>
          <a:solidFill>
            <a:srgbClr val="FF0000"/>
          </a:solidFill>
          <a:ln w="9525">
            <a:solidFill>
              <a:schemeClr val="tx1"/>
            </a:solidFill>
            <a:miter lim="800000"/>
            <a:headEnd/>
            <a:tailEnd/>
          </a:ln>
          <a:effectLst/>
        </p:spPr>
        <p:txBody>
          <a:bodyPr wrap="none" anchor="ctr"/>
          <a:lstStyle/>
          <a:p>
            <a:endParaRPr lang="ru-RU"/>
          </a:p>
        </p:txBody>
      </p:sp>
      <p:sp>
        <p:nvSpPr>
          <p:cNvPr id="20485" name="AutoShape 5"/>
          <p:cNvSpPr>
            <a:spLocks noChangeArrowheads="1"/>
          </p:cNvSpPr>
          <p:nvPr/>
        </p:nvSpPr>
        <p:spPr bwMode="auto">
          <a:xfrm>
            <a:off x="4859338" y="3357563"/>
            <a:ext cx="287337" cy="431800"/>
          </a:xfrm>
          <a:prstGeom prst="lightningBolt">
            <a:avLst/>
          </a:prstGeom>
          <a:solidFill>
            <a:srgbClr val="FF0000"/>
          </a:solidFill>
          <a:ln w="9525">
            <a:solidFill>
              <a:schemeClr val="tx1"/>
            </a:solidFill>
            <a:miter lim="800000"/>
            <a:headEnd/>
            <a:tailEnd/>
          </a:ln>
          <a:effectLst/>
        </p:spPr>
        <p:txBody>
          <a:bodyPr wrap="none" anchor="ctr"/>
          <a:lstStyle/>
          <a:p>
            <a:endParaRPr lang="ru-RU"/>
          </a:p>
        </p:txBody>
      </p:sp>
      <p:sp>
        <p:nvSpPr>
          <p:cNvPr id="20486" name="AutoShape 6"/>
          <p:cNvSpPr>
            <a:spLocks noChangeArrowheads="1"/>
          </p:cNvSpPr>
          <p:nvPr/>
        </p:nvSpPr>
        <p:spPr bwMode="auto">
          <a:xfrm>
            <a:off x="4211638" y="4581525"/>
            <a:ext cx="287337" cy="431800"/>
          </a:xfrm>
          <a:prstGeom prst="lightningBolt">
            <a:avLst/>
          </a:prstGeom>
          <a:solidFill>
            <a:srgbClr val="FF0000"/>
          </a:solidFill>
          <a:ln w="9525">
            <a:solidFill>
              <a:schemeClr val="tx1"/>
            </a:solidFill>
            <a:miter lim="800000"/>
            <a:headEnd/>
            <a:tailEnd/>
          </a:ln>
          <a:effectLst/>
        </p:spPr>
        <p:txBody>
          <a:bodyPr wrap="none" anchor="ctr"/>
          <a:lstStyle/>
          <a:p>
            <a:endParaRPr lang="ru-RU"/>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0" y="0"/>
            <a:ext cx="6648450" cy="369888"/>
          </a:xfrm>
          <a:prstGeom prst="rect">
            <a:avLst/>
          </a:prstGeom>
          <a:noFill/>
          <a:ln w="9525">
            <a:noFill/>
            <a:miter lim="800000"/>
            <a:headEnd/>
            <a:tailEnd/>
          </a:ln>
        </p:spPr>
        <p:txBody>
          <a:bodyPr wrap="none" anchor="ctr">
            <a:spAutoFit/>
          </a:bodyPr>
          <a:lstStyle/>
          <a:p>
            <a:pPr algn="ctr"/>
            <a:r>
              <a:rPr lang="ru-RU" b="1" i="1">
                <a:cs typeface="Times New Roman" pitchFamily="18" charset="0"/>
              </a:rPr>
              <a:t>Расчеты внутригодовой трансформации стока воды</a:t>
            </a:r>
            <a:endParaRPr lang="ru-RU"/>
          </a:p>
        </p:txBody>
      </p:sp>
      <p:sp>
        <p:nvSpPr>
          <p:cNvPr id="21506" name="Прямоугольник 2"/>
          <p:cNvSpPr>
            <a:spLocks noChangeArrowheads="1"/>
          </p:cNvSpPr>
          <p:nvPr/>
        </p:nvSpPr>
        <p:spPr bwMode="auto">
          <a:xfrm>
            <a:off x="0" y="428625"/>
            <a:ext cx="4572000" cy="1200150"/>
          </a:xfrm>
          <a:prstGeom prst="rect">
            <a:avLst/>
          </a:prstGeom>
          <a:noFill/>
          <a:ln w="9525">
            <a:noFill/>
            <a:miter lim="800000"/>
            <a:headEnd/>
            <a:tailEnd/>
          </a:ln>
        </p:spPr>
        <p:txBody>
          <a:bodyPr>
            <a:spAutoFit/>
          </a:bodyPr>
          <a:lstStyle/>
          <a:p>
            <a:r>
              <a:rPr lang="ru-RU">
                <a:latin typeface="Calibri" pitchFamily="34" charset="0"/>
              </a:rPr>
              <a:t>Водно-балансовая оценка выполнена с использованием рядов стока максимальной длины, включающих многоводные и маловодные фазы стока</a:t>
            </a:r>
          </a:p>
        </p:txBody>
      </p:sp>
      <p:sp>
        <p:nvSpPr>
          <p:cNvPr id="21507" name="Прямоугольник 3"/>
          <p:cNvSpPr>
            <a:spLocks noChangeArrowheads="1"/>
          </p:cNvSpPr>
          <p:nvPr/>
        </p:nvSpPr>
        <p:spPr bwMode="auto">
          <a:xfrm>
            <a:off x="4572000" y="357188"/>
            <a:ext cx="4572000" cy="1190625"/>
          </a:xfrm>
          <a:prstGeom prst="rect">
            <a:avLst/>
          </a:prstGeom>
          <a:noFill/>
          <a:ln w="9525">
            <a:noFill/>
            <a:miter lim="800000"/>
            <a:headEnd/>
            <a:tailEnd/>
          </a:ln>
        </p:spPr>
        <p:txBody>
          <a:bodyPr>
            <a:spAutoFit/>
          </a:bodyPr>
          <a:lstStyle/>
          <a:p>
            <a:r>
              <a:rPr lang="ru-RU">
                <a:latin typeface="Calibri" pitchFamily="34" charset="0"/>
              </a:rPr>
              <a:t>По сравнению с 1975-1995 гг. в 1996-2011 гг. сокращение стока составило: Улан-Батор – в 2,4 раза, Орхон в 2,9 раза, Сухэбатор – в 1,56 раз. </a:t>
            </a:r>
          </a:p>
        </p:txBody>
      </p:sp>
      <p:sp>
        <p:nvSpPr>
          <p:cNvPr id="21508" name="Rectangle 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Calibri" pitchFamily="34" charset="0"/>
            </a:endParaRPr>
          </a:p>
        </p:txBody>
      </p:sp>
      <p:pic>
        <p:nvPicPr>
          <p:cNvPr id="21509" name="Picture 3" descr="RIS4.jpg"/>
          <p:cNvPicPr>
            <a:picLocks noChangeAspect="1" noChangeArrowheads="1"/>
          </p:cNvPicPr>
          <p:nvPr/>
        </p:nvPicPr>
        <p:blipFill>
          <a:blip r:embed="rId2"/>
          <a:srcRect/>
          <a:stretch>
            <a:fillRect/>
          </a:stretch>
        </p:blipFill>
        <p:spPr bwMode="auto">
          <a:xfrm>
            <a:off x="0" y="1785938"/>
            <a:ext cx="9144000" cy="4429125"/>
          </a:xfrm>
          <a:prstGeom prst="rect">
            <a:avLst/>
          </a:prstGeom>
          <a:noFill/>
          <a:ln w="9525">
            <a:noFill/>
            <a:miter lim="800000"/>
            <a:headEnd/>
            <a:tailEnd/>
          </a:ln>
        </p:spPr>
      </p:pic>
      <p:sp>
        <p:nvSpPr>
          <p:cNvPr id="21510" name="Rectangle 5"/>
          <p:cNvSpPr>
            <a:spLocks noChangeArrowheads="1"/>
          </p:cNvSpPr>
          <p:nvPr/>
        </p:nvSpPr>
        <p:spPr bwMode="auto">
          <a:xfrm>
            <a:off x="0" y="6400800"/>
            <a:ext cx="8037513" cy="338138"/>
          </a:xfrm>
          <a:prstGeom prst="rect">
            <a:avLst/>
          </a:prstGeom>
          <a:noFill/>
          <a:ln w="9525">
            <a:noFill/>
            <a:miter lim="800000"/>
            <a:headEnd/>
            <a:tailEnd/>
          </a:ln>
        </p:spPr>
        <p:txBody>
          <a:bodyPr wrap="none" anchor="ctr">
            <a:spAutoFit/>
          </a:bodyPr>
          <a:lstStyle/>
          <a:p>
            <a:pPr algn="just"/>
            <a:r>
              <a:rPr lang="ru-RU" sz="1600">
                <a:cs typeface="Times New Roman" pitchFamily="18" charset="0"/>
              </a:rPr>
              <a:t>Внутригодовое распределение (%) среднемесячного стока рек бассейна Селенги.</a:t>
            </a:r>
            <a:endParaRPr lang="ru-RU" sz="16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0" y="122238"/>
            <a:ext cx="9144000" cy="6247864"/>
          </a:xfrm>
          <a:prstGeom prst="rect">
            <a:avLst/>
          </a:prstGeom>
          <a:noFill/>
          <a:ln w="9525">
            <a:noFill/>
            <a:miter lim="800000"/>
            <a:headEnd/>
            <a:tailEnd/>
          </a:ln>
        </p:spPr>
        <p:txBody>
          <a:bodyPr anchor="ctr">
            <a:spAutoFit/>
          </a:bodyPr>
          <a:lstStyle/>
          <a:p>
            <a:pPr indent="450850" algn="just"/>
            <a:r>
              <a:rPr lang="ru-RU" sz="1600" b="1" dirty="0">
                <a:solidFill>
                  <a:srgbClr val="FF0000"/>
                </a:solidFill>
                <a:cs typeface="Times New Roman" pitchFamily="18" charset="0"/>
              </a:rPr>
              <a:t>Допущения</a:t>
            </a:r>
            <a:r>
              <a:rPr lang="ru-RU" sz="1600" dirty="0">
                <a:cs typeface="Times New Roman" pitchFamily="18" charset="0"/>
              </a:rPr>
              <a:t>	</a:t>
            </a:r>
            <a:r>
              <a:rPr lang="ru-RU" sz="1600" dirty="0" smtClean="0">
                <a:cs typeface="Times New Roman" pitchFamily="18" charset="0"/>
              </a:rPr>
              <a:t>	-</a:t>
            </a:r>
            <a:r>
              <a:rPr lang="ru-RU" sz="1600" dirty="0">
                <a:cs typeface="Times New Roman" pitchFamily="18" charset="0"/>
              </a:rPr>
              <a:t>правила эксплуатации </a:t>
            </a:r>
          </a:p>
          <a:p>
            <a:pPr indent="450850" algn="just"/>
            <a:r>
              <a:rPr lang="ru-RU" sz="1600" dirty="0">
                <a:cs typeface="Times New Roman" pitchFamily="18" charset="0"/>
              </a:rPr>
              <a:t>			-пропускная способность сооружений</a:t>
            </a:r>
          </a:p>
          <a:p>
            <a:pPr indent="450850" algn="just"/>
            <a:r>
              <a:rPr lang="ru-RU" sz="1600" dirty="0">
                <a:cs typeface="Times New Roman" pitchFamily="18" charset="0"/>
              </a:rPr>
              <a:t>			-полезной объем</a:t>
            </a:r>
          </a:p>
          <a:p>
            <a:pPr indent="450850" algn="just"/>
            <a:endParaRPr lang="ru-RU" sz="1600" dirty="0">
              <a:cs typeface="Times New Roman" pitchFamily="18" charset="0"/>
            </a:endParaRPr>
          </a:p>
          <a:p>
            <a:pPr indent="450850" algn="just"/>
            <a:r>
              <a:rPr lang="ru-RU" sz="1600" dirty="0">
                <a:cs typeface="Times New Roman" pitchFamily="18" charset="0"/>
              </a:rPr>
              <a:t>Примем, что полезный объем </a:t>
            </a:r>
            <a:r>
              <a:rPr lang="en-US" sz="1600" i="1" dirty="0">
                <a:cs typeface="Times New Roman" pitchFamily="18" charset="0"/>
              </a:rPr>
              <a:t>W</a:t>
            </a:r>
            <a:r>
              <a:rPr lang="ru-RU" sz="1600" i="1" baseline="-30000" dirty="0" err="1">
                <a:cs typeface="Times New Roman" pitchFamily="18" charset="0"/>
              </a:rPr>
              <a:t>п</a:t>
            </a:r>
            <a:r>
              <a:rPr lang="ru-RU" sz="1600" i="1" baseline="-30000" dirty="0">
                <a:cs typeface="Times New Roman" pitchFamily="18" charset="0"/>
              </a:rPr>
              <a:t> </a:t>
            </a:r>
            <a:r>
              <a:rPr lang="ru-RU" sz="1600" dirty="0">
                <a:cs typeface="Times New Roman" pitchFamily="18" charset="0"/>
              </a:rPr>
              <a:t>составляет 1/3 от </a:t>
            </a:r>
            <a:r>
              <a:rPr lang="en-US" sz="1600" i="1" dirty="0">
                <a:cs typeface="Times New Roman" pitchFamily="18" charset="0"/>
              </a:rPr>
              <a:t>W</a:t>
            </a:r>
            <a:r>
              <a:rPr lang="ru-RU" sz="1600" dirty="0">
                <a:cs typeface="Times New Roman" pitchFamily="18" charset="0"/>
              </a:rPr>
              <a:t>. </a:t>
            </a:r>
          </a:p>
          <a:p>
            <a:pPr indent="450850" algn="just"/>
            <a:endParaRPr lang="ru-RU" sz="1600" dirty="0">
              <a:cs typeface="Times New Roman" pitchFamily="18" charset="0"/>
            </a:endParaRPr>
          </a:p>
          <a:p>
            <a:pPr indent="450850" algn="just"/>
            <a:r>
              <a:rPr lang="ru-RU" sz="1600" dirty="0">
                <a:cs typeface="Times New Roman" pitchFamily="18" charset="0"/>
              </a:rPr>
              <a:t>Если основная цель гидротехнического строительства – выработка электроэнергии:</a:t>
            </a:r>
          </a:p>
          <a:p>
            <a:pPr indent="450850" algn="just">
              <a:buFontTx/>
              <a:buChar char="•"/>
            </a:pPr>
            <a:r>
              <a:rPr lang="ru-RU" sz="1600" dirty="0">
                <a:cs typeface="Times New Roman" pitchFamily="18" charset="0"/>
              </a:rPr>
              <a:t>опорожнение водохранилищ будет приходиться на период до начала интенсивного притока в теплый период: обычно (по данным постов) к началу апреля. </a:t>
            </a:r>
            <a:endParaRPr lang="ru-RU" sz="1600" dirty="0" smtClean="0">
              <a:cs typeface="Times New Roman" pitchFamily="18" charset="0"/>
            </a:endParaRPr>
          </a:p>
          <a:p>
            <a:pPr indent="450850" algn="just"/>
            <a:endParaRPr lang="ru-RU" sz="1600" dirty="0">
              <a:cs typeface="Times New Roman" pitchFamily="18" charset="0"/>
            </a:endParaRPr>
          </a:p>
          <a:p>
            <a:pPr indent="450850" algn="just">
              <a:buFontTx/>
              <a:buChar char="•"/>
            </a:pPr>
            <a:r>
              <a:rPr lang="ru-RU" sz="1600" dirty="0">
                <a:cs typeface="Times New Roman" pitchFamily="18" charset="0"/>
              </a:rPr>
              <a:t>наименьший сброс в нижний бьеф не будет ниже минимального среднемесячного естественного притока воды в водохранилище, который обычно приходится на февраль</a:t>
            </a:r>
            <a:r>
              <a:rPr lang="ru-RU" sz="1600" dirty="0" smtClean="0">
                <a:cs typeface="Times New Roman" pitchFamily="18" charset="0"/>
              </a:rPr>
              <a:t>.</a:t>
            </a:r>
          </a:p>
          <a:p>
            <a:pPr indent="450850" algn="just"/>
            <a:endParaRPr lang="ru-RU" sz="1600" dirty="0">
              <a:cs typeface="Times New Roman" pitchFamily="18" charset="0"/>
            </a:endParaRPr>
          </a:p>
          <a:p>
            <a:pPr indent="450850" algn="just">
              <a:buFontTx/>
              <a:buChar char="•"/>
            </a:pPr>
            <a:r>
              <a:rPr lang="ru-RU" sz="1600" dirty="0">
                <a:cs typeface="Times New Roman" pitchFamily="18" charset="0"/>
              </a:rPr>
              <a:t> наибольший объем в водохранилище будет накоплен после периода наибольшей водности (к сентябрю-октябрю) для равномерного сброса в маловодный холодный период при условии </a:t>
            </a:r>
            <a:r>
              <a:rPr lang="ru-RU" sz="1600" dirty="0" err="1">
                <a:cs typeface="Times New Roman" pitchFamily="18" charset="0"/>
              </a:rPr>
              <a:t>непревышения</a:t>
            </a:r>
            <a:r>
              <a:rPr lang="ru-RU" sz="1600" dirty="0">
                <a:cs typeface="Times New Roman" pitchFamily="18" charset="0"/>
              </a:rPr>
              <a:t> полного объема воды </a:t>
            </a:r>
            <a:r>
              <a:rPr lang="en-US" sz="1600" i="1" dirty="0">
                <a:cs typeface="Times New Roman" pitchFamily="18" charset="0"/>
              </a:rPr>
              <a:t>W</a:t>
            </a:r>
            <a:r>
              <a:rPr lang="ru-RU" sz="1600" dirty="0">
                <a:cs typeface="Times New Roman" pitchFamily="18" charset="0"/>
              </a:rPr>
              <a:t>, поскольку объем водохранилищ при ФПУ неизвестен. </a:t>
            </a:r>
          </a:p>
          <a:p>
            <a:pPr indent="450850" algn="just">
              <a:buFontTx/>
              <a:buChar char="•"/>
            </a:pPr>
            <a:endParaRPr lang="ru-RU" sz="1600" dirty="0">
              <a:cs typeface="Times New Roman" pitchFamily="18" charset="0"/>
            </a:endParaRPr>
          </a:p>
          <a:p>
            <a:pPr indent="450850" algn="just"/>
            <a:r>
              <a:rPr lang="ru-RU" sz="1600" dirty="0" err="1">
                <a:cs typeface="Times New Roman" pitchFamily="18" charset="0"/>
              </a:rPr>
              <a:t>Водообмен</a:t>
            </a:r>
            <a:r>
              <a:rPr lang="ru-RU" sz="1600" dirty="0">
                <a:cs typeface="Times New Roman" pitchFamily="18" charset="0"/>
              </a:rPr>
              <a:t> с атмосферой не учитывался, поскольку видимое испарение </a:t>
            </a:r>
            <a:endParaRPr lang="ru-RU" sz="1600" dirty="0" smtClean="0">
              <a:cs typeface="Times New Roman" pitchFamily="18" charset="0"/>
            </a:endParaRPr>
          </a:p>
          <a:p>
            <a:pPr indent="450850" algn="just"/>
            <a:r>
              <a:rPr lang="ru-RU" sz="1600" dirty="0" smtClean="0">
                <a:cs typeface="Times New Roman" pitchFamily="18" charset="0"/>
              </a:rPr>
              <a:t>составляет </a:t>
            </a:r>
            <a:r>
              <a:rPr lang="ru-RU" sz="1600" dirty="0">
                <a:cs typeface="Times New Roman" pitchFamily="18" charset="0"/>
              </a:rPr>
              <a:t>от 1 до 4%  суммы годового притока. </a:t>
            </a:r>
            <a:endParaRPr lang="ru-RU" sz="1600" dirty="0" smtClean="0">
              <a:cs typeface="Times New Roman" pitchFamily="18" charset="0"/>
            </a:endParaRPr>
          </a:p>
          <a:p>
            <a:pPr indent="450850" algn="just"/>
            <a:endParaRPr lang="ru-RU" sz="1600" dirty="0">
              <a:cs typeface="Times New Roman" pitchFamily="18" charset="0"/>
            </a:endParaRPr>
          </a:p>
          <a:p>
            <a:pPr indent="450850" algn="just"/>
            <a:r>
              <a:rPr lang="ru-RU" sz="1600" dirty="0">
                <a:cs typeface="Times New Roman" pitchFamily="18" charset="0"/>
              </a:rPr>
              <a:t>Расчет производился последовательно для каждого месяца, начиная с апреля при </a:t>
            </a:r>
          </a:p>
          <a:p>
            <a:pPr indent="450850" algn="just"/>
            <a:r>
              <a:rPr lang="en-US" sz="1600" i="1" dirty="0">
                <a:cs typeface="Times New Roman" pitchFamily="18" charset="0"/>
              </a:rPr>
              <a:t>W</a:t>
            </a:r>
            <a:r>
              <a:rPr lang="ru-RU" sz="1600" i="1" baseline="-30000" dirty="0" err="1">
                <a:cs typeface="Times New Roman" pitchFamily="18" charset="0"/>
              </a:rPr>
              <a:t>н</a:t>
            </a:r>
            <a:r>
              <a:rPr lang="ru-RU" sz="1600" dirty="0">
                <a:cs typeface="Times New Roman" pitchFamily="18" charset="0"/>
              </a:rPr>
              <a:t> = </a:t>
            </a:r>
            <a:r>
              <a:rPr lang="en-US" sz="1600" i="1" dirty="0">
                <a:cs typeface="Times New Roman" pitchFamily="18" charset="0"/>
              </a:rPr>
              <a:t>W</a:t>
            </a:r>
            <a:r>
              <a:rPr lang="ru-RU" sz="1600" i="1" dirty="0">
                <a:cs typeface="Times New Roman" pitchFamily="18" charset="0"/>
              </a:rPr>
              <a:t>-</a:t>
            </a:r>
            <a:r>
              <a:rPr lang="en-US" sz="1600" i="1" dirty="0">
                <a:cs typeface="Times New Roman" pitchFamily="18" charset="0"/>
              </a:rPr>
              <a:t>W</a:t>
            </a:r>
            <a:r>
              <a:rPr lang="ru-RU" sz="1600" i="1" baseline="-30000" dirty="0" err="1">
                <a:cs typeface="Times New Roman" pitchFamily="18" charset="0"/>
              </a:rPr>
              <a:t>п</a:t>
            </a:r>
            <a:r>
              <a:rPr lang="ru-RU" sz="1600" dirty="0">
                <a:cs typeface="Times New Roman" pitchFamily="18" charset="0"/>
              </a:rPr>
              <a:t> при контроле переполнения водохранилища:</a:t>
            </a:r>
          </a:p>
          <a:p>
            <a:pPr indent="450850" algn="just"/>
            <a:endParaRPr lang="ru-RU" sz="1600" dirty="0"/>
          </a:p>
          <a:p>
            <a:pPr indent="450850" algn="just" eaLnBrk="0" hangingPunct="0"/>
            <a:r>
              <a:rPr lang="en-US" sz="1600" i="1" dirty="0">
                <a:cs typeface="Times New Roman" pitchFamily="18" charset="0"/>
              </a:rPr>
              <a:t>W</a:t>
            </a:r>
            <a:r>
              <a:rPr lang="ru-RU" sz="1600" i="1" baseline="-30000" dirty="0">
                <a:cs typeface="Times New Roman" pitchFamily="18" charset="0"/>
              </a:rPr>
              <a:t>к</a:t>
            </a:r>
            <a:r>
              <a:rPr lang="ru-RU" sz="1600" i="1" dirty="0">
                <a:cs typeface="Times New Roman" pitchFamily="18" charset="0"/>
              </a:rPr>
              <a:t> = </a:t>
            </a:r>
            <a:r>
              <a:rPr lang="en-US" sz="1600" i="1" dirty="0">
                <a:cs typeface="Times New Roman" pitchFamily="18" charset="0"/>
              </a:rPr>
              <a:t>W</a:t>
            </a:r>
            <a:r>
              <a:rPr lang="ru-RU" sz="1600" i="1" baseline="-30000" dirty="0" err="1">
                <a:cs typeface="Times New Roman" pitchFamily="18" charset="0"/>
              </a:rPr>
              <a:t>н</a:t>
            </a:r>
            <a:r>
              <a:rPr lang="ru-RU" sz="1600" i="1" dirty="0" err="1">
                <a:cs typeface="Times New Roman" pitchFamily="18" charset="0"/>
              </a:rPr>
              <a:t>+</a:t>
            </a:r>
            <a:r>
              <a:rPr lang="en-US" sz="1600" i="1" dirty="0">
                <a:cs typeface="Times New Roman" pitchFamily="18" charset="0"/>
              </a:rPr>
              <a:t>W</a:t>
            </a:r>
            <a:r>
              <a:rPr lang="ru-RU" sz="1600" i="1" baseline="-30000" dirty="0">
                <a:cs typeface="Times New Roman" pitchFamily="18" charset="0"/>
              </a:rPr>
              <a:t>притока</a:t>
            </a:r>
            <a:r>
              <a:rPr lang="ru-RU" sz="1600" i="1" dirty="0">
                <a:cs typeface="Times New Roman" pitchFamily="18" charset="0"/>
              </a:rPr>
              <a:t>−</a:t>
            </a:r>
            <a:r>
              <a:rPr lang="en-US" sz="1600" i="1" dirty="0">
                <a:cs typeface="Times New Roman" pitchFamily="18" charset="0"/>
              </a:rPr>
              <a:t>W</a:t>
            </a:r>
            <a:r>
              <a:rPr lang="ru-RU" sz="1600" i="1" baseline="-30000" dirty="0">
                <a:cs typeface="Times New Roman" pitchFamily="18" charset="0"/>
              </a:rPr>
              <a:t>сброса</a:t>
            </a:r>
            <a:r>
              <a:rPr lang="ru-RU" sz="1600" dirty="0">
                <a:cs typeface="Times New Roman" pitchFamily="18" charset="0"/>
              </a:rPr>
              <a:t>,</a:t>
            </a:r>
            <a:r>
              <a:rPr lang="en-US" sz="1600" i="1" dirty="0">
                <a:cs typeface="Times New Roman" pitchFamily="18" charset="0"/>
              </a:rPr>
              <a:t>W</a:t>
            </a:r>
            <a:r>
              <a:rPr lang="ru-RU" sz="1600" i="1" dirty="0">
                <a:cs typeface="Times New Roman" pitchFamily="18" charset="0"/>
              </a:rPr>
              <a:t>-</a:t>
            </a:r>
            <a:r>
              <a:rPr lang="en-US" sz="1600" i="1" dirty="0">
                <a:cs typeface="Times New Roman" pitchFamily="18" charset="0"/>
              </a:rPr>
              <a:t>W</a:t>
            </a:r>
            <a:r>
              <a:rPr lang="ru-RU" sz="1600" i="1" baseline="-30000" dirty="0" err="1">
                <a:cs typeface="Times New Roman" pitchFamily="18" charset="0"/>
              </a:rPr>
              <a:t>п</a:t>
            </a:r>
            <a:r>
              <a:rPr lang="ru-RU" sz="1600" i="1" dirty="0">
                <a:cs typeface="Times New Roman" pitchFamily="18" charset="0"/>
              </a:rPr>
              <a:t>&lt;</a:t>
            </a:r>
            <a:r>
              <a:rPr lang="en-US" sz="1600" i="1" dirty="0">
                <a:cs typeface="Times New Roman" pitchFamily="18" charset="0"/>
              </a:rPr>
              <a:t>W</a:t>
            </a:r>
            <a:r>
              <a:rPr lang="ru-RU" sz="1600" i="1" baseline="-30000" dirty="0">
                <a:cs typeface="Times New Roman" pitchFamily="18" charset="0"/>
              </a:rPr>
              <a:t>к</a:t>
            </a:r>
            <a:r>
              <a:rPr lang="ru-RU" sz="1600" i="1" dirty="0">
                <a:cs typeface="Times New Roman" pitchFamily="18" charset="0"/>
              </a:rPr>
              <a:t>&lt;</a:t>
            </a:r>
            <a:r>
              <a:rPr lang="en-US" sz="1600" i="1" dirty="0">
                <a:cs typeface="Times New Roman" pitchFamily="18" charset="0"/>
              </a:rPr>
              <a:t>W</a:t>
            </a:r>
            <a:endParaRPr lang="en-US" sz="1600" dirty="0"/>
          </a:p>
        </p:txBody>
      </p:sp>
      <p:sp>
        <p:nvSpPr>
          <p:cNvPr id="22530" name="TextBox 2"/>
          <p:cNvSpPr txBox="1">
            <a:spLocks noChangeArrowheads="1"/>
          </p:cNvSpPr>
          <p:nvPr/>
        </p:nvSpPr>
        <p:spPr bwMode="auto">
          <a:xfrm>
            <a:off x="7308850" y="333375"/>
            <a:ext cx="714375" cy="762000"/>
          </a:xfrm>
          <a:prstGeom prst="rect">
            <a:avLst/>
          </a:prstGeom>
          <a:noFill/>
          <a:ln w="9525">
            <a:noFill/>
            <a:miter lim="800000"/>
            <a:headEnd/>
            <a:tailEnd/>
          </a:ln>
        </p:spPr>
        <p:txBody>
          <a:bodyPr>
            <a:spAutoFit/>
          </a:bodyPr>
          <a:lstStyle/>
          <a:p>
            <a:r>
              <a:rPr lang="ru-RU" sz="4400">
                <a:latin typeface="Calibri" pitchFamily="34"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0" y="0"/>
            <a:ext cx="9144000" cy="2586038"/>
          </a:xfrm>
          <a:prstGeom prst="rect">
            <a:avLst/>
          </a:prstGeom>
          <a:noFill/>
          <a:ln w="9525">
            <a:noFill/>
            <a:miter lim="800000"/>
            <a:headEnd/>
            <a:tailEnd/>
          </a:ln>
        </p:spPr>
        <p:txBody>
          <a:bodyPr anchor="ctr">
            <a:spAutoFit/>
          </a:bodyPr>
          <a:lstStyle/>
          <a:p>
            <a:pPr indent="450850" algn="just"/>
            <a:r>
              <a:rPr lang="ru-RU">
                <a:cs typeface="Times New Roman" pitchFamily="18" charset="0"/>
              </a:rPr>
              <a:t>В створе реки, где расход воды становится соизмерим с удвоенным расходом сброса ГЭС, можно считать, что в речном русле происходит превращение основной водной массы (ОВМ) водохранилища в трансформированную ею речную водную массу (ТВМ), главным очагом формирования которой становится часть бассейна речной системы, расположенная ниже створа гидроузла. За счет поступления воды незарегулированных притоков, несущих водные массы, характерные для данной зоны, постепенно восстанавливается водный, термический, химический режим зарегулированной реки, восстанавливается сток наносов. </a:t>
            </a:r>
            <a:endParaRPr lang="ru-RU"/>
          </a:p>
        </p:txBody>
      </p:sp>
      <p:sp>
        <p:nvSpPr>
          <p:cNvPr id="23556" name="AutoShape 5"/>
          <p:cNvSpPr>
            <a:spLocks noChangeArrowheads="1"/>
          </p:cNvSpPr>
          <p:nvPr/>
        </p:nvSpPr>
        <p:spPr bwMode="auto">
          <a:xfrm>
            <a:off x="3635375" y="3540125"/>
            <a:ext cx="2592388" cy="936625"/>
          </a:xfrm>
          <a:prstGeom prst="wave">
            <a:avLst>
              <a:gd name="adj1" fmla="val 13005"/>
              <a:gd name="adj2" fmla="val 0"/>
            </a:avLst>
          </a:prstGeom>
          <a:solidFill>
            <a:schemeClr val="accent1"/>
          </a:solidFill>
          <a:ln w="9525">
            <a:solidFill>
              <a:schemeClr val="tx1"/>
            </a:solidFill>
            <a:round/>
            <a:headEnd/>
            <a:tailEnd/>
          </a:ln>
        </p:spPr>
        <p:txBody>
          <a:bodyPr wrap="none" anchor="ctr"/>
          <a:lstStyle/>
          <a:p>
            <a:r>
              <a:rPr lang="ru-RU"/>
              <a:t>	ТВМ</a:t>
            </a:r>
          </a:p>
          <a:p>
            <a:endParaRPr lang="ru-RU"/>
          </a:p>
        </p:txBody>
      </p:sp>
      <p:sp>
        <p:nvSpPr>
          <p:cNvPr id="23557" name="AutoShape 6"/>
          <p:cNvSpPr>
            <a:spLocks noChangeArrowheads="1"/>
          </p:cNvSpPr>
          <p:nvPr/>
        </p:nvSpPr>
        <p:spPr bwMode="auto">
          <a:xfrm>
            <a:off x="6372225" y="3540125"/>
            <a:ext cx="2628900" cy="936625"/>
          </a:xfrm>
          <a:prstGeom prst="wave">
            <a:avLst>
              <a:gd name="adj1" fmla="val 13005"/>
              <a:gd name="adj2" fmla="val 0"/>
            </a:avLst>
          </a:prstGeom>
          <a:solidFill>
            <a:schemeClr val="accent1"/>
          </a:solidFill>
          <a:ln w="9525">
            <a:solidFill>
              <a:schemeClr val="tx1"/>
            </a:solidFill>
            <a:round/>
            <a:headEnd/>
            <a:tailEnd/>
          </a:ln>
        </p:spPr>
        <p:txBody>
          <a:bodyPr wrap="none" anchor="ctr"/>
          <a:lstStyle/>
          <a:p>
            <a:endParaRPr lang="ru-RU"/>
          </a:p>
        </p:txBody>
      </p:sp>
      <p:sp>
        <p:nvSpPr>
          <p:cNvPr id="23558" name="Text Box 7"/>
          <p:cNvSpPr txBox="1">
            <a:spLocks noChangeArrowheads="1"/>
          </p:cNvSpPr>
          <p:nvPr/>
        </p:nvSpPr>
        <p:spPr bwMode="auto">
          <a:xfrm>
            <a:off x="1214438" y="4643438"/>
            <a:ext cx="1944687" cy="1793875"/>
          </a:xfrm>
          <a:prstGeom prst="rect">
            <a:avLst/>
          </a:prstGeom>
          <a:noFill/>
          <a:ln w="9525">
            <a:noFill/>
            <a:miter lim="800000"/>
            <a:headEnd/>
            <a:tailEnd/>
          </a:ln>
        </p:spPr>
        <p:txBody>
          <a:bodyPr>
            <a:spAutoFit/>
          </a:bodyPr>
          <a:lstStyle/>
          <a:p>
            <a:r>
              <a:rPr lang="ru-RU" sz="1400" b="1"/>
              <a:t>Верхний участок</a:t>
            </a:r>
          </a:p>
          <a:p>
            <a:r>
              <a:rPr lang="ru-RU" sz="1400"/>
              <a:t>Замедление водообмена</a:t>
            </a:r>
          </a:p>
          <a:p>
            <a:r>
              <a:rPr lang="ru-RU" sz="1400"/>
              <a:t>Формирование сложной гидрологической структуры</a:t>
            </a:r>
          </a:p>
          <a:p>
            <a:endParaRPr lang="ru-RU" sz="1400"/>
          </a:p>
        </p:txBody>
      </p:sp>
      <p:sp>
        <p:nvSpPr>
          <p:cNvPr id="23559" name="Text Box 8"/>
          <p:cNvSpPr txBox="1">
            <a:spLocks noChangeArrowheads="1"/>
          </p:cNvSpPr>
          <p:nvPr/>
        </p:nvSpPr>
        <p:spPr bwMode="auto">
          <a:xfrm>
            <a:off x="1042988" y="2565400"/>
            <a:ext cx="6300787" cy="366713"/>
          </a:xfrm>
          <a:prstGeom prst="rect">
            <a:avLst/>
          </a:prstGeom>
          <a:noFill/>
          <a:ln w="9525">
            <a:noFill/>
            <a:miter lim="800000"/>
            <a:headEnd/>
            <a:tailEnd/>
          </a:ln>
        </p:spPr>
        <p:txBody>
          <a:bodyPr>
            <a:spAutoFit/>
          </a:bodyPr>
          <a:lstStyle/>
          <a:p>
            <a:r>
              <a:rPr lang="ru-RU" b="1"/>
              <a:t>Участок реки с трансформированным стоком</a:t>
            </a:r>
          </a:p>
        </p:txBody>
      </p:sp>
      <p:sp>
        <p:nvSpPr>
          <p:cNvPr id="23560" name="Text Box 12"/>
          <p:cNvSpPr txBox="1">
            <a:spLocks noChangeArrowheads="1"/>
          </p:cNvSpPr>
          <p:nvPr/>
        </p:nvSpPr>
        <p:spPr bwMode="auto">
          <a:xfrm>
            <a:off x="3635375" y="5157788"/>
            <a:ext cx="2449513" cy="942975"/>
          </a:xfrm>
          <a:prstGeom prst="rect">
            <a:avLst/>
          </a:prstGeom>
          <a:noFill/>
          <a:ln w="9525">
            <a:noFill/>
            <a:miter lim="800000"/>
            <a:headEnd/>
            <a:tailEnd/>
          </a:ln>
        </p:spPr>
        <p:txBody>
          <a:bodyPr>
            <a:spAutoFit/>
          </a:bodyPr>
          <a:lstStyle/>
          <a:p>
            <a:r>
              <a:rPr lang="ru-RU" sz="1400" b="1"/>
              <a:t>Центральный участок</a:t>
            </a:r>
          </a:p>
          <a:p>
            <a:r>
              <a:rPr lang="ru-RU" sz="1400"/>
              <a:t>смешение с РВМ, заполнен ТВМ</a:t>
            </a:r>
          </a:p>
          <a:p>
            <a:endParaRPr lang="ru-RU" sz="1400"/>
          </a:p>
        </p:txBody>
      </p:sp>
      <p:sp>
        <p:nvSpPr>
          <p:cNvPr id="23564" name="AutoShape 19"/>
          <p:cNvSpPr>
            <a:spLocks noChangeArrowheads="1"/>
          </p:cNvSpPr>
          <p:nvPr/>
        </p:nvSpPr>
        <p:spPr bwMode="auto">
          <a:xfrm rot="5400000">
            <a:off x="5612606" y="5153820"/>
            <a:ext cx="1368425" cy="144462"/>
          </a:xfrm>
          <a:prstGeom prst="leftArrow">
            <a:avLst>
              <a:gd name="adj1" fmla="val 50000"/>
              <a:gd name="adj2" fmla="val 236814"/>
            </a:avLst>
          </a:prstGeom>
          <a:solidFill>
            <a:schemeClr val="tx1"/>
          </a:solidFill>
          <a:ln w="9525">
            <a:solidFill>
              <a:schemeClr val="tx1"/>
            </a:solidFill>
            <a:miter lim="800000"/>
            <a:headEnd/>
            <a:tailEnd/>
          </a:ln>
        </p:spPr>
        <p:txBody>
          <a:bodyPr rot="10800000" vert="eaVert" wrap="none" anchor="ctr"/>
          <a:lstStyle/>
          <a:p>
            <a:pPr algn="ctr"/>
            <a:endParaRPr lang="ru-RU"/>
          </a:p>
        </p:txBody>
      </p:sp>
      <p:sp>
        <p:nvSpPr>
          <p:cNvPr id="23565" name="Text Box 20"/>
          <p:cNvSpPr txBox="1">
            <a:spLocks noChangeArrowheads="1"/>
          </p:cNvSpPr>
          <p:nvPr/>
        </p:nvSpPr>
        <p:spPr bwMode="auto">
          <a:xfrm>
            <a:off x="5700713" y="6069013"/>
            <a:ext cx="3429000" cy="738187"/>
          </a:xfrm>
          <a:prstGeom prst="rect">
            <a:avLst/>
          </a:prstGeom>
          <a:noFill/>
          <a:ln w="9525">
            <a:noFill/>
            <a:miter lim="800000"/>
            <a:headEnd/>
            <a:tailEnd/>
          </a:ln>
        </p:spPr>
        <p:txBody>
          <a:bodyPr>
            <a:spAutoFit/>
          </a:bodyPr>
          <a:lstStyle/>
          <a:p>
            <a:pPr>
              <a:spcBef>
                <a:spcPct val="50000"/>
              </a:spcBef>
            </a:pPr>
            <a:r>
              <a:rPr lang="ru-RU" sz="1400"/>
              <a:t>Суммарный расход бокового притока достигает величины фонового расхода</a:t>
            </a:r>
            <a:r>
              <a:rPr lang="en-US" sz="1400"/>
              <a:t>  Qi+Qj+…+Q</a:t>
            </a:r>
            <a:r>
              <a:rPr lang="ru-RU" sz="1400"/>
              <a:t>бок = </a:t>
            </a:r>
            <a:r>
              <a:rPr lang="en-US" sz="1400"/>
              <a:t>Q</a:t>
            </a:r>
            <a:r>
              <a:rPr lang="ru-RU" sz="1400"/>
              <a:t>ф</a:t>
            </a:r>
          </a:p>
        </p:txBody>
      </p:sp>
      <p:sp>
        <p:nvSpPr>
          <p:cNvPr id="23566" name="Text Box 21"/>
          <p:cNvSpPr txBox="1">
            <a:spLocks noChangeArrowheads="1"/>
          </p:cNvSpPr>
          <p:nvPr/>
        </p:nvSpPr>
        <p:spPr bwMode="auto">
          <a:xfrm>
            <a:off x="6516688" y="4797425"/>
            <a:ext cx="2449512" cy="730250"/>
          </a:xfrm>
          <a:prstGeom prst="rect">
            <a:avLst/>
          </a:prstGeom>
          <a:noFill/>
          <a:ln w="9525">
            <a:noFill/>
            <a:miter lim="800000"/>
            <a:headEnd/>
            <a:tailEnd/>
          </a:ln>
        </p:spPr>
        <p:txBody>
          <a:bodyPr>
            <a:spAutoFit/>
          </a:bodyPr>
          <a:lstStyle/>
          <a:p>
            <a:r>
              <a:rPr lang="ru-RU" sz="1400" b="1"/>
              <a:t>Нижний участок</a:t>
            </a:r>
          </a:p>
          <a:p>
            <a:r>
              <a:rPr lang="ru-RU" sz="1400"/>
              <a:t>Восстановление природного стока реки</a:t>
            </a:r>
          </a:p>
        </p:txBody>
      </p:sp>
      <p:sp>
        <p:nvSpPr>
          <p:cNvPr id="21" name="Прямоугольник 20"/>
          <p:cNvSpPr/>
          <p:nvPr/>
        </p:nvSpPr>
        <p:spPr>
          <a:xfrm>
            <a:off x="3419475" y="3068638"/>
            <a:ext cx="71438" cy="16430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3568" name="Text Box 7"/>
          <p:cNvSpPr txBox="1">
            <a:spLocks noChangeArrowheads="1"/>
          </p:cNvSpPr>
          <p:nvPr/>
        </p:nvSpPr>
        <p:spPr bwMode="auto">
          <a:xfrm>
            <a:off x="2411413" y="3141663"/>
            <a:ext cx="1008062" cy="304800"/>
          </a:xfrm>
          <a:prstGeom prst="rect">
            <a:avLst/>
          </a:prstGeom>
          <a:noFill/>
          <a:ln w="9525">
            <a:noFill/>
            <a:miter lim="800000"/>
            <a:headEnd/>
            <a:tailEnd/>
          </a:ln>
        </p:spPr>
        <p:txBody>
          <a:bodyPr>
            <a:spAutoFit/>
          </a:bodyPr>
          <a:lstStyle/>
          <a:p>
            <a:r>
              <a:rPr lang="ru-RU" sz="1400" b="1"/>
              <a:t>Плотина</a:t>
            </a:r>
            <a:endParaRPr lang="ru-RU" sz="1400"/>
          </a:p>
        </p:txBody>
      </p:sp>
      <p:sp>
        <p:nvSpPr>
          <p:cNvPr id="23569" name="AutoShape 4"/>
          <p:cNvSpPr>
            <a:spLocks noChangeArrowheads="1"/>
          </p:cNvSpPr>
          <p:nvPr/>
        </p:nvSpPr>
        <p:spPr bwMode="auto">
          <a:xfrm>
            <a:off x="-1785938" y="3141663"/>
            <a:ext cx="2592388" cy="863600"/>
          </a:xfrm>
          <a:prstGeom prst="wave">
            <a:avLst>
              <a:gd name="adj1" fmla="val 13005"/>
              <a:gd name="adj2" fmla="val 0"/>
            </a:avLst>
          </a:prstGeom>
          <a:solidFill>
            <a:schemeClr val="accent1"/>
          </a:solidFill>
          <a:ln w="9525">
            <a:solidFill>
              <a:schemeClr val="tx1"/>
            </a:solidFill>
            <a:round/>
            <a:headEnd/>
            <a:tailEnd/>
          </a:ln>
        </p:spPr>
        <p:txBody>
          <a:bodyPr wrap="none" anchor="ctr"/>
          <a:lstStyle/>
          <a:p>
            <a:endParaRPr lang="ru-RU"/>
          </a:p>
        </p:txBody>
      </p:sp>
      <p:sp>
        <p:nvSpPr>
          <p:cNvPr id="23570" name="Text Box 7"/>
          <p:cNvSpPr txBox="1">
            <a:spLocks noChangeArrowheads="1"/>
          </p:cNvSpPr>
          <p:nvPr/>
        </p:nvSpPr>
        <p:spPr bwMode="auto">
          <a:xfrm>
            <a:off x="0" y="4076700"/>
            <a:ext cx="1071563" cy="517525"/>
          </a:xfrm>
          <a:prstGeom prst="rect">
            <a:avLst/>
          </a:prstGeom>
          <a:noFill/>
          <a:ln w="9525">
            <a:noFill/>
            <a:miter lim="800000"/>
            <a:headEnd/>
            <a:tailEnd/>
          </a:ln>
        </p:spPr>
        <p:txBody>
          <a:bodyPr>
            <a:spAutoFit/>
          </a:bodyPr>
          <a:lstStyle/>
          <a:p>
            <a:r>
              <a:rPr lang="ru-RU" sz="1400" b="1"/>
              <a:t>Фоновые х-ки, </a:t>
            </a:r>
            <a:r>
              <a:rPr lang="en-US" sz="1400" b="1"/>
              <a:t>Q</a:t>
            </a:r>
            <a:r>
              <a:rPr lang="ru-RU" sz="1400" b="1" baseline="-25000"/>
              <a:t>ф</a:t>
            </a:r>
          </a:p>
        </p:txBody>
      </p:sp>
      <p:sp>
        <p:nvSpPr>
          <p:cNvPr id="23571" name="Text Box 7"/>
          <p:cNvSpPr txBox="1">
            <a:spLocks noChangeArrowheads="1"/>
          </p:cNvSpPr>
          <p:nvPr/>
        </p:nvSpPr>
        <p:spPr bwMode="auto">
          <a:xfrm>
            <a:off x="4211638" y="4508500"/>
            <a:ext cx="428625" cy="304800"/>
          </a:xfrm>
          <a:prstGeom prst="rect">
            <a:avLst/>
          </a:prstGeom>
          <a:noFill/>
          <a:ln w="9525">
            <a:noFill/>
            <a:miter lim="800000"/>
            <a:headEnd/>
            <a:tailEnd/>
          </a:ln>
        </p:spPr>
        <p:txBody>
          <a:bodyPr>
            <a:spAutoFit/>
          </a:bodyPr>
          <a:lstStyle/>
          <a:p>
            <a:r>
              <a:rPr lang="en-US" sz="1400" b="1"/>
              <a:t>Q</a:t>
            </a:r>
            <a:r>
              <a:rPr lang="en-US" sz="1400" b="1" baseline="-25000"/>
              <a:t>i</a:t>
            </a:r>
            <a:endParaRPr lang="ru-RU" sz="1400" b="1" baseline="-25000"/>
          </a:p>
        </p:txBody>
      </p:sp>
      <p:cxnSp>
        <p:nvCxnSpPr>
          <p:cNvPr id="30" name="Прямая со стрелкой 29"/>
          <p:cNvCxnSpPr/>
          <p:nvPr/>
        </p:nvCxnSpPr>
        <p:spPr>
          <a:xfrm rot="16200000" flipH="1">
            <a:off x="5260181" y="3037682"/>
            <a:ext cx="642937" cy="571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573" name="Text Box 7"/>
          <p:cNvSpPr txBox="1">
            <a:spLocks noChangeArrowheads="1"/>
          </p:cNvSpPr>
          <p:nvPr/>
        </p:nvSpPr>
        <p:spPr bwMode="auto">
          <a:xfrm>
            <a:off x="5643563" y="3143250"/>
            <a:ext cx="642937" cy="307975"/>
          </a:xfrm>
          <a:prstGeom prst="rect">
            <a:avLst/>
          </a:prstGeom>
          <a:noFill/>
          <a:ln w="9525">
            <a:noFill/>
            <a:miter lim="800000"/>
            <a:headEnd/>
            <a:tailEnd/>
          </a:ln>
        </p:spPr>
        <p:txBody>
          <a:bodyPr>
            <a:spAutoFit/>
          </a:bodyPr>
          <a:lstStyle/>
          <a:p>
            <a:r>
              <a:rPr lang="en-US" sz="1400" b="1"/>
              <a:t>Q</a:t>
            </a:r>
            <a:r>
              <a:rPr lang="ru-RU" sz="1400" b="1"/>
              <a:t>бок</a:t>
            </a:r>
          </a:p>
        </p:txBody>
      </p:sp>
      <p:cxnSp>
        <p:nvCxnSpPr>
          <p:cNvPr id="2" name="Прямая со стрелкой 29"/>
          <p:cNvCxnSpPr/>
          <p:nvPr/>
        </p:nvCxnSpPr>
        <p:spPr>
          <a:xfrm rot="16200000" flipH="1">
            <a:off x="4823619" y="3032919"/>
            <a:ext cx="642938" cy="571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 name="Прямая со стрелкой 29"/>
          <p:cNvCxnSpPr/>
          <p:nvPr/>
        </p:nvCxnSpPr>
        <p:spPr>
          <a:xfrm rot="16200000" flipH="1">
            <a:off x="4972844" y="3032919"/>
            <a:ext cx="642938" cy="571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Прямая со стрелкой 29"/>
          <p:cNvCxnSpPr/>
          <p:nvPr/>
        </p:nvCxnSpPr>
        <p:spPr>
          <a:xfrm rot="16200000" flipH="1">
            <a:off x="5112544" y="3032919"/>
            <a:ext cx="642938" cy="571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Прямая со стрелкой 29"/>
          <p:cNvCxnSpPr/>
          <p:nvPr/>
        </p:nvCxnSpPr>
        <p:spPr>
          <a:xfrm rot="16200000" flipH="1">
            <a:off x="4680744" y="3032919"/>
            <a:ext cx="642938" cy="571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578" name="AutoShape 5"/>
          <p:cNvSpPr>
            <a:spLocks noChangeArrowheads="1"/>
          </p:cNvSpPr>
          <p:nvPr/>
        </p:nvSpPr>
        <p:spPr bwMode="auto">
          <a:xfrm rot="10800000">
            <a:off x="684213" y="3500438"/>
            <a:ext cx="2663825" cy="1008062"/>
          </a:xfrm>
          <a:prstGeom prst="rtTriangle">
            <a:avLst/>
          </a:prstGeom>
          <a:solidFill>
            <a:schemeClr val="accent1"/>
          </a:solidFill>
          <a:ln w="9525">
            <a:solidFill>
              <a:schemeClr val="tx1"/>
            </a:solidFill>
            <a:miter lim="800000"/>
            <a:headEnd/>
            <a:tailEnd/>
          </a:ln>
        </p:spPr>
        <p:txBody>
          <a:bodyPr rot="10800000" wrap="none" anchor="ctr"/>
          <a:lstStyle/>
          <a:p>
            <a:endParaRPr lang="ru-RU"/>
          </a:p>
        </p:txBody>
      </p:sp>
      <p:sp>
        <p:nvSpPr>
          <p:cNvPr id="23580" name="AutoShape 28"/>
          <p:cNvSpPr>
            <a:spLocks noChangeArrowheads="1"/>
          </p:cNvSpPr>
          <p:nvPr/>
        </p:nvSpPr>
        <p:spPr bwMode="auto">
          <a:xfrm rot="2791486">
            <a:off x="3779837" y="3141663"/>
            <a:ext cx="1008063" cy="287338"/>
          </a:xfrm>
          <a:prstGeom prst="rightArrow">
            <a:avLst>
              <a:gd name="adj1" fmla="val 50000"/>
              <a:gd name="adj2" fmla="val 87707"/>
            </a:avLst>
          </a:prstGeom>
          <a:solidFill>
            <a:schemeClr val="accent1"/>
          </a:solidFill>
          <a:ln w="9525">
            <a:solidFill>
              <a:schemeClr val="tx1"/>
            </a:solidFill>
            <a:miter lim="800000"/>
            <a:headEnd/>
            <a:tailEnd/>
          </a:ln>
          <a:effectLst/>
        </p:spPr>
        <p:txBody>
          <a:bodyPr wrap="none" anchor="ctr"/>
          <a:lstStyle/>
          <a:p>
            <a:endParaRPr lang="ru-RU"/>
          </a:p>
        </p:txBody>
      </p:sp>
      <p:sp>
        <p:nvSpPr>
          <p:cNvPr id="23581" name="AutoShape 29"/>
          <p:cNvSpPr>
            <a:spLocks noChangeArrowheads="1"/>
          </p:cNvSpPr>
          <p:nvPr/>
        </p:nvSpPr>
        <p:spPr bwMode="auto">
          <a:xfrm rot="-1765009">
            <a:off x="4643438" y="4508500"/>
            <a:ext cx="1008062" cy="287338"/>
          </a:xfrm>
          <a:prstGeom prst="rightArrow">
            <a:avLst>
              <a:gd name="adj1" fmla="val 50000"/>
              <a:gd name="adj2" fmla="val 87707"/>
            </a:avLst>
          </a:prstGeom>
          <a:solidFill>
            <a:schemeClr val="accent1"/>
          </a:solidFill>
          <a:ln w="9525">
            <a:solidFill>
              <a:schemeClr val="tx1"/>
            </a:solidFill>
            <a:miter lim="800000"/>
            <a:headEnd/>
            <a:tailEnd/>
          </a:ln>
          <a:effectLst/>
        </p:spPr>
        <p:txBody>
          <a:bodyPr wrap="none" anchor="ctr"/>
          <a:lstStyle/>
          <a:p>
            <a:endParaRPr lang="ru-RU"/>
          </a:p>
        </p:txBody>
      </p:sp>
      <p:sp>
        <p:nvSpPr>
          <p:cNvPr id="23582" name="AutoShape 30"/>
          <p:cNvSpPr>
            <a:spLocks noChangeArrowheads="1"/>
          </p:cNvSpPr>
          <p:nvPr/>
        </p:nvSpPr>
        <p:spPr bwMode="auto">
          <a:xfrm rot="2791486">
            <a:off x="6804025" y="3141663"/>
            <a:ext cx="1008063" cy="287337"/>
          </a:xfrm>
          <a:prstGeom prst="rightArrow">
            <a:avLst>
              <a:gd name="adj1" fmla="val 50000"/>
              <a:gd name="adj2" fmla="val 87707"/>
            </a:avLst>
          </a:prstGeom>
          <a:solidFill>
            <a:schemeClr val="accent1"/>
          </a:solidFill>
          <a:ln w="9525">
            <a:solidFill>
              <a:schemeClr val="tx1"/>
            </a:solidFill>
            <a:miter lim="800000"/>
            <a:headEnd/>
            <a:tailEnd/>
          </a:ln>
          <a:effectLst/>
        </p:spPr>
        <p:txBody>
          <a:bodyPr wrap="none" anchor="ctr"/>
          <a:lstStyle/>
          <a:p>
            <a:endParaRPr lang="ru-RU"/>
          </a:p>
        </p:txBody>
      </p:sp>
      <p:sp>
        <p:nvSpPr>
          <p:cNvPr id="23583" name="Text Box 7"/>
          <p:cNvSpPr txBox="1">
            <a:spLocks noChangeArrowheads="1"/>
          </p:cNvSpPr>
          <p:nvPr/>
        </p:nvSpPr>
        <p:spPr bwMode="auto">
          <a:xfrm>
            <a:off x="2411413" y="3716338"/>
            <a:ext cx="1008062" cy="336550"/>
          </a:xfrm>
          <a:prstGeom prst="rect">
            <a:avLst/>
          </a:prstGeom>
          <a:noFill/>
          <a:ln w="9525">
            <a:noFill/>
            <a:miter lim="800000"/>
            <a:headEnd/>
            <a:tailEnd/>
          </a:ln>
        </p:spPr>
        <p:txBody>
          <a:bodyPr>
            <a:spAutoFit/>
          </a:bodyPr>
          <a:lstStyle/>
          <a:p>
            <a:r>
              <a:rPr lang="ru-RU" sz="1600" b="1"/>
              <a:t>ОВМ</a:t>
            </a:r>
            <a:endParaRPr lang="ru-RU" sz="1600"/>
          </a:p>
        </p:txBody>
      </p:sp>
      <p:sp>
        <p:nvSpPr>
          <p:cNvPr id="23584" name="Rectangle 32"/>
          <p:cNvSpPr>
            <a:spLocks noChangeArrowheads="1"/>
          </p:cNvSpPr>
          <p:nvPr/>
        </p:nvSpPr>
        <p:spPr bwMode="auto">
          <a:xfrm>
            <a:off x="7451725" y="3860800"/>
            <a:ext cx="679450" cy="366713"/>
          </a:xfrm>
          <a:prstGeom prst="rect">
            <a:avLst/>
          </a:prstGeom>
          <a:noFill/>
          <a:ln w="9525">
            <a:noFill/>
            <a:miter lim="800000"/>
            <a:headEnd/>
            <a:tailEnd/>
          </a:ln>
          <a:effectLst/>
        </p:spPr>
        <p:txBody>
          <a:bodyPr wrap="none">
            <a:spAutoFit/>
          </a:bodyPr>
          <a:lstStyle/>
          <a:p>
            <a:r>
              <a:rPr lang="ru-RU"/>
              <a:t>РВМ</a:t>
            </a:r>
          </a:p>
        </p:txBody>
      </p:sp>
      <p:sp>
        <p:nvSpPr>
          <p:cNvPr id="23585" name="Rectangle 33"/>
          <p:cNvSpPr>
            <a:spLocks noChangeArrowheads="1"/>
          </p:cNvSpPr>
          <p:nvPr/>
        </p:nvSpPr>
        <p:spPr bwMode="auto">
          <a:xfrm>
            <a:off x="0" y="3500438"/>
            <a:ext cx="679450" cy="366712"/>
          </a:xfrm>
          <a:prstGeom prst="rect">
            <a:avLst/>
          </a:prstGeom>
          <a:noFill/>
          <a:ln w="9525">
            <a:noFill/>
            <a:miter lim="800000"/>
            <a:headEnd/>
            <a:tailEnd/>
          </a:ln>
          <a:effectLst/>
        </p:spPr>
        <p:txBody>
          <a:bodyPr wrap="none">
            <a:spAutoFit/>
          </a:bodyPr>
          <a:lstStyle/>
          <a:p>
            <a:r>
              <a:rPr lang="ru-RU"/>
              <a:t>РВМ</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0" y="76200"/>
            <a:ext cx="8893175" cy="396875"/>
          </a:xfrm>
          <a:prstGeom prst="rect">
            <a:avLst/>
          </a:prstGeom>
          <a:noFill/>
          <a:ln w="9525">
            <a:noFill/>
            <a:miter lim="800000"/>
            <a:headEnd/>
            <a:tailEnd/>
          </a:ln>
        </p:spPr>
        <p:txBody>
          <a:bodyPr anchor="ctr">
            <a:spAutoFit/>
          </a:bodyPr>
          <a:lstStyle/>
          <a:p>
            <a:pPr algn="ctr"/>
            <a:r>
              <a:rPr lang="ru-RU" sz="2000" b="1" i="1">
                <a:cs typeface="Times New Roman" pitchFamily="18" charset="0"/>
              </a:rPr>
              <a:t>Потенциальное изменение стока воды водохранилищем Чаргайт</a:t>
            </a:r>
            <a:endParaRPr lang="ru-RU" sz="2000" b="1"/>
          </a:p>
        </p:txBody>
      </p:sp>
      <p:sp>
        <p:nvSpPr>
          <p:cNvPr id="24578" name="Rectangle 3"/>
          <p:cNvSpPr>
            <a:spLocks noChangeArrowheads="1"/>
          </p:cNvSpPr>
          <p:nvPr/>
        </p:nvSpPr>
        <p:spPr bwMode="auto">
          <a:xfrm>
            <a:off x="0" y="44450"/>
            <a:ext cx="184150" cy="366713"/>
          </a:xfrm>
          <a:prstGeom prst="rect">
            <a:avLst/>
          </a:prstGeom>
          <a:noFill/>
          <a:ln w="9525">
            <a:noFill/>
            <a:miter lim="800000"/>
            <a:headEnd/>
            <a:tailEnd/>
          </a:ln>
        </p:spPr>
        <p:txBody>
          <a:bodyPr wrap="none" anchor="ctr">
            <a:spAutoFit/>
          </a:bodyPr>
          <a:lstStyle/>
          <a:p>
            <a:endParaRPr lang="ru-RU" b="1">
              <a:latin typeface="Calibri" pitchFamily="34" charset="0"/>
            </a:endParaRPr>
          </a:p>
        </p:txBody>
      </p:sp>
      <p:pic>
        <p:nvPicPr>
          <p:cNvPr id="24579" name="Рисунок 9" descr="RIS5.jpg"/>
          <p:cNvPicPr>
            <a:picLocks noChangeAspect="1" noChangeArrowheads="1"/>
          </p:cNvPicPr>
          <p:nvPr/>
        </p:nvPicPr>
        <p:blipFill>
          <a:blip r:embed="rId2"/>
          <a:srcRect/>
          <a:stretch>
            <a:fillRect/>
          </a:stretch>
        </p:blipFill>
        <p:spPr bwMode="auto">
          <a:xfrm>
            <a:off x="0" y="692150"/>
            <a:ext cx="6088063" cy="3538538"/>
          </a:xfrm>
          <a:prstGeom prst="rect">
            <a:avLst/>
          </a:prstGeom>
          <a:noFill/>
          <a:ln w="9525">
            <a:noFill/>
            <a:miter lim="800000"/>
            <a:headEnd/>
            <a:tailEnd/>
          </a:ln>
        </p:spPr>
      </p:pic>
      <p:sp>
        <p:nvSpPr>
          <p:cNvPr id="24580" name="Rectangle 4"/>
          <p:cNvSpPr>
            <a:spLocks noChangeArrowheads="1"/>
          </p:cNvSpPr>
          <p:nvPr/>
        </p:nvSpPr>
        <p:spPr bwMode="auto">
          <a:xfrm>
            <a:off x="6443663" y="1341438"/>
            <a:ext cx="2520950" cy="2292350"/>
          </a:xfrm>
          <a:prstGeom prst="rect">
            <a:avLst/>
          </a:prstGeom>
          <a:noFill/>
          <a:ln w="9525">
            <a:noFill/>
            <a:miter lim="800000"/>
            <a:headEnd/>
            <a:tailEnd/>
          </a:ln>
        </p:spPr>
        <p:txBody>
          <a:bodyPr anchor="ctr">
            <a:spAutoFit/>
          </a:bodyPr>
          <a:lstStyle/>
          <a:p>
            <a:pPr algn="just"/>
            <a:r>
              <a:rPr lang="ru-RU" sz="1600">
                <a:cs typeface="Times New Roman" pitchFamily="18" charset="0"/>
              </a:rPr>
              <a:t>Вероятные среднемесячные значения сброса воды в нижний бьеф водохранилища Чаргайт и нарастающего стока Селенги вследствие его смешения с водами ее притоков на территории Монголии</a:t>
            </a:r>
            <a:endParaRPr lang="ru-RU" sz="1600"/>
          </a:p>
        </p:txBody>
      </p:sp>
      <p:sp>
        <p:nvSpPr>
          <p:cNvPr id="24582" name="Rectangle 6"/>
          <p:cNvSpPr>
            <a:spLocks noChangeArrowheads="1"/>
          </p:cNvSpPr>
          <p:nvPr/>
        </p:nvSpPr>
        <p:spPr bwMode="auto">
          <a:xfrm>
            <a:off x="179388" y="476250"/>
            <a:ext cx="987425" cy="366713"/>
          </a:xfrm>
          <a:prstGeom prst="rect">
            <a:avLst/>
          </a:prstGeom>
          <a:noFill/>
          <a:ln w="9525">
            <a:noFill/>
            <a:miter lim="800000"/>
            <a:headEnd/>
            <a:tailEnd/>
          </a:ln>
          <a:effectLst/>
        </p:spPr>
        <p:txBody>
          <a:bodyPr wrap="none">
            <a:spAutoFit/>
          </a:bodyPr>
          <a:lstStyle/>
          <a:p>
            <a:r>
              <a:rPr lang="ru-RU"/>
              <a:t>км</a:t>
            </a:r>
            <a:r>
              <a:rPr lang="ru-RU" baseline="30000"/>
              <a:t>3</a:t>
            </a:r>
            <a:r>
              <a:rPr lang="ru-RU"/>
              <a:t>/мес</a:t>
            </a:r>
          </a:p>
        </p:txBody>
      </p:sp>
      <p:sp>
        <p:nvSpPr>
          <p:cNvPr id="24583" name="Rectangle 7"/>
          <p:cNvSpPr>
            <a:spLocks noChangeArrowheads="1"/>
          </p:cNvSpPr>
          <p:nvPr/>
        </p:nvSpPr>
        <p:spPr bwMode="auto">
          <a:xfrm>
            <a:off x="0" y="4292600"/>
            <a:ext cx="3894138" cy="1803400"/>
          </a:xfrm>
          <a:prstGeom prst="rect">
            <a:avLst/>
          </a:prstGeom>
          <a:noFill/>
          <a:ln w="9525">
            <a:noFill/>
            <a:miter lim="800000"/>
            <a:headEnd/>
            <a:tailEnd/>
          </a:ln>
          <a:effectLst/>
        </p:spPr>
        <p:txBody>
          <a:bodyPr anchor="ctr">
            <a:spAutoFit/>
          </a:bodyPr>
          <a:lstStyle/>
          <a:p>
            <a:r>
              <a:rPr lang="ru-RU" sz="1600"/>
              <a:t>Изменение режима стока р. Селенги будет нивелировано в теплый период суммарным стоком рек Идэр, Чулутын и Хануй, однако  сток  за период с октября по апрель при работе гидроузла будет увеличен на порядок из-за низкого стока в зимнюю межень </a:t>
            </a:r>
          </a:p>
        </p:txBody>
      </p:sp>
      <p:sp>
        <p:nvSpPr>
          <p:cNvPr id="24584" name="Rectangle 8"/>
          <p:cNvSpPr>
            <a:spLocks noChangeArrowheads="1"/>
          </p:cNvSpPr>
          <p:nvPr/>
        </p:nvSpPr>
        <p:spPr bwMode="auto">
          <a:xfrm>
            <a:off x="3924300" y="4292600"/>
            <a:ext cx="4895850" cy="2047875"/>
          </a:xfrm>
          <a:prstGeom prst="rect">
            <a:avLst/>
          </a:prstGeom>
          <a:noFill/>
          <a:ln w="9525">
            <a:noFill/>
            <a:miter lim="800000"/>
            <a:headEnd/>
            <a:tailEnd/>
          </a:ln>
          <a:effectLst/>
        </p:spPr>
        <p:txBody>
          <a:bodyPr anchor="ctr">
            <a:spAutoFit/>
          </a:bodyPr>
          <a:lstStyle/>
          <a:p>
            <a:pPr algn="just"/>
            <a:r>
              <a:rPr lang="ru-RU" sz="1600"/>
              <a:t>Впадение р. Орхон еще сильнее восстановит зональные характеристики стока воды р. Селенги, однако в январе-марте удвоения стока воды так и не произайдет. </a:t>
            </a:r>
          </a:p>
          <a:p>
            <a:pPr algn="just"/>
            <a:r>
              <a:rPr lang="ru-RU" sz="1600" b="1"/>
              <a:t>У границы с РФ работа гидроузла Чаргайт будет проявляться в увеличении низкого зимнего стока воды до двух раз в период с января по март.</a:t>
            </a: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434</TotalTime>
  <Words>1139</Words>
  <Application>Microsoft Office PowerPoint</Application>
  <PresentationFormat>Экран (4:3)</PresentationFormat>
  <Paragraphs>179</Paragraphs>
  <Slides>17</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0</vt:i4>
      </vt:variant>
      <vt:variant>
        <vt:lpstr>Заголовки слайдов</vt:lpstr>
      </vt:variant>
      <vt:variant>
        <vt:i4>17</vt:i4>
      </vt:variant>
    </vt:vector>
  </HeadingPairs>
  <TitlesOfParts>
    <vt:vector size="18" baseType="lpstr">
      <vt:lpstr>Тема Office</vt:lpstr>
      <vt:lpstr>Оценка последствий строительства водохранилищ в бассейне р. Селенги </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Оценка последствий строительства водохранилищ в бассейне р. Селенги </dc:title>
  <dc:creator>Your User Name</dc:creator>
  <cp:lastModifiedBy>Your User Name</cp:lastModifiedBy>
  <cp:revision>24</cp:revision>
  <dcterms:created xsi:type="dcterms:W3CDTF">2015-10-02T14:34:59Z</dcterms:created>
  <dcterms:modified xsi:type="dcterms:W3CDTF">2015-10-23T07:43:33Z</dcterms:modified>
</cp:coreProperties>
</file>