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8" r:id="rId4"/>
    <p:sldId id="258" r:id="rId5"/>
    <p:sldId id="259" r:id="rId6"/>
    <p:sldId id="260" r:id="rId7"/>
    <p:sldId id="261" r:id="rId8"/>
    <p:sldId id="262" r:id="rId9"/>
    <p:sldId id="276" r:id="rId10"/>
    <p:sldId id="269" r:id="rId11"/>
    <p:sldId id="277" r:id="rId12"/>
    <p:sldId id="270" r:id="rId13"/>
    <p:sldId id="271" r:id="rId14"/>
    <p:sldId id="272" r:id="rId15"/>
    <p:sldId id="278" r:id="rId16"/>
    <p:sldId id="273" r:id="rId17"/>
    <p:sldId id="274" r:id="rId18"/>
    <p:sldId id="266" r:id="rId19"/>
    <p:sldId id="267" r:id="rId20"/>
  </p:sldIdLst>
  <p:sldSz cx="9144000" cy="6858000" type="screen4x3"/>
  <p:notesSz cx="6708775" cy="9836150"/>
  <p:defaultTextStyle>
    <a:defPPr>
      <a:defRPr lang="ru-RU"/>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6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75565CEB-BA37-43AA-B076-5A022F9E4962}" type="datetimeFigureOut">
              <a:rPr lang="ru-RU"/>
              <a:pPr>
                <a:defRPr/>
              </a:pPr>
              <a:t>29.07.2013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F6C63BE-80C4-4C08-A9F4-BB17F3772CE4}" type="slidenum">
              <a:rPr lang="ru-RU"/>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9F38934-C0BE-4E39-959F-672ACA3009AB}" type="datetimeFigureOut">
              <a:rPr lang="ru-RU"/>
              <a:pPr>
                <a:defRPr/>
              </a:pPr>
              <a:t>29.07.2013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C284322-E722-4279-B71A-13BB726F45DC}" type="slidenum">
              <a:rPr lang="ru-RU"/>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1B15370-14CC-4CF3-BAA5-4DCC42B3B9A5}" type="datetimeFigureOut">
              <a:rPr lang="ru-RU"/>
              <a:pPr>
                <a:defRPr/>
              </a:pPr>
              <a:t>29.07.2013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DD9F40A-ADCC-4A30-8F49-C6A56272B7FC}"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2853D35-63DF-49E5-9E25-FC08A85382A0}" type="datetimeFigureOut">
              <a:rPr lang="ru-RU"/>
              <a:pPr>
                <a:defRPr/>
              </a:pPr>
              <a:t>29.07.2013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053EC53-77FF-4868-A524-815FB1A9BBB5}"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D5F8E081-4A33-4C0D-9C66-AF9FE4B96C14}" type="datetimeFigureOut">
              <a:rPr lang="ru-RU"/>
              <a:pPr>
                <a:defRPr/>
              </a:pPr>
              <a:t>29.07.2013</a:t>
            </a:fld>
            <a:endParaRPr lang="ru-RU" dirty="0"/>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EA526F41-B379-437D-AD49-B54E18FE0E2C}" type="slidenum">
              <a:rPr lang="ru-RU"/>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6C346FA3-5023-490D-B9C8-E5AAE34D0AD2}" type="datetimeFigureOut">
              <a:rPr lang="ru-RU"/>
              <a:pPr>
                <a:defRPr/>
              </a:pPr>
              <a:t>29.07.2013</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8D2090E-DCB8-4568-B95E-69DE355E1492}" type="slidenum">
              <a:rPr lang="ru-RU"/>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4EFB194E-95FC-4837-99F5-F17E1A80B65C}" type="datetimeFigureOut">
              <a:rPr lang="ru-RU"/>
              <a:pPr>
                <a:defRPr/>
              </a:pPr>
              <a:t>29.07.2013</a:t>
            </a:fld>
            <a:endParaRPr lang="ru-RU" dirty="0"/>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3EA81255-65F5-41CA-A6BE-3311AA14F259}" type="slidenum">
              <a:rPr lang="ru-RU"/>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1C51C034-3C91-4D5D-A7C7-8260B3388D6C}" type="datetimeFigureOut">
              <a:rPr lang="ru-RU"/>
              <a:pPr>
                <a:defRPr/>
              </a:pPr>
              <a:t>29.07.2013</a:t>
            </a:fld>
            <a:endParaRPr lang="ru-RU" dirty="0"/>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B373D1ED-4348-4AA5-8BA8-28D1D78A239D}" type="slidenum">
              <a:rPr lang="ru-RU"/>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F5D3EEDA-F599-42C9-B427-C80D95747BD6}" type="datetimeFigureOut">
              <a:rPr lang="ru-RU"/>
              <a:pPr>
                <a:defRPr/>
              </a:pPr>
              <a:t>29.07.2013</a:t>
            </a:fld>
            <a:endParaRPr lang="ru-RU" dirty="0"/>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CA6D7022-BB6C-4862-A93D-9C00B20FE5F3}" type="slidenum">
              <a:rPr lang="ru-RU"/>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574E77D3-EEE5-463E-811C-4F4F74A6EB64}" type="datetimeFigureOut">
              <a:rPr lang="ru-RU"/>
              <a:pPr>
                <a:defRPr/>
              </a:pPr>
              <a:t>29.07.2013</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2DBE0BB-D1C5-4B45-AEBC-DA7108DCC955}" type="slidenum">
              <a:rPr lang="ru-RU"/>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dirty="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2D4277A0-4524-4627-8C2D-B6A7E0470D48}" type="datetimeFigureOut">
              <a:rPr lang="ru-RU"/>
              <a:pPr>
                <a:defRPr/>
              </a:pPr>
              <a:t>29.07.2013</a:t>
            </a:fld>
            <a:endParaRPr lang="ru-RU" dirty="0"/>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D634A49-D152-400E-BC59-7FD51A6B37C5}" type="slidenum">
              <a:rPr lang="ru-RU"/>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A50281D-541B-4941-91FC-6933937203BD}" type="datetimeFigureOut">
              <a:rPr lang="ru-RU"/>
              <a:pPr>
                <a:defRPr/>
              </a:pPr>
              <a:t>29.07.2013</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DA89B73E-535F-46CE-9F8B-E0C99507BFC0}" type="slidenum">
              <a:rPr lang="ru-RU"/>
              <a:pPr>
                <a:defRPr/>
              </a:pPr>
              <a:t>‹#›</a:t>
            </a:fld>
            <a:endParaRPr lang="ru-RU"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Рисунок 4" descr="фон1.jpg"/>
          <p:cNvPicPr>
            <a:picLocks noChangeAspect="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2051" name="Заголовок 1"/>
          <p:cNvSpPr>
            <a:spLocks noGrp="1"/>
          </p:cNvSpPr>
          <p:nvPr>
            <p:ph type="ctrTitle"/>
          </p:nvPr>
        </p:nvSpPr>
        <p:spPr/>
        <p:txBody>
          <a:bodyPr/>
          <a:lstStyle/>
          <a:p>
            <a:r>
              <a:rPr lang="ru-RU" sz="1600" dirty="0" smtClean="0"/>
              <a:t/>
            </a:r>
            <a:br>
              <a:rPr lang="ru-RU" sz="1600" dirty="0" smtClean="0"/>
            </a:br>
            <a:r>
              <a:rPr lang="ru-RU" sz="1600" dirty="0" smtClean="0"/>
              <a:t/>
            </a:r>
            <a:br>
              <a:rPr lang="ru-RU" sz="1600" dirty="0" smtClean="0"/>
            </a:br>
            <a:r>
              <a:rPr lang="ru-RU" sz="1600" dirty="0" smtClean="0"/>
              <a:t> </a:t>
            </a:r>
            <a:r>
              <a:rPr lang="ru-RU" sz="2000" b="1" dirty="0" smtClean="0"/>
              <a:t>Практика арбитражных судов РФ по применению договорно-правовой базы ТС и ЕЭП и </a:t>
            </a:r>
            <a:r>
              <a:rPr lang="ru-RU" sz="2000" b="1" dirty="0" err="1" smtClean="0"/>
              <a:t>case</a:t>
            </a:r>
            <a:r>
              <a:rPr lang="ru-RU" sz="2000" b="1" dirty="0" smtClean="0"/>
              <a:t> </a:t>
            </a:r>
            <a:r>
              <a:rPr lang="ru-RU" sz="2000" b="1" dirty="0" err="1" smtClean="0"/>
              <a:t>law</a:t>
            </a:r>
            <a:r>
              <a:rPr lang="ru-RU" sz="2000" b="1" dirty="0" smtClean="0"/>
              <a:t> органов по разрешению споров ВТО в сфере налоговых, таможенных и иных финансовых </a:t>
            </a:r>
            <a:r>
              <a:rPr lang="ru-RU" sz="2000" b="1" dirty="0" smtClean="0"/>
              <a:t>отношений</a:t>
            </a:r>
            <a:endParaRPr lang="ru-RU" sz="2000" b="1" dirty="0" smtClean="0">
              <a:solidFill>
                <a:srgbClr val="3C3C3C"/>
              </a:solidFill>
              <a:latin typeface="Arial Black" pitchFamily="34" charset="0"/>
              <a:ea typeface="Tahoma" pitchFamily="34" charset="0"/>
              <a:cs typeface="Arial" charset="0"/>
            </a:endParaRPr>
          </a:p>
        </p:txBody>
      </p:sp>
      <p:sp>
        <p:nvSpPr>
          <p:cNvPr id="2052" name="Подзаголовок 2"/>
          <p:cNvSpPr>
            <a:spLocks noGrp="1"/>
          </p:cNvSpPr>
          <p:nvPr>
            <p:ph type="subTitle" idx="1"/>
          </p:nvPr>
        </p:nvSpPr>
        <p:spPr>
          <a:xfrm>
            <a:off x="1371600" y="3886200"/>
            <a:ext cx="6400800" cy="2757488"/>
          </a:xfrm>
        </p:spPr>
        <p:txBody>
          <a:bodyPr/>
          <a:lstStyle/>
          <a:p>
            <a:pPr marL="342900" indent="-342900" eaLnBrk="1" hangingPunct="1">
              <a:lnSpc>
                <a:spcPct val="80000"/>
              </a:lnSpc>
            </a:pPr>
            <a:endParaRPr lang="ru-RU" sz="1400" b="1" dirty="0" smtClean="0">
              <a:solidFill>
                <a:srgbClr val="3C3C3C"/>
              </a:solidFill>
              <a:latin typeface="Arial" charset="0"/>
              <a:ea typeface="Tahoma" pitchFamily="34" charset="0"/>
              <a:cs typeface="Arial" charset="0"/>
            </a:endParaRPr>
          </a:p>
          <a:p>
            <a:pPr marL="342900" indent="-342900" eaLnBrk="1" hangingPunct="1">
              <a:lnSpc>
                <a:spcPct val="80000"/>
              </a:lnSpc>
            </a:pPr>
            <a:r>
              <a:rPr lang="ru-RU" sz="1400" b="1" dirty="0" smtClean="0">
                <a:solidFill>
                  <a:srgbClr val="3C3C3C"/>
                </a:solidFill>
                <a:latin typeface="Arial" charset="0"/>
                <a:ea typeface="Tahoma" pitchFamily="34" charset="0"/>
                <a:cs typeface="Arial" charset="0"/>
              </a:rPr>
              <a:t>Ивлиева Марина</a:t>
            </a:r>
          </a:p>
          <a:p>
            <a:pPr marL="342900" indent="-342900" eaLnBrk="1" hangingPunct="1">
              <a:lnSpc>
                <a:spcPct val="80000"/>
              </a:lnSpc>
            </a:pPr>
            <a:r>
              <a:rPr lang="ru-RU" sz="1400" b="1" dirty="0" smtClean="0">
                <a:solidFill>
                  <a:srgbClr val="3C3C3C"/>
                </a:solidFill>
                <a:latin typeface="Arial" charset="0"/>
                <a:ea typeface="Tahoma" pitchFamily="34" charset="0"/>
                <a:cs typeface="Arial" charset="0"/>
              </a:rPr>
              <a:t>зав.кафедрой финансового права</a:t>
            </a:r>
          </a:p>
          <a:p>
            <a:pPr marL="342900" indent="-342900" eaLnBrk="1" hangingPunct="1">
              <a:lnSpc>
                <a:spcPct val="80000"/>
              </a:lnSpc>
            </a:pPr>
            <a:r>
              <a:rPr lang="ru-RU" sz="1400" b="1" dirty="0" smtClean="0">
                <a:solidFill>
                  <a:srgbClr val="3C3C3C"/>
                </a:solidFill>
                <a:latin typeface="Arial" charset="0"/>
                <a:ea typeface="Tahoma" pitchFamily="34" charset="0"/>
                <a:cs typeface="Arial" charset="0"/>
              </a:rPr>
              <a:t>Юридического факультета МГУ им.</a:t>
            </a:r>
          </a:p>
          <a:p>
            <a:pPr marL="342900" indent="-342900" eaLnBrk="1" hangingPunct="1">
              <a:lnSpc>
                <a:spcPct val="80000"/>
              </a:lnSpc>
            </a:pPr>
            <a:r>
              <a:rPr lang="ru-RU" sz="1400" b="1" dirty="0" smtClean="0">
                <a:solidFill>
                  <a:srgbClr val="3C3C3C"/>
                </a:solidFill>
                <a:latin typeface="Arial" charset="0"/>
                <a:ea typeface="Tahoma" pitchFamily="34" charset="0"/>
                <a:cs typeface="Arial" charset="0"/>
              </a:rPr>
              <a:t>М.В.Ломоносова</a:t>
            </a:r>
          </a:p>
          <a:p>
            <a:pPr marL="342900" indent="-342900" eaLnBrk="1" hangingPunct="1">
              <a:lnSpc>
                <a:spcPct val="80000"/>
              </a:lnSpc>
            </a:pPr>
            <a:endParaRPr lang="ru-RU" sz="1400" b="1" dirty="0" smtClean="0">
              <a:solidFill>
                <a:srgbClr val="3C3C3C"/>
              </a:solidFill>
              <a:latin typeface="Arial" charset="0"/>
              <a:ea typeface="Tahoma" pitchFamily="34" charset="0"/>
              <a:cs typeface="Arial" charset="0"/>
            </a:endParaRPr>
          </a:p>
          <a:p>
            <a:pPr marL="342900" indent="-342900">
              <a:lnSpc>
                <a:spcPct val="80000"/>
              </a:lnSpc>
            </a:pPr>
            <a:endParaRPr lang="ru-RU" sz="1400" b="1" dirty="0" smtClean="0">
              <a:solidFill>
                <a:srgbClr val="3C3C3C"/>
              </a:solidFill>
              <a:latin typeface="Arial" charset="0"/>
              <a:ea typeface="Tahoma" pitchFamily="34" charset="0"/>
              <a:cs typeface="Arial" charset="0"/>
            </a:endParaRPr>
          </a:p>
          <a:p>
            <a:pPr marL="342900" indent="-342900" eaLnBrk="1" hangingPunct="1">
              <a:lnSpc>
                <a:spcPct val="80000"/>
              </a:lnSpc>
            </a:pPr>
            <a:r>
              <a:rPr lang="en-US" sz="1400" b="1" dirty="0" smtClean="0">
                <a:solidFill>
                  <a:srgbClr val="FF0000"/>
                </a:solidFill>
                <a:latin typeface="Arial" charset="0"/>
                <a:ea typeface="Tahoma" pitchFamily="34" charset="0"/>
                <a:cs typeface="Arial" charset="0"/>
              </a:rPr>
              <a:t> </a:t>
            </a:r>
            <a:endParaRPr lang="ru-RU" sz="1400" b="1" dirty="0" smtClean="0">
              <a:solidFill>
                <a:srgbClr val="FF0000"/>
              </a:solidFill>
              <a:latin typeface="Arial" charset="0"/>
              <a:ea typeface="Tahoma" pitchFamily="34" charset="0"/>
              <a:cs typeface="Arial" charset="0"/>
            </a:endParaRPr>
          </a:p>
        </p:txBody>
      </p:sp>
      <p:pic>
        <p:nvPicPr>
          <p:cNvPr id="2053" name="Рисунок 6" descr="LOGO__~1.JPG"/>
          <p:cNvPicPr>
            <a:picLocks noChangeAspect="1"/>
          </p:cNvPicPr>
          <p:nvPr/>
        </p:nvPicPr>
        <p:blipFill>
          <a:blip r:embed="rId3" cstate="print"/>
          <a:srcRect/>
          <a:stretch>
            <a:fillRect/>
          </a:stretch>
        </p:blipFill>
        <p:spPr bwMode="auto">
          <a:xfrm>
            <a:off x="4000500" y="214313"/>
            <a:ext cx="1104900" cy="11620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539552" y="2384306"/>
            <a:ext cx="7992888" cy="12157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ts val="600"/>
              </a:spcAft>
              <a:buClrTx/>
              <a:buSzTx/>
              <a:buFontTx/>
              <a:buNone/>
              <a:tabLst/>
            </a:pPr>
            <a:endParaRPr kumimoji="0" lang="ru-RU"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ts val="600"/>
              </a:spcAft>
              <a:buClrTx/>
              <a:buSzTx/>
              <a:buFontTx/>
              <a:buNone/>
              <a:tabLst/>
            </a:pPr>
            <a:endParaRPr lang="ru-RU" sz="1400" dirty="0" smtClean="0">
              <a:latin typeface="Calibri" pitchFamily="34" charset="0"/>
              <a:ea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ts val="600"/>
              </a:spcAft>
              <a:buClrTx/>
              <a:buSzTx/>
              <a:buFontTx/>
              <a:buNone/>
              <a:tabLst/>
            </a:pPr>
            <a:endParaRPr kumimoji="0" lang="ru-RU"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ts val="600"/>
              </a:spcAft>
              <a:buClrTx/>
              <a:buSzTx/>
              <a:buFontTx/>
              <a:buNone/>
              <a:tabLst/>
            </a:pPr>
            <a:endPar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pic>
        <p:nvPicPr>
          <p:cNvPr id="4" name="Содержимое 3" descr="LOGO__~2.jpg"/>
          <p:cNvPicPr>
            <a:picLocks noChangeAspect="1"/>
          </p:cNvPicPr>
          <p:nvPr/>
        </p:nvPicPr>
        <p:blipFill>
          <a:blip r:embed="rId2" cstate="print"/>
          <a:srcRect/>
          <a:stretch>
            <a:fillRect/>
          </a:stretch>
        </p:blipFill>
        <p:spPr>
          <a:xfrm>
            <a:off x="857250" y="428625"/>
            <a:ext cx="781050" cy="819150"/>
          </a:xfrm>
          <a:prstGeom prst="rect">
            <a:avLst/>
          </a:prstGeom>
        </p:spPr>
      </p:pic>
      <p:sp>
        <p:nvSpPr>
          <p:cNvPr id="6" name="Заголовок 1"/>
          <p:cNvSpPr txBox="1">
            <a:spLocks/>
          </p:cNvSpPr>
          <p:nvPr/>
        </p:nvSpPr>
        <p:spPr bwMode="auto">
          <a:xfrm>
            <a:off x="3786188" y="428625"/>
            <a:ext cx="4714875" cy="85725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7" name="Номер слайда 4"/>
          <p:cNvSpPr>
            <a:spLocks noGrp="1"/>
          </p:cNvSpPr>
          <p:nvPr>
            <p:ph type="sldNum" sz="quarter" idx="12"/>
          </p:nvPr>
        </p:nvSpPr>
        <p:spPr bwMode="auto">
          <a:xfrm>
            <a:off x="7092280" y="6021289"/>
            <a:ext cx="1480220" cy="408086"/>
          </a:xfrm>
          <a:ln>
            <a:miter lim="800000"/>
            <a:headEnd/>
            <a:tailEnd/>
          </a:ln>
        </p:spPr>
        <p:txBody>
          <a:bodyPr/>
          <a:lstStyle/>
          <a:p>
            <a:pPr algn="just">
              <a:defRPr/>
            </a:pPr>
            <a:r>
              <a:rPr lang="ru-RU" dirty="0"/>
              <a:t>Слайд  </a:t>
            </a:r>
            <a:r>
              <a:rPr lang="ru-RU" dirty="0" smtClean="0"/>
              <a:t>   10</a:t>
            </a:r>
            <a:endParaRPr lang="ru-RU" dirty="0"/>
          </a:p>
        </p:txBody>
      </p:sp>
      <p:sp>
        <p:nvSpPr>
          <p:cNvPr id="8" name="Прямоугольник 7"/>
          <p:cNvSpPr/>
          <p:nvPr/>
        </p:nvSpPr>
        <p:spPr>
          <a:xfrm>
            <a:off x="2286000" y="1582341"/>
            <a:ext cx="4572000" cy="3693319"/>
          </a:xfrm>
          <a:prstGeom prst="rect">
            <a:avLst/>
          </a:prstGeom>
        </p:spPr>
        <p:txBody>
          <a:bodyPr>
            <a:spAutoFit/>
          </a:bodyPr>
          <a:lstStyle/>
          <a:p>
            <a:endParaRPr lang="ru-RU" dirty="0" smtClean="0"/>
          </a:p>
          <a:p>
            <a:endParaRPr lang="ru-RU" dirty="0" smtClean="0"/>
          </a:p>
          <a:p>
            <a:r>
              <a:rPr lang="ru-RU" dirty="0" smtClean="0"/>
              <a:t></a:t>
            </a:r>
            <a:r>
              <a:rPr lang="ru-RU" b="1" dirty="0" smtClean="0"/>
              <a:t>ГАТТ 1947 г.: с августа 1948 г. по октябрь 1994 г. рассмотрено 101 спор (обращение); </a:t>
            </a:r>
          </a:p>
          <a:p>
            <a:r>
              <a:rPr lang="ru-RU" dirty="0" smtClean="0"/>
              <a:t></a:t>
            </a:r>
            <a:r>
              <a:rPr lang="ru-RU" b="1" dirty="0" smtClean="0"/>
              <a:t>ВТО 1994 г.: с января 1995 г. по май 2013 г. рассмотрено 459 споров, из них 369 споров по ГАТТ 1994 г., 23 спора по ГАТС 1994 г., 33 спора по ТРИПС, 36 споров по ТРИМС; 26 споров по Протоколу о присоединении к ВТО; 40 споров по SPS и др.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ChangeArrowheads="1"/>
          </p:cNvSpPr>
          <p:nvPr/>
        </p:nvSpPr>
        <p:spPr bwMode="auto">
          <a:xfrm>
            <a:off x="827584" y="2839679"/>
            <a:ext cx="7056784" cy="12157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ts val="600"/>
              </a:spcAft>
              <a:buClrTx/>
              <a:buSzTx/>
              <a:buFontTx/>
              <a:buNone/>
              <a:tabLst/>
            </a:pPr>
            <a:endParaRPr kumimoji="0" lang="ru-RU"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ts val="600"/>
              </a:spcAft>
              <a:buClrTx/>
              <a:buSzTx/>
              <a:buFontTx/>
              <a:buNone/>
              <a:tabLst/>
            </a:pPr>
            <a:endParaRPr lang="ru-RU" sz="1400" dirty="0" smtClean="0">
              <a:latin typeface="Calibri" pitchFamily="34" charset="0"/>
              <a:ea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ts val="600"/>
              </a:spcAft>
              <a:buClrTx/>
              <a:buSzTx/>
              <a:buFontTx/>
              <a:buNone/>
              <a:tabLst/>
            </a:pPr>
            <a:endParaRPr kumimoji="0" lang="ru-RU" sz="1400" b="0" i="0" u="none" strike="noStrike" cap="none" normalizeH="0" baseline="0" dirty="0" smtClean="0">
              <a:ln>
                <a:noFill/>
              </a:ln>
              <a:solidFill>
                <a:schemeClr val="tx1"/>
              </a:solidFill>
              <a:effectLst/>
              <a:latin typeface="Calibri" pitchFamily="34" charset="0"/>
              <a:ea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ts val="600"/>
              </a:spcAft>
              <a:buClrTx/>
              <a:buSzTx/>
              <a:buFontTx/>
              <a:buNone/>
              <a:tabLst/>
            </a:pPr>
            <a:endPar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pic>
        <p:nvPicPr>
          <p:cNvPr id="4" name="Содержимое 3" descr="LOGO__~2.jpg"/>
          <p:cNvPicPr>
            <a:picLocks noChangeAspect="1"/>
          </p:cNvPicPr>
          <p:nvPr/>
        </p:nvPicPr>
        <p:blipFill>
          <a:blip r:embed="rId2" cstate="print"/>
          <a:srcRect/>
          <a:stretch>
            <a:fillRect/>
          </a:stretch>
        </p:blipFill>
        <p:spPr>
          <a:xfrm>
            <a:off x="857250" y="428625"/>
            <a:ext cx="781050" cy="819150"/>
          </a:xfrm>
          <a:prstGeom prst="rect">
            <a:avLst/>
          </a:prstGeom>
        </p:spPr>
      </p:pic>
      <p:sp>
        <p:nvSpPr>
          <p:cNvPr id="6" name="Заголовок 1"/>
          <p:cNvSpPr txBox="1">
            <a:spLocks/>
          </p:cNvSpPr>
          <p:nvPr/>
        </p:nvSpPr>
        <p:spPr bwMode="auto">
          <a:xfrm>
            <a:off x="3786188" y="428625"/>
            <a:ext cx="4714875" cy="85725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8" name="Прямоугольник 7"/>
          <p:cNvSpPr/>
          <p:nvPr/>
        </p:nvSpPr>
        <p:spPr>
          <a:xfrm>
            <a:off x="611560" y="1484784"/>
            <a:ext cx="7704856" cy="646331"/>
          </a:xfrm>
          <a:prstGeom prst="rect">
            <a:avLst/>
          </a:prstGeom>
        </p:spPr>
        <p:txBody>
          <a:bodyPr wrap="square">
            <a:spAutoFit/>
          </a:bodyPr>
          <a:lstStyle/>
          <a:p>
            <a:pPr indent="360000"/>
            <a:endParaRPr lang="ru-RU" b="1" dirty="0" smtClean="0">
              <a:latin typeface="Times New Roman" pitchFamily="18" charset="0"/>
              <a:cs typeface="Times New Roman" pitchFamily="18" charset="0"/>
            </a:endParaRPr>
          </a:p>
          <a:p>
            <a:pPr indent="360000"/>
            <a:endParaRPr lang="ru-RU" b="1" dirty="0" smtClean="0">
              <a:latin typeface="Times New Roman" pitchFamily="18" charset="0"/>
              <a:cs typeface="Times New Roman" pitchFamily="18" charset="0"/>
            </a:endParaRPr>
          </a:p>
        </p:txBody>
      </p:sp>
      <p:sp>
        <p:nvSpPr>
          <p:cNvPr id="9" name="Номер слайда 4"/>
          <p:cNvSpPr>
            <a:spLocks noGrp="1"/>
          </p:cNvSpPr>
          <p:nvPr>
            <p:ph type="sldNum" sz="quarter" idx="12"/>
          </p:nvPr>
        </p:nvSpPr>
        <p:spPr bwMode="auto">
          <a:xfrm>
            <a:off x="7092280" y="6021289"/>
            <a:ext cx="1480220" cy="408086"/>
          </a:xfrm>
          <a:ln>
            <a:miter lim="800000"/>
            <a:headEnd/>
            <a:tailEnd/>
          </a:ln>
        </p:spPr>
        <p:txBody>
          <a:bodyPr/>
          <a:lstStyle/>
          <a:p>
            <a:pPr algn="just">
              <a:defRPr/>
            </a:pPr>
            <a:r>
              <a:rPr lang="ru-RU" dirty="0"/>
              <a:t>Слайд             </a:t>
            </a:r>
            <a:r>
              <a:rPr lang="ru-RU" dirty="0" smtClean="0"/>
              <a:t>11</a:t>
            </a:r>
            <a:endParaRPr lang="ru-RU" dirty="0"/>
          </a:p>
        </p:txBody>
      </p:sp>
      <p:sp>
        <p:nvSpPr>
          <p:cNvPr id="7" name="Прямоугольник 6"/>
          <p:cNvSpPr/>
          <p:nvPr/>
        </p:nvSpPr>
        <p:spPr>
          <a:xfrm>
            <a:off x="2286000" y="3105835"/>
            <a:ext cx="4572000" cy="923330"/>
          </a:xfrm>
          <a:prstGeom prst="rect">
            <a:avLst/>
          </a:prstGeom>
        </p:spPr>
        <p:txBody>
          <a:bodyPr>
            <a:spAutoFit/>
          </a:bodyPr>
          <a:lstStyle/>
          <a:p>
            <a:endParaRPr lang="ru-RU" dirty="0" smtClean="0"/>
          </a:p>
          <a:p>
            <a:r>
              <a:rPr lang="ru-RU" dirty="0" smtClean="0"/>
              <a:t>Споры по ГАТТ 1994 г. </a:t>
            </a:r>
            <a:endParaRPr lang="ru-RU" dirty="0" smtClean="0"/>
          </a:p>
          <a:p>
            <a:endParaRPr lang="ru-RU" dirty="0"/>
          </a:p>
        </p:txBody>
      </p:sp>
      <p:sp>
        <p:nvSpPr>
          <p:cNvPr id="10" name="Прямоугольник 9"/>
          <p:cNvSpPr/>
          <p:nvPr/>
        </p:nvSpPr>
        <p:spPr>
          <a:xfrm>
            <a:off x="2286000" y="-1187648"/>
            <a:ext cx="4572000" cy="9233297"/>
          </a:xfrm>
          <a:prstGeom prst="rect">
            <a:avLst/>
          </a:prstGeom>
        </p:spPr>
        <p:txBody>
          <a:bodyPr>
            <a:spAutoFit/>
          </a:bodyPr>
          <a:lstStyle/>
          <a:p>
            <a:endParaRPr lang="ru-RU" dirty="0" smtClean="0"/>
          </a:p>
          <a:p>
            <a:endParaRPr lang="ru-RU" dirty="0" smtClean="0"/>
          </a:p>
          <a:p>
            <a:r>
              <a:rPr lang="ru-RU" dirty="0" smtClean="0"/>
              <a:t></a:t>
            </a:r>
            <a:r>
              <a:rPr lang="ru-RU" b="1" dirty="0" smtClean="0"/>
              <a:t>Правовая основа большинства споров – нарушение </a:t>
            </a:r>
            <a:r>
              <a:rPr lang="ru-RU" b="1" dirty="0" err="1" smtClean="0"/>
              <a:t>ст.III</a:t>
            </a:r>
            <a:r>
              <a:rPr lang="ru-RU" b="1" dirty="0" smtClean="0"/>
              <a:t> ГАТТ 1994 г. – национального режима налогообложения. </a:t>
            </a:r>
          </a:p>
          <a:p>
            <a:r>
              <a:rPr lang="ru-RU" dirty="0" smtClean="0"/>
              <a:t></a:t>
            </a:r>
            <a:r>
              <a:rPr lang="ru-RU" b="1" dirty="0" smtClean="0"/>
              <a:t>Дискриминационное налогообложение иностранной продукции: </a:t>
            </a:r>
          </a:p>
          <a:p>
            <a:r>
              <a:rPr lang="ru-RU" dirty="0" smtClean="0"/>
              <a:t></a:t>
            </a:r>
            <a:r>
              <a:rPr lang="ru-RU" b="1" dirty="0" smtClean="0"/>
              <a:t>DS 8 21.06.1995, DS 10 07.07.1995, DS 11 07.07.1995 – ЕС / США / Канада против Японии; </a:t>
            </a:r>
          </a:p>
          <a:p>
            <a:r>
              <a:rPr lang="ru-RU" dirty="0" smtClean="0"/>
              <a:t></a:t>
            </a:r>
            <a:r>
              <a:rPr lang="ru-RU" b="1" dirty="0" smtClean="0"/>
              <a:t>DS 75 02.04.1997, DS 84 23.05.1997 – ЕС / США против Кореи; </a:t>
            </a:r>
          </a:p>
          <a:p>
            <a:r>
              <a:rPr lang="ru-RU" dirty="0" smtClean="0"/>
              <a:t></a:t>
            </a:r>
            <a:r>
              <a:rPr lang="ru-RU" b="1" dirty="0" smtClean="0"/>
              <a:t>DS 87 04.06.1997, DS 109 11.09.1997, DS 110 15.12.1997 – ЕС / США / ЕС против Чили. «Ответчики» взимали повышенные акцизы/налоги с алкогольных напитков «иностранного» происхождения по сравнению с национальными – </a:t>
            </a:r>
            <a:r>
              <a:rPr lang="ru-RU" b="1" i="1" dirty="0" err="1" smtClean="0"/>
              <a:t>shochu</a:t>
            </a:r>
            <a:r>
              <a:rPr lang="ru-RU" b="1" i="1" dirty="0" smtClean="0"/>
              <a:t>, </a:t>
            </a:r>
            <a:r>
              <a:rPr lang="ru-RU" b="1" i="1" dirty="0" err="1" smtClean="0"/>
              <a:t>soju</a:t>
            </a:r>
            <a:r>
              <a:rPr lang="ru-RU" b="1" i="1" dirty="0" smtClean="0"/>
              <a:t>, </a:t>
            </a:r>
            <a:r>
              <a:rPr lang="ru-RU" b="1" i="1" dirty="0" err="1" smtClean="0"/>
              <a:t>pisco</a:t>
            </a:r>
            <a:r>
              <a:rPr lang="ru-RU" b="1" i="1" dirty="0" smtClean="0"/>
              <a:t>; </a:t>
            </a:r>
          </a:p>
          <a:p>
            <a:r>
              <a:rPr lang="ru-RU" dirty="0" smtClean="0"/>
              <a:t></a:t>
            </a:r>
            <a:r>
              <a:rPr lang="ru-RU" b="1" dirty="0" smtClean="0"/>
              <a:t>DS 354 29.11.2006 – ЕС против Канады, которая освободила от акциза </a:t>
            </a:r>
            <a:r>
              <a:rPr lang="ru-RU" b="1" i="1" dirty="0" smtClean="0"/>
              <a:t>вино, произведенное в Канаде и из материалов, произведенных в Канаде, а также освободила от акциза канадское пиво; </a:t>
            </a:r>
          </a:p>
          <a:p>
            <a:r>
              <a:rPr lang="ru-RU" dirty="0" smtClean="0"/>
              <a:t></a:t>
            </a:r>
            <a:r>
              <a:rPr lang="ru-RU" b="1" dirty="0" smtClean="0"/>
              <a:t>DS 371 07.02.2008 – Филиппины против Таиланда, который </a:t>
            </a:r>
            <a:r>
              <a:rPr lang="ru-RU" b="1" i="1" dirty="0" smtClean="0"/>
              <a:t>облагал НДС иностранные сигареты в большем размере, чем аналогичные отечественные.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ChangeArrowheads="1"/>
          </p:cNvSpPr>
          <p:nvPr/>
        </p:nvSpPr>
        <p:spPr bwMode="auto">
          <a:xfrm>
            <a:off x="539552" y="1733679"/>
            <a:ext cx="8136904"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endParaRPr lang="ru-RU" sz="1400" dirty="0" smtClean="0"/>
          </a:p>
          <a:p>
            <a:endParaRPr lang="ru-RU" sz="1400" dirty="0" smtClean="0"/>
          </a:p>
          <a:p>
            <a:r>
              <a:rPr lang="ru-RU" sz="1400" b="1" dirty="0" smtClean="0"/>
              <a:t>DS 411 20.07.2010* – Украина против Армении, которая в повышенном размере облагала налогами </a:t>
            </a:r>
            <a:r>
              <a:rPr lang="ru-RU" sz="1400" b="1" i="1" dirty="0" smtClean="0"/>
              <a:t>импортные табак и алкоголь, а также взимала импортную пошлину больше, чем согласовано в Протоколе о присоединении; DS 421 17.02.2011 – Украина против Молдовы, которая взимает платеж с импортных товаров в пластиковой упаковке; DS 423 03.03.2011* – Молдова против Украины, которая в большем размере облагает импортные спиртные напитки; </a:t>
            </a:r>
          </a:p>
          <a:p>
            <a:r>
              <a:rPr lang="ru-RU" sz="1400" dirty="0" smtClean="0"/>
              <a:t></a:t>
            </a:r>
            <a:r>
              <a:rPr lang="ru-RU" sz="1400" b="1" dirty="0" smtClean="0"/>
              <a:t>DS 308 16.03.2004 – США против Мексики, которая взимала налоги с напитков, не основанных на </a:t>
            </a:r>
            <a:r>
              <a:rPr lang="ru-RU" sz="1400" b="1" i="1" dirty="0" smtClean="0"/>
              <a:t>тростниковом сахаре; DS 396 29.07.2009 – ЕС против Филиппин, которые облагают пониженным налогом спиртные напитки на основе тростникового сахара, аналогичное дело DS 403 – США против Филиппин. </a:t>
            </a:r>
          </a:p>
          <a:p>
            <a:r>
              <a:rPr lang="ru-RU" sz="1400" dirty="0" smtClean="0"/>
              <a:t></a:t>
            </a:r>
            <a:r>
              <a:rPr lang="ru-RU" sz="1400" b="1" dirty="0" smtClean="0"/>
              <a:t>DS 43 12.06.1996 – США против Турции, которая </a:t>
            </a:r>
            <a:r>
              <a:rPr lang="ru-RU" sz="1400" b="1" i="1" dirty="0" smtClean="0"/>
              <a:t>облагала налогом доходы от проката иностранных фильмов. </a:t>
            </a:r>
          </a:p>
          <a:p>
            <a:r>
              <a:rPr lang="ru-RU" sz="1400" dirty="0" smtClean="0"/>
              <a:t></a:t>
            </a:r>
            <a:r>
              <a:rPr lang="ru-RU" sz="1400" b="1" dirty="0" smtClean="0"/>
              <a:t>Отмеченные меры были признаны палатами ОРС нарушающими национальный режим налогообложения по </a:t>
            </a:r>
            <a:r>
              <a:rPr lang="ru-RU" sz="1400" b="1" dirty="0" err="1" smtClean="0"/>
              <a:t>ст.III</a:t>
            </a:r>
            <a:r>
              <a:rPr lang="ru-RU" sz="1400" b="1" dirty="0" smtClean="0"/>
              <a:t> ГАТТ 1994 г.; в большинстве случаев «ответчик» отменял/модифицировал меры. </a:t>
            </a:r>
          </a:p>
          <a:p>
            <a:pPr marL="0" marR="0" lvl="0" indent="342900" algn="just" defTabSz="914400" rtl="0" eaLnBrk="0" fontAlgn="base" latinLnBrk="0" hangingPunct="0">
              <a:lnSpc>
                <a:spcPct val="100000"/>
              </a:lnSpc>
              <a:spcBef>
                <a:spcPct val="0"/>
              </a:spcBef>
              <a:spcAft>
                <a:spcPct val="0"/>
              </a:spcAft>
              <a:buClrTx/>
              <a:buSzTx/>
              <a:buFontTx/>
              <a:buNone/>
              <a:tabLst/>
            </a:pPr>
            <a:endParaRPr kumimoji="0" lang="ru-RU" sz="1400" b="0" i="1"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Содержимое 3" descr="LOGO__~2.jpg"/>
          <p:cNvPicPr>
            <a:picLocks noChangeAspect="1"/>
          </p:cNvPicPr>
          <p:nvPr/>
        </p:nvPicPr>
        <p:blipFill>
          <a:blip r:embed="rId2" cstate="print"/>
          <a:srcRect/>
          <a:stretch>
            <a:fillRect/>
          </a:stretch>
        </p:blipFill>
        <p:spPr>
          <a:xfrm>
            <a:off x="857250" y="428625"/>
            <a:ext cx="781050" cy="819150"/>
          </a:xfrm>
          <a:prstGeom prst="rect">
            <a:avLst/>
          </a:prstGeom>
        </p:spPr>
      </p:pic>
      <p:sp>
        <p:nvSpPr>
          <p:cNvPr id="5" name="Заголовок 1"/>
          <p:cNvSpPr txBox="1">
            <a:spLocks/>
          </p:cNvSpPr>
          <p:nvPr/>
        </p:nvSpPr>
        <p:spPr bwMode="auto">
          <a:xfrm>
            <a:off x="3851920" y="476671"/>
            <a:ext cx="4649143" cy="80920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9217" name="Rectangle 1"/>
          <p:cNvSpPr>
            <a:spLocks noChangeArrowheads="1"/>
          </p:cNvSpPr>
          <p:nvPr/>
        </p:nvSpPr>
        <p:spPr bwMode="auto">
          <a:xfrm>
            <a:off x="4479634" y="-2232"/>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ru-RU" sz="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t/>
            </a:r>
            <a:br>
              <a:rPr kumimoji="0" lang="ru-RU" sz="600" b="0" i="0" u="none" strike="noStrike" cap="none" normalizeH="0" baseline="0" dirty="0" smtClean="0">
                <a:ln>
                  <a:noFill/>
                </a:ln>
                <a:solidFill>
                  <a:srgbClr val="000000"/>
                </a:solidFill>
                <a:effectLst/>
                <a:latin typeface="Calibri" pitchFamily="34" charset="0"/>
                <a:ea typeface="Calibri" pitchFamily="34" charset="0"/>
                <a:cs typeface="Times New Roman" pitchFamily="18" charset="0"/>
              </a:rPr>
            </a:b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Номер слайда 4"/>
          <p:cNvSpPr>
            <a:spLocks noGrp="1"/>
          </p:cNvSpPr>
          <p:nvPr>
            <p:ph type="sldNum" sz="quarter" idx="12"/>
          </p:nvPr>
        </p:nvSpPr>
        <p:spPr bwMode="auto">
          <a:xfrm>
            <a:off x="7092280" y="6021289"/>
            <a:ext cx="1480220" cy="408086"/>
          </a:xfrm>
          <a:ln>
            <a:miter lim="800000"/>
            <a:headEnd/>
            <a:tailEnd/>
          </a:ln>
        </p:spPr>
        <p:txBody>
          <a:bodyPr/>
          <a:lstStyle/>
          <a:p>
            <a:pPr algn="just">
              <a:defRPr/>
            </a:pPr>
            <a:r>
              <a:rPr lang="ru-RU" dirty="0"/>
              <a:t>Слайд             </a:t>
            </a:r>
            <a:r>
              <a:rPr lang="ru-RU" dirty="0" smtClean="0"/>
              <a:t>12</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ChangeArrowheads="1"/>
          </p:cNvSpPr>
          <p:nvPr/>
        </p:nvSpPr>
        <p:spPr bwMode="auto">
          <a:xfrm>
            <a:off x="539552" y="3455422"/>
            <a:ext cx="820891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342900" algn="just" defTabSz="914400" rtl="0" eaLnBrk="1" fontAlgn="base" latinLnBrk="0" hangingPunct="1">
              <a:lnSpc>
                <a:spcPct val="100000"/>
              </a:lnSpc>
              <a:spcBef>
                <a:spcPct val="0"/>
              </a:spcBef>
              <a:spcAft>
                <a:spcPct val="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pic>
        <p:nvPicPr>
          <p:cNvPr id="3" name="Содержимое 3" descr="LOGO__~2.jpg"/>
          <p:cNvPicPr>
            <a:picLocks noChangeAspect="1"/>
          </p:cNvPicPr>
          <p:nvPr/>
        </p:nvPicPr>
        <p:blipFill>
          <a:blip r:embed="rId2" cstate="print"/>
          <a:srcRect/>
          <a:stretch>
            <a:fillRect/>
          </a:stretch>
        </p:blipFill>
        <p:spPr>
          <a:xfrm>
            <a:off x="857250" y="428625"/>
            <a:ext cx="781050" cy="819150"/>
          </a:xfrm>
          <a:prstGeom prst="rect">
            <a:avLst/>
          </a:prstGeom>
        </p:spPr>
      </p:pic>
      <p:sp>
        <p:nvSpPr>
          <p:cNvPr id="5" name="Заголовок 1"/>
          <p:cNvSpPr txBox="1">
            <a:spLocks/>
          </p:cNvSpPr>
          <p:nvPr/>
        </p:nvSpPr>
        <p:spPr bwMode="auto">
          <a:xfrm>
            <a:off x="3851920" y="476671"/>
            <a:ext cx="4649143" cy="80920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6" name="Номер слайда 4"/>
          <p:cNvSpPr>
            <a:spLocks noGrp="1"/>
          </p:cNvSpPr>
          <p:nvPr>
            <p:ph type="sldNum" sz="quarter" idx="12"/>
          </p:nvPr>
        </p:nvSpPr>
        <p:spPr bwMode="auto">
          <a:xfrm>
            <a:off x="7092280" y="6021289"/>
            <a:ext cx="1480220" cy="408086"/>
          </a:xfrm>
          <a:ln>
            <a:miter lim="800000"/>
            <a:headEnd/>
            <a:tailEnd/>
          </a:ln>
        </p:spPr>
        <p:txBody>
          <a:bodyPr/>
          <a:lstStyle/>
          <a:p>
            <a:pPr algn="just">
              <a:defRPr/>
            </a:pPr>
            <a:r>
              <a:rPr lang="ru-RU" dirty="0"/>
              <a:t>Слайд             </a:t>
            </a:r>
            <a:r>
              <a:rPr lang="ru-RU" dirty="0" smtClean="0"/>
              <a:t>13</a:t>
            </a:r>
            <a:endParaRPr lang="ru-RU" dirty="0"/>
          </a:p>
        </p:txBody>
      </p:sp>
      <p:sp>
        <p:nvSpPr>
          <p:cNvPr id="7" name="Прямоугольник 6"/>
          <p:cNvSpPr/>
          <p:nvPr/>
        </p:nvSpPr>
        <p:spPr>
          <a:xfrm>
            <a:off x="2286000" y="3105835"/>
            <a:ext cx="4572000" cy="646331"/>
          </a:xfrm>
          <a:prstGeom prst="rect">
            <a:avLst/>
          </a:prstGeom>
        </p:spPr>
        <p:txBody>
          <a:bodyPr>
            <a:spAutoFit/>
          </a:bodyPr>
          <a:lstStyle/>
          <a:p>
            <a:endParaRPr lang="ru-RU" dirty="0" smtClean="0"/>
          </a:p>
          <a:p>
            <a:r>
              <a:rPr lang="ru-RU" dirty="0" smtClean="0"/>
              <a:t>Споры по ГАТС 1994 г. </a:t>
            </a:r>
            <a:endParaRPr lang="ru-RU" dirty="0"/>
          </a:p>
        </p:txBody>
      </p:sp>
      <p:sp>
        <p:nvSpPr>
          <p:cNvPr id="8" name="Прямоугольник 7"/>
          <p:cNvSpPr/>
          <p:nvPr/>
        </p:nvSpPr>
        <p:spPr>
          <a:xfrm>
            <a:off x="2286000" y="-1326148"/>
            <a:ext cx="4572000" cy="9510296"/>
          </a:xfrm>
          <a:prstGeom prst="rect">
            <a:avLst/>
          </a:prstGeom>
        </p:spPr>
        <p:txBody>
          <a:bodyPr>
            <a:spAutoFit/>
          </a:bodyPr>
          <a:lstStyle/>
          <a:p>
            <a:endParaRPr lang="ru-RU" dirty="0" smtClean="0"/>
          </a:p>
          <a:p>
            <a:endParaRPr lang="ru-RU" dirty="0" smtClean="0"/>
          </a:p>
          <a:p>
            <a:r>
              <a:rPr lang="en-US" dirty="0" smtClean="0"/>
              <a:t></a:t>
            </a:r>
            <a:r>
              <a:rPr lang="en-US" b="1" dirty="0" smtClean="0"/>
              <a:t>DS 413 15.09.2010 «China — Certain Measures Affecting Electronic Payment Services» – США </a:t>
            </a:r>
            <a:r>
              <a:rPr lang="en-US" b="1" dirty="0" err="1" smtClean="0"/>
              <a:t>против</a:t>
            </a:r>
            <a:r>
              <a:rPr lang="en-US" b="1" dirty="0" smtClean="0"/>
              <a:t> </a:t>
            </a:r>
            <a:r>
              <a:rPr lang="en-US" b="1" dirty="0" err="1" smtClean="0"/>
              <a:t>Китая</a:t>
            </a:r>
            <a:r>
              <a:rPr lang="en-US" b="1" dirty="0" smtClean="0"/>
              <a:t>. </a:t>
            </a:r>
          </a:p>
          <a:p>
            <a:r>
              <a:rPr lang="ru-RU" dirty="0" smtClean="0"/>
              <a:t>Китай позволяет оказывать </a:t>
            </a:r>
            <a:r>
              <a:rPr lang="ru-RU" b="1" dirty="0" smtClean="0"/>
              <a:t>услуги электронных платежей по операциям, выраженным и осуществляемым в юанях, единственной китайской компании – </a:t>
            </a:r>
            <a:r>
              <a:rPr lang="ru-RU" b="1" dirty="0" err="1" smtClean="0"/>
              <a:t>China</a:t>
            </a:r>
            <a:r>
              <a:rPr lang="ru-RU" b="1" dirty="0" smtClean="0"/>
              <a:t> </a:t>
            </a:r>
            <a:r>
              <a:rPr lang="ru-RU" b="1" dirty="0" err="1" smtClean="0"/>
              <a:t>UnionPay</a:t>
            </a:r>
            <a:r>
              <a:rPr lang="ru-RU" b="1" dirty="0" smtClean="0"/>
              <a:t>. Иные (иностранные) поставщики услуг электронных платежей могут осуществлять операции только в иностранной валюте. Кроме того, все карты должны отвечать требованиям платежной системы </a:t>
            </a:r>
            <a:r>
              <a:rPr lang="ru-RU" b="1" dirty="0" err="1" smtClean="0"/>
              <a:t>China</a:t>
            </a:r>
            <a:r>
              <a:rPr lang="ru-RU" b="1" dirty="0" smtClean="0"/>
              <a:t> </a:t>
            </a:r>
            <a:r>
              <a:rPr lang="ru-RU" b="1" dirty="0" err="1" smtClean="0"/>
              <a:t>UnionPay</a:t>
            </a:r>
            <a:r>
              <a:rPr lang="ru-RU" b="1" dirty="0" smtClean="0"/>
              <a:t>, иметь логотип этой системы, все банкоматы и терминалы должны также иметь логотип китайской платежной системы. </a:t>
            </a:r>
          </a:p>
          <a:p>
            <a:r>
              <a:rPr lang="ru-RU" dirty="0" smtClean="0"/>
              <a:t></a:t>
            </a:r>
            <a:r>
              <a:rPr lang="ru-RU" b="1" dirty="0" smtClean="0"/>
              <a:t>16 июля 2012 доклад Палаты: Китай принял обязательство по доступу на рынок поставщиков EPS, в т.ч. посредством коммерческого присутствия; Китай принял обязательство по национальному режиму поставки услуг EPS; </a:t>
            </a:r>
            <a:r>
              <a:rPr lang="ru-RU" b="1" dirty="0" err="1" smtClean="0"/>
              <a:t>China</a:t>
            </a:r>
            <a:r>
              <a:rPr lang="ru-RU" b="1" dirty="0" smtClean="0"/>
              <a:t> </a:t>
            </a:r>
            <a:r>
              <a:rPr lang="ru-RU" b="1" dirty="0" err="1" smtClean="0"/>
              <a:t>UnionPay</a:t>
            </a:r>
            <a:r>
              <a:rPr lang="ru-RU" b="1" dirty="0" smtClean="0"/>
              <a:t> – монопольный поставщик для определенных операций; Требования о наличии логотипа платежной системы противоречит принятым Китаем обязательствам. </a:t>
            </a:r>
          </a:p>
          <a:p>
            <a:r>
              <a:rPr lang="ru-RU" dirty="0" smtClean="0"/>
              <a:t></a:t>
            </a:r>
            <a:r>
              <a:rPr lang="ru-RU" b="1" dirty="0" smtClean="0"/>
              <a:t>Китай согласился исполнить рекомендации доклада до 31.07.2013.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Содержимое 3" descr="LOGO__~2.jpg"/>
          <p:cNvPicPr>
            <a:picLocks noChangeAspect="1"/>
          </p:cNvPicPr>
          <p:nvPr/>
        </p:nvPicPr>
        <p:blipFill>
          <a:blip r:embed="rId2" cstate="print"/>
          <a:srcRect/>
          <a:stretch>
            <a:fillRect/>
          </a:stretch>
        </p:blipFill>
        <p:spPr>
          <a:xfrm>
            <a:off x="857250" y="428625"/>
            <a:ext cx="781050" cy="819150"/>
          </a:xfrm>
          <a:prstGeom prst="rect">
            <a:avLst/>
          </a:prstGeom>
        </p:spPr>
      </p:pic>
      <p:sp>
        <p:nvSpPr>
          <p:cNvPr id="5" name="Заголовок 1"/>
          <p:cNvSpPr txBox="1">
            <a:spLocks/>
          </p:cNvSpPr>
          <p:nvPr/>
        </p:nvSpPr>
        <p:spPr bwMode="auto">
          <a:xfrm>
            <a:off x="3851920" y="476671"/>
            <a:ext cx="4649143" cy="80920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ru-RU" sz="1900" b="1" i="0" u="none" strike="noStrike" kern="1200" cap="none" spc="0" normalizeH="0" baseline="0" noProof="0" dirty="0" smtClean="0">
                <a:ln>
                  <a:noFill/>
                </a:ln>
                <a:solidFill>
                  <a:schemeClr val="accent1">
                    <a:lumMod val="75000"/>
                  </a:schemeClr>
                </a:solidFill>
                <a:effectLst/>
                <a:uLnTx/>
                <a:uFillTx/>
                <a:latin typeface="+mj-lt"/>
                <a:ea typeface="Tahoma" pitchFamily="34" charset="0"/>
                <a:cs typeface="Arial" pitchFamily="34" charset="0"/>
              </a:rPr>
              <a:t>:</a:t>
            </a: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6" name="Номер слайда 4"/>
          <p:cNvSpPr>
            <a:spLocks noGrp="1"/>
          </p:cNvSpPr>
          <p:nvPr>
            <p:ph type="sldNum" sz="quarter" idx="12"/>
          </p:nvPr>
        </p:nvSpPr>
        <p:spPr bwMode="auto">
          <a:xfrm>
            <a:off x="7092280" y="6021289"/>
            <a:ext cx="1480220" cy="408086"/>
          </a:xfrm>
          <a:ln>
            <a:miter lim="800000"/>
            <a:headEnd/>
            <a:tailEnd/>
          </a:ln>
        </p:spPr>
        <p:txBody>
          <a:bodyPr/>
          <a:lstStyle/>
          <a:p>
            <a:pPr algn="just">
              <a:defRPr/>
            </a:pPr>
            <a:r>
              <a:rPr lang="ru-RU" dirty="0"/>
              <a:t>Слайд             </a:t>
            </a:r>
            <a:r>
              <a:rPr lang="ru-RU" dirty="0" smtClean="0"/>
              <a:t>14</a:t>
            </a:r>
            <a:endParaRPr lang="ru-RU" dirty="0"/>
          </a:p>
        </p:txBody>
      </p:sp>
      <p:sp>
        <p:nvSpPr>
          <p:cNvPr id="7" name="Прямоугольник 6"/>
          <p:cNvSpPr/>
          <p:nvPr/>
        </p:nvSpPr>
        <p:spPr>
          <a:xfrm>
            <a:off x="2286000" y="3105835"/>
            <a:ext cx="4572000" cy="923330"/>
          </a:xfrm>
          <a:prstGeom prst="rect">
            <a:avLst/>
          </a:prstGeom>
        </p:spPr>
        <p:txBody>
          <a:bodyPr>
            <a:spAutoFit/>
          </a:bodyPr>
          <a:lstStyle/>
          <a:p>
            <a:endParaRPr lang="ru-RU" dirty="0" smtClean="0"/>
          </a:p>
          <a:p>
            <a:r>
              <a:rPr lang="ru-RU" dirty="0" smtClean="0"/>
              <a:t>Споры по ТРИПС 1994 г. </a:t>
            </a:r>
            <a:endParaRPr lang="ru-RU" dirty="0" smtClean="0"/>
          </a:p>
          <a:p>
            <a:endParaRPr lang="ru-RU" dirty="0"/>
          </a:p>
        </p:txBody>
      </p:sp>
      <p:sp>
        <p:nvSpPr>
          <p:cNvPr id="8" name="Прямоугольник 7"/>
          <p:cNvSpPr/>
          <p:nvPr/>
        </p:nvSpPr>
        <p:spPr>
          <a:xfrm>
            <a:off x="2286000" y="-1326148"/>
            <a:ext cx="4572000" cy="9510296"/>
          </a:xfrm>
          <a:prstGeom prst="rect">
            <a:avLst/>
          </a:prstGeom>
        </p:spPr>
        <p:txBody>
          <a:bodyPr>
            <a:spAutoFit/>
          </a:bodyPr>
          <a:lstStyle/>
          <a:p>
            <a:endParaRPr lang="ru-RU" dirty="0" smtClean="0"/>
          </a:p>
          <a:p>
            <a:endParaRPr lang="ru-RU" dirty="0" smtClean="0"/>
          </a:p>
          <a:p>
            <a:r>
              <a:rPr lang="en-US" dirty="0" smtClean="0"/>
              <a:t></a:t>
            </a:r>
            <a:r>
              <a:rPr lang="en-US" b="1" dirty="0" smtClean="0"/>
              <a:t>DS 160 26.01.1999 «United States — Section 110(5) of US Copyright Act» – ЕС </a:t>
            </a:r>
            <a:r>
              <a:rPr lang="en-US" b="1" dirty="0" err="1" smtClean="0"/>
              <a:t>против</a:t>
            </a:r>
            <a:r>
              <a:rPr lang="en-US" b="1" dirty="0" smtClean="0"/>
              <a:t> США. </a:t>
            </a:r>
          </a:p>
          <a:p>
            <a:r>
              <a:rPr lang="ru-RU" dirty="0" smtClean="0"/>
              <a:t>Закон США об авторском праве «</a:t>
            </a:r>
            <a:r>
              <a:rPr lang="ru-RU" dirty="0" err="1" smtClean="0"/>
              <a:t>business</a:t>
            </a:r>
            <a:r>
              <a:rPr lang="ru-RU" dirty="0" smtClean="0"/>
              <a:t> </a:t>
            </a:r>
            <a:r>
              <a:rPr lang="ru-RU" dirty="0" err="1" smtClean="0"/>
              <a:t>exemption</a:t>
            </a:r>
            <a:r>
              <a:rPr lang="ru-RU" dirty="0" smtClean="0"/>
              <a:t>» </a:t>
            </a:r>
            <a:r>
              <a:rPr lang="ru-RU" b="1" dirty="0" smtClean="0"/>
              <a:t>позволяет публичное воспроизведение звукозаписей без разрешения и платы организациям общественного питания, барам и предприятиям розничной торговли, при условии, что их площадь не превышает определенные размеры, а при превышении – если выполняются требования к оборудованию; </a:t>
            </a:r>
          </a:p>
          <a:p>
            <a:r>
              <a:rPr lang="ru-RU" dirty="0" smtClean="0"/>
              <a:t>Положения Закона «</a:t>
            </a:r>
            <a:r>
              <a:rPr lang="ru-RU" dirty="0" err="1" smtClean="0"/>
              <a:t>homestyle</a:t>
            </a:r>
            <a:r>
              <a:rPr lang="ru-RU" dirty="0" smtClean="0"/>
              <a:t> </a:t>
            </a:r>
            <a:r>
              <a:rPr lang="ru-RU" dirty="0" err="1" smtClean="0"/>
              <a:t>exemption</a:t>
            </a:r>
            <a:r>
              <a:rPr lang="ru-RU" dirty="0" smtClean="0"/>
              <a:t>» также позволяют воспроизводить звукозаписи </a:t>
            </a:r>
            <a:r>
              <a:rPr lang="ru-RU" b="1" dirty="0" smtClean="0"/>
              <a:t>небольшим ресторанам, если музыка проигрывается на «бытовом» оборудовании. </a:t>
            </a:r>
          </a:p>
          <a:p>
            <a:r>
              <a:rPr lang="ru-RU" dirty="0" smtClean="0"/>
              <a:t></a:t>
            </a:r>
            <a:r>
              <a:rPr lang="ru-RU" b="1" dirty="0" smtClean="0"/>
              <a:t>15 июня 2000 доклад Палаты: Положения Закона «</a:t>
            </a:r>
            <a:r>
              <a:rPr lang="ru-RU" b="1" dirty="0" err="1" smtClean="0"/>
              <a:t>business</a:t>
            </a:r>
            <a:r>
              <a:rPr lang="ru-RU" b="1" dirty="0" smtClean="0"/>
              <a:t> </a:t>
            </a:r>
            <a:r>
              <a:rPr lang="ru-RU" b="1" dirty="0" err="1" smtClean="0"/>
              <a:t>exemption</a:t>
            </a:r>
            <a:r>
              <a:rPr lang="ru-RU" b="1" dirty="0" smtClean="0"/>
              <a:t>» не соответствует статьям 11bis(1)(</a:t>
            </a:r>
            <a:r>
              <a:rPr lang="ru-RU" b="1" dirty="0" err="1" smtClean="0"/>
              <a:t>iii</a:t>
            </a:r>
            <a:r>
              <a:rPr lang="ru-RU" b="1" dirty="0" smtClean="0"/>
              <a:t>) и 11(1)(</a:t>
            </a:r>
            <a:r>
              <a:rPr lang="ru-RU" b="1" dirty="0" err="1" smtClean="0"/>
              <a:t>iii</a:t>
            </a:r>
            <a:r>
              <a:rPr lang="ru-RU" b="1" dirty="0" smtClean="0"/>
              <a:t>) Бернской конвенции, инкорпорированной в ТРИПС ст.9.1, в т.ч., поскольку большинство объектов торговли подпадают под данное освобождение. Положения «</a:t>
            </a:r>
            <a:r>
              <a:rPr lang="ru-RU" b="1" dirty="0" err="1" smtClean="0"/>
              <a:t>homestyle</a:t>
            </a:r>
            <a:r>
              <a:rPr lang="ru-RU" b="1" dirty="0" smtClean="0"/>
              <a:t> </a:t>
            </a:r>
            <a:r>
              <a:rPr lang="ru-RU" b="1" dirty="0" err="1" smtClean="0"/>
              <a:t>exemption</a:t>
            </a:r>
            <a:r>
              <a:rPr lang="ru-RU" b="1" dirty="0" smtClean="0"/>
              <a:t>» соответствуют ТРИПС. </a:t>
            </a:r>
          </a:p>
          <a:p>
            <a:r>
              <a:rPr lang="ru-RU" dirty="0" smtClean="0"/>
              <a:t></a:t>
            </a:r>
            <a:r>
              <a:rPr lang="ru-RU" b="1" dirty="0" smtClean="0"/>
              <a:t>США не исполнило рекомендации, обещало исполнить в 2004 г.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1"/>
          <p:cNvSpPr>
            <a:spLocks noChangeArrowheads="1"/>
          </p:cNvSpPr>
          <p:nvPr/>
        </p:nvSpPr>
        <p:spPr bwMode="auto">
          <a:xfrm>
            <a:off x="539552" y="3183335"/>
            <a:ext cx="7992888" cy="5386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endParaRPr kumimoji="0" lang="ru-RU" sz="13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tabLst/>
            </a:pPr>
            <a:r>
              <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Содержимое 3" descr="LOGO__~2.jpg"/>
          <p:cNvPicPr>
            <a:picLocks noChangeAspect="1"/>
          </p:cNvPicPr>
          <p:nvPr/>
        </p:nvPicPr>
        <p:blipFill>
          <a:blip r:embed="rId2" cstate="print"/>
          <a:srcRect/>
          <a:stretch>
            <a:fillRect/>
          </a:stretch>
        </p:blipFill>
        <p:spPr>
          <a:xfrm>
            <a:off x="857250" y="428625"/>
            <a:ext cx="781050" cy="819150"/>
          </a:xfrm>
          <a:prstGeom prst="rect">
            <a:avLst/>
          </a:prstGeom>
        </p:spPr>
      </p:pic>
      <p:sp>
        <p:nvSpPr>
          <p:cNvPr id="5" name="Заголовок 1"/>
          <p:cNvSpPr txBox="1">
            <a:spLocks/>
          </p:cNvSpPr>
          <p:nvPr/>
        </p:nvSpPr>
        <p:spPr bwMode="auto">
          <a:xfrm>
            <a:off x="3851920" y="476671"/>
            <a:ext cx="4649143" cy="80920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7" name="Номер слайда 4"/>
          <p:cNvSpPr>
            <a:spLocks noGrp="1"/>
          </p:cNvSpPr>
          <p:nvPr>
            <p:ph type="sldNum" sz="quarter" idx="12"/>
          </p:nvPr>
        </p:nvSpPr>
        <p:spPr bwMode="auto">
          <a:xfrm>
            <a:off x="7092280" y="6021289"/>
            <a:ext cx="1480220" cy="408086"/>
          </a:xfrm>
          <a:ln>
            <a:miter lim="800000"/>
            <a:headEnd/>
            <a:tailEnd/>
          </a:ln>
        </p:spPr>
        <p:txBody>
          <a:bodyPr/>
          <a:lstStyle/>
          <a:p>
            <a:pPr algn="just">
              <a:defRPr/>
            </a:pPr>
            <a:r>
              <a:rPr lang="ru-RU" dirty="0"/>
              <a:t>Слайд             </a:t>
            </a:r>
            <a:r>
              <a:rPr lang="ru-RU" dirty="0" smtClean="0"/>
              <a:t>15</a:t>
            </a:r>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ChangeArrowheads="1"/>
          </p:cNvSpPr>
          <p:nvPr/>
        </p:nvSpPr>
        <p:spPr bwMode="auto">
          <a:xfrm>
            <a:off x="611560" y="3626695"/>
            <a:ext cx="8352928"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tabLst/>
            </a:pPr>
            <a:r>
              <a:rPr kumimoji="0" lang="ru-RU" sz="1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Содержимое 3" descr="LOGO__~2.jpg"/>
          <p:cNvPicPr>
            <a:picLocks noChangeAspect="1"/>
          </p:cNvPicPr>
          <p:nvPr/>
        </p:nvPicPr>
        <p:blipFill>
          <a:blip r:embed="rId2" cstate="print"/>
          <a:srcRect/>
          <a:stretch>
            <a:fillRect/>
          </a:stretch>
        </p:blipFill>
        <p:spPr>
          <a:xfrm>
            <a:off x="857250" y="428625"/>
            <a:ext cx="781050" cy="819150"/>
          </a:xfrm>
          <a:prstGeom prst="rect">
            <a:avLst/>
          </a:prstGeom>
        </p:spPr>
      </p:pic>
      <p:sp>
        <p:nvSpPr>
          <p:cNvPr id="4" name="Заголовок 1"/>
          <p:cNvSpPr txBox="1">
            <a:spLocks/>
          </p:cNvSpPr>
          <p:nvPr/>
        </p:nvSpPr>
        <p:spPr bwMode="auto">
          <a:xfrm>
            <a:off x="3851920" y="476671"/>
            <a:ext cx="4649143" cy="80920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5" name="Номер слайда 4"/>
          <p:cNvSpPr>
            <a:spLocks noGrp="1"/>
          </p:cNvSpPr>
          <p:nvPr>
            <p:ph type="sldNum" sz="quarter" idx="12"/>
          </p:nvPr>
        </p:nvSpPr>
        <p:spPr bwMode="auto">
          <a:xfrm>
            <a:off x="7092280" y="6021289"/>
            <a:ext cx="1480220" cy="408086"/>
          </a:xfrm>
          <a:ln>
            <a:miter lim="800000"/>
            <a:headEnd/>
            <a:tailEnd/>
          </a:ln>
        </p:spPr>
        <p:txBody>
          <a:bodyPr/>
          <a:lstStyle/>
          <a:p>
            <a:pPr algn="just">
              <a:defRPr/>
            </a:pPr>
            <a:r>
              <a:rPr lang="ru-RU" dirty="0"/>
              <a:t>Слайд             </a:t>
            </a:r>
            <a:r>
              <a:rPr lang="ru-RU" dirty="0" smtClean="0"/>
              <a:t>16</a:t>
            </a:r>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1"/>
          <p:cNvSpPr>
            <a:spLocks noChangeArrowheads="1"/>
          </p:cNvSpPr>
          <p:nvPr/>
        </p:nvSpPr>
        <p:spPr bwMode="auto">
          <a:xfrm>
            <a:off x="755576" y="3298262"/>
            <a:ext cx="7848872"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0" eaLnBrk="1" fontAlgn="base" latinLnBrk="0" hangingPunct="1">
              <a:lnSpc>
                <a:spcPct val="100000"/>
              </a:lnSpc>
              <a:spcBef>
                <a:spcPct val="0"/>
              </a:spcBef>
              <a:spcAft>
                <a:spcPct val="0"/>
              </a:spcAft>
              <a:buClrTx/>
              <a:buSzTx/>
              <a:buFontTx/>
              <a:buNone/>
              <a:tabLst/>
            </a:pP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360000" algn="just" defTabSz="914400" rtl="0" eaLnBrk="0" fontAlgn="base" latinLnBrk="0" hangingPunct="0">
              <a:lnSpc>
                <a:spcPct val="100000"/>
              </a:lnSpc>
              <a:spcBef>
                <a:spcPct val="0"/>
              </a:spcBef>
              <a:spcAft>
                <a:spcPts val="600"/>
              </a:spcAft>
              <a:buClrTx/>
              <a:buSzTx/>
              <a:buFont typeface="Wingdings" pitchFamily="2" charset="2"/>
              <a:buChar char="ü"/>
              <a:tabLst/>
            </a:pP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pic>
        <p:nvPicPr>
          <p:cNvPr id="3" name="Содержимое 3" descr="LOGO__~2.jpg"/>
          <p:cNvPicPr>
            <a:picLocks noChangeAspect="1"/>
          </p:cNvPicPr>
          <p:nvPr/>
        </p:nvPicPr>
        <p:blipFill>
          <a:blip r:embed="rId2" cstate="print"/>
          <a:srcRect/>
          <a:stretch>
            <a:fillRect/>
          </a:stretch>
        </p:blipFill>
        <p:spPr>
          <a:xfrm>
            <a:off x="857250" y="428625"/>
            <a:ext cx="781050" cy="819150"/>
          </a:xfrm>
          <a:prstGeom prst="rect">
            <a:avLst/>
          </a:prstGeom>
        </p:spPr>
      </p:pic>
      <p:sp>
        <p:nvSpPr>
          <p:cNvPr id="6" name="Заголовок 1"/>
          <p:cNvSpPr txBox="1">
            <a:spLocks/>
          </p:cNvSpPr>
          <p:nvPr/>
        </p:nvSpPr>
        <p:spPr bwMode="auto">
          <a:xfrm>
            <a:off x="3851920" y="476671"/>
            <a:ext cx="4649143" cy="809203"/>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7" name="Номер слайда 4"/>
          <p:cNvSpPr>
            <a:spLocks noGrp="1"/>
          </p:cNvSpPr>
          <p:nvPr>
            <p:ph type="sldNum" sz="quarter" idx="12"/>
          </p:nvPr>
        </p:nvSpPr>
        <p:spPr bwMode="auto">
          <a:xfrm>
            <a:off x="7092280" y="6021289"/>
            <a:ext cx="1480220" cy="408086"/>
          </a:xfrm>
          <a:ln>
            <a:miter lim="800000"/>
            <a:headEnd/>
            <a:tailEnd/>
          </a:ln>
        </p:spPr>
        <p:txBody>
          <a:bodyPr/>
          <a:lstStyle/>
          <a:p>
            <a:pPr algn="just">
              <a:defRPr/>
            </a:pPr>
            <a:r>
              <a:rPr lang="ru-RU" dirty="0"/>
              <a:t>Слайд             </a:t>
            </a:r>
            <a:r>
              <a:rPr lang="ru-RU" dirty="0" smtClean="0"/>
              <a:t>17</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Номер слайда 4"/>
          <p:cNvSpPr>
            <a:spLocks noGrp="1"/>
          </p:cNvSpPr>
          <p:nvPr>
            <p:ph type="sldNum" sz="quarter" idx="12"/>
          </p:nvPr>
        </p:nvSpPr>
        <p:spPr bwMode="auto">
          <a:xfrm>
            <a:off x="7020273" y="6143625"/>
            <a:ext cx="1552228" cy="285750"/>
          </a:xfrm>
          <a:ln>
            <a:miter lim="800000"/>
            <a:headEnd/>
            <a:tailEnd/>
          </a:ln>
        </p:spPr>
        <p:txBody>
          <a:bodyPr/>
          <a:lstStyle/>
          <a:p>
            <a:pPr algn="l">
              <a:defRPr/>
            </a:pPr>
            <a:r>
              <a:rPr lang="ru-RU" dirty="0"/>
              <a:t>Слайд             </a:t>
            </a:r>
            <a:r>
              <a:rPr lang="ru-RU" dirty="0" smtClean="0"/>
              <a:t> 18</a:t>
            </a:r>
            <a:endParaRPr lang="ru-RU" dirty="0"/>
          </a:p>
        </p:txBody>
      </p:sp>
      <p:sp>
        <p:nvSpPr>
          <p:cNvPr id="7" name="Содержимое 6"/>
          <p:cNvSpPr>
            <a:spLocks noGrp="1"/>
          </p:cNvSpPr>
          <p:nvPr>
            <p:ph idx="1"/>
          </p:nvPr>
        </p:nvSpPr>
        <p:spPr>
          <a:xfrm>
            <a:off x="457200" y="1196974"/>
            <a:ext cx="8507413" cy="5040338"/>
          </a:xfrm>
        </p:spPr>
        <p:txBody>
          <a:bodyPr/>
          <a:lstStyle/>
          <a:p>
            <a:pPr marL="1512000" indent="0" algn="just">
              <a:defRPr/>
            </a:pPr>
            <a:r>
              <a:rPr lang="ru-RU" sz="1200" dirty="0" smtClean="0">
                <a:latin typeface="Times New Roman" pitchFamily="18" charset="0"/>
                <a:cs typeface="Times New Roman" pitchFamily="18" charset="0"/>
              </a:rPr>
              <a:t>Кандидат юридических наук, доцент, заведующая  кафедрой финансового права юридического факультета МГУ им. М. В. Ломоносова.</a:t>
            </a:r>
          </a:p>
          <a:p>
            <a:pPr marL="1512000" indent="0" algn="just">
              <a:defRPr/>
            </a:pPr>
            <a:r>
              <a:rPr lang="ru-RU" sz="1200" dirty="0" smtClean="0">
                <a:latin typeface="Times New Roman" pitchFamily="18" charset="0"/>
                <a:cs typeface="Times New Roman" pitchFamily="18" charset="0"/>
              </a:rPr>
              <a:t>Родилась 18 ноября в г. Реутове Московской области.</a:t>
            </a:r>
          </a:p>
          <a:p>
            <a:pPr marL="1512000" indent="0" algn="just">
              <a:defRPr/>
            </a:pPr>
            <a:r>
              <a:rPr lang="ru-RU" sz="1200" dirty="0" smtClean="0">
                <a:latin typeface="Times New Roman" pitchFamily="18" charset="0"/>
                <a:cs typeface="Times New Roman" pitchFamily="18" charset="0"/>
              </a:rPr>
              <a:t>В 1983 году поступила на юридический факультет Московского государственного университета им. М. В. Ломоносова, который окончила с красным дипломом в 1988 году. Научным руководителем дипломной работой на тему «Бюджетные права союзных республик» являлся доцент Бесчеревных Виктор Васильевич.</a:t>
            </a:r>
          </a:p>
          <a:p>
            <a:pPr marL="1512000" indent="0" algn="just">
              <a:defRPr/>
            </a:pPr>
            <a:r>
              <a:rPr lang="ru-RU" sz="1200" dirty="0" smtClean="0">
                <a:latin typeface="Times New Roman" pitchFamily="18" charset="0"/>
                <a:cs typeface="Times New Roman" pitchFamily="18" charset="0"/>
              </a:rPr>
              <a:t>В 1988—1992 гг. обучалась в очной, затем заочной аспирантуре названного факультета по кафедре административного и финансового права. Научный руководитель — доктор юридических наук, профессор </a:t>
            </a:r>
            <a:r>
              <a:rPr lang="ru-RU" sz="1200" dirty="0" err="1" smtClean="0">
                <a:latin typeface="Times New Roman" pitchFamily="18" charset="0"/>
                <a:cs typeface="Times New Roman" pitchFamily="18" charset="0"/>
              </a:rPr>
              <a:t>Цыпкин</a:t>
            </a:r>
            <a:r>
              <a:rPr lang="ru-RU" sz="1200" dirty="0" smtClean="0">
                <a:latin typeface="Times New Roman" pitchFamily="18" charset="0"/>
                <a:cs typeface="Times New Roman" pitchFamily="18" charset="0"/>
              </a:rPr>
              <a:t> С. Д.</a:t>
            </a:r>
          </a:p>
          <a:p>
            <a:pPr algn="just">
              <a:defRPr/>
            </a:pPr>
            <a:r>
              <a:rPr lang="ru-RU" sz="1200" dirty="0" smtClean="0">
                <a:latin typeface="Times New Roman" pitchFamily="18" charset="0"/>
                <a:cs typeface="Times New Roman" pitchFamily="18" charset="0"/>
              </a:rPr>
              <a:t>В 1992 году защитила кандидатскую диссертацию по теме «Налогообложение производственных кооперативов». Работает на юридическом факультете МГУ с 1991 года.</a:t>
            </a:r>
          </a:p>
          <a:p>
            <a:pPr algn="just">
              <a:defRPr/>
            </a:pPr>
            <a:r>
              <a:rPr lang="ru-RU" sz="1200" dirty="0" smtClean="0">
                <a:latin typeface="Times New Roman" pitchFamily="18" charset="0"/>
                <a:cs typeface="Times New Roman" pitchFamily="18" charset="0"/>
              </a:rPr>
              <a:t>Читает основной лекционный курс «Финансовое право».</a:t>
            </a:r>
          </a:p>
          <a:p>
            <a:pPr algn="just">
              <a:defRPr/>
            </a:pPr>
            <a:r>
              <a:rPr lang="ru-RU" sz="1200" dirty="0" smtClean="0">
                <a:latin typeface="Times New Roman" pitchFamily="18" charset="0"/>
                <a:cs typeface="Times New Roman" pitchFamily="18" charset="0"/>
              </a:rPr>
              <a:t>Приоритетными темами научных исследований являются: вопросы предмета финансового права в современных условиях, основные категории финансового права, публичные основы финансового права.</a:t>
            </a:r>
          </a:p>
          <a:p>
            <a:pPr algn="just">
              <a:defRPr/>
            </a:pPr>
            <a:r>
              <a:rPr lang="ru-RU" sz="1200" dirty="0" smtClean="0">
                <a:latin typeface="Times New Roman" pitchFamily="18" charset="0"/>
                <a:cs typeface="Times New Roman" pitchFamily="18" charset="0"/>
              </a:rPr>
              <a:t>кандидатские диссертации по специальности «Финансовое право».</a:t>
            </a:r>
          </a:p>
          <a:p>
            <a:pPr algn="just">
              <a:defRPr/>
            </a:pPr>
            <a:r>
              <a:rPr lang="ru-RU" sz="1200" dirty="0" smtClean="0">
                <a:latin typeface="Times New Roman" pitchFamily="18" charset="0"/>
                <a:cs typeface="Times New Roman" pitchFamily="18" charset="0"/>
              </a:rPr>
              <a:t>Член Ученого совета юридического факультета.</a:t>
            </a:r>
          </a:p>
          <a:p>
            <a:pPr algn="just">
              <a:defRPr/>
            </a:pPr>
            <a:r>
              <a:rPr lang="ru-RU" sz="1200" dirty="0" smtClean="0">
                <a:latin typeface="Times New Roman" pitchFamily="18" charset="0"/>
                <a:cs typeface="Times New Roman" pitchFamily="18" charset="0"/>
              </a:rPr>
              <a:t>Неоднократно и успешно представляла интересы заявителей в Конституционном Суде РФ, выступала в качестве независимого эксперта в Конституционном Суде РФ по делам, связанным с налогообложением и сборами.</a:t>
            </a:r>
          </a:p>
          <a:p>
            <a:pPr algn="just">
              <a:defRPr/>
            </a:pPr>
            <a:r>
              <a:rPr lang="ru-RU" sz="1200" dirty="0" smtClean="0">
                <a:latin typeface="Times New Roman" pitchFamily="18" charset="0"/>
                <a:cs typeface="Times New Roman" pitchFamily="18" charset="0"/>
              </a:rPr>
              <a:t>Марина Федоровна автор научных работ, посвященных публичным финансам, соавтор учебников и учебных пособий по финансовому и налоговому праву. Имеет  степень кандидата юридических наук и ученое звание доцента, возглавляет кафедру финансового права на юридическом факультете МГУ им. М.В.Ломоносова. Член Президиума Международной ассоциации финансового права, входит в редакционную коллегию журналов «</a:t>
            </a:r>
            <a:r>
              <a:rPr lang="ru-RU" sz="1200" dirty="0" err="1" smtClean="0">
                <a:latin typeface="Times New Roman" pitchFamily="18" charset="0"/>
                <a:cs typeface="Times New Roman" pitchFamily="18" charset="0"/>
              </a:rPr>
              <a:t>Налоговед</a:t>
            </a:r>
            <a:r>
              <a:rPr lang="ru-RU" sz="1200" dirty="0" smtClean="0">
                <a:latin typeface="Times New Roman" pitchFamily="18" charset="0"/>
                <a:cs typeface="Times New Roman" pitchFamily="18" charset="0"/>
              </a:rPr>
              <a:t>» и «Налоги и налогообложение».  С 2010 года является членом Научно-консультативного совета по правовым вопросам  при Федеральной службе финансово-бюджетного надзора.</a:t>
            </a:r>
          </a:p>
          <a:p>
            <a:pPr algn="just" eaLnBrk="1" hangingPunct="1">
              <a:buFont typeface="Arial" charset="0"/>
              <a:buNone/>
              <a:defRPr/>
            </a:pPr>
            <a:endParaRPr lang="ru-RU" sz="1600" dirty="0"/>
          </a:p>
        </p:txBody>
      </p:sp>
      <p:pic>
        <p:nvPicPr>
          <p:cNvPr id="11270" name="Рисунок 13" descr="IMG_7439a"/>
          <p:cNvPicPr>
            <a:picLocks noChangeAspect="1" noChangeArrowheads="1"/>
          </p:cNvPicPr>
          <p:nvPr/>
        </p:nvPicPr>
        <p:blipFill>
          <a:blip r:embed="rId2" cstate="print"/>
          <a:srcRect/>
          <a:stretch>
            <a:fillRect/>
          </a:stretch>
        </p:blipFill>
        <p:spPr bwMode="auto">
          <a:xfrm>
            <a:off x="684213" y="1341438"/>
            <a:ext cx="1211262" cy="1643062"/>
          </a:xfrm>
          <a:prstGeom prst="rect">
            <a:avLst/>
          </a:prstGeom>
          <a:noFill/>
          <a:ln w="9525">
            <a:noFill/>
            <a:miter lim="800000"/>
            <a:headEnd/>
            <a:tailEnd/>
          </a:ln>
        </p:spPr>
      </p:pic>
      <p:pic>
        <p:nvPicPr>
          <p:cNvPr id="11271" name="Содержимое 3" descr="LOGO__~2.jpg"/>
          <p:cNvPicPr>
            <a:picLocks noChangeAspect="1"/>
          </p:cNvPicPr>
          <p:nvPr/>
        </p:nvPicPr>
        <p:blipFill>
          <a:blip r:embed="rId3" cstate="print"/>
          <a:srcRect/>
          <a:stretch>
            <a:fillRect/>
          </a:stretch>
        </p:blipFill>
        <p:spPr bwMode="auto">
          <a:xfrm>
            <a:off x="539750" y="404813"/>
            <a:ext cx="781050" cy="819150"/>
          </a:xfrm>
          <a:prstGeom prst="rect">
            <a:avLst/>
          </a:prstGeom>
          <a:noFill/>
          <a:ln w="9525">
            <a:noFill/>
            <a:miter lim="800000"/>
            <a:headEnd/>
            <a:tailEnd/>
          </a:ln>
        </p:spPr>
      </p:pic>
      <p:sp>
        <p:nvSpPr>
          <p:cNvPr id="11272" name="TextBox 10"/>
          <p:cNvSpPr txBox="1">
            <a:spLocks noChangeArrowheads="1"/>
          </p:cNvSpPr>
          <p:nvPr/>
        </p:nvSpPr>
        <p:spPr bwMode="auto">
          <a:xfrm>
            <a:off x="3492500" y="549275"/>
            <a:ext cx="5183188" cy="384175"/>
          </a:xfrm>
          <a:prstGeom prst="rect">
            <a:avLst/>
          </a:prstGeom>
          <a:noFill/>
          <a:ln w="9525">
            <a:noFill/>
            <a:miter lim="800000"/>
            <a:headEnd/>
            <a:tailEnd/>
          </a:ln>
        </p:spPr>
        <p:txBody>
          <a:bodyPr>
            <a:spAutoFit/>
          </a:bodyPr>
          <a:lstStyle/>
          <a:p>
            <a:pPr algn="r"/>
            <a:r>
              <a:rPr lang="ru-RU" sz="1900" b="1">
                <a:solidFill>
                  <a:srgbClr val="376092"/>
                </a:solidFill>
                <a:latin typeface="Calibri" pitchFamily="34" charset="0"/>
                <a:cs typeface="Tahoma" pitchFamily="34" charset="0"/>
              </a:rPr>
              <a:t>Биография</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1" name="Содержимое 3" descr="LOGO__~2.jpg"/>
          <p:cNvPicPr>
            <a:picLocks noGrp="1" noChangeAspect="1"/>
          </p:cNvPicPr>
          <p:nvPr>
            <p:ph idx="1"/>
          </p:nvPr>
        </p:nvPicPr>
        <p:blipFill>
          <a:blip r:embed="rId2" cstate="print"/>
          <a:srcRect/>
          <a:stretch>
            <a:fillRect/>
          </a:stretch>
        </p:blipFill>
        <p:spPr>
          <a:xfrm>
            <a:off x="857250" y="428625"/>
            <a:ext cx="781050" cy="819150"/>
          </a:xfrm>
        </p:spPr>
      </p:pic>
      <p:sp>
        <p:nvSpPr>
          <p:cNvPr id="2" name="Заголовок 1"/>
          <p:cNvSpPr>
            <a:spLocks noGrp="1"/>
          </p:cNvSpPr>
          <p:nvPr>
            <p:ph type="title"/>
          </p:nvPr>
        </p:nvSpPr>
        <p:spPr>
          <a:xfrm>
            <a:off x="3786188" y="428625"/>
            <a:ext cx="4714875" cy="857250"/>
          </a:xfrm>
        </p:spPr>
        <p:txBody>
          <a:bodyPr rtlCol="0">
            <a:normAutofit/>
          </a:bodyPr>
          <a:lstStyle/>
          <a:p>
            <a:pPr algn="r">
              <a:defRPr/>
            </a:pPr>
            <a:r>
              <a:rPr lang="ru-RU" sz="1900" b="1" dirty="0" smtClean="0">
                <a:solidFill>
                  <a:schemeClr val="accent1">
                    <a:lumMod val="75000"/>
                  </a:schemeClr>
                </a:solidFill>
                <a:ea typeface="Tahoma" pitchFamily="34" charset="0"/>
                <a:cs typeface="Arial" pitchFamily="34" charset="0"/>
              </a:rPr>
              <a:t>Контактная информация</a:t>
            </a:r>
            <a:endParaRPr lang="ru-RU" sz="1900" b="1" dirty="0">
              <a:solidFill>
                <a:schemeClr val="accent1">
                  <a:lumMod val="75000"/>
                </a:schemeClr>
              </a:solidFill>
              <a:ea typeface="Tahoma" pitchFamily="34" charset="0"/>
              <a:cs typeface="Arial" pitchFamily="34" charset="0"/>
            </a:endParaRPr>
          </a:p>
        </p:txBody>
      </p:sp>
      <p:sp>
        <p:nvSpPr>
          <p:cNvPr id="8" name="TextBox 7"/>
          <p:cNvSpPr txBox="1"/>
          <p:nvPr/>
        </p:nvSpPr>
        <p:spPr>
          <a:xfrm>
            <a:off x="785813" y="1571625"/>
            <a:ext cx="7715250" cy="3638550"/>
          </a:xfrm>
          <a:prstGeom prst="rect">
            <a:avLst/>
          </a:prstGeom>
          <a:noFill/>
        </p:spPr>
        <p:txBody>
          <a:bodyPr>
            <a:spAutoFit/>
          </a:bodyPr>
          <a:lstStyle/>
          <a:p>
            <a:pPr marL="265113" lvl="3" indent="-265113" algn="just">
              <a:buClr>
                <a:srgbClr val="7030A0"/>
              </a:buClr>
              <a:buFont typeface="Wingdings" pitchFamily="2" charset="2"/>
              <a:buChar char="§"/>
              <a:defRPr/>
            </a:pPr>
            <a:endParaRPr lang="ru-RU" sz="1600" dirty="0">
              <a:latin typeface="Franklin Gothic Book" pitchFamily="34" charset="0"/>
            </a:endParaRPr>
          </a:p>
          <a:p>
            <a:pPr marL="0" lvl="3" algn="just" fontAlgn="auto">
              <a:spcBef>
                <a:spcPts val="0"/>
              </a:spcBef>
              <a:spcAft>
                <a:spcPts val="0"/>
              </a:spcAft>
              <a:buClr>
                <a:schemeClr val="folHlink"/>
              </a:buClr>
              <a:buFont typeface="Wingdings" pitchFamily="2" charset="2"/>
              <a:buNone/>
              <a:defRPr/>
            </a:pPr>
            <a:endParaRPr lang="en-US" sz="1600" dirty="0">
              <a:solidFill>
                <a:schemeClr val="accent1">
                  <a:lumMod val="75000"/>
                </a:schemeClr>
              </a:solidFill>
              <a:latin typeface="Franklin Gothic Book" pitchFamily="34" charset="0"/>
            </a:endParaRPr>
          </a:p>
          <a:p>
            <a:pPr marL="0" lvl="3" algn="just" fontAlgn="auto">
              <a:spcBef>
                <a:spcPts val="0"/>
              </a:spcBef>
              <a:spcAft>
                <a:spcPts val="0"/>
              </a:spcAft>
              <a:buClr>
                <a:schemeClr val="folHlink"/>
              </a:buClr>
              <a:buFont typeface="Wingdings" pitchFamily="2" charset="2"/>
              <a:buNone/>
              <a:defRPr/>
            </a:pPr>
            <a:r>
              <a:rPr lang="ru-RU" sz="1600" dirty="0">
                <a:solidFill>
                  <a:schemeClr val="accent1">
                    <a:lumMod val="75000"/>
                  </a:schemeClr>
                </a:solidFill>
                <a:latin typeface="Franklin Gothic Book" pitchFamily="34" charset="0"/>
              </a:rPr>
              <a:t>Россия, 119991, Москва,</a:t>
            </a:r>
          </a:p>
          <a:p>
            <a:pPr marL="0" lvl="3" algn="just" fontAlgn="auto">
              <a:spcBef>
                <a:spcPts val="0"/>
              </a:spcBef>
              <a:spcAft>
                <a:spcPts val="0"/>
              </a:spcAft>
              <a:buClr>
                <a:schemeClr val="folHlink"/>
              </a:buClr>
              <a:buFont typeface="Wingdings" pitchFamily="2" charset="2"/>
              <a:buNone/>
              <a:defRPr/>
            </a:pPr>
            <a:r>
              <a:rPr lang="ru-RU" sz="1600" dirty="0">
                <a:solidFill>
                  <a:schemeClr val="accent1">
                    <a:lumMod val="75000"/>
                  </a:schemeClr>
                </a:solidFill>
                <a:latin typeface="Franklin Gothic Book" pitchFamily="34" charset="0"/>
              </a:rPr>
              <a:t>1 гуманитарный корпус, ГСП-1,</a:t>
            </a:r>
          </a:p>
          <a:p>
            <a:pPr marL="0" lvl="3" algn="just" fontAlgn="auto">
              <a:spcBef>
                <a:spcPts val="0"/>
              </a:spcBef>
              <a:spcAft>
                <a:spcPts val="0"/>
              </a:spcAft>
              <a:buClr>
                <a:schemeClr val="folHlink"/>
              </a:buClr>
              <a:buFont typeface="Wingdings" pitchFamily="2" charset="2"/>
              <a:buNone/>
              <a:defRPr/>
            </a:pPr>
            <a:r>
              <a:rPr lang="ru-RU" sz="1600" dirty="0">
                <a:solidFill>
                  <a:schemeClr val="accent1">
                    <a:lumMod val="75000"/>
                  </a:schemeClr>
                </a:solidFill>
                <a:latin typeface="Franklin Gothic Book" pitchFamily="34" charset="0"/>
              </a:rPr>
              <a:t>Ленинские горы, 6 этаж</a:t>
            </a:r>
          </a:p>
          <a:p>
            <a:pPr marL="0" lvl="3" algn="just" fontAlgn="auto">
              <a:spcBef>
                <a:spcPts val="0"/>
              </a:spcBef>
              <a:spcAft>
                <a:spcPts val="0"/>
              </a:spcAft>
              <a:buClr>
                <a:schemeClr val="folHlink"/>
              </a:buClr>
              <a:buFont typeface="Wingdings" pitchFamily="2" charset="2"/>
              <a:buNone/>
              <a:defRPr/>
            </a:pPr>
            <a:endParaRPr lang="ru-RU" sz="1600" dirty="0">
              <a:solidFill>
                <a:schemeClr val="accent1">
                  <a:lumMod val="75000"/>
                </a:schemeClr>
              </a:solidFill>
              <a:latin typeface="Franklin Gothic Book" pitchFamily="34" charset="0"/>
            </a:endParaRPr>
          </a:p>
          <a:p>
            <a:pPr marL="0" lvl="3" algn="just" fontAlgn="auto">
              <a:spcBef>
                <a:spcPts val="0"/>
              </a:spcBef>
              <a:spcAft>
                <a:spcPts val="0"/>
              </a:spcAft>
              <a:buClr>
                <a:schemeClr val="folHlink"/>
              </a:buClr>
              <a:defRPr/>
            </a:pPr>
            <a:r>
              <a:rPr lang="ru-RU" sz="1600" dirty="0">
                <a:solidFill>
                  <a:schemeClr val="accent1">
                    <a:lumMod val="75000"/>
                  </a:schemeClr>
                </a:solidFill>
                <a:latin typeface="Franklin Gothic Book" pitchFamily="34" charset="0"/>
              </a:rPr>
              <a:t>Тел.: +7 (495) 939-52-75</a:t>
            </a:r>
          </a:p>
          <a:p>
            <a:pPr marL="0" lvl="3" algn="just" fontAlgn="auto">
              <a:spcBef>
                <a:spcPts val="0"/>
              </a:spcBef>
              <a:spcAft>
                <a:spcPts val="0"/>
              </a:spcAft>
              <a:buClr>
                <a:schemeClr val="folHlink"/>
              </a:buClr>
              <a:buFont typeface="Wingdings" pitchFamily="2" charset="2"/>
              <a:buNone/>
              <a:defRPr/>
            </a:pPr>
            <a:r>
              <a:rPr lang="ru-RU" sz="1600" dirty="0">
                <a:solidFill>
                  <a:schemeClr val="accent1">
                    <a:lumMod val="75000"/>
                  </a:schemeClr>
                </a:solidFill>
                <a:latin typeface="Franklin Gothic Book" pitchFamily="34" charset="0"/>
              </a:rPr>
              <a:t>Факс: +7 (495) 939-29-03</a:t>
            </a:r>
          </a:p>
          <a:p>
            <a:pPr marL="0" lvl="3" algn="just" fontAlgn="auto">
              <a:spcBef>
                <a:spcPts val="0"/>
              </a:spcBef>
              <a:spcAft>
                <a:spcPts val="0"/>
              </a:spcAft>
              <a:buClr>
                <a:schemeClr val="folHlink"/>
              </a:buClr>
              <a:buFont typeface="Wingdings" pitchFamily="2" charset="2"/>
              <a:buNone/>
              <a:defRPr/>
            </a:pPr>
            <a:r>
              <a:rPr lang="en-US" sz="1600" dirty="0">
                <a:solidFill>
                  <a:schemeClr val="accent1">
                    <a:lumMod val="75000"/>
                  </a:schemeClr>
                </a:solidFill>
                <a:latin typeface="Franklin Gothic Book" pitchFamily="34" charset="0"/>
              </a:rPr>
              <a:t>E-mail:</a:t>
            </a:r>
            <a:r>
              <a:rPr lang="ru-RU" sz="1600" dirty="0">
                <a:solidFill>
                  <a:schemeClr val="accent1">
                    <a:lumMod val="75000"/>
                  </a:schemeClr>
                </a:solidFill>
                <a:latin typeface="Franklin Gothic Book" pitchFamily="34" charset="0"/>
              </a:rPr>
              <a:t> </a:t>
            </a:r>
            <a:r>
              <a:rPr lang="en-US" sz="1600">
                <a:solidFill>
                  <a:schemeClr val="accent1">
                    <a:lumMod val="75000"/>
                  </a:schemeClr>
                </a:solidFill>
                <a:latin typeface="Franklin Gothic Book" pitchFamily="34" charset="0"/>
              </a:rPr>
              <a:t>m_ivleva@law.msu.ru</a:t>
            </a:r>
            <a:endParaRPr lang="ru-RU" sz="1600">
              <a:solidFill>
                <a:schemeClr val="accent1">
                  <a:lumMod val="75000"/>
                </a:schemeClr>
              </a:solidFill>
              <a:latin typeface="Franklin Gothic Book" pitchFamily="34" charset="0"/>
            </a:endParaRPr>
          </a:p>
          <a:p>
            <a:pPr marL="0" lvl="3" algn="just" fontAlgn="auto">
              <a:spcBef>
                <a:spcPts val="0"/>
              </a:spcBef>
              <a:spcAft>
                <a:spcPts val="0"/>
              </a:spcAft>
              <a:buClr>
                <a:schemeClr val="folHlink"/>
              </a:buClr>
              <a:buFont typeface="Wingdings" pitchFamily="2" charset="2"/>
              <a:buNone/>
              <a:defRPr/>
            </a:pPr>
            <a:endParaRPr lang="ru-RU" sz="1600" dirty="0">
              <a:solidFill>
                <a:schemeClr val="accent1">
                  <a:lumMod val="75000"/>
                </a:schemeClr>
              </a:solidFill>
              <a:latin typeface="Franklin Gothic Book" pitchFamily="34" charset="0"/>
            </a:endParaRPr>
          </a:p>
          <a:p>
            <a:pPr marL="0" lvl="3" algn="just" fontAlgn="auto">
              <a:spcBef>
                <a:spcPts val="0"/>
              </a:spcBef>
              <a:spcAft>
                <a:spcPts val="0"/>
              </a:spcAft>
              <a:buClr>
                <a:schemeClr val="folHlink"/>
              </a:buClr>
              <a:buFont typeface="Wingdings" pitchFamily="2" charset="2"/>
              <a:buNone/>
              <a:defRPr/>
            </a:pPr>
            <a:endParaRPr lang="ru-RU" sz="1600" u="sng" dirty="0"/>
          </a:p>
          <a:p>
            <a:pPr marL="0" lvl="3" algn="just" fontAlgn="auto">
              <a:spcBef>
                <a:spcPts val="0"/>
              </a:spcBef>
              <a:spcAft>
                <a:spcPts val="0"/>
              </a:spcAft>
              <a:buClr>
                <a:schemeClr val="folHlink"/>
              </a:buClr>
              <a:buFont typeface="Wingdings" pitchFamily="2" charset="2"/>
              <a:buNone/>
              <a:defRPr/>
            </a:pPr>
            <a:endParaRPr lang="en-US" sz="1600" dirty="0">
              <a:solidFill>
                <a:schemeClr val="accent1">
                  <a:lumMod val="75000"/>
                </a:schemeClr>
              </a:solidFill>
              <a:latin typeface="Franklin Gothic Book" pitchFamily="34" charset="0"/>
            </a:endParaRPr>
          </a:p>
          <a:p>
            <a:pPr marL="0" lvl="3" algn="just" eaLnBrk="0" hangingPunct="0">
              <a:spcBef>
                <a:spcPct val="20000"/>
              </a:spcBef>
              <a:buClr>
                <a:schemeClr val="folHlink"/>
              </a:buClr>
              <a:defRPr/>
            </a:pPr>
            <a:endParaRPr lang="ru-RU" sz="1600" dirty="0">
              <a:solidFill>
                <a:srgbClr val="A44AA6"/>
              </a:solidFill>
              <a:latin typeface="Franklin Gothic Book" pitchFamily="34" charset="0"/>
              <a:ea typeface="Tahoma" pitchFamily="34" charset="0"/>
            </a:endParaRPr>
          </a:p>
          <a:p>
            <a:pPr marL="0" lvl="3" algn="just" eaLnBrk="0" hangingPunct="0">
              <a:spcBef>
                <a:spcPct val="20000"/>
              </a:spcBef>
              <a:buClr>
                <a:schemeClr val="folHlink"/>
              </a:buClr>
              <a:defRPr/>
            </a:pPr>
            <a:endParaRPr lang="ru-RU" sz="1600" dirty="0">
              <a:solidFill>
                <a:srgbClr val="A44AA6"/>
              </a:solidFill>
              <a:latin typeface="Franklin Gothic Book" pitchFamily="34" charset="0"/>
              <a:ea typeface="Tahoma" pitchFamily="34" charset="0"/>
            </a:endParaRPr>
          </a:p>
        </p:txBody>
      </p:sp>
      <p:sp>
        <p:nvSpPr>
          <p:cNvPr id="10" name="Номер слайда 4"/>
          <p:cNvSpPr>
            <a:spLocks noGrp="1"/>
          </p:cNvSpPr>
          <p:nvPr>
            <p:ph type="sldNum" sz="quarter" idx="12"/>
          </p:nvPr>
        </p:nvSpPr>
        <p:spPr bwMode="auto">
          <a:xfrm>
            <a:off x="7358063" y="6143625"/>
            <a:ext cx="1214437" cy="285750"/>
          </a:xfrm>
          <a:ln>
            <a:miter lim="800000"/>
            <a:headEnd/>
            <a:tailEnd/>
          </a:ln>
        </p:spPr>
        <p:txBody>
          <a:bodyPr/>
          <a:lstStyle/>
          <a:p>
            <a:pPr algn="l">
              <a:defRPr/>
            </a:pPr>
            <a:r>
              <a:rPr lang="ru-RU" dirty="0"/>
              <a:t>Слайд   </a:t>
            </a:r>
            <a:r>
              <a:rPr lang="ru-RU" dirty="0" smtClean="0"/>
              <a:t>         19</a:t>
            </a:r>
            <a:endParaRPr lang="ru-RU"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Содержимое 3" descr="LOGO__~2.jpg"/>
          <p:cNvPicPr>
            <a:picLocks noGrp="1" noChangeAspect="1"/>
          </p:cNvPicPr>
          <p:nvPr>
            <p:ph idx="1"/>
          </p:nvPr>
        </p:nvPicPr>
        <p:blipFill>
          <a:blip r:embed="rId2" cstate="print"/>
          <a:srcRect/>
          <a:stretch>
            <a:fillRect/>
          </a:stretch>
        </p:blipFill>
        <p:spPr>
          <a:xfrm>
            <a:off x="857250" y="428625"/>
            <a:ext cx="781050" cy="819150"/>
          </a:xfrm>
        </p:spPr>
      </p:pic>
      <p:sp>
        <p:nvSpPr>
          <p:cNvPr id="2" name="Заголовок 1"/>
          <p:cNvSpPr>
            <a:spLocks noGrp="1"/>
          </p:cNvSpPr>
          <p:nvPr>
            <p:ph type="title"/>
          </p:nvPr>
        </p:nvSpPr>
        <p:spPr>
          <a:xfrm>
            <a:off x="3995936" y="548680"/>
            <a:ext cx="4424561" cy="785242"/>
          </a:xfrm>
        </p:spPr>
        <p:txBody>
          <a:bodyPr rtlCol="0">
            <a:noAutofit/>
          </a:bodyPr>
          <a:lstStyle/>
          <a:p>
            <a:pPr algn="r">
              <a:defRPr/>
            </a:pPr>
            <a:r>
              <a:rPr lang="en-US" sz="1900" b="1" dirty="0" smtClean="0">
                <a:solidFill>
                  <a:schemeClr val="accent1">
                    <a:lumMod val="75000"/>
                  </a:schemeClr>
                </a:solidFill>
                <a:ea typeface="Tahoma" pitchFamily="34" charset="0"/>
                <a:cs typeface="Arial" pitchFamily="34" charset="0"/>
              </a:rPr>
              <a:t> </a:t>
            </a:r>
            <a:endParaRPr lang="ru-RU" sz="1900" b="1" dirty="0">
              <a:solidFill>
                <a:schemeClr val="accent1">
                  <a:lumMod val="75000"/>
                </a:schemeClr>
              </a:solidFill>
              <a:ea typeface="Tahoma" pitchFamily="34" charset="0"/>
              <a:cs typeface="Arial" pitchFamily="34" charset="0"/>
            </a:endParaRPr>
          </a:p>
        </p:txBody>
      </p:sp>
      <p:sp>
        <p:nvSpPr>
          <p:cNvPr id="3077" name="TextBox 7"/>
          <p:cNvSpPr txBox="1">
            <a:spLocks noChangeArrowheads="1"/>
          </p:cNvSpPr>
          <p:nvPr/>
        </p:nvSpPr>
        <p:spPr bwMode="auto">
          <a:xfrm>
            <a:off x="683568" y="1700212"/>
            <a:ext cx="7817495" cy="2314480"/>
          </a:xfrm>
          <a:prstGeom prst="rect">
            <a:avLst/>
          </a:prstGeom>
          <a:noFill/>
          <a:ln w="9525">
            <a:noFill/>
            <a:miter lim="800000"/>
            <a:headEnd/>
            <a:tailEnd/>
          </a:ln>
        </p:spPr>
        <p:txBody>
          <a:bodyPr wrap="square">
            <a:spAutoFit/>
          </a:bodyPr>
          <a:lstStyle/>
          <a:p>
            <a:pPr algn="just"/>
            <a:r>
              <a:rPr lang="en-US" dirty="0" smtClean="0"/>
              <a:t> </a:t>
            </a:r>
            <a:endParaRPr lang="ru-RU" dirty="0"/>
          </a:p>
          <a:p>
            <a:pPr algn="just"/>
            <a:endParaRPr lang="ru-RU" dirty="0"/>
          </a:p>
          <a:p>
            <a:pPr algn="just"/>
            <a:endParaRPr lang="ru-RU" dirty="0"/>
          </a:p>
          <a:p>
            <a:pPr algn="just"/>
            <a:endParaRPr lang="ru-RU" dirty="0"/>
          </a:p>
          <a:p>
            <a:pPr algn="just"/>
            <a:endParaRPr lang="ru-RU" dirty="0"/>
          </a:p>
          <a:p>
            <a:pPr marL="0" lvl="3" algn="just">
              <a:buClr>
                <a:schemeClr val="folHlink"/>
              </a:buClr>
              <a:buFont typeface="Wingdings" pitchFamily="2" charset="2"/>
              <a:buNone/>
            </a:pPr>
            <a:endParaRPr lang="en-US" sz="1600" dirty="0">
              <a:solidFill>
                <a:srgbClr val="A44AA6"/>
              </a:solidFill>
              <a:latin typeface="Franklin Gothic Book" pitchFamily="34" charset="0"/>
            </a:endParaRPr>
          </a:p>
          <a:p>
            <a:pPr marL="0" lvl="3" algn="just" eaLnBrk="0" hangingPunct="0">
              <a:spcBef>
                <a:spcPct val="20000"/>
              </a:spcBef>
              <a:buClr>
                <a:schemeClr val="folHlink"/>
              </a:buClr>
            </a:pPr>
            <a:endParaRPr lang="ru-RU" sz="1600" dirty="0">
              <a:solidFill>
                <a:srgbClr val="A44AA6"/>
              </a:solidFill>
              <a:latin typeface="Franklin Gothic Book" pitchFamily="34" charset="0"/>
              <a:cs typeface="Tahoma" pitchFamily="34" charset="0"/>
            </a:endParaRPr>
          </a:p>
          <a:p>
            <a:pPr marL="0" lvl="3" algn="just" eaLnBrk="0" hangingPunct="0">
              <a:spcBef>
                <a:spcPct val="20000"/>
              </a:spcBef>
              <a:buClr>
                <a:schemeClr val="folHlink"/>
              </a:buClr>
            </a:pPr>
            <a:endParaRPr lang="ru-RU" sz="1600" dirty="0">
              <a:solidFill>
                <a:srgbClr val="A44AA6"/>
              </a:solidFill>
              <a:latin typeface="Franklin Gothic Book" pitchFamily="34" charset="0"/>
              <a:cs typeface="Tahoma" pitchFamily="34" charset="0"/>
            </a:endParaRPr>
          </a:p>
        </p:txBody>
      </p:sp>
      <p:sp>
        <p:nvSpPr>
          <p:cNvPr id="10" name="Номер слайда 4"/>
          <p:cNvSpPr>
            <a:spLocks noGrp="1"/>
          </p:cNvSpPr>
          <p:nvPr>
            <p:ph type="sldNum" sz="quarter" idx="12"/>
          </p:nvPr>
        </p:nvSpPr>
        <p:spPr bwMode="auto">
          <a:xfrm>
            <a:off x="7429500" y="6143625"/>
            <a:ext cx="1143000" cy="285750"/>
          </a:xfrm>
          <a:ln>
            <a:miter lim="800000"/>
            <a:headEnd/>
            <a:tailEnd/>
          </a:ln>
        </p:spPr>
        <p:txBody>
          <a:bodyPr/>
          <a:lstStyle/>
          <a:p>
            <a:pPr algn="l">
              <a:defRPr/>
            </a:pPr>
            <a:r>
              <a:rPr lang="ru-RU" dirty="0"/>
              <a:t>Слайд             2</a:t>
            </a:r>
          </a:p>
        </p:txBody>
      </p:sp>
      <p:sp>
        <p:nvSpPr>
          <p:cNvPr id="8" name="Дата 13"/>
          <p:cNvSpPr txBox="1">
            <a:spLocks/>
          </p:cNvSpPr>
          <p:nvPr/>
        </p:nvSpPr>
        <p:spPr>
          <a:xfrm>
            <a:off x="755576" y="6093296"/>
            <a:ext cx="4929187" cy="285750"/>
          </a:xfrm>
          <a:prstGeom prst="rect">
            <a:avLst/>
          </a:prstGeom>
        </p:spPr>
        <p:txBody>
          <a:bodyPr/>
          <a:lstStyle/>
          <a:p>
            <a:pPr algn="ctr">
              <a:defRPr/>
            </a:pPr>
            <a:r>
              <a:rPr lang="ru-RU" sz="1200" dirty="0" smtClean="0"/>
              <a:t> </a:t>
            </a:r>
            <a:endParaRPr lang="ru-RU" sz="1200" dirty="0">
              <a:latin typeface="+mn-lt"/>
              <a:cs typeface="+mn-cs"/>
            </a:endParaRPr>
          </a:p>
        </p:txBody>
      </p:sp>
      <p:sp>
        <p:nvSpPr>
          <p:cNvPr id="10242" name="Rectangle 2"/>
          <p:cNvSpPr>
            <a:spLocks noChangeArrowheads="1"/>
          </p:cNvSpPr>
          <p:nvPr/>
        </p:nvSpPr>
        <p:spPr bwMode="auto">
          <a:xfrm>
            <a:off x="899592" y="1484784"/>
            <a:ext cx="756084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pPr>
            <a:endParaRPr kumimoji="0" lang="ru-RU"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11" name="Заголовок 1"/>
          <p:cNvSpPr txBox="1">
            <a:spLocks/>
          </p:cNvSpPr>
          <p:nvPr/>
        </p:nvSpPr>
        <p:spPr bwMode="auto">
          <a:xfrm>
            <a:off x="3786188" y="428625"/>
            <a:ext cx="4714875" cy="85725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12" name="Заголовок 1"/>
          <p:cNvSpPr txBox="1">
            <a:spLocks/>
          </p:cNvSpPr>
          <p:nvPr/>
        </p:nvSpPr>
        <p:spPr bwMode="auto">
          <a:xfrm flipV="1">
            <a:off x="3938588" y="404664"/>
            <a:ext cx="4714875" cy="176361"/>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fontScale="32500" lnSpcReduction="20000"/>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13" name="Прямоугольник 12"/>
          <p:cNvSpPr/>
          <p:nvPr/>
        </p:nvSpPr>
        <p:spPr>
          <a:xfrm>
            <a:off x="1691680" y="-772150"/>
            <a:ext cx="6048672" cy="7294305"/>
          </a:xfrm>
          <a:prstGeom prst="rect">
            <a:avLst/>
          </a:prstGeom>
        </p:spPr>
        <p:txBody>
          <a:bodyPr wrap="square">
            <a:spAutoFit/>
          </a:bodyPr>
          <a:lstStyle/>
          <a:p>
            <a:endParaRPr lang="ru-RU" dirty="0" smtClean="0"/>
          </a:p>
          <a:p>
            <a:r>
              <a:rPr lang="ru-RU" dirty="0" smtClean="0"/>
              <a:t>Практика арбитражных судов </a:t>
            </a:r>
            <a:r>
              <a:rPr lang="ru-RU" dirty="0" err="1" smtClean="0"/>
              <a:t>РоссииПрактика</a:t>
            </a:r>
            <a:r>
              <a:rPr lang="ru-RU" dirty="0" smtClean="0"/>
              <a:t> России </a:t>
            </a:r>
          </a:p>
          <a:p>
            <a:r>
              <a:rPr lang="ru-RU" dirty="0" smtClean="0"/>
              <a:t>•</a:t>
            </a:r>
            <a:r>
              <a:rPr lang="ru-RU" b="1" dirty="0" smtClean="0"/>
              <a:t>Налоговые споры: </a:t>
            </a:r>
          </a:p>
          <a:p>
            <a:r>
              <a:rPr lang="ru-RU" dirty="0" smtClean="0"/>
              <a:t></a:t>
            </a:r>
            <a:r>
              <a:rPr lang="ru-RU" b="1" dirty="0" smtClean="0"/>
              <a:t>Подтверждение ставки 0% по косвенным налогам; </a:t>
            </a:r>
          </a:p>
          <a:p>
            <a:r>
              <a:rPr lang="ru-RU" dirty="0" smtClean="0"/>
              <a:t></a:t>
            </a:r>
            <a:r>
              <a:rPr lang="ru-RU" b="1" dirty="0" smtClean="0"/>
              <a:t>Подтверждение права на налоговые вычеты по косвенным налогам; </a:t>
            </a:r>
          </a:p>
          <a:p>
            <a:r>
              <a:rPr lang="ru-RU" dirty="0" smtClean="0"/>
              <a:t></a:t>
            </a:r>
            <a:r>
              <a:rPr lang="ru-RU" b="1" dirty="0" smtClean="0"/>
              <a:t>Подтверждение факта вывоза/ввоза товара в государство-участник ТС; </a:t>
            </a:r>
          </a:p>
          <a:p>
            <a:r>
              <a:rPr lang="ru-RU" dirty="0" smtClean="0"/>
              <a:t></a:t>
            </a:r>
            <a:r>
              <a:rPr lang="ru-RU" b="1" dirty="0" smtClean="0"/>
              <a:t>Определение стоимости ввозимого товара – налоговой базы по НДС; </a:t>
            </a:r>
          </a:p>
          <a:p>
            <a:r>
              <a:rPr lang="ru-RU" dirty="0" smtClean="0"/>
              <a:t></a:t>
            </a:r>
            <a:r>
              <a:rPr lang="ru-RU" b="1" dirty="0" smtClean="0"/>
              <a:t>Иные; </a:t>
            </a:r>
          </a:p>
          <a:p>
            <a:r>
              <a:rPr lang="ru-RU" dirty="0" smtClean="0"/>
              <a:t>•</a:t>
            </a:r>
            <a:r>
              <a:rPr lang="ru-RU" b="1" dirty="0" smtClean="0"/>
              <a:t>Таможенные споры: </a:t>
            </a:r>
          </a:p>
          <a:p>
            <a:r>
              <a:rPr lang="ru-RU" dirty="0" smtClean="0"/>
              <a:t></a:t>
            </a:r>
            <a:r>
              <a:rPr lang="ru-RU" b="1" dirty="0" smtClean="0"/>
              <a:t>Определение таможенной стоимости товаров; </a:t>
            </a:r>
          </a:p>
          <a:p>
            <a:r>
              <a:rPr lang="ru-RU" dirty="0" smtClean="0"/>
              <a:t></a:t>
            </a:r>
            <a:r>
              <a:rPr lang="ru-RU" b="1" dirty="0" smtClean="0"/>
              <a:t>Определение товарной номенклатуры ТН ВЭД ТС и применимой пошлины; </a:t>
            </a:r>
          </a:p>
          <a:p>
            <a:r>
              <a:rPr lang="ru-RU" dirty="0" smtClean="0"/>
              <a:t></a:t>
            </a:r>
            <a:r>
              <a:rPr lang="ru-RU" b="1" dirty="0" smtClean="0"/>
              <a:t>Привлечение к административной ответственности и оспаривание решений таможенных органов; </a:t>
            </a:r>
          </a:p>
          <a:p>
            <a:r>
              <a:rPr lang="ru-RU" dirty="0" smtClean="0"/>
              <a:t></a:t>
            </a:r>
            <a:r>
              <a:rPr lang="ru-RU" b="1" dirty="0" smtClean="0"/>
              <a:t>Взимание пошлин при вывозе нефтепродуктов в РБ, применение таможенных процедур и др. </a:t>
            </a:r>
          </a:p>
          <a:p>
            <a:r>
              <a:rPr lang="ru-RU" dirty="0" smtClean="0"/>
              <a:t>•</a:t>
            </a:r>
            <a:r>
              <a:rPr lang="ru-RU" b="1" dirty="0" smtClean="0"/>
              <a:t>Валютные споры: </a:t>
            </a:r>
          </a:p>
          <a:p>
            <a:r>
              <a:rPr lang="ru-RU" dirty="0" smtClean="0"/>
              <a:t></a:t>
            </a:r>
            <a:r>
              <a:rPr lang="ru-RU" b="1" dirty="0" smtClean="0"/>
              <a:t>Составление валютной отчетности по операциям между резидентами ТС; </a:t>
            </a:r>
          </a:p>
          <a:p>
            <a:r>
              <a:rPr lang="ru-RU" dirty="0" smtClean="0"/>
              <a:t></a:t>
            </a:r>
            <a:r>
              <a:rPr lang="ru-RU" b="1" dirty="0" smtClean="0"/>
              <a:t>Зачисление валютной выручки по операциям между резидентами ТС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Содержимое 3" descr="LOGO__~2.jpg"/>
          <p:cNvPicPr>
            <a:picLocks noGrp="1" noChangeAspect="1"/>
          </p:cNvPicPr>
          <p:nvPr>
            <p:ph idx="1"/>
          </p:nvPr>
        </p:nvPicPr>
        <p:blipFill>
          <a:blip r:embed="rId2" cstate="print"/>
          <a:srcRect/>
          <a:stretch>
            <a:fillRect/>
          </a:stretch>
        </p:blipFill>
        <p:spPr>
          <a:xfrm>
            <a:off x="857250" y="428625"/>
            <a:ext cx="781050" cy="819150"/>
          </a:xfrm>
        </p:spPr>
      </p:pic>
      <p:sp>
        <p:nvSpPr>
          <p:cNvPr id="2" name="Заголовок 1"/>
          <p:cNvSpPr>
            <a:spLocks noGrp="1"/>
          </p:cNvSpPr>
          <p:nvPr>
            <p:ph type="title"/>
          </p:nvPr>
        </p:nvSpPr>
        <p:spPr>
          <a:xfrm>
            <a:off x="3500438" y="428625"/>
            <a:ext cx="5000625" cy="857250"/>
          </a:xfrm>
        </p:spPr>
        <p:txBody>
          <a:bodyPr rtlCol="0">
            <a:noAutofit/>
          </a:bodyPr>
          <a:lstStyle/>
          <a:p>
            <a:pPr algn="r">
              <a:defRPr/>
            </a:pPr>
            <a:r>
              <a:rPr lang="en-US" sz="1900" b="1" dirty="0" smtClean="0">
                <a:solidFill>
                  <a:schemeClr val="accent1">
                    <a:lumMod val="75000"/>
                  </a:schemeClr>
                </a:solidFill>
                <a:ea typeface="Tahoma" pitchFamily="34" charset="0"/>
                <a:cs typeface="Arial" pitchFamily="34" charset="0"/>
              </a:rPr>
              <a:t> </a:t>
            </a:r>
            <a:endParaRPr lang="ru-RU" sz="1900" b="1" dirty="0">
              <a:solidFill>
                <a:schemeClr val="accent1">
                  <a:lumMod val="75000"/>
                </a:schemeClr>
              </a:solidFill>
              <a:ea typeface="Tahoma" pitchFamily="34" charset="0"/>
              <a:cs typeface="Arial" pitchFamily="34" charset="0"/>
            </a:endParaRPr>
          </a:p>
        </p:txBody>
      </p:sp>
      <p:sp>
        <p:nvSpPr>
          <p:cNvPr id="4101" name="TextBox 7"/>
          <p:cNvSpPr txBox="1">
            <a:spLocks noChangeArrowheads="1"/>
          </p:cNvSpPr>
          <p:nvPr/>
        </p:nvSpPr>
        <p:spPr bwMode="auto">
          <a:xfrm>
            <a:off x="755576" y="1484784"/>
            <a:ext cx="7715250" cy="6115520"/>
          </a:xfrm>
          <a:prstGeom prst="rect">
            <a:avLst/>
          </a:prstGeom>
          <a:noFill/>
          <a:ln w="9525">
            <a:noFill/>
            <a:miter lim="800000"/>
            <a:headEnd/>
            <a:tailEnd/>
          </a:ln>
        </p:spPr>
        <p:txBody>
          <a:bodyPr wrap="square">
            <a:spAutoFit/>
          </a:bodyPr>
          <a:lstStyle/>
          <a:p>
            <a:endParaRPr lang="ru-RU" sz="1600" dirty="0" smtClean="0"/>
          </a:p>
          <a:p>
            <a:endParaRPr lang="ru-RU" sz="1600" dirty="0" smtClean="0"/>
          </a:p>
          <a:p>
            <a:r>
              <a:rPr lang="ru-RU" sz="1600" dirty="0" smtClean="0"/>
              <a:t></a:t>
            </a:r>
            <a:r>
              <a:rPr lang="ru-RU" sz="1600" b="1" dirty="0" smtClean="0"/>
              <a:t>Услуги по ремонту ввезенного из Республики Беларусь имущества облагаются НДС по ставке 0%, необходимость представлять третий экземпляр заявления о ввозе товара (в Беларусь) при экспорте услуг Соглашением от 15.09.2004 и Протоколом не предусмотрено (</a:t>
            </a:r>
            <a:r>
              <a:rPr lang="ru-RU" sz="1600" b="1" i="1" dirty="0" smtClean="0"/>
              <a:t>постановления ФАС ЗСО от 20.01.2011 по делу № А46-7825/2010, от 01.02.2011 по делу № А46-2807/2010 и др.); </a:t>
            </a:r>
          </a:p>
          <a:p>
            <a:r>
              <a:rPr lang="ru-RU" sz="1600" dirty="0" smtClean="0"/>
              <a:t></a:t>
            </a:r>
            <a:r>
              <a:rPr lang="ru-RU" sz="1600" b="1" dirty="0" smtClean="0"/>
              <a:t>Грузовые таможенные декларации и счета-фактуры с отметкой налогового органа не включены в перечень документов, подтверждающих право на ставку 0% по НДС по Соглашению от 15.09.2004 </a:t>
            </a:r>
            <a:r>
              <a:rPr lang="ru-RU" sz="1600" b="1" i="1" dirty="0" smtClean="0"/>
              <a:t>(Постановление ФАС МО от 03.05.2012 по делу № А41-5046/11); </a:t>
            </a:r>
          </a:p>
          <a:p>
            <a:r>
              <a:rPr lang="ru-RU" sz="1600" dirty="0" smtClean="0"/>
              <a:t></a:t>
            </a:r>
            <a:r>
              <a:rPr lang="ru-RU" sz="1600" b="1" dirty="0" smtClean="0"/>
              <a:t>Ставка 0% по НДС применяется при предоставлении заявления о ввозе товара с отметкой налогового органа страны ввоза, как предусмотрено Соглашением о принципах взимания косвенных налогов от 25.01.2008 и Протоколом от 11.12.2009 (</a:t>
            </a:r>
            <a:r>
              <a:rPr lang="ru-RU" sz="1600" b="1" i="1" dirty="0" smtClean="0"/>
              <a:t>постановление ФАС ЗСО от 11.10.2012 по делу №А45-23391/2011); </a:t>
            </a:r>
          </a:p>
          <a:p>
            <a:pPr algn="just">
              <a:buFontTx/>
              <a:buChar char="-"/>
            </a:pPr>
            <a:endParaRPr lang="ru-RU" sz="1300" dirty="0" smtClean="0">
              <a:latin typeface="Times New Roman" pitchFamily="18" charset="0"/>
              <a:cs typeface="Times New Roman" pitchFamily="18" charset="0"/>
            </a:endParaRPr>
          </a:p>
          <a:p>
            <a:pPr algn="just"/>
            <a:endParaRPr lang="ru-RU" dirty="0"/>
          </a:p>
          <a:p>
            <a:pPr algn="just"/>
            <a:endParaRPr lang="ru-RU" dirty="0"/>
          </a:p>
          <a:p>
            <a:pPr marL="0" lvl="3" algn="just">
              <a:buClr>
                <a:schemeClr val="folHlink"/>
              </a:buClr>
              <a:buFont typeface="Wingdings" pitchFamily="2" charset="2"/>
              <a:buNone/>
            </a:pPr>
            <a:endParaRPr lang="en-US" sz="1600" dirty="0">
              <a:solidFill>
                <a:srgbClr val="A44AA6"/>
              </a:solidFill>
              <a:latin typeface="Franklin Gothic Book" pitchFamily="34" charset="0"/>
            </a:endParaRPr>
          </a:p>
          <a:p>
            <a:pPr marL="0" lvl="3" algn="just" eaLnBrk="0" hangingPunct="0">
              <a:spcBef>
                <a:spcPct val="20000"/>
              </a:spcBef>
              <a:buClr>
                <a:schemeClr val="folHlink"/>
              </a:buClr>
            </a:pPr>
            <a:endParaRPr lang="ru-RU" sz="1600" dirty="0">
              <a:solidFill>
                <a:srgbClr val="A44AA6"/>
              </a:solidFill>
              <a:latin typeface="Franklin Gothic Book" pitchFamily="34" charset="0"/>
              <a:cs typeface="Tahoma" pitchFamily="34" charset="0"/>
            </a:endParaRPr>
          </a:p>
          <a:p>
            <a:pPr marL="0" lvl="3" algn="just" eaLnBrk="0" hangingPunct="0">
              <a:spcBef>
                <a:spcPct val="20000"/>
              </a:spcBef>
              <a:buClr>
                <a:schemeClr val="folHlink"/>
              </a:buClr>
            </a:pPr>
            <a:endParaRPr lang="ru-RU" sz="1600" dirty="0">
              <a:solidFill>
                <a:srgbClr val="A44AA6"/>
              </a:solidFill>
              <a:latin typeface="Franklin Gothic Book" pitchFamily="34" charset="0"/>
              <a:cs typeface="Tahoma" pitchFamily="34" charset="0"/>
            </a:endParaRPr>
          </a:p>
        </p:txBody>
      </p:sp>
      <p:sp>
        <p:nvSpPr>
          <p:cNvPr id="10" name="Номер слайда 4"/>
          <p:cNvSpPr>
            <a:spLocks noGrp="1"/>
          </p:cNvSpPr>
          <p:nvPr>
            <p:ph type="sldNum" sz="quarter" idx="12"/>
          </p:nvPr>
        </p:nvSpPr>
        <p:spPr bwMode="auto">
          <a:xfrm>
            <a:off x="7429500" y="6143625"/>
            <a:ext cx="1143000" cy="285750"/>
          </a:xfrm>
          <a:ln>
            <a:miter lim="800000"/>
            <a:headEnd/>
            <a:tailEnd/>
          </a:ln>
        </p:spPr>
        <p:txBody>
          <a:bodyPr/>
          <a:lstStyle/>
          <a:p>
            <a:pPr algn="l">
              <a:defRPr/>
            </a:pPr>
            <a:r>
              <a:rPr lang="ru-RU" dirty="0"/>
              <a:t>Слайд             </a:t>
            </a:r>
            <a:r>
              <a:rPr lang="ru-RU" dirty="0" smtClean="0"/>
              <a:t>3</a:t>
            </a:r>
            <a:endParaRPr lang="ru-RU" dirty="0"/>
          </a:p>
        </p:txBody>
      </p:sp>
      <p:sp>
        <p:nvSpPr>
          <p:cNvPr id="8" name="Заголовок 1"/>
          <p:cNvSpPr txBox="1">
            <a:spLocks/>
          </p:cNvSpPr>
          <p:nvPr/>
        </p:nvSpPr>
        <p:spPr bwMode="auto">
          <a:xfrm>
            <a:off x="3938588" y="581025"/>
            <a:ext cx="4714875" cy="85725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Содержимое 3" descr="LOGO__~2.jpg"/>
          <p:cNvPicPr>
            <a:picLocks noGrp="1" noChangeAspect="1"/>
          </p:cNvPicPr>
          <p:nvPr>
            <p:ph idx="1"/>
          </p:nvPr>
        </p:nvPicPr>
        <p:blipFill>
          <a:blip r:embed="rId2" cstate="print"/>
          <a:srcRect/>
          <a:stretch>
            <a:fillRect/>
          </a:stretch>
        </p:blipFill>
        <p:spPr>
          <a:xfrm>
            <a:off x="857250" y="428625"/>
            <a:ext cx="781050" cy="819150"/>
          </a:xfrm>
        </p:spPr>
      </p:pic>
      <p:sp>
        <p:nvSpPr>
          <p:cNvPr id="2" name="Заголовок 1"/>
          <p:cNvSpPr>
            <a:spLocks noGrp="1"/>
          </p:cNvSpPr>
          <p:nvPr>
            <p:ph type="title"/>
          </p:nvPr>
        </p:nvSpPr>
        <p:spPr>
          <a:xfrm>
            <a:off x="3786188" y="428625"/>
            <a:ext cx="4714875" cy="857250"/>
          </a:xfrm>
        </p:spPr>
        <p:txBody>
          <a:bodyPr rtlCol="0">
            <a:normAutofit/>
          </a:bodyPr>
          <a:lstStyle/>
          <a:p>
            <a:pPr>
              <a:defRPr/>
            </a:pPr>
            <a:endParaRPr lang="ru-RU" sz="1900" b="1" dirty="0">
              <a:solidFill>
                <a:schemeClr val="accent1">
                  <a:lumMod val="75000"/>
                </a:schemeClr>
              </a:solidFill>
              <a:ea typeface="Tahoma" pitchFamily="34" charset="0"/>
              <a:cs typeface="Arial" pitchFamily="34" charset="0"/>
            </a:endParaRPr>
          </a:p>
        </p:txBody>
      </p:sp>
      <p:sp>
        <p:nvSpPr>
          <p:cNvPr id="5126" name="Дата 13"/>
          <p:cNvSpPr txBox="1">
            <a:spLocks/>
          </p:cNvSpPr>
          <p:nvPr/>
        </p:nvSpPr>
        <p:spPr bwMode="auto">
          <a:xfrm>
            <a:off x="785813" y="6143625"/>
            <a:ext cx="4929187" cy="285750"/>
          </a:xfrm>
          <a:prstGeom prst="rect">
            <a:avLst/>
          </a:prstGeom>
          <a:noFill/>
          <a:ln w="9525">
            <a:noFill/>
            <a:miter lim="800000"/>
            <a:headEnd/>
            <a:tailEnd/>
          </a:ln>
        </p:spPr>
        <p:txBody>
          <a:bodyPr/>
          <a:lstStyle/>
          <a:p>
            <a:pPr algn="ctr"/>
            <a:endParaRPr lang="ru-RU" sz="1200" dirty="0"/>
          </a:p>
        </p:txBody>
      </p:sp>
      <p:sp>
        <p:nvSpPr>
          <p:cNvPr id="10" name="Номер слайда 4"/>
          <p:cNvSpPr>
            <a:spLocks noGrp="1"/>
          </p:cNvSpPr>
          <p:nvPr>
            <p:ph type="sldNum" sz="quarter" idx="12"/>
          </p:nvPr>
        </p:nvSpPr>
        <p:spPr bwMode="auto">
          <a:xfrm>
            <a:off x="7429500" y="6143625"/>
            <a:ext cx="1143000" cy="285750"/>
          </a:xfrm>
          <a:ln>
            <a:miter lim="800000"/>
            <a:headEnd/>
            <a:tailEnd/>
          </a:ln>
        </p:spPr>
        <p:txBody>
          <a:bodyPr/>
          <a:lstStyle/>
          <a:p>
            <a:pPr algn="l">
              <a:defRPr/>
            </a:pPr>
            <a:r>
              <a:rPr lang="ru-RU" dirty="0"/>
              <a:t>Слайд             </a:t>
            </a:r>
            <a:r>
              <a:rPr lang="ru-RU" dirty="0" smtClean="0"/>
              <a:t>4</a:t>
            </a:r>
            <a:endParaRPr lang="ru-RU" dirty="0"/>
          </a:p>
        </p:txBody>
      </p:sp>
      <p:sp>
        <p:nvSpPr>
          <p:cNvPr id="7" name="Прямоугольник 6"/>
          <p:cNvSpPr/>
          <p:nvPr/>
        </p:nvSpPr>
        <p:spPr>
          <a:xfrm>
            <a:off x="2286000" y="751344"/>
            <a:ext cx="4572000" cy="5355312"/>
          </a:xfrm>
          <a:prstGeom prst="rect">
            <a:avLst/>
          </a:prstGeom>
        </p:spPr>
        <p:txBody>
          <a:bodyPr>
            <a:spAutoFit/>
          </a:bodyPr>
          <a:lstStyle/>
          <a:p>
            <a:endParaRPr lang="ru-RU" dirty="0" smtClean="0"/>
          </a:p>
          <a:p>
            <a:endParaRPr lang="ru-RU" dirty="0" smtClean="0"/>
          </a:p>
          <a:p>
            <a:r>
              <a:rPr lang="ru-RU" dirty="0" smtClean="0"/>
              <a:t></a:t>
            </a:r>
            <a:r>
              <a:rPr lang="ru-RU" b="1" dirty="0" smtClean="0"/>
              <a:t>Налогоплательщик собрал пакет документов, предусмотренный Соглашением от 25.01.2008 и Протоколом к нему, позднее, чем заявил вычет (</a:t>
            </a:r>
            <a:r>
              <a:rPr lang="ru-RU" b="1" i="1" dirty="0" smtClean="0"/>
              <a:t>Постановление ФАС ПО от 06.03.2013 по делу № А06-1985/2012); </a:t>
            </a:r>
          </a:p>
          <a:p>
            <a:r>
              <a:rPr lang="ru-RU" dirty="0" smtClean="0"/>
              <a:t>Право плательщика на применение вычета по акцизам в отношении ввезенного из Республики Беларусь спирта подтверждено иными необходимыми документами, </a:t>
            </a:r>
            <a:r>
              <a:rPr lang="ru-RU" b="1" dirty="0" smtClean="0"/>
              <a:t>реестр счетов-фактур не является обязательным по Соглашению от 25.01.2008 и Протоколу к нему (</a:t>
            </a:r>
            <a:r>
              <a:rPr lang="ru-RU" b="1" i="1" dirty="0" smtClean="0"/>
              <a:t>Постановление ФАС СЗО от 20.05.2013 по делу № А44-4927/2012);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7" name="Содержимое 3" descr="LOGO__~2.jpg"/>
          <p:cNvPicPr>
            <a:picLocks noGrp="1" noChangeAspect="1"/>
          </p:cNvPicPr>
          <p:nvPr>
            <p:ph idx="1"/>
          </p:nvPr>
        </p:nvPicPr>
        <p:blipFill>
          <a:blip r:embed="rId2" cstate="print"/>
          <a:srcRect/>
          <a:stretch>
            <a:fillRect/>
          </a:stretch>
        </p:blipFill>
        <p:spPr>
          <a:xfrm>
            <a:off x="857250" y="428625"/>
            <a:ext cx="781050" cy="819150"/>
          </a:xfrm>
        </p:spPr>
      </p:pic>
      <p:sp>
        <p:nvSpPr>
          <p:cNvPr id="2" name="Заголовок 1"/>
          <p:cNvSpPr>
            <a:spLocks noGrp="1"/>
          </p:cNvSpPr>
          <p:nvPr>
            <p:ph type="title"/>
          </p:nvPr>
        </p:nvSpPr>
        <p:spPr>
          <a:xfrm>
            <a:off x="3786188" y="428625"/>
            <a:ext cx="4714875" cy="857250"/>
          </a:xfrm>
        </p:spPr>
        <p:txBody>
          <a:bodyPr rtlCol="0">
            <a:normAutofit/>
          </a:bodyPr>
          <a:lstStyle/>
          <a:p>
            <a:pPr>
              <a:defRPr/>
            </a:pPr>
            <a:endParaRPr lang="ru-RU" sz="1900" b="1" dirty="0">
              <a:solidFill>
                <a:schemeClr val="accent1">
                  <a:lumMod val="75000"/>
                </a:schemeClr>
              </a:solidFill>
              <a:ea typeface="Tahoma" pitchFamily="34" charset="0"/>
              <a:cs typeface="Arial" pitchFamily="34" charset="0"/>
            </a:endParaRPr>
          </a:p>
        </p:txBody>
      </p:sp>
      <p:sp>
        <p:nvSpPr>
          <p:cNvPr id="6149" name="TextBox 7"/>
          <p:cNvSpPr txBox="1">
            <a:spLocks noChangeArrowheads="1"/>
          </p:cNvSpPr>
          <p:nvPr/>
        </p:nvSpPr>
        <p:spPr bwMode="auto">
          <a:xfrm>
            <a:off x="785813" y="1571625"/>
            <a:ext cx="7715250" cy="1175706"/>
          </a:xfrm>
          <a:prstGeom prst="rect">
            <a:avLst/>
          </a:prstGeom>
          <a:noFill/>
          <a:ln w="9525">
            <a:noFill/>
            <a:miter lim="800000"/>
            <a:headEnd/>
            <a:tailEnd/>
          </a:ln>
        </p:spPr>
        <p:txBody>
          <a:bodyPr>
            <a:spAutoFit/>
          </a:bodyPr>
          <a:lstStyle/>
          <a:p>
            <a:pPr algn="just"/>
            <a:endParaRPr lang="ru-RU" sz="1600" dirty="0"/>
          </a:p>
          <a:p>
            <a:pPr marL="0" lvl="3" algn="just">
              <a:buClr>
                <a:schemeClr val="folHlink"/>
              </a:buClr>
              <a:buFont typeface="Wingdings" pitchFamily="2" charset="2"/>
              <a:buNone/>
            </a:pPr>
            <a:endParaRPr lang="en-US" sz="1600" dirty="0">
              <a:solidFill>
                <a:srgbClr val="A44AA6"/>
              </a:solidFill>
              <a:latin typeface="Franklin Gothic Book" pitchFamily="34" charset="0"/>
            </a:endParaRPr>
          </a:p>
          <a:p>
            <a:pPr marL="0" lvl="3" algn="just" eaLnBrk="0" hangingPunct="0">
              <a:spcBef>
                <a:spcPct val="20000"/>
              </a:spcBef>
              <a:buClr>
                <a:schemeClr val="folHlink"/>
              </a:buClr>
            </a:pPr>
            <a:endParaRPr lang="ru-RU" sz="1600" dirty="0">
              <a:solidFill>
                <a:srgbClr val="A44AA6"/>
              </a:solidFill>
              <a:latin typeface="Franklin Gothic Book" pitchFamily="34" charset="0"/>
              <a:cs typeface="Tahoma" pitchFamily="34" charset="0"/>
            </a:endParaRPr>
          </a:p>
          <a:p>
            <a:pPr marL="0" lvl="3" algn="just" eaLnBrk="0" hangingPunct="0">
              <a:spcBef>
                <a:spcPct val="20000"/>
              </a:spcBef>
              <a:buClr>
                <a:schemeClr val="folHlink"/>
              </a:buClr>
            </a:pPr>
            <a:endParaRPr lang="ru-RU" sz="1600" dirty="0">
              <a:solidFill>
                <a:srgbClr val="A44AA6"/>
              </a:solidFill>
              <a:latin typeface="Franklin Gothic Book" pitchFamily="34" charset="0"/>
              <a:cs typeface="Tahoma" pitchFamily="34" charset="0"/>
            </a:endParaRPr>
          </a:p>
        </p:txBody>
      </p:sp>
      <p:sp>
        <p:nvSpPr>
          <p:cNvPr id="10" name="Номер слайда 4"/>
          <p:cNvSpPr>
            <a:spLocks noGrp="1"/>
          </p:cNvSpPr>
          <p:nvPr>
            <p:ph type="sldNum" sz="quarter" idx="12"/>
          </p:nvPr>
        </p:nvSpPr>
        <p:spPr bwMode="auto">
          <a:xfrm>
            <a:off x="7429500" y="6143625"/>
            <a:ext cx="1143000" cy="285750"/>
          </a:xfrm>
          <a:ln>
            <a:miter lim="800000"/>
            <a:headEnd/>
            <a:tailEnd/>
          </a:ln>
        </p:spPr>
        <p:txBody>
          <a:bodyPr/>
          <a:lstStyle/>
          <a:p>
            <a:pPr algn="l">
              <a:defRPr/>
            </a:pPr>
            <a:r>
              <a:rPr lang="ru-RU" dirty="0"/>
              <a:t>Слайд             </a:t>
            </a:r>
            <a:r>
              <a:rPr lang="ru-RU" dirty="0" smtClean="0"/>
              <a:t>5</a:t>
            </a:r>
            <a:endParaRPr lang="ru-RU" dirty="0"/>
          </a:p>
        </p:txBody>
      </p:sp>
      <p:sp>
        <p:nvSpPr>
          <p:cNvPr id="6" name="Прямоугольник 5"/>
          <p:cNvSpPr/>
          <p:nvPr/>
        </p:nvSpPr>
        <p:spPr>
          <a:xfrm>
            <a:off x="2286000" y="-1464647"/>
            <a:ext cx="4572000" cy="9787295"/>
          </a:xfrm>
          <a:prstGeom prst="rect">
            <a:avLst/>
          </a:prstGeom>
        </p:spPr>
        <p:txBody>
          <a:bodyPr>
            <a:spAutoFit/>
          </a:bodyPr>
          <a:lstStyle/>
          <a:p>
            <a:endParaRPr lang="ru-RU" dirty="0" smtClean="0"/>
          </a:p>
          <a:p>
            <a:endParaRPr lang="ru-RU" dirty="0" smtClean="0"/>
          </a:p>
          <a:p>
            <a:r>
              <a:rPr lang="ru-RU" dirty="0" smtClean="0"/>
              <a:t></a:t>
            </a:r>
            <a:r>
              <a:rPr lang="ru-RU" b="1" dirty="0" smtClean="0"/>
              <a:t>Ввоз лома черных металлов из Казахстана в Россию не облагается НДС (освобожден по аналогии со ст.149 НК РФ), т.к. налогообложение импорта не может быть более обременительным, чем обложение внутренних операций (</a:t>
            </a:r>
            <a:r>
              <a:rPr lang="ru-RU" b="1" i="1" dirty="0" smtClean="0"/>
              <a:t>Постановление ФАС ПО от 06.04.2012 по делу № А57-7802/2011); </a:t>
            </a:r>
          </a:p>
          <a:p>
            <a:r>
              <a:rPr lang="ru-RU" dirty="0" smtClean="0"/>
              <a:t></a:t>
            </a:r>
            <a:r>
              <a:rPr lang="ru-RU" b="1" dirty="0" smtClean="0"/>
              <a:t>Факт убытия товара из России подтвержден отметкой оформляющего таможенного органа в ГТД: «выпуск разрешен» (</a:t>
            </a:r>
            <a:r>
              <a:rPr lang="ru-RU" b="1" i="1" dirty="0" smtClean="0"/>
              <a:t>Постановление ФАС </a:t>
            </a:r>
            <a:r>
              <a:rPr lang="ru-RU" b="1" i="1" dirty="0" err="1" smtClean="0"/>
              <a:t>УрО</a:t>
            </a:r>
            <a:r>
              <a:rPr lang="ru-RU" b="1" i="1" dirty="0" smtClean="0"/>
              <a:t> от 21.12.2012 по делу № А60-15134/2012); </a:t>
            </a:r>
          </a:p>
          <a:p>
            <a:r>
              <a:rPr lang="ru-RU" dirty="0" smtClean="0"/>
              <a:t>Со ссылкой на Соглашение от 25.01.2008 и Протокол к нему судом сделан вывод: </a:t>
            </a:r>
            <a:r>
              <a:rPr lang="ru-RU" b="1" dirty="0" smtClean="0"/>
              <a:t>показания свидетеля, отобранные налоговыми органами Республики Беларусь, являются достоверными доказательствами по делу (</a:t>
            </a:r>
            <a:r>
              <a:rPr lang="ru-RU" b="1" i="1" dirty="0" smtClean="0"/>
              <a:t>Постановление ФАС МО от 26.01.2012 по делу № А41-16090/11); </a:t>
            </a:r>
          </a:p>
          <a:p>
            <a:r>
              <a:rPr lang="ru-RU" dirty="0" smtClean="0"/>
              <a:t>В целях Соглашения от 25.01.2008 не обязательно, чтобы контрагент-покупатель был иностранной организацией, </a:t>
            </a:r>
            <a:r>
              <a:rPr lang="ru-RU" b="1" dirty="0" smtClean="0"/>
              <a:t>филиал российской организации в Казахстане является иностранным налоговым резидентом, поэтому применение ставки 0% правомерно (</a:t>
            </a:r>
            <a:r>
              <a:rPr lang="ru-RU" b="1" i="1" dirty="0" smtClean="0"/>
              <a:t>Постановление 18 ААС от 13.05.2013 по делу № А34-4940/2012).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Содержимое 3" descr="LOGO__~2.jpg"/>
          <p:cNvPicPr>
            <a:picLocks noGrp="1" noChangeAspect="1"/>
          </p:cNvPicPr>
          <p:nvPr>
            <p:ph idx="1"/>
          </p:nvPr>
        </p:nvPicPr>
        <p:blipFill>
          <a:blip r:embed="rId2" cstate="print"/>
          <a:srcRect/>
          <a:stretch>
            <a:fillRect/>
          </a:stretch>
        </p:blipFill>
        <p:spPr>
          <a:xfrm>
            <a:off x="857250" y="428625"/>
            <a:ext cx="781050" cy="819150"/>
          </a:xfrm>
        </p:spPr>
      </p:pic>
      <p:sp>
        <p:nvSpPr>
          <p:cNvPr id="2" name="Заголовок 1"/>
          <p:cNvSpPr>
            <a:spLocks noGrp="1"/>
          </p:cNvSpPr>
          <p:nvPr>
            <p:ph type="title"/>
          </p:nvPr>
        </p:nvSpPr>
        <p:spPr>
          <a:xfrm>
            <a:off x="3786188" y="428625"/>
            <a:ext cx="4714875" cy="857250"/>
          </a:xfrm>
        </p:spPr>
        <p:txBody>
          <a:bodyPr rtlCol="0">
            <a:normAutofit/>
          </a:bodyPr>
          <a:lstStyle/>
          <a:p>
            <a:pPr>
              <a:defRPr/>
            </a:pPr>
            <a:endParaRPr lang="ru-RU" sz="1900" b="1" dirty="0">
              <a:solidFill>
                <a:schemeClr val="accent1">
                  <a:lumMod val="75000"/>
                </a:schemeClr>
              </a:solidFill>
              <a:ea typeface="Tahoma" pitchFamily="34" charset="0"/>
              <a:cs typeface="Arial" pitchFamily="34" charset="0"/>
            </a:endParaRPr>
          </a:p>
        </p:txBody>
      </p:sp>
      <p:sp>
        <p:nvSpPr>
          <p:cNvPr id="8" name="TextBox 7"/>
          <p:cNvSpPr txBox="1"/>
          <p:nvPr/>
        </p:nvSpPr>
        <p:spPr>
          <a:xfrm>
            <a:off x="611560" y="764704"/>
            <a:ext cx="7715250" cy="1791260"/>
          </a:xfrm>
          <a:prstGeom prst="rect">
            <a:avLst/>
          </a:prstGeom>
          <a:noFill/>
        </p:spPr>
        <p:txBody>
          <a:bodyPr>
            <a:spAutoFit/>
          </a:bodyPr>
          <a:lstStyle/>
          <a:p>
            <a:pPr algn="just"/>
            <a:r>
              <a:rPr lang="ru-RU" sz="1200" dirty="0" smtClean="0">
                <a:latin typeface="Times New Roman" pitchFamily="18" charset="0"/>
                <a:cs typeface="Times New Roman" pitchFamily="18" charset="0"/>
              </a:rPr>
              <a:t> </a:t>
            </a:r>
          </a:p>
          <a:p>
            <a:pPr algn="just"/>
            <a:endParaRPr lang="ru-RU" sz="1200" dirty="0" smtClean="0">
              <a:latin typeface="Times New Roman" pitchFamily="18" charset="0"/>
              <a:cs typeface="Times New Roman" pitchFamily="18" charset="0"/>
            </a:endParaRPr>
          </a:p>
          <a:p>
            <a:pPr algn="just"/>
            <a:endParaRPr lang="ru-RU" sz="1200" dirty="0" smtClean="0">
              <a:latin typeface="Times New Roman" pitchFamily="18" charset="0"/>
              <a:cs typeface="Times New Roman" pitchFamily="18" charset="0"/>
            </a:endParaRPr>
          </a:p>
          <a:p>
            <a:endParaRPr lang="ru-RU" dirty="0" smtClean="0"/>
          </a:p>
          <a:p>
            <a:pPr marL="265113" lvl="3" indent="-265113" algn="just">
              <a:buClr>
                <a:srgbClr val="7030A0"/>
              </a:buClr>
              <a:defRPr/>
            </a:pPr>
            <a:endParaRPr lang="ru-RU" dirty="0">
              <a:latin typeface="Franklin Gothic Book" pitchFamily="34" charset="0"/>
            </a:endParaRPr>
          </a:p>
          <a:p>
            <a:pPr marL="0" lvl="3" algn="just" eaLnBrk="0" hangingPunct="0">
              <a:spcBef>
                <a:spcPct val="20000"/>
              </a:spcBef>
              <a:buClr>
                <a:schemeClr val="folHlink"/>
              </a:buClr>
              <a:defRPr/>
            </a:pPr>
            <a:endParaRPr lang="ru-RU" sz="1600" dirty="0">
              <a:solidFill>
                <a:srgbClr val="A44AA6"/>
              </a:solidFill>
              <a:latin typeface="Franklin Gothic Book" pitchFamily="34" charset="0"/>
              <a:ea typeface="Tahoma" pitchFamily="34" charset="0"/>
            </a:endParaRPr>
          </a:p>
          <a:p>
            <a:pPr marL="0" lvl="3" algn="just" eaLnBrk="0" hangingPunct="0">
              <a:spcBef>
                <a:spcPct val="20000"/>
              </a:spcBef>
              <a:buClr>
                <a:schemeClr val="folHlink"/>
              </a:buClr>
              <a:defRPr/>
            </a:pPr>
            <a:endParaRPr lang="ru-RU" sz="1600" dirty="0">
              <a:solidFill>
                <a:srgbClr val="A44AA6"/>
              </a:solidFill>
              <a:latin typeface="Franklin Gothic Book" pitchFamily="34" charset="0"/>
              <a:ea typeface="Tahoma" pitchFamily="34" charset="0"/>
            </a:endParaRPr>
          </a:p>
        </p:txBody>
      </p:sp>
      <p:sp>
        <p:nvSpPr>
          <p:cNvPr id="9" name="Дата 13"/>
          <p:cNvSpPr txBox="1">
            <a:spLocks/>
          </p:cNvSpPr>
          <p:nvPr/>
        </p:nvSpPr>
        <p:spPr>
          <a:xfrm>
            <a:off x="785813" y="6143625"/>
            <a:ext cx="4929187" cy="285750"/>
          </a:xfrm>
          <a:prstGeom prst="rect">
            <a:avLst/>
          </a:prstGeom>
        </p:spPr>
        <p:txBody>
          <a:bodyPr/>
          <a:lstStyle/>
          <a:p>
            <a:pPr algn="ctr">
              <a:defRPr/>
            </a:pPr>
            <a:r>
              <a:rPr lang="ru-RU" sz="1200" dirty="0">
                <a:solidFill>
                  <a:schemeClr val="tx1">
                    <a:tint val="75000"/>
                  </a:schemeClr>
                </a:solidFill>
                <a:latin typeface="+mn-lt"/>
                <a:cs typeface="+mn-cs"/>
              </a:rPr>
              <a:t> </a:t>
            </a:r>
          </a:p>
        </p:txBody>
      </p:sp>
      <p:sp>
        <p:nvSpPr>
          <p:cNvPr id="10" name="Номер слайда 4"/>
          <p:cNvSpPr>
            <a:spLocks noGrp="1"/>
          </p:cNvSpPr>
          <p:nvPr>
            <p:ph type="sldNum" sz="quarter" idx="12"/>
          </p:nvPr>
        </p:nvSpPr>
        <p:spPr bwMode="auto">
          <a:xfrm>
            <a:off x="7429500" y="6143625"/>
            <a:ext cx="1143000" cy="285750"/>
          </a:xfrm>
          <a:ln>
            <a:miter lim="800000"/>
            <a:headEnd/>
            <a:tailEnd/>
          </a:ln>
        </p:spPr>
        <p:txBody>
          <a:bodyPr/>
          <a:lstStyle/>
          <a:p>
            <a:pPr algn="l">
              <a:defRPr/>
            </a:pPr>
            <a:r>
              <a:rPr lang="ru-RU" dirty="0"/>
              <a:t>Слайд             </a:t>
            </a:r>
            <a:r>
              <a:rPr lang="ru-RU" dirty="0" smtClean="0"/>
              <a:t>6</a:t>
            </a:r>
            <a:endParaRPr lang="ru-RU" dirty="0"/>
          </a:p>
        </p:txBody>
      </p:sp>
      <p:sp>
        <p:nvSpPr>
          <p:cNvPr id="7" name="Прямоугольник 6"/>
          <p:cNvSpPr/>
          <p:nvPr/>
        </p:nvSpPr>
        <p:spPr>
          <a:xfrm>
            <a:off x="2286000" y="-1326148"/>
            <a:ext cx="4572000" cy="9510296"/>
          </a:xfrm>
          <a:prstGeom prst="rect">
            <a:avLst/>
          </a:prstGeom>
        </p:spPr>
        <p:txBody>
          <a:bodyPr>
            <a:spAutoFit/>
          </a:bodyPr>
          <a:lstStyle/>
          <a:p>
            <a:endParaRPr lang="ru-RU" dirty="0" smtClean="0"/>
          </a:p>
          <a:p>
            <a:endParaRPr lang="ru-RU" dirty="0" smtClean="0"/>
          </a:p>
          <a:p>
            <a:r>
              <a:rPr lang="ru-RU" dirty="0" smtClean="0"/>
              <a:t></a:t>
            </a:r>
            <a:r>
              <a:rPr lang="ru-RU" b="1" dirty="0" smtClean="0"/>
              <a:t>Лицензионные платежи не входят в структуру таможенной стоимости товаров (</a:t>
            </a:r>
            <a:r>
              <a:rPr lang="ru-RU" b="1" i="1" dirty="0" smtClean="0"/>
              <a:t>Определение ВАС РФ ВАС-3368/13 от 12.04.2013); </a:t>
            </a:r>
          </a:p>
          <a:p>
            <a:r>
              <a:rPr lang="ru-RU" dirty="0" smtClean="0"/>
              <a:t>Основой определения </a:t>
            </a:r>
            <a:r>
              <a:rPr lang="ru-RU" b="1" dirty="0" smtClean="0"/>
              <a:t>таможенной стоимости ввозимых товаров должна быть в максимально возможной степени стоимость сделки с этими товарами (</a:t>
            </a:r>
            <a:r>
              <a:rPr lang="ru-RU" b="1" i="1" dirty="0" smtClean="0"/>
              <a:t>постановление Президиума ВАС РФ от 05.03.2013 № 13328/12 ; см. также определение ВАС РФ от 14.02.2013 № ВАС-551/13); </a:t>
            </a:r>
          </a:p>
          <a:p>
            <a:r>
              <a:rPr lang="ru-RU" dirty="0" smtClean="0"/>
              <a:t></a:t>
            </a:r>
            <a:r>
              <a:rPr lang="ru-RU" b="1" dirty="0" smtClean="0"/>
              <a:t>Таможенные органы могут приостанавливать выпуск товаров с товарными знаками, зарегистрированными в реестре объектов интеллектуальной собственности, на 10 дней до предоставления импортером доказательств наличия согласия правообладателя (</a:t>
            </a:r>
            <a:r>
              <a:rPr lang="ru-RU" b="1" i="1" dirty="0" smtClean="0"/>
              <a:t>Постановление Президиума ВАС РФ от 13.11.2011 № 6813/12); </a:t>
            </a:r>
          </a:p>
          <a:p>
            <a:r>
              <a:rPr lang="ru-RU" dirty="0" smtClean="0"/>
              <a:t>Решение Совета ЕЭК от 16.07.2012 №54, изменившее код товарной номенклатуры и тариф, не предусматривает обратной силы, поэтому </a:t>
            </a:r>
            <a:r>
              <a:rPr lang="ru-RU" b="1" dirty="0" smtClean="0"/>
              <a:t>подлежит указанию код ТН ВЭД ТС, действующий на день регистрации таможенной декларации </a:t>
            </a:r>
            <a:r>
              <a:rPr lang="ru-RU" b="1" i="1" dirty="0" smtClean="0"/>
              <a:t>(Постановление ФАС ДВО от 11.02.2013 №Ф03-6537/2012);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5" name="Содержимое 3" descr="LOGO__~2.jpg"/>
          <p:cNvPicPr>
            <a:picLocks noGrp="1" noChangeAspect="1"/>
          </p:cNvPicPr>
          <p:nvPr>
            <p:ph idx="1"/>
          </p:nvPr>
        </p:nvPicPr>
        <p:blipFill>
          <a:blip r:embed="rId2" cstate="print"/>
          <a:srcRect/>
          <a:stretch>
            <a:fillRect/>
          </a:stretch>
        </p:blipFill>
        <p:spPr>
          <a:xfrm>
            <a:off x="857250" y="428625"/>
            <a:ext cx="781050" cy="819150"/>
          </a:xfrm>
        </p:spPr>
      </p:pic>
      <p:sp>
        <p:nvSpPr>
          <p:cNvPr id="2" name="Заголовок 1"/>
          <p:cNvSpPr>
            <a:spLocks noGrp="1"/>
          </p:cNvSpPr>
          <p:nvPr>
            <p:ph type="title"/>
          </p:nvPr>
        </p:nvSpPr>
        <p:spPr>
          <a:xfrm>
            <a:off x="3143250" y="357188"/>
            <a:ext cx="5357813" cy="928687"/>
          </a:xfrm>
        </p:spPr>
        <p:txBody>
          <a:bodyPr rtlCol="0">
            <a:noAutofit/>
          </a:bodyPr>
          <a:lstStyle/>
          <a:p>
            <a:pPr algn="r">
              <a:defRPr/>
            </a:pPr>
            <a:r>
              <a:rPr lang="ru-RU" sz="1900" b="1" dirty="0" smtClean="0">
                <a:solidFill>
                  <a:schemeClr val="accent1">
                    <a:lumMod val="75000"/>
                  </a:schemeClr>
                </a:solidFill>
              </a:rPr>
              <a:t> </a:t>
            </a:r>
            <a:endParaRPr lang="ru-RU" sz="1900" b="1" dirty="0">
              <a:solidFill>
                <a:schemeClr val="accent1">
                  <a:lumMod val="75000"/>
                </a:schemeClr>
              </a:solidFill>
              <a:ea typeface="Tahoma" pitchFamily="34" charset="0"/>
              <a:cs typeface="Arial" pitchFamily="34" charset="0"/>
            </a:endParaRPr>
          </a:p>
        </p:txBody>
      </p:sp>
      <p:sp>
        <p:nvSpPr>
          <p:cNvPr id="7173" name="TextBox 7"/>
          <p:cNvSpPr txBox="1">
            <a:spLocks noChangeArrowheads="1"/>
          </p:cNvSpPr>
          <p:nvPr/>
        </p:nvSpPr>
        <p:spPr bwMode="auto">
          <a:xfrm>
            <a:off x="785813" y="1571625"/>
            <a:ext cx="7715250" cy="1452705"/>
          </a:xfrm>
          <a:prstGeom prst="rect">
            <a:avLst/>
          </a:prstGeom>
          <a:noFill/>
          <a:ln w="9525">
            <a:noFill/>
            <a:miter lim="800000"/>
            <a:headEnd/>
            <a:tailEnd/>
          </a:ln>
        </p:spPr>
        <p:txBody>
          <a:bodyPr>
            <a:spAutoFit/>
          </a:bodyPr>
          <a:lstStyle/>
          <a:p>
            <a:pPr algn="just">
              <a:spcAft>
                <a:spcPts val="600"/>
              </a:spcAft>
            </a:pPr>
            <a:r>
              <a:rPr lang="en-US" sz="1400" b="1" dirty="0">
                <a:latin typeface="Times New Roman" pitchFamily="18" charset="0"/>
                <a:cs typeface="Times New Roman" pitchFamily="18" charset="0"/>
              </a:rPr>
              <a:t> </a:t>
            </a:r>
            <a:r>
              <a:rPr lang="ru-RU" sz="1400" b="1" dirty="0" smtClean="0">
                <a:latin typeface="Times New Roman" pitchFamily="18" charset="0"/>
                <a:cs typeface="Times New Roman" pitchFamily="18" charset="0"/>
              </a:rPr>
              <a:t> </a:t>
            </a:r>
            <a:endParaRPr lang="ru-RU" sz="1600" dirty="0" smtClean="0"/>
          </a:p>
          <a:p>
            <a:endParaRPr lang="ru-RU" sz="1600" dirty="0" smtClean="0"/>
          </a:p>
          <a:p>
            <a:pPr algn="just" eaLnBrk="0" hangingPunct="0">
              <a:defRPr/>
            </a:pPr>
            <a:endParaRPr lang="ru-RU" sz="1500" dirty="0">
              <a:latin typeface="Franklin Gothic Book" pitchFamily="34" charset="0"/>
              <a:cs typeface="Times New Roman" pitchFamily="18" charset="0"/>
            </a:endParaRPr>
          </a:p>
          <a:p>
            <a:pPr marL="0" lvl="3" algn="just" eaLnBrk="0" hangingPunct="0">
              <a:spcBef>
                <a:spcPct val="20000"/>
              </a:spcBef>
              <a:buClr>
                <a:schemeClr val="folHlink"/>
              </a:buClr>
              <a:defRPr/>
            </a:pPr>
            <a:endParaRPr lang="ru-RU" sz="1600" dirty="0">
              <a:solidFill>
                <a:srgbClr val="A44AA6"/>
              </a:solidFill>
              <a:latin typeface="Franklin Gothic Book" pitchFamily="34" charset="0"/>
              <a:cs typeface="Tahoma" pitchFamily="34" charset="0"/>
            </a:endParaRPr>
          </a:p>
          <a:p>
            <a:pPr marL="0" lvl="3" algn="just" eaLnBrk="0" hangingPunct="0">
              <a:spcBef>
                <a:spcPct val="20000"/>
              </a:spcBef>
              <a:buClr>
                <a:schemeClr val="folHlink"/>
              </a:buClr>
              <a:defRPr/>
            </a:pPr>
            <a:endParaRPr lang="ru-RU" sz="1600" dirty="0">
              <a:solidFill>
                <a:srgbClr val="A44AA6"/>
              </a:solidFill>
              <a:latin typeface="Franklin Gothic Book" pitchFamily="34" charset="0"/>
              <a:cs typeface="Tahoma" pitchFamily="34" charset="0"/>
            </a:endParaRPr>
          </a:p>
        </p:txBody>
      </p:sp>
      <p:sp>
        <p:nvSpPr>
          <p:cNvPr id="10" name="Номер слайда 4"/>
          <p:cNvSpPr>
            <a:spLocks noGrp="1"/>
          </p:cNvSpPr>
          <p:nvPr>
            <p:ph type="sldNum" sz="quarter" idx="12"/>
          </p:nvPr>
        </p:nvSpPr>
        <p:spPr bwMode="auto">
          <a:xfrm>
            <a:off x="7452320" y="6165303"/>
            <a:ext cx="1120180" cy="264071"/>
          </a:xfrm>
          <a:ln>
            <a:miter lim="800000"/>
            <a:headEnd/>
            <a:tailEnd/>
          </a:ln>
        </p:spPr>
        <p:txBody>
          <a:bodyPr/>
          <a:lstStyle/>
          <a:p>
            <a:pPr algn="l">
              <a:defRPr/>
            </a:pPr>
            <a:r>
              <a:rPr lang="ru-RU" dirty="0"/>
              <a:t>Слайд             </a:t>
            </a:r>
            <a:r>
              <a:rPr lang="ru-RU" dirty="0" smtClean="0"/>
              <a:t>7</a:t>
            </a:r>
            <a:endParaRPr lang="ru-RU" dirty="0"/>
          </a:p>
        </p:txBody>
      </p:sp>
      <p:sp>
        <p:nvSpPr>
          <p:cNvPr id="8" name="Заголовок 1"/>
          <p:cNvSpPr txBox="1">
            <a:spLocks/>
          </p:cNvSpPr>
          <p:nvPr/>
        </p:nvSpPr>
        <p:spPr bwMode="auto">
          <a:xfrm>
            <a:off x="3786188" y="428625"/>
            <a:ext cx="4714875" cy="85725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7" name="Прямоугольник 6"/>
          <p:cNvSpPr/>
          <p:nvPr/>
        </p:nvSpPr>
        <p:spPr>
          <a:xfrm>
            <a:off x="2286000" y="-1187648"/>
            <a:ext cx="4572000" cy="9233297"/>
          </a:xfrm>
          <a:prstGeom prst="rect">
            <a:avLst/>
          </a:prstGeom>
        </p:spPr>
        <p:txBody>
          <a:bodyPr>
            <a:spAutoFit/>
          </a:bodyPr>
          <a:lstStyle/>
          <a:p>
            <a:endParaRPr lang="ru-RU" dirty="0" smtClean="0"/>
          </a:p>
          <a:p>
            <a:endParaRPr lang="ru-RU" dirty="0" smtClean="0"/>
          </a:p>
          <a:p>
            <a:r>
              <a:rPr lang="ru-RU" dirty="0" smtClean="0"/>
              <a:t></a:t>
            </a:r>
            <a:r>
              <a:rPr lang="ru-RU" b="1" dirty="0" smtClean="0"/>
              <a:t>Вывоз в Беларусь нефтепродуктов, кроме нефти сырой, не облагается экспортными пошлинами (</a:t>
            </a:r>
            <a:r>
              <a:rPr lang="ru-RU" b="1" i="1" dirty="0" smtClean="0"/>
              <a:t>постановления ФАС </a:t>
            </a:r>
            <a:r>
              <a:rPr lang="ru-RU" b="1" i="1" dirty="0" err="1" smtClean="0"/>
              <a:t>УрО</a:t>
            </a:r>
            <a:r>
              <a:rPr lang="ru-RU" b="1" i="1" dirty="0" smtClean="0"/>
              <a:t> от 09.12.2010 по делу № А50-8008/2010; ФАС СЗО от 15.03.2012 по делу № А46-6333/2010 и др.); </a:t>
            </a:r>
          </a:p>
          <a:p>
            <a:r>
              <a:rPr lang="ru-RU" dirty="0" smtClean="0"/>
              <a:t>ФАС ЗСО признал постановление таможенного органа о привлечении организации к административной ответственности по ст.16.2 </a:t>
            </a:r>
            <a:r>
              <a:rPr lang="ru-RU" dirty="0" err="1" smtClean="0"/>
              <a:t>КоАП</a:t>
            </a:r>
            <a:r>
              <a:rPr lang="ru-RU" dirty="0" smtClean="0"/>
              <a:t> РФ за </a:t>
            </a:r>
            <a:r>
              <a:rPr lang="ru-RU" dirty="0" err="1" smtClean="0"/>
              <a:t>недекларирование</a:t>
            </a:r>
            <a:r>
              <a:rPr lang="ru-RU" dirty="0" smtClean="0"/>
              <a:t> товара не подлежащим исполнению, т.к. </a:t>
            </a:r>
            <a:r>
              <a:rPr lang="ru-RU" b="1" dirty="0" smtClean="0"/>
              <a:t>решение Суда </a:t>
            </a:r>
            <a:r>
              <a:rPr lang="ru-RU" b="1" dirty="0" err="1" smtClean="0"/>
              <a:t>ЕврАзЭС</a:t>
            </a:r>
            <a:r>
              <a:rPr lang="ru-RU" b="1" dirty="0" smtClean="0"/>
              <a:t> от 05.09.2012, которым решение Комиссии ТС №355 от 17.08.2010 признано не соответствующим международно-правовой базе ТС и ЕЭП, вынесено позже, чем решение таможни (</a:t>
            </a:r>
            <a:r>
              <a:rPr lang="ru-RU" b="1" i="1" dirty="0" smtClean="0"/>
              <a:t>постановление ФАС ЗСО от 23.04.2013 по делу № А27-13543/2012 ); </a:t>
            </a:r>
          </a:p>
          <a:p>
            <a:r>
              <a:rPr lang="ru-RU" dirty="0" smtClean="0"/>
              <a:t></a:t>
            </a:r>
            <a:r>
              <a:rPr lang="ru-RU" b="1" dirty="0" smtClean="0"/>
              <a:t>Судами применяются ТК ТС, ТНВЭД ТС и разъяснения при рассмотрении споров о классификации товара по ТН ВЭД ТС и применении тарифа (</a:t>
            </a:r>
            <a:r>
              <a:rPr lang="ru-RU" b="1" i="1" dirty="0" smtClean="0"/>
              <a:t>постановление ФАС ВВО от 06.03.2013 по делу № А11-13278/2011; постановление ФАС ДВО от 01.03.2012 №Ф03-681/2012, от 02.03.2012 № Ф03-579/2012).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Содержимое 3" descr="LOGO__~2.jpg"/>
          <p:cNvPicPr>
            <a:picLocks noGrp="1" noChangeAspect="1"/>
          </p:cNvPicPr>
          <p:nvPr>
            <p:ph idx="1"/>
          </p:nvPr>
        </p:nvPicPr>
        <p:blipFill>
          <a:blip r:embed="rId2" cstate="print"/>
          <a:srcRect/>
          <a:stretch>
            <a:fillRect/>
          </a:stretch>
        </p:blipFill>
        <p:spPr>
          <a:xfrm>
            <a:off x="857250" y="428625"/>
            <a:ext cx="781050" cy="819150"/>
          </a:xfrm>
        </p:spPr>
      </p:pic>
      <p:sp>
        <p:nvSpPr>
          <p:cNvPr id="2" name="Заголовок 1"/>
          <p:cNvSpPr>
            <a:spLocks noGrp="1"/>
          </p:cNvSpPr>
          <p:nvPr>
            <p:ph type="title"/>
          </p:nvPr>
        </p:nvSpPr>
        <p:spPr>
          <a:xfrm>
            <a:off x="3214688" y="357188"/>
            <a:ext cx="5286375" cy="928687"/>
          </a:xfrm>
        </p:spPr>
        <p:txBody>
          <a:bodyPr rtlCol="0">
            <a:noAutofit/>
          </a:bodyPr>
          <a:lstStyle/>
          <a:p>
            <a:pPr algn="r">
              <a:defRPr/>
            </a:pPr>
            <a:r>
              <a:rPr lang="ru-RU" sz="1900" b="1" dirty="0" smtClean="0">
                <a:solidFill>
                  <a:schemeClr val="accent1">
                    <a:lumMod val="75000"/>
                  </a:schemeClr>
                </a:solidFill>
                <a:ea typeface="Tahoma" pitchFamily="34" charset="0"/>
                <a:cs typeface="Arial" pitchFamily="34" charset="0"/>
              </a:rPr>
              <a:t> </a:t>
            </a:r>
            <a:endParaRPr lang="ru-RU" sz="1900" b="1" dirty="0">
              <a:solidFill>
                <a:schemeClr val="accent1">
                  <a:lumMod val="75000"/>
                </a:schemeClr>
              </a:solidFill>
              <a:ea typeface="Tahoma" pitchFamily="34" charset="0"/>
              <a:cs typeface="Arial" pitchFamily="34" charset="0"/>
            </a:endParaRPr>
          </a:p>
        </p:txBody>
      </p:sp>
      <p:sp>
        <p:nvSpPr>
          <p:cNvPr id="8" name="TextBox 7"/>
          <p:cNvSpPr txBox="1"/>
          <p:nvPr/>
        </p:nvSpPr>
        <p:spPr>
          <a:xfrm>
            <a:off x="785813" y="1571625"/>
            <a:ext cx="7715250" cy="1668149"/>
          </a:xfrm>
          <a:prstGeom prst="rect">
            <a:avLst/>
          </a:prstGeom>
          <a:noFill/>
        </p:spPr>
        <p:txBody>
          <a:bodyPr>
            <a:spAutoFit/>
          </a:bodyPr>
          <a:lstStyle/>
          <a:p>
            <a:pPr marL="342900" indent="-342900">
              <a:buClr>
                <a:srgbClr val="AB1D7C"/>
              </a:buClr>
              <a:defRPr/>
            </a:pPr>
            <a:r>
              <a:rPr lang="ru-RU" sz="1600" dirty="0" smtClean="0">
                <a:latin typeface="Franklin Gothic Book" pitchFamily="34" charset="0"/>
              </a:rPr>
              <a:t> </a:t>
            </a:r>
            <a:endParaRPr lang="ru-RU" sz="1600" dirty="0"/>
          </a:p>
          <a:p>
            <a:pPr algn="just">
              <a:defRPr/>
            </a:pPr>
            <a:endParaRPr lang="ru-RU" sz="1600" dirty="0"/>
          </a:p>
          <a:p>
            <a:pPr>
              <a:buClr>
                <a:srgbClr val="AB1D7C"/>
              </a:buClr>
              <a:defRPr/>
            </a:pPr>
            <a:endParaRPr lang="ru-RU" sz="1600" dirty="0">
              <a:latin typeface="Franklin Gothic Book" pitchFamily="34" charset="0"/>
              <a:cs typeface="Tahoma" pitchFamily="34" charset="0"/>
            </a:endParaRPr>
          </a:p>
          <a:p>
            <a:pPr marL="0" lvl="3" algn="just">
              <a:buClr>
                <a:schemeClr val="folHlink"/>
              </a:buClr>
              <a:buFont typeface="Wingdings" pitchFamily="2" charset="2"/>
              <a:buNone/>
              <a:defRPr/>
            </a:pPr>
            <a:endParaRPr lang="en-US" sz="1600" dirty="0">
              <a:solidFill>
                <a:srgbClr val="A44AA6"/>
              </a:solidFill>
              <a:latin typeface="Franklin Gothic Book" pitchFamily="34" charset="0"/>
            </a:endParaRPr>
          </a:p>
          <a:p>
            <a:pPr marL="0" lvl="3" algn="just" eaLnBrk="0" hangingPunct="0">
              <a:spcBef>
                <a:spcPct val="20000"/>
              </a:spcBef>
              <a:buClr>
                <a:schemeClr val="folHlink"/>
              </a:buClr>
              <a:defRPr/>
            </a:pPr>
            <a:endParaRPr lang="ru-RU" sz="1600" dirty="0">
              <a:solidFill>
                <a:srgbClr val="A44AA6"/>
              </a:solidFill>
              <a:latin typeface="Franklin Gothic Book" pitchFamily="34" charset="0"/>
              <a:cs typeface="Tahoma" pitchFamily="34" charset="0"/>
            </a:endParaRPr>
          </a:p>
          <a:p>
            <a:pPr marL="0" lvl="3" algn="just" eaLnBrk="0" hangingPunct="0">
              <a:spcBef>
                <a:spcPct val="20000"/>
              </a:spcBef>
              <a:buClr>
                <a:schemeClr val="folHlink"/>
              </a:buClr>
              <a:defRPr/>
            </a:pPr>
            <a:endParaRPr lang="ru-RU" sz="1600" dirty="0">
              <a:solidFill>
                <a:srgbClr val="A44AA6"/>
              </a:solidFill>
              <a:latin typeface="Franklin Gothic Book" pitchFamily="34" charset="0"/>
              <a:cs typeface="Tahoma" pitchFamily="34" charset="0"/>
            </a:endParaRPr>
          </a:p>
        </p:txBody>
      </p:sp>
      <p:sp>
        <p:nvSpPr>
          <p:cNvPr id="10" name="Номер слайда 4"/>
          <p:cNvSpPr>
            <a:spLocks noGrp="1"/>
          </p:cNvSpPr>
          <p:nvPr>
            <p:ph type="sldNum" sz="quarter" idx="12"/>
          </p:nvPr>
        </p:nvSpPr>
        <p:spPr bwMode="auto">
          <a:xfrm>
            <a:off x="7429500" y="6143625"/>
            <a:ext cx="1143000" cy="285750"/>
          </a:xfrm>
          <a:ln>
            <a:miter lim="800000"/>
            <a:headEnd/>
            <a:tailEnd/>
          </a:ln>
        </p:spPr>
        <p:txBody>
          <a:bodyPr/>
          <a:lstStyle/>
          <a:p>
            <a:pPr algn="l">
              <a:defRPr/>
            </a:pPr>
            <a:r>
              <a:rPr lang="ru-RU" dirty="0"/>
              <a:t>Слайд   </a:t>
            </a:r>
            <a:r>
              <a:rPr lang="ru-RU" dirty="0" smtClean="0"/>
              <a:t> 8</a:t>
            </a:r>
            <a:endParaRPr lang="ru-RU" dirty="0"/>
          </a:p>
        </p:txBody>
      </p:sp>
      <p:sp>
        <p:nvSpPr>
          <p:cNvPr id="4097" name="Rectangle 1"/>
          <p:cNvSpPr>
            <a:spLocks noChangeArrowheads="1"/>
          </p:cNvSpPr>
          <p:nvPr/>
        </p:nvSpPr>
        <p:spPr bwMode="auto">
          <a:xfrm>
            <a:off x="827584" y="2058314"/>
            <a:ext cx="7272808"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ts val="60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342900" algn="just" defTabSz="914400" rtl="0" eaLnBrk="1" fontAlgn="base" latinLnBrk="0" hangingPunct="1">
              <a:lnSpc>
                <a:spcPct val="100000"/>
              </a:lnSpc>
              <a:spcBef>
                <a:spcPct val="0"/>
              </a:spcBef>
              <a:spcAft>
                <a:spcPts val="600"/>
              </a:spcAft>
              <a:buClrTx/>
              <a:buSzTx/>
              <a:buFontTx/>
              <a:buNone/>
              <a:tabLst/>
            </a:pPr>
            <a:endParaRPr lang="ru-RU" sz="1400" dirty="0" smtClean="0">
              <a:latin typeface="Times New Roman" pitchFamily="18" charset="0"/>
              <a:ea typeface="Calibri" pitchFamily="34" charset="0"/>
              <a:cs typeface="Times New Roman" pitchFamily="18" charset="0"/>
            </a:endParaRPr>
          </a:p>
          <a:p>
            <a:pPr marL="0" marR="0" lvl="0" indent="342900" algn="just" defTabSz="914400" rtl="0" eaLnBrk="1" fontAlgn="base" latinLnBrk="0" hangingPunct="1">
              <a:lnSpc>
                <a:spcPct val="100000"/>
              </a:lnSpc>
              <a:spcBef>
                <a:spcPct val="0"/>
              </a:spcBef>
              <a:spcAft>
                <a:spcPts val="60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342900" algn="just" defTabSz="914400" rtl="0" eaLnBrk="1" fontAlgn="base" latinLnBrk="0" hangingPunct="1">
              <a:lnSpc>
                <a:spcPct val="100000"/>
              </a:lnSpc>
              <a:spcBef>
                <a:spcPct val="0"/>
              </a:spcBef>
              <a:spcAft>
                <a:spcPts val="600"/>
              </a:spcAft>
              <a:buClrTx/>
              <a:buSzTx/>
              <a:buFontTx/>
              <a:buNone/>
              <a:tabLst/>
            </a:pPr>
            <a:endParaRPr lang="ru-RU" sz="1400" dirty="0" smtClean="0">
              <a:latin typeface="Times New Roman" pitchFamily="18" charset="0"/>
              <a:ea typeface="Calibri" pitchFamily="34" charset="0"/>
              <a:cs typeface="Times New Roman" pitchFamily="18" charset="0"/>
            </a:endParaRPr>
          </a:p>
          <a:p>
            <a:pPr marL="0" marR="0" lvl="0" indent="342900" algn="just" defTabSz="914400" rtl="0" eaLnBrk="1" fontAlgn="base" latinLnBrk="0" hangingPunct="1">
              <a:lnSpc>
                <a:spcPct val="100000"/>
              </a:lnSpc>
              <a:spcBef>
                <a:spcPct val="0"/>
              </a:spcBef>
              <a:spcAft>
                <a:spcPts val="60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indent="342900" algn="just">
              <a:spcAft>
                <a:spcPts val="600"/>
              </a:spcAf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342900" defTabSz="914400" rtl="0" eaLnBrk="0" fontAlgn="base" latinLnBrk="0" hangingPunct="0">
              <a:lnSpc>
                <a:spcPct val="100000"/>
              </a:lnSpc>
              <a:spcBef>
                <a:spcPct val="0"/>
              </a:spcBef>
              <a:spcAft>
                <a:spcPts val="600"/>
              </a:spcAft>
              <a:buClrTx/>
              <a:buSzTx/>
              <a:buFontTx/>
              <a:buNone/>
              <a:tabLst/>
            </a:pPr>
            <a:r>
              <a:rPr kumimoji="0" lang="ru-RU" sz="1600" b="0" i="0"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
            </a:r>
            <a:br>
              <a:rPr kumimoji="0" lang="ru-RU" sz="1600" b="0" i="0"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br>
            <a:r>
              <a:rPr kumimoji="0" lang="ru-RU" sz="1600" b="0" i="0"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
            </a:r>
            <a:br>
              <a:rPr kumimoji="0" lang="ru-RU" sz="1600" b="0" i="0"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b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Заголовок 1"/>
          <p:cNvSpPr txBox="1">
            <a:spLocks/>
          </p:cNvSpPr>
          <p:nvPr/>
        </p:nvSpPr>
        <p:spPr bwMode="auto">
          <a:xfrm>
            <a:off x="3786188" y="428625"/>
            <a:ext cx="4714875" cy="85725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9" name="Прямоугольник 8"/>
          <p:cNvSpPr/>
          <p:nvPr/>
        </p:nvSpPr>
        <p:spPr>
          <a:xfrm>
            <a:off x="2286000" y="-356651"/>
            <a:ext cx="4572000" cy="7571303"/>
          </a:xfrm>
          <a:prstGeom prst="rect">
            <a:avLst/>
          </a:prstGeom>
        </p:spPr>
        <p:txBody>
          <a:bodyPr>
            <a:spAutoFit/>
          </a:bodyPr>
          <a:lstStyle/>
          <a:p>
            <a:endParaRPr lang="ru-RU" dirty="0" smtClean="0"/>
          </a:p>
          <a:p>
            <a:endParaRPr lang="ru-RU" dirty="0" smtClean="0"/>
          </a:p>
          <a:p>
            <a:r>
              <a:rPr lang="ru-RU" dirty="0" smtClean="0"/>
              <a:t></a:t>
            </a:r>
            <a:r>
              <a:rPr lang="ru-RU" b="1" dirty="0" smtClean="0"/>
              <a:t>Отмена таможенного контроля между государствами-членами Таможенного союза не ведет к отмене валютного контроля, российские резиденты обязаны соблюдать требования валютного законодательства о предоставлении отчетности по валютным операциям, нарушение которых образует состав административного правонарушения по ч.6 ст.15.25 </a:t>
            </a:r>
            <a:r>
              <a:rPr lang="ru-RU" b="1" dirty="0" err="1" smtClean="0"/>
              <a:t>КоАП</a:t>
            </a:r>
            <a:r>
              <a:rPr lang="ru-RU" b="1" dirty="0" smtClean="0"/>
              <a:t> РФ (</a:t>
            </a:r>
            <a:r>
              <a:rPr lang="ru-RU" b="1" i="1" dirty="0" smtClean="0"/>
              <a:t>постановление Президиума ВАС РФ от 23.10.2012 № 7099/12, определение ВАС № ВАС-13573/12); </a:t>
            </a:r>
          </a:p>
          <a:p>
            <a:r>
              <a:rPr lang="ru-RU" dirty="0" smtClean="0"/>
              <a:t></a:t>
            </a:r>
            <a:r>
              <a:rPr lang="ru-RU" b="1" dirty="0" smtClean="0"/>
              <a:t>Отмена с 01.07.2010 таможенного контроля в связи с созданием ЕТТ не означает отмену валютного контроля на границе. Российский резидент нарушил требование о зачислении валютной выручки в сроки, установленные контрактом, поэтому подлежит привлечению к ответственности по ст.15.25 </a:t>
            </a:r>
            <a:r>
              <a:rPr lang="ru-RU" b="1" dirty="0" err="1" smtClean="0"/>
              <a:t>КоАП</a:t>
            </a:r>
            <a:r>
              <a:rPr lang="ru-RU" b="1" dirty="0" smtClean="0"/>
              <a:t> РФ </a:t>
            </a:r>
            <a:r>
              <a:rPr lang="ru-RU" b="1" i="1" dirty="0" smtClean="0"/>
              <a:t>(Постановление ФАС </a:t>
            </a:r>
            <a:r>
              <a:rPr lang="ru-RU" b="1" i="1" dirty="0" err="1" smtClean="0"/>
              <a:t>УрО</a:t>
            </a:r>
            <a:r>
              <a:rPr lang="ru-RU" b="1" i="1" dirty="0" smtClean="0"/>
              <a:t> от 20.09.2012 по делу № А47-12435/2011).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9" name="Содержимое 3" descr="LOGO__~2.jpg"/>
          <p:cNvPicPr>
            <a:picLocks noGrp="1" noChangeAspect="1"/>
          </p:cNvPicPr>
          <p:nvPr>
            <p:ph idx="1"/>
          </p:nvPr>
        </p:nvPicPr>
        <p:blipFill>
          <a:blip r:embed="rId2" cstate="print"/>
          <a:srcRect/>
          <a:stretch>
            <a:fillRect/>
          </a:stretch>
        </p:blipFill>
        <p:spPr>
          <a:xfrm>
            <a:off x="857250" y="428625"/>
            <a:ext cx="781050" cy="819150"/>
          </a:xfrm>
        </p:spPr>
      </p:pic>
      <p:sp>
        <p:nvSpPr>
          <p:cNvPr id="2" name="Заголовок 1"/>
          <p:cNvSpPr>
            <a:spLocks noGrp="1"/>
          </p:cNvSpPr>
          <p:nvPr>
            <p:ph type="title"/>
          </p:nvPr>
        </p:nvSpPr>
        <p:spPr>
          <a:xfrm>
            <a:off x="3214688" y="357188"/>
            <a:ext cx="5286375" cy="928687"/>
          </a:xfrm>
        </p:spPr>
        <p:txBody>
          <a:bodyPr rtlCol="0">
            <a:noAutofit/>
          </a:bodyPr>
          <a:lstStyle/>
          <a:p>
            <a:r>
              <a:rPr lang="ru-RU" sz="2000" dirty="0" smtClean="0"/>
              <a:t/>
            </a:r>
            <a:br>
              <a:rPr lang="ru-RU" sz="2000" dirty="0" smtClean="0"/>
            </a:br>
            <a:r>
              <a:rPr lang="ru-RU" sz="2000" dirty="0" smtClean="0"/>
              <a:t>Применение судами права </a:t>
            </a:r>
            <a:r>
              <a:rPr lang="ru-RU" sz="2000" dirty="0" err="1" smtClean="0"/>
              <a:t>ВТОПрименение</a:t>
            </a:r>
            <a:r>
              <a:rPr lang="ru-RU" sz="2000" dirty="0" smtClean="0"/>
              <a:t> ВТО </a:t>
            </a:r>
            <a:r>
              <a:rPr lang="ru-RU" sz="1900" b="1" dirty="0" smtClean="0">
                <a:solidFill>
                  <a:schemeClr val="accent1">
                    <a:lumMod val="75000"/>
                  </a:schemeClr>
                </a:solidFill>
                <a:ea typeface="Tahoma" pitchFamily="34" charset="0"/>
                <a:cs typeface="Arial" pitchFamily="34" charset="0"/>
              </a:rPr>
              <a:t> </a:t>
            </a:r>
            <a:endParaRPr lang="ru-RU" sz="1900" b="1" dirty="0">
              <a:solidFill>
                <a:schemeClr val="accent1">
                  <a:lumMod val="75000"/>
                </a:schemeClr>
              </a:solidFill>
              <a:ea typeface="Tahoma" pitchFamily="34" charset="0"/>
              <a:cs typeface="Arial" pitchFamily="34" charset="0"/>
            </a:endParaRPr>
          </a:p>
        </p:txBody>
      </p:sp>
      <p:sp>
        <p:nvSpPr>
          <p:cNvPr id="8" name="TextBox 7"/>
          <p:cNvSpPr txBox="1"/>
          <p:nvPr/>
        </p:nvSpPr>
        <p:spPr>
          <a:xfrm>
            <a:off x="785813" y="1571625"/>
            <a:ext cx="7715250" cy="1668149"/>
          </a:xfrm>
          <a:prstGeom prst="rect">
            <a:avLst/>
          </a:prstGeom>
          <a:noFill/>
        </p:spPr>
        <p:txBody>
          <a:bodyPr>
            <a:spAutoFit/>
          </a:bodyPr>
          <a:lstStyle/>
          <a:p>
            <a:pPr marL="342900" indent="-342900">
              <a:buClr>
                <a:srgbClr val="AB1D7C"/>
              </a:buClr>
              <a:defRPr/>
            </a:pPr>
            <a:r>
              <a:rPr lang="ru-RU" sz="1600" dirty="0" smtClean="0">
                <a:latin typeface="Franklin Gothic Book" pitchFamily="34" charset="0"/>
              </a:rPr>
              <a:t> </a:t>
            </a:r>
            <a:endParaRPr lang="ru-RU" sz="1600" dirty="0"/>
          </a:p>
          <a:p>
            <a:pPr algn="just">
              <a:defRPr/>
            </a:pPr>
            <a:endParaRPr lang="ru-RU" sz="1600" dirty="0"/>
          </a:p>
          <a:p>
            <a:pPr>
              <a:buClr>
                <a:srgbClr val="AB1D7C"/>
              </a:buClr>
              <a:defRPr/>
            </a:pPr>
            <a:endParaRPr lang="ru-RU" sz="1600" dirty="0">
              <a:latin typeface="Franklin Gothic Book" pitchFamily="34" charset="0"/>
              <a:cs typeface="Tahoma" pitchFamily="34" charset="0"/>
            </a:endParaRPr>
          </a:p>
          <a:p>
            <a:pPr marL="0" lvl="3" algn="just">
              <a:buClr>
                <a:schemeClr val="folHlink"/>
              </a:buClr>
              <a:buFont typeface="Wingdings" pitchFamily="2" charset="2"/>
              <a:buNone/>
              <a:defRPr/>
            </a:pPr>
            <a:endParaRPr lang="en-US" sz="1600" dirty="0">
              <a:solidFill>
                <a:srgbClr val="A44AA6"/>
              </a:solidFill>
              <a:latin typeface="Franklin Gothic Book" pitchFamily="34" charset="0"/>
            </a:endParaRPr>
          </a:p>
          <a:p>
            <a:pPr marL="0" lvl="3" algn="just" eaLnBrk="0" hangingPunct="0">
              <a:spcBef>
                <a:spcPct val="20000"/>
              </a:spcBef>
              <a:buClr>
                <a:schemeClr val="folHlink"/>
              </a:buClr>
              <a:defRPr/>
            </a:pPr>
            <a:endParaRPr lang="ru-RU" sz="1600" dirty="0">
              <a:solidFill>
                <a:srgbClr val="A44AA6"/>
              </a:solidFill>
              <a:latin typeface="Franklin Gothic Book" pitchFamily="34" charset="0"/>
              <a:cs typeface="Tahoma" pitchFamily="34" charset="0"/>
            </a:endParaRPr>
          </a:p>
          <a:p>
            <a:pPr marL="0" lvl="3" algn="just" eaLnBrk="0" hangingPunct="0">
              <a:spcBef>
                <a:spcPct val="20000"/>
              </a:spcBef>
              <a:buClr>
                <a:schemeClr val="folHlink"/>
              </a:buClr>
              <a:defRPr/>
            </a:pPr>
            <a:endParaRPr lang="ru-RU" sz="1600" dirty="0">
              <a:solidFill>
                <a:srgbClr val="A44AA6"/>
              </a:solidFill>
              <a:latin typeface="Franklin Gothic Book" pitchFamily="34" charset="0"/>
              <a:cs typeface="Tahoma" pitchFamily="34" charset="0"/>
            </a:endParaRPr>
          </a:p>
        </p:txBody>
      </p:sp>
      <p:sp>
        <p:nvSpPr>
          <p:cNvPr id="10" name="Номер слайда 4"/>
          <p:cNvSpPr>
            <a:spLocks noGrp="1"/>
          </p:cNvSpPr>
          <p:nvPr>
            <p:ph type="sldNum" sz="quarter" idx="12"/>
          </p:nvPr>
        </p:nvSpPr>
        <p:spPr bwMode="auto">
          <a:xfrm>
            <a:off x="7429500" y="6143625"/>
            <a:ext cx="1143000" cy="285750"/>
          </a:xfrm>
          <a:ln>
            <a:miter lim="800000"/>
            <a:headEnd/>
            <a:tailEnd/>
          </a:ln>
        </p:spPr>
        <p:txBody>
          <a:bodyPr/>
          <a:lstStyle/>
          <a:p>
            <a:pPr algn="l">
              <a:defRPr/>
            </a:pPr>
            <a:r>
              <a:rPr lang="ru-RU" dirty="0"/>
              <a:t>Слайд    </a:t>
            </a:r>
            <a:r>
              <a:rPr lang="ru-RU" dirty="0" smtClean="0"/>
              <a:t>  9</a:t>
            </a:r>
            <a:endParaRPr lang="ru-RU" dirty="0"/>
          </a:p>
        </p:txBody>
      </p:sp>
      <p:sp>
        <p:nvSpPr>
          <p:cNvPr id="4097" name="Rectangle 1"/>
          <p:cNvSpPr>
            <a:spLocks noChangeArrowheads="1"/>
          </p:cNvSpPr>
          <p:nvPr/>
        </p:nvSpPr>
        <p:spPr bwMode="auto">
          <a:xfrm>
            <a:off x="755576" y="1919884"/>
            <a:ext cx="7344816" cy="290848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342900" algn="just" defTabSz="914400" rtl="0" eaLnBrk="1" fontAlgn="base" latinLnBrk="0" hangingPunct="1">
              <a:lnSpc>
                <a:spcPct val="100000"/>
              </a:lnSpc>
              <a:spcBef>
                <a:spcPct val="0"/>
              </a:spcBef>
              <a:spcAft>
                <a:spcPts val="60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342900" algn="just" defTabSz="914400" rtl="0" eaLnBrk="1" fontAlgn="base" latinLnBrk="0" hangingPunct="1">
              <a:lnSpc>
                <a:spcPct val="100000"/>
              </a:lnSpc>
              <a:spcBef>
                <a:spcPct val="0"/>
              </a:spcBef>
              <a:spcAft>
                <a:spcPts val="600"/>
              </a:spcAft>
              <a:buClrTx/>
              <a:buSzTx/>
              <a:buFontTx/>
              <a:buNone/>
              <a:tabLst/>
            </a:pPr>
            <a:endParaRPr lang="ru-RU" sz="1400" dirty="0" smtClean="0">
              <a:latin typeface="Times New Roman" pitchFamily="18" charset="0"/>
              <a:ea typeface="Calibri" pitchFamily="34" charset="0"/>
              <a:cs typeface="Times New Roman" pitchFamily="18" charset="0"/>
            </a:endParaRPr>
          </a:p>
          <a:p>
            <a:pPr marL="0" marR="0" lvl="0" indent="342900" algn="just" defTabSz="914400" rtl="0" eaLnBrk="1" fontAlgn="base" latinLnBrk="0" hangingPunct="1">
              <a:lnSpc>
                <a:spcPct val="100000"/>
              </a:lnSpc>
              <a:spcBef>
                <a:spcPct val="0"/>
              </a:spcBef>
              <a:spcAft>
                <a:spcPts val="60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342900" algn="just" defTabSz="914400" rtl="0" eaLnBrk="1" fontAlgn="base" latinLnBrk="0" hangingPunct="1">
              <a:lnSpc>
                <a:spcPct val="100000"/>
              </a:lnSpc>
              <a:spcBef>
                <a:spcPct val="0"/>
              </a:spcBef>
              <a:spcAft>
                <a:spcPts val="600"/>
              </a:spcAft>
              <a:buClrTx/>
              <a:buSzTx/>
              <a:buFontTx/>
              <a:buNone/>
              <a:tabLst/>
            </a:pPr>
            <a:endParaRPr lang="ru-RU" sz="1400" dirty="0" smtClean="0">
              <a:latin typeface="Times New Roman" pitchFamily="18" charset="0"/>
              <a:ea typeface="Calibri" pitchFamily="34" charset="0"/>
              <a:cs typeface="Times New Roman" pitchFamily="18" charset="0"/>
            </a:endParaRPr>
          </a:p>
          <a:p>
            <a:pPr marL="0" marR="0" lvl="0" indent="342900" algn="just" defTabSz="914400" rtl="0" eaLnBrk="1" fontAlgn="base" latinLnBrk="0" hangingPunct="1">
              <a:lnSpc>
                <a:spcPct val="100000"/>
              </a:lnSpc>
              <a:spcBef>
                <a:spcPct val="0"/>
              </a:spcBef>
              <a:spcAft>
                <a:spcPts val="600"/>
              </a:spcAft>
              <a:buClrTx/>
              <a:buSzTx/>
              <a:buFontTx/>
              <a:buNone/>
              <a:tabLst/>
            </a:pPr>
            <a:endParaRPr kumimoji="0" lang="ru-RU" sz="1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indent="342900" algn="just">
              <a:spcAft>
                <a:spcPts val="600"/>
              </a:spcAft>
            </a:pPr>
            <a:endParaRPr kumimoji="0" lang="ru-RU" sz="1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342900" algn="just" defTabSz="914400" rtl="0" eaLnBrk="0" fontAlgn="base" latinLnBrk="0" hangingPunct="0">
              <a:lnSpc>
                <a:spcPct val="100000"/>
              </a:lnSpc>
              <a:spcBef>
                <a:spcPct val="0"/>
              </a:spcBef>
              <a:spcAft>
                <a:spcPts val="600"/>
              </a:spcAft>
              <a:buClrTx/>
              <a:buSzTx/>
              <a:buFontTx/>
              <a:buNone/>
              <a:tabLst/>
            </a:pPr>
            <a:endParaRPr kumimoji="0" lang="ru-RU" sz="1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342900" defTabSz="914400" rtl="0" eaLnBrk="0" fontAlgn="base" latinLnBrk="0" hangingPunct="0">
              <a:lnSpc>
                <a:spcPct val="100000"/>
              </a:lnSpc>
              <a:spcBef>
                <a:spcPct val="0"/>
              </a:spcBef>
              <a:spcAft>
                <a:spcPts val="600"/>
              </a:spcAft>
              <a:buClrTx/>
              <a:buSzTx/>
              <a:buFontTx/>
              <a:buNone/>
              <a:tabLst/>
            </a:pPr>
            <a:r>
              <a:rPr kumimoji="0" lang="ru-RU" sz="1600" b="0" i="0"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
            </a:r>
            <a:br>
              <a:rPr kumimoji="0" lang="ru-RU" sz="1600" b="0" i="0"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br>
            <a:r>
              <a:rPr kumimoji="0" lang="ru-RU" sz="1600" b="0" i="0"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t/>
            </a:r>
            <a:br>
              <a:rPr kumimoji="0" lang="ru-RU" sz="1600" b="0" i="0" u="none" strike="noStrike" cap="none" normalizeH="0" baseline="0" dirty="0" smtClean="0">
                <a:ln>
                  <a:noFill/>
                </a:ln>
                <a:solidFill>
                  <a:srgbClr val="333333"/>
                </a:solidFill>
                <a:effectLst/>
                <a:latin typeface="Times New Roman" pitchFamily="18" charset="0"/>
                <a:ea typeface="Calibri" pitchFamily="34" charset="0"/>
                <a:cs typeface="Times New Roman" pitchFamily="18" charset="0"/>
              </a:rPr>
            </a:b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 name="Заголовок 1"/>
          <p:cNvSpPr txBox="1">
            <a:spLocks/>
          </p:cNvSpPr>
          <p:nvPr/>
        </p:nvSpPr>
        <p:spPr bwMode="auto">
          <a:xfrm>
            <a:off x="3786188" y="428625"/>
            <a:ext cx="4714875" cy="857250"/>
          </a:xfrm>
          <a:prstGeom prst="rect">
            <a:avLst/>
          </a:prstGeom>
          <a:noFill/>
          <a:ln w="9525">
            <a:noFill/>
            <a:miter lim="800000"/>
            <a:headEnd/>
            <a:tailEnd/>
          </a:ln>
        </p:spPr>
        <p:txBody>
          <a:bodyPr vert="horz" wrap="square" lIns="91440" tIns="45720" rIns="91440" bIns="45720" numCol="1" rtlCol="0" anchor="ctr" anchorCtr="0" compatLnSpc="1">
            <a:prstTxWarp prst="textNoShape">
              <a:avLst/>
            </a:prstTxWarp>
            <a:norm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900" b="1" i="0" u="none" strike="noStrike" kern="1200" cap="none" spc="0" normalizeH="0" baseline="0" noProof="0" dirty="0">
              <a:ln>
                <a:noFill/>
              </a:ln>
              <a:solidFill>
                <a:schemeClr val="accent1">
                  <a:lumMod val="75000"/>
                </a:schemeClr>
              </a:solidFill>
              <a:effectLst/>
              <a:uLnTx/>
              <a:uFillTx/>
              <a:latin typeface="+mj-lt"/>
              <a:ea typeface="Tahoma" pitchFamily="34" charset="0"/>
              <a:cs typeface="Arial" pitchFamily="34" charset="0"/>
            </a:endParaRPr>
          </a:p>
        </p:txBody>
      </p:sp>
      <p:sp>
        <p:nvSpPr>
          <p:cNvPr id="9" name="Прямоугольник 8"/>
          <p:cNvSpPr/>
          <p:nvPr/>
        </p:nvSpPr>
        <p:spPr>
          <a:xfrm>
            <a:off x="2286000" y="-1049149"/>
            <a:ext cx="4572000" cy="8956298"/>
          </a:xfrm>
          <a:prstGeom prst="rect">
            <a:avLst/>
          </a:prstGeom>
        </p:spPr>
        <p:txBody>
          <a:bodyPr>
            <a:spAutoFit/>
          </a:bodyPr>
          <a:lstStyle/>
          <a:p>
            <a:endParaRPr lang="ru-RU" dirty="0" smtClean="0"/>
          </a:p>
          <a:p>
            <a:endParaRPr lang="ru-RU" dirty="0" smtClean="0"/>
          </a:p>
          <a:p>
            <a:r>
              <a:rPr lang="ru-RU" dirty="0" smtClean="0"/>
              <a:t></a:t>
            </a:r>
            <a:r>
              <a:rPr lang="ru-RU" b="1" dirty="0" smtClean="0"/>
              <a:t>Решение ВАС РФ от 01.10.2012 № ВАС-6474/12 – применены положения ГАТТ (п.1 ст.3) и ТРИПС (ст.3). Признаны противоречащими международным договорам и ГК РФ положения абз.6 и 7 п.2.1. Правил подачи возражений и заявлений и их рассмотрения в Палате по патентным спорам, в части слов «за исключением физических лиц, постоянно проживающих за пределами Российской Федерации и иностранных юридических лиц», т.к. они допускают дискриминацию прав иностранных граждан на защиту их индивидуальных прав в области охраны интеллектуальной собственности. </a:t>
            </a:r>
          </a:p>
          <a:p>
            <a:r>
              <a:rPr lang="ru-RU" dirty="0" smtClean="0"/>
              <a:t></a:t>
            </a:r>
            <a:r>
              <a:rPr lang="ru-RU" b="1" dirty="0" smtClean="0"/>
              <a:t>Решения ВАС РФ от 28.08.2012 № ВАС-5123/12 и от 11.04.2012 N ВАС-308/12 – применены положения ГАТТ, ТРИПС. Признаны частично недействующими ряд пунктов Перечня юридически значимых действий, связанных с патентом на изобретение, полезную модель, промышленный образец …, утв. постановлением Правительства РФ 10.12.2008 №941, как дискриминационные.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a:lstStyle>
        <a:defPPr algn="ctr">
          <a:defRPr sz="1200" dirty="0" smtClean="0"/>
        </a:defPPr>
      </a:lstStyle>
    </a:txDef>
  </a:objectDefaults>
  <a:extraClrSchemeLst/>
</a:theme>
</file>

<file path=docProps/app.xml><?xml version="1.0" encoding="utf-8"?>
<Properties xmlns="http://schemas.openxmlformats.org/officeDocument/2006/extended-properties" xmlns:vt="http://schemas.openxmlformats.org/officeDocument/2006/docPropsVTypes">
  <TotalTime>404</TotalTime>
  <Words>1871</Words>
  <Application>Microsoft Office PowerPoint</Application>
  <PresentationFormat>Экран (4:3)</PresentationFormat>
  <Paragraphs>199</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Тема Office</vt:lpstr>
      <vt:lpstr>   Практика арбитражных судов РФ по применению договорно-правовой базы ТС и ЕЭП и case law органов по разрешению споров ВТО в сфере налоговых, таможенных и иных финансовых отношений</vt:lpstr>
      <vt:lpstr> </vt:lpstr>
      <vt:lpstr> </vt:lpstr>
      <vt:lpstr>Слайд 4</vt:lpstr>
      <vt:lpstr>Слайд 5</vt:lpstr>
      <vt:lpstr>Слайд 6</vt:lpstr>
      <vt:lpstr> </vt:lpstr>
      <vt:lpstr> </vt:lpstr>
      <vt:lpstr> Применение судами права ВТОПрименение ВТО  </vt:lpstr>
      <vt:lpstr>Слайд 10</vt:lpstr>
      <vt:lpstr>Слайд 11</vt:lpstr>
      <vt:lpstr>Слайд 12</vt:lpstr>
      <vt:lpstr>Слайд 13</vt:lpstr>
      <vt:lpstr>Слайд 14</vt:lpstr>
      <vt:lpstr>Слайд 15</vt:lpstr>
      <vt:lpstr>Слайд 16</vt:lpstr>
      <vt:lpstr>Слайд 17</vt:lpstr>
      <vt:lpstr>Слайд 18</vt:lpstr>
      <vt:lpstr>Контактная информация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АКТУАЛЬНЫЕ ПРОБЛЕМЫ МЕЖДУНАРОДНОГО НАЛОГООБЛОЖЕНИЯ (на основе анализа судебной практики)</dc:title>
  <dc:creator>ACID25</dc:creator>
  <cp:lastModifiedBy>m.ivlieva</cp:lastModifiedBy>
  <cp:revision>73</cp:revision>
  <dcterms:created xsi:type="dcterms:W3CDTF">2011-05-22T08:38:58Z</dcterms:created>
  <dcterms:modified xsi:type="dcterms:W3CDTF">2013-07-29T12:44:52Z</dcterms:modified>
</cp:coreProperties>
</file>