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08" r:id="rId2"/>
    <p:sldId id="370" r:id="rId3"/>
    <p:sldId id="352" r:id="rId4"/>
    <p:sldId id="374" r:id="rId5"/>
    <p:sldId id="375" r:id="rId6"/>
    <p:sldId id="378" r:id="rId7"/>
    <p:sldId id="380" r:id="rId8"/>
    <p:sldId id="383" r:id="rId9"/>
    <p:sldId id="307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0000"/>
    <a:srgbClr val="6C2400"/>
    <a:srgbClr val="663300"/>
    <a:srgbClr val="009900"/>
    <a:srgbClr val="006666"/>
    <a:srgbClr val="006600"/>
    <a:srgbClr val="996633"/>
    <a:srgbClr val="660066"/>
    <a:srgbClr val="5B4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7" autoAdjust="0"/>
    <p:restoredTop sz="94660"/>
  </p:normalViewPr>
  <p:slideViewPr>
    <p:cSldViewPr>
      <p:cViewPr>
        <p:scale>
          <a:sx n="66" d="100"/>
          <a:sy n="66" d="100"/>
        </p:scale>
        <p:origin x="-156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AA67DC9-3B37-43CF-8F2B-40A6B6018A79}" type="datetimeFigureOut">
              <a:rPr lang="ru-RU"/>
              <a:pPr>
                <a:defRPr/>
              </a:pPr>
              <a:t>18.08.2015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3D8218E-D83C-4F5B-8055-261F89942E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778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313D1-F569-41F0-A84A-5109B12DA9BE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9ED54-DE3C-4FB1-9A15-3318E0C57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75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strong – </a:t>
            </a:r>
            <a:r>
              <a:rPr lang="en-US" dirty="0" err="1" smtClean="0"/>
              <a:t>Yamal</a:t>
            </a:r>
            <a:r>
              <a:rPr lang="en-US" dirty="0" smtClean="0"/>
              <a:t> &amp; </a:t>
            </a:r>
            <a:r>
              <a:rPr lang="en-US" dirty="0" err="1" smtClean="0"/>
              <a:t>Gydan</a:t>
            </a:r>
            <a:r>
              <a:rPr lang="en-US" dirty="0" smtClean="0"/>
              <a:t> peninsula (</a:t>
            </a:r>
            <a:r>
              <a:rPr lang="en-US" dirty="0" err="1" smtClean="0"/>
              <a:t>Westen</a:t>
            </a:r>
            <a:r>
              <a:rPr lang="en-US" dirty="0" smtClean="0"/>
              <a:t> </a:t>
            </a:r>
            <a:r>
              <a:rPr lang="en-US" dirty="0" err="1" smtClean="0"/>
              <a:t>Sibiria</a:t>
            </a:r>
            <a:r>
              <a:rPr lang="en-US" dirty="0" smtClean="0"/>
              <a:t>)</a:t>
            </a:r>
            <a:r>
              <a:rPr lang="ru-RU" smtClean="0"/>
              <a:t>;</a:t>
            </a:r>
            <a:r>
              <a:rPr lang="ru-RU" baseline="0" smtClean="0"/>
              <a:t> </a:t>
            </a:r>
            <a:r>
              <a:rPr lang="en-US" baseline="0" smtClean="0"/>
              <a:t>orthern Yakutia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9ED54-DE3C-4FB1-9A15-3318E0C5734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220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6F395-980D-4CF3-B3C7-81AD93EAD1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35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13BD2-877C-4145-AB01-CCC08106F4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795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1562D-CF96-45EF-B255-16601AC34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4DCF8-4830-4FE4-89FE-B0E29CDC84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47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D7C25-8252-4330-9B66-644E783DC4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070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9DCA4-BC08-4452-B1C6-AA0911651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23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07226-593D-49E8-97BA-3B99D5EB5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15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DA4C2-54B4-4877-929B-304F2AAA39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53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3DCE4-F138-4575-B602-9054614B20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03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EE1B3-BBC8-4C2D-9008-216353FC0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8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C200A-CC0E-475B-8B1E-E097B82E49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03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46961F3-C1EF-446A-A74D-5769B1AC2B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7" descr="МГ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8849" y="4725144"/>
            <a:ext cx="2448622" cy="161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39"/>
          <p:cNvSpPr>
            <a:spLocks noChangeArrowheads="1"/>
          </p:cNvSpPr>
          <p:nvPr/>
        </p:nvSpPr>
        <p:spPr bwMode="auto">
          <a:xfrm>
            <a:off x="1254788" y="1628800"/>
            <a:ext cx="669674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6C2400"/>
                </a:solidFill>
              </a:rPr>
              <a:t>N.TUMEL,</a:t>
            </a:r>
            <a:r>
              <a:rPr lang="ru-RU" sz="2000" b="1" dirty="0">
                <a:solidFill>
                  <a:srgbClr val="6C2400"/>
                </a:solidFill>
              </a:rPr>
              <a:t> </a:t>
            </a:r>
            <a:r>
              <a:rPr lang="en-US" sz="2000" b="1" dirty="0">
                <a:solidFill>
                  <a:srgbClr val="6C2400"/>
                </a:solidFill>
              </a:rPr>
              <a:t>L.ZOTOVA,</a:t>
            </a:r>
          </a:p>
          <a:p>
            <a:pPr algn="ctr"/>
            <a:r>
              <a:rPr lang="en-US" sz="2000" b="1" dirty="0">
                <a:solidFill>
                  <a:srgbClr val="6C2400"/>
                </a:solidFill>
              </a:rPr>
              <a:t>N.KOROLEVA, S.DEDYUSOVA </a:t>
            </a:r>
            <a:endParaRPr lang="ru-RU" sz="2000" b="1" dirty="0">
              <a:solidFill>
                <a:srgbClr val="6C2400"/>
              </a:solidFill>
            </a:endParaRPr>
          </a:p>
          <a:p>
            <a:pPr algn="ctr"/>
            <a:r>
              <a:rPr lang="en-US" i="1" dirty="0">
                <a:solidFill>
                  <a:srgbClr val="6C2400"/>
                </a:solidFill>
              </a:rPr>
              <a:t>M.V</a:t>
            </a:r>
            <a:r>
              <a:rPr lang="en-US" i="1" dirty="0" smtClean="0">
                <a:solidFill>
                  <a:srgbClr val="6C2400"/>
                </a:solidFill>
              </a:rPr>
              <a:t>.</a:t>
            </a:r>
            <a:r>
              <a:rPr lang="ru-RU" i="1" dirty="0" smtClean="0">
                <a:solidFill>
                  <a:srgbClr val="6C2400"/>
                </a:solidFill>
              </a:rPr>
              <a:t> </a:t>
            </a:r>
            <a:r>
              <a:rPr lang="en-US" i="1" dirty="0" err="1" smtClean="0">
                <a:solidFill>
                  <a:srgbClr val="6C2400"/>
                </a:solidFill>
              </a:rPr>
              <a:t>Lomonosov</a:t>
            </a:r>
            <a:r>
              <a:rPr lang="en-US" i="1" dirty="0" smtClean="0">
                <a:solidFill>
                  <a:srgbClr val="6C2400"/>
                </a:solidFill>
              </a:rPr>
              <a:t> </a:t>
            </a:r>
            <a:r>
              <a:rPr lang="en-US" i="1" dirty="0">
                <a:solidFill>
                  <a:srgbClr val="6C2400"/>
                </a:solidFill>
              </a:rPr>
              <a:t>Moscow State University</a:t>
            </a:r>
            <a:r>
              <a:rPr lang="en-US" i="1" dirty="0" smtClean="0">
                <a:solidFill>
                  <a:srgbClr val="6C2400"/>
                </a:solidFill>
              </a:rPr>
              <a:t>,</a:t>
            </a:r>
            <a:r>
              <a:rPr lang="ru-RU" i="1" dirty="0" smtClean="0">
                <a:solidFill>
                  <a:srgbClr val="6C2400"/>
                </a:solidFill>
              </a:rPr>
              <a:t> </a:t>
            </a:r>
            <a:r>
              <a:rPr lang="en-US" i="1" dirty="0" smtClean="0">
                <a:solidFill>
                  <a:srgbClr val="6C2400"/>
                </a:solidFill>
              </a:rPr>
              <a:t>Faculty </a:t>
            </a:r>
            <a:r>
              <a:rPr lang="en-US" i="1" dirty="0">
                <a:solidFill>
                  <a:srgbClr val="6C2400"/>
                </a:solidFill>
              </a:rPr>
              <a:t>of Geography, </a:t>
            </a:r>
            <a:r>
              <a:rPr lang="en-US" i="1" dirty="0" smtClean="0">
                <a:solidFill>
                  <a:srgbClr val="6C2400"/>
                </a:solidFill>
              </a:rPr>
              <a:t>Russia </a:t>
            </a:r>
            <a:r>
              <a:rPr lang="en-US" b="1" i="1" dirty="0" smtClean="0">
                <a:solidFill>
                  <a:schemeClr val="accent2"/>
                </a:solidFill>
              </a:rPr>
              <a:t>ntumel@mail.ru</a:t>
            </a:r>
            <a:r>
              <a:rPr lang="en-US" b="1" i="1" dirty="0">
                <a:solidFill>
                  <a:schemeClr val="accent2"/>
                </a:solidFill>
              </a:rPr>
              <a:t>; zotlar@mail.ru; </a:t>
            </a:r>
            <a:r>
              <a:rPr lang="en-US" b="1" i="1" dirty="0" smtClean="0">
                <a:solidFill>
                  <a:schemeClr val="accent2"/>
                </a:solidFill>
              </a:rPr>
              <a:t>nkor65@mail.ru</a:t>
            </a:r>
            <a:r>
              <a:rPr lang="en-US" b="1" i="1" dirty="0">
                <a:solidFill>
                  <a:schemeClr val="accent2"/>
                </a:solidFill>
              </a:rPr>
              <a:t>; alnus@mail.ru</a:t>
            </a:r>
            <a:r>
              <a:rPr lang="ru-RU" b="1" i="1" dirty="0">
                <a:solidFill>
                  <a:schemeClr val="accent2"/>
                </a:solidFill>
              </a:rPr>
              <a:t> </a:t>
            </a:r>
            <a:r>
              <a:rPr lang="en-US" b="1" i="1" dirty="0">
                <a:solidFill>
                  <a:schemeClr val="accent2"/>
                </a:solidFill>
              </a:rPr>
              <a:t> 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6716" y="3429000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32523"/>
                </a:solidFill>
              </a:rPr>
              <a:t>CRYOLITHOZONE   LANDSCAPES  AS  AN</a:t>
            </a:r>
            <a:r>
              <a:rPr lang="ru-RU" sz="2800" b="1" dirty="0">
                <a:solidFill>
                  <a:srgbClr val="632523"/>
                </a:solidFill>
              </a:rPr>
              <a:t> </a:t>
            </a:r>
            <a:r>
              <a:rPr lang="en-US" sz="2800" b="1" dirty="0">
                <a:solidFill>
                  <a:srgbClr val="632523"/>
                </a:solidFill>
              </a:rPr>
              <a:t>OBJECT OF ANTHROPOGENIC IMPACTS</a:t>
            </a:r>
            <a:r>
              <a:rPr lang="ru-RU" sz="2800" b="1" dirty="0">
                <a:solidFill>
                  <a:srgbClr val="632523"/>
                </a:solidFill>
              </a:rPr>
              <a:t>  </a:t>
            </a:r>
          </a:p>
        </p:txBody>
      </p:sp>
      <p:pic>
        <p:nvPicPr>
          <p:cNvPr id="24578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11" y="260648"/>
            <a:ext cx="2016187" cy="101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igu2015.ru/sites/default/files/public/igu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321" y="587953"/>
            <a:ext cx="10191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23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2721173" y="2859662"/>
            <a:ext cx="2378075" cy="1397000"/>
          </a:xfrm>
          <a:prstGeom prst="ellipse">
            <a:avLst/>
          </a:prstGeom>
          <a:solidFill>
            <a:srgbClr val="CBA60B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C24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z="2400">
              <a:latin typeface="Times New Roman" pitchFamily="18" charset="0"/>
            </a:endParaRPr>
          </a:p>
        </p:txBody>
      </p:sp>
      <p:sp>
        <p:nvSpPr>
          <p:cNvPr id="2" name="Oval 21"/>
          <p:cNvSpPr>
            <a:spLocks noChangeArrowheads="1"/>
          </p:cNvSpPr>
          <p:nvPr/>
        </p:nvSpPr>
        <p:spPr bwMode="auto">
          <a:xfrm>
            <a:off x="43078" y="3340674"/>
            <a:ext cx="2379663" cy="1395413"/>
          </a:xfrm>
          <a:prstGeom prst="ellipse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C24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z="2400">
              <a:latin typeface="Times New Roman" pitchFamily="18" charset="0"/>
            </a:endParaRPr>
          </a:p>
        </p:txBody>
      </p:sp>
      <p:sp>
        <p:nvSpPr>
          <p:cNvPr id="3" name="Oval 17"/>
          <p:cNvSpPr>
            <a:spLocks noChangeArrowheads="1"/>
          </p:cNvSpPr>
          <p:nvPr/>
        </p:nvSpPr>
        <p:spPr bwMode="auto">
          <a:xfrm>
            <a:off x="2771991" y="4932937"/>
            <a:ext cx="2379662" cy="1395412"/>
          </a:xfrm>
          <a:prstGeom prst="ellipse">
            <a:avLst/>
          </a:prstGeom>
          <a:solidFill>
            <a:srgbClr val="E6B9B8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C24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4172316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altLang="ru-RU" sz="2400">
              <a:cs typeface="+mn-cs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2675121" y="622011"/>
            <a:ext cx="2379662" cy="1395412"/>
          </a:xfrm>
          <a:prstGeom prst="ellipse">
            <a:avLst/>
          </a:prstGeom>
          <a:solidFill>
            <a:srgbClr val="96CB83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C24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z="2400">
              <a:solidFill>
                <a:srgbClr val="6C2400"/>
              </a:solidFill>
              <a:latin typeface="Times New Roman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754496" y="980786"/>
            <a:ext cx="2233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6C2400"/>
                </a:solidFill>
                <a:latin typeface="Arial" charset="0"/>
              </a:rPr>
              <a:t>mechanical</a:t>
            </a:r>
            <a:endParaRPr lang="ru-RU" sz="2400" b="1" dirty="0">
              <a:solidFill>
                <a:srgbClr val="6C2400"/>
              </a:solidFill>
              <a:latin typeface="Arial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158529" y="3261300"/>
            <a:ext cx="1503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6C2400"/>
                </a:solidFill>
                <a:latin typeface="Arial" charset="0"/>
              </a:rPr>
              <a:t>thermal</a:t>
            </a:r>
            <a:endParaRPr lang="ru-RU" sz="2400" b="1" dirty="0">
              <a:solidFill>
                <a:srgbClr val="6C2400"/>
              </a:solidFill>
              <a:latin typeface="Arial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130766" y="5364737"/>
            <a:ext cx="1760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400" b="1">
                <a:solidFill>
                  <a:srgbClr val="6C2400"/>
                </a:solidFill>
                <a:latin typeface="Arial" charset="0"/>
              </a:rPr>
              <a:t>chemical</a:t>
            </a:r>
            <a:endParaRPr lang="ru-RU" sz="2400" b="1">
              <a:solidFill>
                <a:srgbClr val="6C2400"/>
              </a:solidFill>
              <a:latin typeface="Arial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5141" y="3780412"/>
            <a:ext cx="2416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400" b="1">
                <a:solidFill>
                  <a:srgbClr val="6C2400"/>
                </a:solidFill>
                <a:latin typeface="Arial" charset="0"/>
              </a:rPr>
              <a:t>pyrogenic</a:t>
            </a:r>
            <a:endParaRPr lang="ru-RU" sz="2400" b="1">
              <a:solidFill>
                <a:srgbClr val="6C2400"/>
              </a:solidFill>
              <a:latin typeface="Arial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308901" y="5077989"/>
            <a:ext cx="2712602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5750" indent="-285750" defTabSz="4172316" fontAlgn="auto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ru-RU" sz="2000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acid </a:t>
            </a:r>
            <a:r>
              <a:rPr lang="en-US" altLang="ru-RU" sz="2000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rains</a:t>
            </a:r>
            <a:endParaRPr lang="ru-RU" altLang="ru-RU" sz="2000" i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4172316" fontAlgn="auto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oil  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&amp; gas pollution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4172316" fontAlgn="auto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technological 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waste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5308901" y="833784"/>
            <a:ext cx="34051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2000" i="1" dirty="0">
                <a:solidFill>
                  <a:srgbClr val="339966"/>
                </a:solidFill>
                <a:latin typeface="Arial" charset="0"/>
              </a:rPr>
              <a:t>violation of plant, snow and water skin</a:t>
            </a:r>
            <a:endParaRPr lang="ru-RU" sz="2000" i="1" dirty="0">
              <a:solidFill>
                <a:srgbClr val="339966"/>
              </a:solidFill>
              <a:latin typeface="Arial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000" i="1" dirty="0">
                <a:solidFill>
                  <a:srgbClr val="339966"/>
                </a:solidFill>
                <a:latin typeface="Arial" charset="0"/>
              </a:rPr>
              <a:t>terrain and soils changing</a:t>
            </a:r>
            <a:endParaRPr lang="ru-RU" sz="2000" dirty="0">
              <a:solidFill>
                <a:srgbClr val="339966"/>
              </a:solidFill>
              <a:latin typeface="Arial" charset="0"/>
            </a:endParaRPr>
          </a:p>
        </p:txBody>
      </p:sp>
      <p:sp>
        <p:nvSpPr>
          <p:cNvPr id="11" name="Прямоугольник 37"/>
          <p:cNvSpPr>
            <a:spLocks noChangeArrowheads="1"/>
          </p:cNvSpPr>
          <p:nvPr/>
        </p:nvSpPr>
        <p:spPr bwMode="auto">
          <a:xfrm>
            <a:off x="5308901" y="2934181"/>
            <a:ext cx="35496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i="1" dirty="0">
                <a:solidFill>
                  <a:srgbClr val="A58725"/>
                </a:solidFill>
              </a:rPr>
              <a:t>modifying heat exchange                surface and cut</a:t>
            </a:r>
            <a:endParaRPr lang="ru-RU" sz="2000" i="1" dirty="0">
              <a:solidFill>
                <a:srgbClr val="A58725"/>
              </a:solidFill>
            </a:endParaRP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000" i="1" dirty="0">
                <a:solidFill>
                  <a:srgbClr val="A58725"/>
                </a:solidFill>
              </a:rPr>
              <a:t>reset </a:t>
            </a:r>
            <a:r>
              <a:rPr lang="en-US" sz="2000" i="1" dirty="0" err="1">
                <a:solidFill>
                  <a:srgbClr val="A58725"/>
                </a:solidFill>
              </a:rPr>
              <a:t>technogenic</a:t>
            </a:r>
            <a:r>
              <a:rPr lang="en-US" sz="2000" i="1" dirty="0">
                <a:solidFill>
                  <a:srgbClr val="A58725"/>
                </a:solidFill>
              </a:rPr>
              <a:t> waters  </a:t>
            </a:r>
            <a:endParaRPr lang="ru-RU" sz="2000" i="1" dirty="0">
              <a:solidFill>
                <a:srgbClr val="A58725"/>
              </a:solidFill>
            </a:endParaRP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>
            <a:off x="2195735" y="1655154"/>
            <a:ext cx="962794" cy="141380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98641" y="824157"/>
            <a:ext cx="23241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latin typeface="Arial" charset="0"/>
              </a:rPr>
              <a:t>material</a:t>
            </a:r>
            <a:r>
              <a:rPr lang="ru-RU" sz="2400" b="1" dirty="0">
                <a:latin typeface="Arial" charset="0"/>
              </a:rPr>
              <a:t>-</a:t>
            </a:r>
            <a:r>
              <a:rPr lang="en-US" sz="2400" b="1" dirty="0">
                <a:latin typeface="Arial" charset="0"/>
              </a:rPr>
              <a:t>energy</a:t>
            </a:r>
            <a:endParaRPr lang="ru-RU" sz="2400" dirty="0">
              <a:latin typeface="Arial" charset="0"/>
            </a:endParaRPr>
          </a:p>
        </p:txBody>
      </p:sp>
      <p:cxnSp>
        <p:nvCxnSpPr>
          <p:cNvPr id="14" name="Прямая со стрелкой 13"/>
          <p:cNvCxnSpPr>
            <a:stCxn id="13" idx="2"/>
          </p:cNvCxnSpPr>
          <p:nvPr/>
        </p:nvCxnSpPr>
        <p:spPr>
          <a:xfrm>
            <a:off x="1260691" y="1655154"/>
            <a:ext cx="49213" cy="168552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ne 22"/>
          <p:cNvSpPr>
            <a:spLocks noChangeShapeType="1"/>
          </p:cNvSpPr>
          <p:nvPr/>
        </p:nvSpPr>
        <p:spPr bwMode="auto">
          <a:xfrm>
            <a:off x="1619672" y="1655154"/>
            <a:ext cx="1506331" cy="348098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971600" y="-9003"/>
            <a:ext cx="7010185" cy="611762"/>
          </a:xfrm>
          <a:prstGeom prst="rect">
            <a:avLst/>
          </a:prstGeom>
        </p:spPr>
        <p:txBody>
          <a:bodyPr lIns="369098" tIns="184549" rIns="369098" bIns="184549" anchor="ctr"/>
          <a:lstStyle/>
          <a:p>
            <a:pPr algn="ctr" defTabSz="3690976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ANTHROPOGENIC IMPACTS</a:t>
            </a:r>
            <a:endParaRPr lang="ru-RU" sz="3200" b="1" dirty="0">
              <a:solidFill>
                <a:srgbClr val="000099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2430678" y="1211618"/>
            <a:ext cx="23019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74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img00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1"/>
          <a:stretch/>
        </p:blipFill>
        <p:spPr bwMode="auto">
          <a:xfrm>
            <a:off x="149157" y="151616"/>
            <a:ext cx="2941029" cy="223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g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7" y="3102450"/>
            <a:ext cx="3305175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73691"/>
            <a:ext cx="2941031" cy="2048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79" y="1305784"/>
            <a:ext cx="3122989" cy="2160240"/>
          </a:xfrm>
          <a:prstGeom prst="rect">
            <a:avLst/>
          </a:prstGeom>
        </p:spPr>
      </p:pic>
      <p:sp>
        <p:nvSpPr>
          <p:cNvPr id="11" name="Прямоугольник 8"/>
          <p:cNvSpPr>
            <a:spLocks noChangeArrowheads="1"/>
          </p:cNvSpPr>
          <p:nvPr/>
        </p:nvSpPr>
        <p:spPr bwMode="auto">
          <a:xfrm>
            <a:off x="3128754" y="155073"/>
            <a:ext cx="56917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632523"/>
                </a:solidFill>
              </a:rPr>
              <a:t>Linear and areal structures of oil-gas complex</a:t>
            </a:r>
            <a:endParaRPr lang="ru-RU" sz="2000" b="1" dirty="0">
              <a:solidFill>
                <a:srgbClr val="632523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73648" y="5377200"/>
            <a:ext cx="27368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ru-RU" sz="2000" b="1" dirty="0">
                <a:solidFill>
                  <a:srgbClr val="632523"/>
                </a:solidFill>
                <a:latin typeface="Arial" charset="0"/>
              </a:rPr>
              <a:t>Sand quarries</a:t>
            </a:r>
            <a:endParaRPr lang="ru-RU" altLang="ru-RU" sz="2000" b="1" dirty="0">
              <a:solidFill>
                <a:srgbClr val="632523"/>
              </a:solidFill>
              <a:latin typeface="Arial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483768" y="5873746"/>
            <a:ext cx="3262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000" b="1" dirty="0">
                <a:solidFill>
                  <a:srgbClr val="632523"/>
                </a:solidFill>
                <a:latin typeface="Arial" charset="0"/>
              </a:rPr>
              <a:t>Deer pastures digression</a:t>
            </a:r>
            <a:endParaRPr lang="ru-RU" sz="2000" b="1" dirty="0">
              <a:solidFill>
                <a:srgbClr val="632523"/>
              </a:solidFill>
              <a:latin typeface="Arial" charset="0"/>
            </a:endParaRPr>
          </a:p>
        </p:txBody>
      </p:sp>
      <p:pic>
        <p:nvPicPr>
          <p:cNvPr id="14" name="Picture 6" descr="H:\IMGP04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18" y="4590239"/>
            <a:ext cx="272415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159" y="3653583"/>
            <a:ext cx="3600907" cy="22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5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909902"/>
              </p:ext>
            </p:extLst>
          </p:nvPr>
        </p:nvGraphicFramePr>
        <p:xfrm>
          <a:off x="219868" y="980728"/>
          <a:ext cx="8704263" cy="5400600"/>
        </p:xfrm>
        <a:graphic>
          <a:graphicData uri="http://schemas.openxmlformats.org/drawingml/2006/table">
            <a:tbl>
              <a:tblPr/>
              <a:tblGrid>
                <a:gridCol w="1323383"/>
                <a:gridCol w="1602316"/>
                <a:gridCol w="1317184"/>
                <a:gridCol w="1477401"/>
                <a:gridCol w="1448297"/>
                <a:gridCol w="1535682"/>
              </a:tblGrid>
              <a:tr h="210937">
                <a:tc rowSpan="2">
                  <a:txBody>
                    <a:bodyPr/>
                    <a:lstStyle/>
                    <a:p>
                      <a:pPr marL="0" marR="0" lvl="0" indent="114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FACTORS  INFLUENCE ON CRYOGENIC PROCESSES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114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PERMAFROST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114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VEGETATION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36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Ice content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&amp;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types of ground ice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53878" marB="53878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Annual mean ground temperature, °C 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49363" algn="l"/>
                        </a:tabLst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Dissemiination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 character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Protective properties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Self healing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vegetation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5266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weak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Less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Below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10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Rare island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а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rctic tundra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–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weak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а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rctic tundra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– bad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moderate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0,1–0,2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–5…–10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Island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Typical tundra – moderate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898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forest-tundra – moderate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898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average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0,2–0,4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Epigenetic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massive vein ice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–3…–5</a:t>
                      </a:r>
                      <a:b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0…+2*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Massively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island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South tundra – good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Taiga – good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strong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0,4–0,6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massive vein ice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pingo ice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–3…–1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Intermittent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8580" marR="68580" marT="898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forest-tundra and taiga – significant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898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Tundra – significant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898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strong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more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0,6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massive vein &amp; ground ice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pingo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ice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0…–1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Solid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898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Marsh landscapes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 greatest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898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Marsh landscapes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 greatest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898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6957" y="116632"/>
            <a:ext cx="89455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114300"/>
            <a:r>
              <a:rPr lang="en-US" sz="3200" b="1" dirty="0">
                <a:solidFill>
                  <a:srgbClr val="000099"/>
                </a:solidFill>
              </a:rPr>
              <a:t>Factors intensifying cryogenic processes</a:t>
            </a:r>
            <a:endParaRPr lang="ru-RU" sz="32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623451" y="-679237"/>
            <a:ext cx="5976664" cy="857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24"/>
          <p:cNvSpPr txBox="1">
            <a:spLocks noChangeArrowheads="1"/>
          </p:cNvSpPr>
          <p:nvPr/>
        </p:nvSpPr>
        <p:spPr bwMode="auto">
          <a:xfrm>
            <a:off x="0" y="-27384"/>
            <a:ext cx="914330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3200" b="1" dirty="0">
                <a:solidFill>
                  <a:srgbClr val="6C2400"/>
                </a:solidFill>
                <a:latin typeface="Arial" charset="0"/>
              </a:rPr>
              <a:t>Cryogenic processes potential intensification </a:t>
            </a:r>
            <a:endParaRPr lang="ru-RU" sz="3200" b="1" dirty="0">
              <a:solidFill>
                <a:srgbClr val="6C24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3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гу\доклады_конфер\2015\aktivizacia_штрих9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998" y="44624"/>
            <a:ext cx="9136502" cy="6805879"/>
          </a:xfrm>
          <a:prstGeom prst="rect">
            <a:avLst/>
          </a:prstGeom>
          <a:noFill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34864" y="506289"/>
            <a:ext cx="61658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000" b="1" i="1" dirty="0" err="1">
                <a:solidFill>
                  <a:srgbClr val="000099"/>
                </a:solidFill>
                <a:latin typeface="Arial" charset="0"/>
              </a:rPr>
              <a:t>Thermokarst</a:t>
            </a:r>
            <a:r>
              <a:rPr lang="en-US" sz="2000" b="1" i="1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000" b="1" i="1" dirty="0" err="1">
                <a:solidFill>
                  <a:srgbClr val="000099"/>
                </a:solidFill>
                <a:latin typeface="Arial" charset="0"/>
              </a:rPr>
              <a:t>thermoerosion</a:t>
            </a:r>
            <a:r>
              <a:rPr lang="en-US" sz="2000" b="1" i="1" dirty="0">
                <a:solidFill>
                  <a:srgbClr val="000099"/>
                </a:solidFill>
                <a:latin typeface="Arial" charset="0"/>
              </a:rPr>
              <a:t>, frost heaving, icing </a:t>
            </a:r>
            <a:r>
              <a:rPr lang="en-US" sz="2000" b="1" i="1" dirty="0" err="1">
                <a:solidFill>
                  <a:srgbClr val="000099"/>
                </a:solidFill>
                <a:latin typeface="Arial" charset="0"/>
              </a:rPr>
              <a:t>formation,rock</a:t>
            </a:r>
            <a:r>
              <a:rPr lang="en-US" sz="2000" b="1" i="1" dirty="0">
                <a:solidFill>
                  <a:srgbClr val="000099"/>
                </a:solidFill>
                <a:latin typeface="Arial" charset="0"/>
              </a:rPr>
              <a:t> stream</a:t>
            </a:r>
          </a:p>
          <a:p>
            <a:r>
              <a:rPr lang="en-US" sz="1600" dirty="0">
                <a:solidFill>
                  <a:srgbClr val="632523"/>
                </a:solidFill>
                <a:latin typeface="Arial" charset="0"/>
              </a:rPr>
              <a:t>Midlands &amp; lowlands, slight mastering, small </a:t>
            </a:r>
            <a:r>
              <a:rPr lang="en-US" sz="1600" dirty="0" smtClean="0">
                <a:solidFill>
                  <a:srgbClr val="632523"/>
                </a:solidFill>
                <a:latin typeface="Arial" charset="0"/>
              </a:rPr>
              <a:t>environmental </a:t>
            </a:r>
            <a:r>
              <a:rPr lang="en-US" sz="1600" dirty="0">
                <a:solidFill>
                  <a:srgbClr val="632523"/>
                </a:solidFill>
                <a:latin typeface="Arial" charset="0"/>
              </a:rPr>
              <a:t>hazard</a:t>
            </a:r>
            <a:endParaRPr lang="ru-RU" sz="1600" dirty="0">
              <a:solidFill>
                <a:srgbClr val="632523"/>
              </a:solidFill>
              <a:latin typeface="Arial" charset="0"/>
            </a:endParaRPr>
          </a:p>
        </p:txBody>
      </p:sp>
      <p:sp>
        <p:nvSpPr>
          <p:cNvPr id="5" name="TextBox 185"/>
          <p:cNvSpPr txBox="1">
            <a:spLocks noChangeArrowheads="1"/>
          </p:cNvSpPr>
          <p:nvPr/>
        </p:nvSpPr>
        <p:spPr bwMode="auto">
          <a:xfrm>
            <a:off x="2934864" y="44624"/>
            <a:ext cx="62584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200" b="1" dirty="0">
                <a:solidFill>
                  <a:srgbClr val="6C2400"/>
                </a:solidFill>
                <a:latin typeface="Arial" charset="0"/>
              </a:rPr>
              <a:t>The first group of processes combinations</a:t>
            </a:r>
            <a:endParaRPr lang="ru-RU" sz="2200" b="1" dirty="0">
              <a:solidFill>
                <a:srgbClr val="6C24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69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гу\доклады_конфер\2015\aktivizacia_штрих 1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33266"/>
            <a:ext cx="9144000" cy="6780110"/>
          </a:xfrm>
          <a:prstGeom prst="rect">
            <a:avLst/>
          </a:prstGeom>
          <a:noFill/>
        </p:spPr>
      </p:pic>
      <p:sp>
        <p:nvSpPr>
          <p:cNvPr id="5" name="TextBox 187"/>
          <p:cNvSpPr txBox="1">
            <a:spLocks noChangeArrowheads="1"/>
          </p:cNvSpPr>
          <p:nvPr/>
        </p:nvSpPr>
        <p:spPr bwMode="auto">
          <a:xfrm>
            <a:off x="2915817" y="33266"/>
            <a:ext cx="612068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200" b="1" dirty="0">
                <a:solidFill>
                  <a:srgbClr val="6C2400"/>
                </a:solidFill>
                <a:latin typeface="Arial" charset="0"/>
              </a:rPr>
              <a:t>The third group of processes combinations</a:t>
            </a:r>
            <a:endParaRPr lang="ru-RU" sz="2200" b="1" dirty="0">
              <a:solidFill>
                <a:srgbClr val="6C2400"/>
              </a:solidFill>
              <a:latin typeface="Arial" charset="0"/>
            </a:endParaRPr>
          </a:p>
        </p:txBody>
      </p:sp>
      <p:sp>
        <p:nvSpPr>
          <p:cNvPr id="6" name="TextBox 123"/>
          <p:cNvSpPr txBox="1">
            <a:spLocks noChangeArrowheads="1"/>
          </p:cNvSpPr>
          <p:nvPr/>
        </p:nvSpPr>
        <p:spPr bwMode="auto">
          <a:xfrm>
            <a:off x="2946095" y="464153"/>
            <a:ext cx="59463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000" b="1" i="1" dirty="0" err="1">
                <a:solidFill>
                  <a:srgbClr val="000099"/>
                </a:solidFill>
                <a:latin typeface="Arial" charset="0"/>
              </a:rPr>
              <a:t>Thermokarst</a:t>
            </a:r>
            <a:r>
              <a:rPr lang="en-US" sz="2000" b="1" i="1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000" b="1" i="1" dirty="0" err="1">
                <a:solidFill>
                  <a:srgbClr val="000099"/>
                </a:solidFill>
                <a:latin typeface="Arial" charset="0"/>
              </a:rPr>
              <a:t>thermoerosion</a:t>
            </a:r>
            <a:r>
              <a:rPr lang="en-US" sz="2000" b="1" i="1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000" b="1" i="1" dirty="0" err="1" smtClean="0">
                <a:solidFill>
                  <a:srgbClr val="000099"/>
                </a:solidFill>
                <a:latin typeface="Arial" charset="0"/>
              </a:rPr>
              <a:t>thermoabrasion</a:t>
            </a:r>
            <a:r>
              <a:rPr lang="en-US" sz="2000" b="1" i="1" dirty="0" smtClean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000" b="1" i="1" dirty="0">
                <a:solidFill>
                  <a:srgbClr val="000099"/>
                </a:solidFill>
                <a:latin typeface="Arial" charset="0"/>
              </a:rPr>
              <a:t>frost cracking, frost heaving, icing formation</a:t>
            </a:r>
            <a:r>
              <a:rPr lang="en-US" sz="2000" b="1" dirty="0">
                <a:solidFill>
                  <a:srgbClr val="000099"/>
                </a:solidFill>
                <a:latin typeface="Arial" charset="0"/>
              </a:rPr>
              <a:t> </a:t>
            </a:r>
            <a:endParaRPr lang="ru-RU" sz="2000" dirty="0">
              <a:solidFill>
                <a:srgbClr val="000099"/>
              </a:solidFill>
              <a:latin typeface="Arial" charset="0"/>
            </a:endParaRPr>
          </a:p>
          <a:p>
            <a:r>
              <a:rPr lang="en-US" sz="1600" dirty="0">
                <a:solidFill>
                  <a:srgbClr val="632523"/>
                </a:solidFill>
                <a:latin typeface="Arial" charset="0"/>
              </a:rPr>
              <a:t>Plains, intensive economic development</a:t>
            </a:r>
            <a:r>
              <a:rPr lang="en-US" sz="1600" dirty="0" smtClean="0">
                <a:solidFill>
                  <a:srgbClr val="632523"/>
                </a:solidFill>
                <a:latin typeface="Arial" charset="0"/>
              </a:rPr>
              <a:t>,</a:t>
            </a:r>
            <a:r>
              <a:rPr lang="ru-RU" sz="1600" dirty="0" smtClean="0">
                <a:solidFill>
                  <a:srgbClr val="632523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632523"/>
                </a:solidFill>
                <a:latin typeface="Arial" charset="0"/>
              </a:rPr>
              <a:t>high </a:t>
            </a:r>
            <a:r>
              <a:rPr lang="en-US" sz="1600" dirty="0">
                <a:solidFill>
                  <a:srgbClr val="632523"/>
                </a:solidFill>
                <a:latin typeface="Arial" charset="0"/>
              </a:rPr>
              <a:t>ecological risk</a:t>
            </a:r>
            <a:endParaRPr lang="ru-RU" sz="1600" dirty="0">
              <a:solidFill>
                <a:srgbClr val="63252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57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ланды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83" y="821335"/>
            <a:ext cx="5075238" cy="4746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ситуации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56792"/>
            <a:ext cx="5053013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5608" y="5588347"/>
            <a:ext cx="2447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719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800" b="1" dirty="0">
                <a:solidFill>
                  <a:srgbClr val="6C2400"/>
                </a:solidFill>
                <a:latin typeface="Arial" charset="0"/>
              </a:rPr>
              <a:t>Landscapes</a:t>
            </a:r>
            <a:endParaRPr lang="ru-RU" sz="1800" b="1" dirty="0">
              <a:solidFill>
                <a:srgbClr val="6C2400"/>
              </a:solidFill>
              <a:latin typeface="Arial" charset="0"/>
            </a:endParaRPr>
          </a:p>
        </p:txBody>
      </p:sp>
      <p:sp>
        <p:nvSpPr>
          <p:cNvPr id="5" name="Прямоугольник 169"/>
          <p:cNvSpPr>
            <a:spLocks noChangeArrowheads="1"/>
          </p:cNvSpPr>
          <p:nvPr/>
        </p:nvSpPr>
        <p:spPr bwMode="auto">
          <a:xfrm>
            <a:off x="283452" y="6453336"/>
            <a:ext cx="1484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200" dirty="0">
                <a:solidFill>
                  <a:srgbClr val="6C2400"/>
                </a:solidFill>
              </a:rPr>
              <a:t>Масштаб 1:25 000</a:t>
            </a:r>
          </a:p>
        </p:txBody>
      </p:sp>
      <p:sp>
        <p:nvSpPr>
          <p:cNvPr id="6" name="Прямоугольник 166"/>
          <p:cNvSpPr>
            <a:spLocks noChangeArrowheads="1"/>
          </p:cNvSpPr>
          <p:nvPr/>
        </p:nvSpPr>
        <p:spPr bwMode="auto">
          <a:xfrm>
            <a:off x="-14918" y="90210"/>
            <a:ext cx="915891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000099"/>
                </a:solidFill>
              </a:rPr>
              <a:t>Т</a:t>
            </a:r>
            <a:r>
              <a:rPr lang="en-US" sz="2600" b="1" i="1" dirty="0">
                <a:solidFill>
                  <a:srgbClr val="000099"/>
                </a:solidFill>
              </a:rPr>
              <a:t>he </a:t>
            </a:r>
            <a:r>
              <a:rPr lang="en-US" sz="2600" b="1" i="1" dirty="0" err="1">
                <a:solidFill>
                  <a:srgbClr val="000099"/>
                </a:solidFill>
              </a:rPr>
              <a:t>geoecological</a:t>
            </a:r>
            <a:r>
              <a:rPr lang="en-US" sz="2600" b="1" i="1" dirty="0">
                <a:solidFill>
                  <a:srgbClr val="000099"/>
                </a:solidFill>
              </a:rPr>
              <a:t> situations </a:t>
            </a:r>
            <a:r>
              <a:rPr lang="en-US" sz="2600" b="1" i="1" dirty="0" smtClean="0">
                <a:solidFill>
                  <a:srgbClr val="000099"/>
                </a:solidFill>
              </a:rPr>
              <a:t>map</a:t>
            </a:r>
            <a:r>
              <a:rPr lang="ru-RU" sz="2600" b="1" i="1" dirty="0" smtClean="0">
                <a:solidFill>
                  <a:srgbClr val="000099"/>
                </a:solidFill>
              </a:rPr>
              <a:t> </a:t>
            </a:r>
            <a:r>
              <a:rPr lang="en-US" sz="2600" b="1" i="1" dirty="0" smtClean="0">
                <a:solidFill>
                  <a:srgbClr val="000099"/>
                </a:solidFill>
              </a:rPr>
              <a:t>for </a:t>
            </a:r>
            <a:r>
              <a:rPr lang="en-US" sz="2600" b="1" i="1" dirty="0">
                <a:solidFill>
                  <a:srgbClr val="000099"/>
                </a:solidFill>
              </a:rPr>
              <a:t>the </a:t>
            </a:r>
            <a:r>
              <a:rPr lang="en-US" sz="2600" b="1" i="1" dirty="0" err="1">
                <a:solidFill>
                  <a:srgbClr val="000099"/>
                </a:solidFill>
              </a:rPr>
              <a:t>Jubiley</a:t>
            </a:r>
            <a:r>
              <a:rPr lang="en-US" sz="2600" b="1" i="1" dirty="0">
                <a:solidFill>
                  <a:srgbClr val="000099"/>
                </a:solidFill>
              </a:rPr>
              <a:t> field </a:t>
            </a:r>
            <a:endParaRPr lang="ru-RU" sz="2600" b="1" i="1" dirty="0">
              <a:solidFill>
                <a:srgbClr val="000099"/>
              </a:solidFill>
            </a:endParaRPr>
          </a:p>
        </p:txBody>
      </p:sp>
      <p:sp>
        <p:nvSpPr>
          <p:cNvPr id="7" name="Прямоугольник 166"/>
          <p:cNvSpPr>
            <a:spLocks noChangeArrowheads="1"/>
          </p:cNvSpPr>
          <p:nvPr/>
        </p:nvSpPr>
        <p:spPr bwMode="auto">
          <a:xfrm>
            <a:off x="4187325" y="6361262"/>
            <a:ext cx="4751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800" b="1" dirty="0">
                <a:solidFill>
                  <a:srgbClr val="632523"/>
                </a:solidFill>
              </a:rPr>
              <a:t>Т</a:t>
            </a:r>
            <a:r>
              <a:rPr lang="en-US" sz="1800" b="1" dirty="0">
                <a:solidFill>
                  <a:srgbClr val="632523"/>
                </a:solidFill>
              </a:rPr>
              <a:t>he </a:t>
            </a:r>
            <a:r>
              <a:rPr lang="en-US" sz="1800" b="1" dirty="0" err="1">
                <a:solidFill>
                  <a:srgbClr val="632523"/>
                </a:solidFill>
              </a:rPr>
              <a:t>geoecological</a:t>
            </a:r>
            <a:r>
              <a:rPr lang="en-US" sz="1800" b="1" dirty="0">
                <a:solidFill>
                  <a:srgbClr val="632523"/>
                </a:solidFill>
              </a:rPr>
              <a:t> situations map</a:t>
            </a:r>
            <a:endParaRPr lang="ru-RU" sz="1800" b="1" dirty="0">
              <a:solidFill>
                <a:srgbClr val="6325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0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сез12_конфер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4968" t="7483" r="757" b="2269"/>
          <a:stretch/>
        </p:blipFill>
        <p:spPr bwMode="auto">
          <a:xfrm>
            <a:off x="15456" y="548680"/>
            <a:ext cx="9144000" cy="57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70026" y="2204864"/>
            <a:ext cx="87639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attention!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</TotalTime>
  <Words>311</Words>
  <Application>Microsoft Office PowerPoint</Application>
  <PresentationFormat>Экран (4:3)</PresentationFormat>
  <Paragraphs>84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111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</dc:creator>
  <cp:lastModifiedBy>SONY</cp:lastModifiedBy>
  <cp:revision>89</cp:revision>
  <dcterms:created xsi:type="dcterms:W3CDTF">2013-11-16T18:39:02Z</dcterms:created>
  <dcterms:modified xsi:type="dcterms:W3CDTF">2015-08-18T20:04:11Z</dcterms:modified>
</cp:coreProperties>
</file>